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A628-9A68-4362-3811-0725AE893C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26F57C-A47E-F64C-52D4-CE695086D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D68A79-608F-85E9-BFA7-6918D1339DED}"/>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28C3EA46-C030-050C-84DD-A9FD301E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F0A0F-744E-7DF8-11C2-72D502120B9F}"/>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382191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EBF7-25DE-FBDE-F4AF-CF1E7F164BB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8D94D6-752D-63D2-9496-5A4940B317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F378DD-06E8-D8D1-8249-71E269FC3311}"/>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92D5F4D8-BDB7-BFBD-2E97-DE5A23B43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D6AA6-3167-9C23-3A95-90ECBADE1084}"/>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168572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C4130-6224-64A3-EE26-4018699E30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E75CF8-4A14-0478-0395-A7210361FC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83EFAC-5222-0BA1-FB38-C93FFD4FB92A}"/>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6ADE0B30-CE21-BC19-48A9-E42AA7833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D292A-0904-326E-F9A6-C8445D08E049}"/>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805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FC04-6143-EA3D-993A-9A3524BEE4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1346E9-4422-A458-FD83-8D99FAC6AD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A72439-DF06-A834-E23D-86868DA5E9B1}"/>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C5673831-749A-F9CF-D3C1-242104B2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18558-CDC8-FCAE-92EA-3F16BD85D557}"/>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392296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9CA6-B967-887A-DDEC-1B3D25CCD9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D475F8-3DE1-901B-D3E4-BB0A43D742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8C403E-117A-11B9-0B1F-57282071C90B}"/>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442A7851-F58E-B226-49CC-690A3688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D0086-1DCE-3F0D-F8D5-83134B0A4EA8}"/>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31394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BD1E-5E00-A692-FAAC-57D067194A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19F987-B3F3-31C9-214D-D7063260D4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1DD856-8FA0-67D2-9FCF-5A9DFDD712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816580-7FBD-AA7F-3B73-93539A128907}"/>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6" name="Footer Placeholder 5">
            <a:extLst>
              <a:ext uri="{FF2B5EF4-FFF2-40B4-BE49-F238E27FC236}">
                <a16:creationId xmlns:a16="http://schemas.microsoft.com/office/drawing/2014/main" id="{90D6F972-9353-3D81-1FDA-47888117B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1D582-9E14-6606-CB81-4CB863FFF65D}"/>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177110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D2C1-7F70-EB58-BC20-8C196A6462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4DE5E2-90D9-9C55-B6DE-C4346F83F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2595C9-4276-D42B-4C2B-FDD7377AD7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36C3ABD-D4D7-3A78-1A6E-2F4CB6280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1590023-A698-D3A7-36C7-78E4B6DE8C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0BD274-E664-AB5A-57E1-53F6344A5465}"/>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8" name="Footer Placeholder 7">
            <a:extLst>
              <a:ext uri="{FF2B5EF4-FFF2-40B4-BE49-F238E27FC236}">
                <a16:creationId xmlns:a16="http://schemas.microsoft.com/office/drawing/2014/main" id="{7344E165-CB97-48B6-F206-A958FFD05E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5E9C84-82A5-C6B9-10AB-D23930D770AE}"/>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78304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2061-7920-CB3B-0AB5-710EC73572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8006EA1-5EEB-23AA-E012-892ABAF0CFA7}"/>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4" name="Footer Placeholder 3">
            <a:extLst>
              <a:ext uri="{FF2B5EF4-FFF2-40B4-BE49-F238E27FC236}">
                <a16:creationId xmlns:a16="http://schemas.microsoft.com/office/drawing/2014/main" id="{1F5A0028-497B-ACD3-2E3E-8D3794D964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6357AA-08FE-8DF7-AE51-096C8E290A87}"/>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111934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6FE0C-375B-427E-C745-31F4278316AA}"/>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3" name="Footer Placeholder 2">
            <a:extLst>
              <a:ext uri="{FF2B5EF4-FFF2-40B4-BE49-F238E27FC236}">
                <a16:creationId xmlns:a16="http://schemas.microsoft.com/office/drawing/2014/main" id="{08F45060-8FA1-5B06-056E-2FE9B975A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576BE7-C0DE-7C65-7D9F-114A4B22B24E}"/>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314383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7F4D-8A8B-A4CB-DB89-AC4D177A02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603762B-B1A7-1AF6-1B42-A67B662125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74222B-C90C-8BC4-9B04-04E5E033D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EDE6E4-FEBC-1AA0-2256-47FDC184B782}"/>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6" name="Footer Placeholder 5">
            <a:extLst>
              <a:ext uri="{FF2B5EF4-FFF2-40B4-BE49-F238E27FC236}">
                <a16:creationId xmlns:a16="http://schemas.microsoft.com/office/drawing/2014/main" id="{7A95ED32-5F0A-8EDF-3D26-F4A1029B9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D6BCC-468D-E9AF-7E4C-72E461BF22E5}"/>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327690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B0F1-D0A2-294F-189E-883BEBA98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E874472-F635-29C7-0A17-6866ECCBB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8A229-78D2-0EB4-EAE5-977E5F757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F09362-C045-9C8C-ADB0-B83296B3FB99}"/>
              </a:ext>
            </a:extLst>
          </p:cNvPr>
          <p:cNvSpPr>
            <a:spLocks noGrp="1"/>
          </p:cNvSpPr>
          <p:nvPr>
            <p:ph type="dt" sz="half" idx="10"/>
          </p:nvPr>
        </p:nvSpPr>
        <p:spPr/>
        <p:txBody>
          <a:bodyPr/>
          <a:lstStyle/>
          <a:p>
            <a:fld id="{13E71CCB-D80F-8345-A2CA-2857F7CB8598}" type="datetimeFigureOut">
              <a:rPr lang="en-US" smtClean="0"/>
              <a:t>5/26/22</a:t>
            </a:fld>
            <a:endParaRPr lang="en-US"/>
          </a:p>
        </p:txBody>
      </p:sp>
      <p:sp>
        <p:nvSpPr>
          <p:cNvPr id="6" name="Footer Placeholder 5">
            <a:extLst>
              <a:ext uri="{FF2B5EF4-FFF2-40B4-BE49-F238E27FC236}">
                <a16:creationId xmlns:a16="http://schemas.microsoft.com/office/drawing/2014/main" id="{82ABDFD1-1F0B-96C2-B7C0-2D9732D1E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305B1-F66C-FC5E-8B20-95B204F471E7}"/>
              </a:ext>
            </a:extLst>
          </p:cNvPr>
          <p:cNvSpPr>
            <a:spLocks noGrp="1"/>
          </p:cNvSpPr>
          <p:nvPr>
            <p:ph type="sldNum" sz="quarter" idx="12"/>
          </p:nvPr>
        </p:nvSpPr>
        <p:spPr/>
        <p:txBody>
          <a:bodyPr/>
          <a:lstStyle/>
          <a:p>
            <a:fld id="{99B4E507-AED4-4B40-A45C-69A1062DD3F5}" type="slidenum">
              <a:rPr lang="en-US" smtClean="0"/>
              <a:t>‹#›</a:t>
            </a:fld>
            <a:endParaRPr lang="en-US"/>
          </a:p>
        </p:txBody>
      </p:sp>
    </p:spTree>
    <p:extLst>
      <p:ext uri="{BB962C8B-B14F-4D97-AF65-F5344CB8AC3E}">
        <p14:creationId xmlns:p14="http://schemas.microsoft.com/office/powerpoint/2010/main" val="149026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6AEB1-5010-2B07-61C4-849A80E8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4AFB15-4A79-36A0-F640-5E7466562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55031F-05DE-0C9D-7250-10F9F78C2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71CCB-D80F-8345-A2CA-2857F7CB8598}" type="datetimeFigureOut">
              <a:rPr lang="en-US" smtClean="0"/>
              <a:t>5/26/22</a:t>
            </a:fld>
            <a:endParaRPr lang="en-US"/>
          </a:p>
        </p:txBody>
      </p:sp>
      <p:sp>
        <p:nvSpPr>
          <p:cNvPr id="5" name="Footer Placeholder 4">
            <a:extLst>
              <a:ext uri="{FF2B5EF4-FFF2-40B4-BE49-F238E27FC236}">
                <a16:creationId xmlns:a16="http://schemas.microsoft.com/office/drawing/2014/main" id="{29CC6A86-6127-6BF5-AB1C-3B8F66A3F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21AC8-35B6-2590-C4C3-0B778149B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E507-AED4-4B40-A45C-69A1062DD3F5}" type="slidenum">
              <a:rPr lang="en-US" smtClean="0"/>
              <a:t>‹#›</a:t>
            </a:fld>
            <a:endParaRPr lang="en-US"/>
          </a:p>
        </p:txBody>
      </p:sp>
    </p:spTree>
    <p:extLst>
      <p:ext uri="{BB962C8B-B14F-4D97-AF65-F5344CB8AC3E}">
        <p14:creationId xmlns:p14="http://schemas.microsoft.com/office/powerpoint/2010/main" val="3156304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A0A2-D84F-F081-0FEC-CBB52D70D451}"/>
              </a:ext>
            </a:extLst>
          </p:cNvPr>
          <p:cNvSpPr>
            <a:spLocks noGrp="1"/>
          </p:cNvSpPr>
          <p:nvPr>
            <p:ph type="ctrTitle"/>
          </p:nvPr>
        </p:nvSpPr>
        <p:spPr>
          <a:xfrm>
            <a:off x="1524000" y="514048"/>
            <a:ext cx="9144000" cy="2387600"/>
          </a:xfrm>
        </p:spPr>
        <p:txBody>
          <a:bodyPr>
            <a:normAutofit fontScale="90000"/>
          </a:bodyPr>
          <a:lstStyle/>
          <a:p>
            <a:r>
              <a:rPr lang="en-GB" dirty="0"/>
              <a:t>SG2 : ‘</a:t>
            </a:r>
            <a:r>
              <a:rPr lang="en-GB" i="1" dirty="0"/>
              <a:t>Building the case against the pressure for continuous online language learning.’</a:t>
            </a:r>
            <a:endParaRPr lang="en-US" i="1" dirty="0"/>
          </a:p>
        </p:txBody>
      </p:sp>
      <p:sp>
        <p:nvSpPr>
          <p:cNvPr id="3" name="Subtitle 2">
            <a:extLst>
              <a:ext uri="{FF2B5EF4-FFF2-40B4-BE49-F238E27FC236}">
                <a16:creationId xmlns:a16="http://schemas.microsoft.com/office/drawing/2014/main" id="{E3897EFB-5113-2FF6-D3D1-BC6E406A15DB}"/>
              </a:ext>
            </a:extLst>
          </p:cNvPr>
          <p:cNvSpPr>
            <a:spLocks noGrp="1"/>
          </p:cNvSpPr>
          <p:nvPr>
            <p:ph type="subTitle" idx="1"/>
          </p:nvPr>
        </p:nvSpPr>
        <p:spPr/>
        <p:txBody>
          <a:bodyPr/>
          <a:lstStyle/>
          <a:p>
            <a:r>
              <a:rPr lang="en-GB" dirty="0"/>
              <a:t>NATO BILC Conference </a:t>
            </a:r>
          </a:p>
          <a:p>
            <a:r>
              <a:rPr lang="en-GB" dirty="0" err="1"/>
              <a:t>Loreto</a:t>
            </a:r>
            <a:r>
              <a:rPr lang="en-GB" dirty="0"/>
              <a:t>, Italy</a:t>
            </a:r>
          </a:p>
          <a:p>
            <a:r>
              <a:rPr lang="en-GB" dirty="0"/>
              <a:t>26 May 22</a:t>
            </a:r>
            <a:endParaRPr lang="en-US" dirty="0"/>
          </a:p>
        </p:txBody>
      </p:sp>
      <p:pic>
        <p:nvPicPr>
          <p:cNvPr id="8" name="Picture 7">
            <a:extLst>
              <a:ext uri="{FF2B5EF4-FFF2-40B4-BE49-F238E27FC236}">
                <a16:creationId xmlns:a16="http://schemas.microsoft.com/office/drawing/2014/main" id="{3B2079A2-26C0-68DC-CEAD-FE6036495B31}"/>
              </a:ext>
            </a:extLst>
          </p:cNvPr>
          <p:cNvPicPr>
            <a:picLocks noChangeAspect="1"/>
          </p:cNvPicPr>
          <p:nvPr/>
        </p:nvPicPr>
        <p:blipFill>
          <a:blip r:embed="rId2"/>
          <a:stretch>
            <a:fillRect/>
          </a:stretch>
        </p:blipFill>
        <p:spPr>
          <a:xfrm>
            <a:off x="1723572" y="3513743"/>
            <a:ext cx="2237436" cy="2830209"/>
          </a:xfrm>
          <a:prstGeom prst="rect">
            <a:avLst/>
          </a:prstGeom>
        </p:spPr>
      </p:pic>
      <p:pic>
        <p:nvPicPr>
          <p:cNvPr id="9" name="Picture 9">
            <a:extLst>
              <a:ext uri="{FF2B5EF4-FFF2-40B4-BE49-F238E27FC236}">
                <a16:creationId xmlns:a16="http://schemas.microsoft.com/office/drawing/2014/main" id="{B46B8142-95FD-B3C8-7672-F78077651014}"/>
              </a:ext>
            </a:extLst>
          </p:cNvPr>
          <p:cNvPicPr>
            <a:picLocks noChangeAspect="1"/>
          </p:cNvPicPr>
          <p:nvPr/>
        </p:nvPicPr>
        <p:blipFill rotWithShape="1">
          <a:blip r:embed="rId3">
            <a:extLst>
              <a:ext uri="{28A0092B-C50C-407E-A947-70E740481C1C}">
                <a14:useLocalDpi xmlns:a14="http://schemas.microsoft.com/office/drawing/2010/main" val="0"/>
              </a:ext>
            </a:extLst>
          </a:blip>
          <a:srcRect r="41431"/>
          <a:stretch/>
        </p:blipFill>
        <p:spPr>
          <a:xfrm>
            <a:off x="8527380" y="3571800"/>
            <a:ext cx="2700026" cy="2583013"/>
          </a:xfrm>
          <a:prstGeom prst="rect">
            <a:avLst/>
          </a:prstGeom>
        </p:spPr>
      </p:pic>
    </p:spTree>
    <p:extLst>
      <p:ext uri="{BB962C8B-B14F-4D97-AF65-F5344CB8AC3E}">
        <p14:creationId xmlns:p14="http://schemas.microsoft.com/office/powerpoint/2010/main" val="343005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4850-098F-4863-7042-F9FD58F4895B}"/>
              </a:ext>
            </a:extLst>
          </p:cNvPr>
          <p:cNvSpPr>
            <a:spLocks noGrp="1"/>
          </p:cNvSpPr>
          <p:nvPr>
            <p:ph type="title"/>
          </p:nvPr>
        </p:nvSpPr>
        <p:spPr/>
        <p:txBody>
          <a:bodyPr/>
          <a:lstStyle/>
          <a:p>
            <a:r>
              <a:rPr lang="en-GB" dirty="0"/>
              <a:t>Standing on the shoulders of giants:</a:t>
            </a:r>
            <a:endParaRPr lang="en-US" dirty="0"/>
          </a:p>
        </p:txBody>
      </p:sp>
      <p:sp>
        <p:nvSpPr>
          <p:cNvPr id="3" name="Content Placeholder 2">
            <a:extLst>
              <a:ext uri="{FF2B5EF4-FFF2-40B4-BE49-F238E27FC236}">
                <a16:creationId xmlns:a16="http://schemas.microsoft.com/office/drawing/2014/main" id="{5C54EC76-6B10-9E55-34AB-651C824CD593}"/>
              </a:ext>
            </a:extLst>
          </p:cNvPr>
          <p:cNvSpPr>
            <a:spLocks noGrp="1"/>
          </p:cNvSpPr>
          <p:nvPr>
            <p:ph sz="half" idx="1"/>
          </p:nvPr>
        </p:nvSpPr>
        <p:spPr>
          <a:xfrm>
            <a:off x="423333" y="1825625"/>
            <a:ext cx="5596467" cy="4351338"/>
          </a:xfrm>
        </p:spPr>
        <p:txBody>
          <a:bodyPr>
            <a:normAutofit/>
          </a:bodyPr>
          <a:lstStyle/>
          <a:p>
            <a:r>
              <a:rPr lang="en-GB" dirty="0"/>
              <a:t>Scott Manuel (Sweden) </a:t>
            </a:r>
          </a:p>
          <a:p>
            <a:r>
              <a:rPr lang="en-GB" dirty="0"/>
              <a:t>Dugald Sturges (Germany)</a:t>
            </a:r>
          </a:p>
          <a:p>
            <a:r>
              <a:rPr lang="en-GB" dirty="0"/>
              <a:t>Ana Carina </a:t>
            </a:r>
            <a:r>
              <a:rPr lang="en-GB" dirty="0" err="1"/>
              <a:t>Lagares</a:t>
            </a:r>
            <a:r>
              <a:rPr lang="en-GB" dirty="0"/>
              <a:t> </a:t>
            </a:r>
            <a:r>
              <a:rPr lang="en-GB" dirty="0" err="1"/>
              <a:t>Overgaa</a:t>
            </a:r>
            <a:r>
              <a:rPr lang="en-GB" dirty="0"/>
              <a:t> (Spain)</a:t>
            </a:r>
          </a:p>
          <a:p>
            <a:r>
              <a:rPr lang="en-GB" dirty="0"/>
              <a:t>Dr Chris </a:t>
            </a:r>
            <a:r>
              <a:rPr lang="en-GB" dirty="0" err="1"/>
              <a:t>Loreck</a:t>
            </a:r>
            <a:r>
              <a:rPr lang="en-GB" dirty="0"/>
              <a:t> (Germany)</a:t>
            </a:r>
          </a:p>
          <a:p>
            <a:r>
              <a:rPr lang="en-GB" dirty="0"/>
              <a:t>Stefan Geneva (Bulgaria)</a:t>
            </a:r>
          </a:p>
          <a:p>
            <a:r>
              <a:rPr lang="en-GB" dirty="0"/>
              <a:t>Order </a:t>
            </a:r>
            <a:r>
              <a:rPr lang="en-GB" dirty="0" err="1"/>
              <a:t>Bostanci</a:t>
            </a:r>
            <a:r>
              <a:rPr lang="en-GB" dirty="0"/>
              <a:t> (Turkey)</a:t>
            </a:r>
          </a:p>
          <a:p>
            <a:r>
              <a:rPr lang="en-GB" dirty="0" err="1"/>
              <a:t>Tadeja</a:t>
            </a:r>
            <a:r>
              <a:rPr lang="en-GB" dirty="0"/>
              <a:t> </a:t>
            </a:r>
            <a:r>
              <a:rPr lang="en-GB" dirty="0" err="1"/>
              <a:t>Hafner</a:t>
            </a:r>
            <a:r>
              <a:rPr lang="en-GB" dirty="0"/>
              <a:t> (Slovenia)</a:t>
            </a:r>
          </a:p>
          <a:p>
            <a:r>
              <a:rPr lang="en-GB" dirty="0"/>
              <a:t>Gilberto Petrine (Italy)</a:t>
            </a:r>
          </a:p>
          <a:p>
            <a:endParaRPr lang="en-US" dirty="0"/>
          </a:p>
        </p:txBody>
      </p:sp>
      <p:sp>
        <p:nvSpPr>
          <p:cNvPr id="4" name="Content Placeholder 3">
            <a:extLst>
              <a:ext uri="{FF2B5EF4-FFF2-40B4-BE49-F238E27FC236}">
                <a16:creationId xmlns:a16="http://schemas.microsoft.com/office/drawing/2014/main" id="{73FA2627-3D9A-73A9-526C-0ECF243453B0}"/>
              </a:ext>
            </a:extLst>
          </p:cNvPr>
          <p:cNvSpPr>
            <a:spLocks noGrp="1"/>
          </p:cNvSpPr>
          <p:nvPr>
            <p:ph sz="half" idx="2"/>
          </p:nvPr>
        </p:nvSpPr>
        <p:spPr>
          <a:xfrm>
            <a:off x="6622142" y="1825625"/>
            <a:ext cx="4731657" cy="4351338"/>
          </a:xfrm>
        </p:spPr>
        <p:txBody>
          <a:bodyPr>
            <a:normAutofit/>
          </a:bodyPr>
          <a:lstStyle/>
          <a:p>
            <a:r>
              <a:rPr lang="en-GB" dirty="0"/>
              <a:t>Robbie </a:t>
            </a:r>
            <a:r>
              <a:rPr lang="en-GB" dirty="0" err="1"/>
              <a:t>Breen</a:t>
            </a:r>
            <a:r>
              <a:rPr lang="en-GB" dirty="0"/>
              <a:t> (Italy)</a:t>
            </a:r>
          </a:p>
          <a:p>
            <a:r>
              <a:rPr lang="en-GB" dirty="0"/>
              <a:t>Angela </a:t>
            </a:r>
            <a:r>
              <a:rPr lang="en-GB" dirty="0" err="1"/>
              <a:t>Logue</a:t>
            </a:r>
            <a:r>
              <a:rPr lang="en-GB" dirty="0"/>
              <a:t> (Italy)</a:t>
            </a:r>
          </a:p>
          <a:p>
            <a:r>
              <a:rPr lang="en-GB" dirty="0"/>
              <a:t>Matt Sharp (UK)</a:t>
            </a:r>
            <a:endParaRPr lang="en-US" dirty="0"/>
          </a:p>
        </p:txBody>
      </p:sp>
    </p:spTree>
    <p:extLst>
      <p:ext uri="{BB962C8B-B14F-4D97-AF65-F5344CB8AC3E}">
        <p14:creationId xmlns:p14="http://schemas.microsoft.com/office/powerpoint/2010/main" val="314262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E7C6-6884-A5F8-F10A-FA1D915BFC74}"/>
              </a:ext>
            </a:extLst>
          </p:cNvPr>
          <p:cNvSpPr>
            <a:spLocks noGrp="1"/>
          </p:cNvSpPr>
          <p:nvPr>
            <p:ph type="title"/>
          </p:nvPr>
        </p:nvSpPr>
        <p:spPr/>
        <p:txBody>
          <a:bodyPr/>
          <a:lstStyle/>
          <a:p>
            <a:r>
              <a:rPr lang="en-GB" dirty="0"/>
              <a:t>Context</a:t>
            </a:r>
            <a:endParaRPr lang="en-US" dirty="0"/>
          </a:p>
        </p:txBody>
      </p:sp>
      <p:sp>
        <p:nvSpPr>
          <p:cNvPr id="3" name="Content Placeholder 2">
            <a:extLst>
              <a:ext uri="{FF2B5EF4-FFF2-40B4-BE49-F238E27FC236}">
                <a16:creationId xmlns:a16="http://schemas.microsoft.com/office/drawing/2014/main" id="{863DA6EC-16FA-107A-05FD-4328CB70B90B}"/>
              </a:ext>
            </a:extLst>
          </p:cNvPr>
          <p:cNvSpPr>
            <a:spLocks noGrp="1"/>
          </p:cNvSpPr>
          <p:nvPr>
            <p:ph idx="1"/>
          </p:nvPr>
        </p:nvSpPr>
        <p:spPr>
          <a:xfrm>
            <a:off x="838200" y="1521656"/>
            <a:ext cx="10515600" cy="4351338"/>
          </a:xfrm>
        </p:spPr>
        <p:txBody>
          <a:bodyPr>
            <a:normAutofit fontScale="92500" lnSpcReduction="10000"/>
          </a:bodyPr>
          <a:lstStyle/>
          <a:p>
            <a:r>
              <a:rPr lang="en-GB" dirty="0"/>
              <a:t>Topical and contentious question (</a:t>
            </a:r>
            <a:r>
              <a:rPr lang="en-GB" i="1" dirty="0"/>
              <a:t>‘pressure’) </a:t>
            </a:r>
            <a:r>
              <a:rPr lang="en-GB" dirty="0"/>
              <a:t>in context of:</a:t>
            </a:r>
          </a:p>
          <a:p>
            <a:pPr lvl="1"/>
            <a:r>
              <a:rPr lang="en-GB" dirty="0"/>
              <a:t>Emerging from the ‘forcing function’ of Covid 19 but also set in wider sociological context of the Information Age.</a:t>
            </a:r>
          </a:p>
          <a:p>
            <a:pPr lvl="1"/>
            <a:r>
              <a:rPr lang="en-GB" dirty="0"/>
              <a:t>Widespread organisational investment to increase remote access &amp; some associated increase in skills (example UK MoD saw 2000% increase in access to a personal laptop and VPN network access) </a:t>
            </a:r>
          </a:p>
          <a:p>
            <a:pPr lvl="1"/>
            <a:r>
              <a:rPr lang="en-GB" dirty="0"/>
              <a:t>Unsurprisingly, questions emerge of efficiency/ effectiveness.  Has ‘</a:t>
            </a:r>
            <a:r>
              <a:rPr lang="en-GB" i="1" dirty="0"/>
              <a:t>Sweat the metal</a:t>
            </a:r>
            <a:r>
              <a:rPr lang="en-GB" dirty="0"/>
              <a:t>’ become ‘</a:t>
            </a:r>
            <a:r>
              <a:rPr lang="en-GB" i="1" dirty="0"/>
              <a:t>sweat the silicon chip’</a:t>
            </a:r>
            <a:r>
              <a:rPr lang="en-GB" dirty="0"/>
              <a:t> ?</a:t>
            </a:r>
          </a:p>
          <a:p>
            <a:pPr lvl="1"/>
            <a:r>
              <a:rPr lang="en-GB" dirty="0"/>
              <a:t>SG2 members reflecting on earlier presentations particularly thoughts from Troy (BYU) &amp; </a:t>
            </a:r>
            <a:r>
              <a:rPr lang="en-GB" dirty="0" err="1"/>
              <a:t>Kryzysztof</a:t>
            </a:r>
            <a:r>
              <a:rPr lang="en-GB" dirty="0"/>
              <a:t> </a:t>
            </a:r>
            <a:r>
              <a:rPr lang="en-GB" dirty="0" err="1"/>
              <a:t>Wolak</a:t>
            </a:r>
            <a:r>
              <a:rPr lang="en-GB" dirty="0"/>
              <a:t> ( Poland)</a:t>
            </a:r>
          </a:p>
          <a:p>
            <a:pPr lvl="1"/>
            <a:r>
              <a:rPr lang="en-GB" dirty="0"/>
              <a:t>SG2 members recognised that this should not be a binary position - language learning professionals are able to position themselves to offer advice in support of evidence-based decision making.</a:t>
            </a:r>
          </a:p>
          <a:p>
            <a:pPr lvl="1"/>
            <a:r>
              <a:rPr lang="en-GB" dirty="0"/>
              <a:t>SG2 members reflections on pre, during &amp; post pandemic experiences.</a:t>
            </a:r>
            <a:endParaRPr lang="en-US" dirty="0"/>
          </a:p>
        </p:txBody>
      </p:sp>
    </p:spTree>
    <p:extLst>
      <p:ext uri="{BB962C8B-B14F-4D97-AF65-F5344CB8AC3E}">
        <p14:creationId xmlns:p14="http://schemas.microsoft.com/office/powerpoint/2010/main" val="141421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07CA-B4CF-CE20-12A9-2D7C8FFE4C40}"/>
              </a:ext>
            </a:extLst>
          </p:cNvPr>
          <p:cNvSpPr>
            <a:spLocks noGrp="1"/>
          </p:cNvSpPr>
          <p:nvPr>
            <p:ph type="title"/>
          </p:nvPr>
        </p:nvSpPr>
        <p:spPr/>
        <p:txBody>
          <a:bodyPr/>
          <a:lstStyle/>
          <a:p>
            <a:r>
              <a:rPr lang="en-GB" dirty="0"/>
              <a:t>Pros and Cons</a:t>
            </a:r>
            <a:endParaRPr lang="en-US" dirty="0"/>
          </a:p>
        </p:txBody>
      </p:sp>
      <p:sp>
        <p:nvSpPr>
          <p:cNvPr id="3" name="Content Placeholder 2">
            <a:extLst>
              <a:ext uri="{FF2B5EF4-FFF2-40B4-BE49-F238E27FC236}">
                <a16:creationId xmlns:a16="http://schemas.microsoft.com/office/drawing/2014/main" id="{4164F320-6CAE-71C1-ADBA-DAC786EE4832}"/>
              </a:ext>
            </a:extLst>
          </p:cNvPr>
          <p:cNvSpPr>
            <a:spLocks noGrp="1"/>
          </p:cNvSpPr>
          <p:nvPr>
            <p:ph sz="half" idx="1"/>
          </p:nvPr>
        </p:nvSpPr>
        <p:spPr>
          <a:xfrm>
            <a:off x="317500" y="1528456"/>
            <a:ext cx="11399762" cy="4648507"/>
          </a:xfrm>
        </p:spPr>
        <p:txBody>
          <a:bodyPr>
            <a:normAutofit fontScale="55000" lnSpcReduction="20000"/>
          </a:bodyPr>
          <a:lstStyle/>
          <a:p>
            <a:r>
              <a:rPr lang="en-GB" dirty="0"/>
              <a:t>Manifold and considered in relation to the </a:t>
            </a:r>
            <a:r>
              <a:rPr lang="en-GB" b="1" dirty="0"/>
              <a:t>degree</a:t>
            </a:r>
            <a:r>
              <a:rPr lang="en-GB" dirty="0"/>
              <a:t> of benefit/shortfall against elements that language learning professionals know either aid or hinder learning outcomes sought. These also span learner centric, tutor centric and capability centric pros and cons including but not limited to:</a:t>
            </a:r>
          </a:p>
          <a:p>
            <a:endParaRPr lang="en-GB" dirty="0"/>
          </a:p>
          <a:p>
            <a:r>
              <a:rPr lang="en-US" sz="1800" dirty="0">
                <a:solidFill>
                  <a:prstClr val="black"/>
                </a:solidFill>
                <a:latin typeface="TimesNewRomanPSMT"/>
              </a:rPr>
              <a:t>Degree of Interaction </a:t>
            </a:r>
            <a:r>
              <a:rPr lang="en-GB" sz="1800" dirty="0">
                <a:solidFill>
                  <a:prstClr val="black"/>
                </a:solidFill>
                <a:latin typeface="TimesNewRomanPSMT"/>
              </a:rPr>
              <a:t>(</a:t>
            </a:r>
            <a:r>
              <a:rPr lang="en-US" sz="1800" dirty="0">
                <a:solidFill>
                  <a:prstClr val="black"/>
                </a:solidFill>
                <a:latin typeface="TimesNewRomanPSMT"/>
              </a:rPr>
              <a:t>Tutor</a:t>
            </a:r>
            <a:r>
              <a:rPr lang="en-GB" sz="1800" dirty="0">
                <a:solidFill>
                  <a:prstClr val="black"/>
                </a:solidFill>
                <a:latin typeface="TimesNewRomanPSMT"/>
              </a:rPr>
              <a:t>)</a:t>
            </a:r>
            <a:r>
              <a:rPr lang="en-US" sz="1800" dirty="0">
                <a:solidFill>
                  <a:prstClr val="black"/>
                </a:solidFill>
                <a:latin typeface="TimesNewRomanPSMT"/>
              </a:rPr>
              <a:t> </a:t>
            </a:r>
            <a:endParaRPr lang="en-GB" sz="1800" dirty="0">
              <a:solidFill>
                <a:prstClr val="black"/>
              </a:solidFill>
              <a:latin typeface="TimesNewRomanPSMT"/>
            </a:endParaRPr>
          </a:p>
          <a:p>
            <a:r>
              <a:rPr lang="en-US" sz="1800" dirty="0">
                <a:solidFill>
                  <a:prstClr val="black"/>
                </a:solidFill>
                <a:latin typeface="TimesNewRomanPSMT"/>
              </a:rPr>
              <a:t>Degree of Interaction </a:t>
            </a:r>
            <a:r>
              <a:rPr lang="en-GB" sz="1800" dirty="0">
                <a:solidFill>
                  <a:prstClr val="black"/>
                </a:solidFill>
                <a:latin typeface="TimesNewRomanPSMT"/>
              </a:rPr>
              <a:t>(</a:t>
            </a:r>
            <a:r>
              <a:rPr lang="en-US" sz="1800" dirty="0">
                <a:solidFill>
                  <a:prstClr val="black"/>
                </a:solidFill>
                <a:latin typeface="TimesNewRomanPSMT"/>
              </a:rPr>
              <a:t>Other</a:t>
            </a:r>
            <a:r>
              <a:rPr lang="en-GB" sz="1800" dirty="0">
                <a:solidFill>
                  <a:prstClr val="black"/>
                </a:solidFill>
                <a:latin typeface="TimesNewRomanPSMT"/>
              </a:rPr>
              <a:t> learners and learner agents)</a:t>
            </a:r>
          </a:p>
          <a:p>
            <a:r>
              <a:rPr lang="en-GB" sz="1800" dirty="0">
                <a:solidFill>
                  <a:prstClr val="black"/>
                </a:solidFill>
                <a:latin typeface="TimesNewRomanPSMT"/>
              </a:rPr>
              <a:t>Degree of learning support</a:t>
            </a:r>
          </a:p>
          <a:p>
            <a:r>
              <a:rPr lang="en-GB" sz="1800" dirty="0">
                <a:solidFill>
                  <a:prstClr val="black"/>
                </a:solidFill>
                <a:latin typeface="TimesNewRomanPSMT"/>
              </a:rPr>
              <a:t>Degree of technical ability</a:t>
            </a:r>
          </a:p>
          <a:p>
            <a:r>
              <a:rPr lang="en-US" sz="1800" dirty="0">
                <a:solidFill>
                  <a:prstClr val="black"/>
                </a:solidFill>
                <a:latin typeface="TimesNewRomanPSMT"/>
              </a:rPr>
              <a:t>Degree of </a:t>
            </a:r>
            <a:r>
              <a:rPr lang="en-GB" sz="1800" dirty="0">
                <a:solidFill>
                  <a:prstClr val="black"/>
                </a:solidFill>
                <a:latin typeface="TimesNewRomanPSMT"/>
              </a:rPr>
              <a:t>flexibility and customisation</a:t>
            </a:r>
          </a:p>
          <a:p>
            <a:r>
              <a:rPr lang="en-GB" sz="1800" dirty="0">
                <a:solidFill>
                  <a:prstClr val="black"/>
                </a:solidFill>
                <a:latin typeface="TimesNewRomanPSMT"/>
              </a:rPr>
              <a:t>Degree of suitability at scale</a:t>
            </a:r>
          </a:p>
          <a:p>
            <a:r>
              <a:rPr lang="en-US" sz="1800" dirty="0">
                <a:solidFill>
                  <a:prstClr val="black"/>
                </a:solidFill>
                <a:latin typeface="TimesNewRomanPSMT"/>
              </a:rPr>
              <a:t>Degree of </a:t>
            </a:r>
            <a:r>
              <a:rPr lang="en-GB" sz="1800" dirty="0">
                <a:solidFill>
                  <a:prstClr val="black"/>
                </a:solidFill>
                <a:latin typeface="TimesNewRomanPSMT"/>
              </a:rPr>
              <a:t>l</a:t>
            </a:r>
            <a:r>
              <a:rPr lang="en-US" sz="1800" dirty="0">
                <a:solidFill>
                  <a:prstClr val="black"/>
                </a:solidFill>
                <a:latin typeface="TimesNewRomanPSMT"/>
              </a:rPr>
              <a:t>earner </a:t>
            </a:r>
            <a:r>
              <a:rPr lang="en-GB" sz="1800" dirty="0">
                <a:solidFill>
                  <a:prstClr val="black"/>
                </a:solidFill>
                <a:latin typeface="TimesNewRomanPSMT"/>
              </a:rPr>
              <a:t>convenience </a:t>
            </a:r>
            <a:r>
              <a:rPr lang="en-US" sz="1800" dirty="0">
                <a:solidFill>
                  <a:prstClr val="black"/>
                </a:solidFill>
                <a:latin typeface="TimesNewRomanPSMT"/>
              </a:rPr>
              <a:t>&amp; accessibility</a:t>
            </a:r>
            <a:endParaRPr lang="en-GB" sz="1800" dirty="0">
              <a:solidFill>
                <a:prstClr val="black"/>
              </a:solidFill>
              <a:latin typeface="TimesNewRomanPSMT"/>
            </a:endParaRPr>
          </a:p>
          <a:p>
            <a:r>
              <a:rPr lang="en-US" sz="1800" dirty="0">
                <a:solidFill>
                  <a:prstClr val="black"/>
                </a:solidFill>
                <a:latin typeface="TimesNewRomanPSMT"/>
              </a:rPr>
              <a:t>Degree of </a:t>
            </a:r>
            <a:r>
              <a:rPr lang="en-GB" sz="1800" dirty="0">
                <a:solidFill>
                  <a:prstClr val="black"/>
                </a:solidFill>
                <a:latin typeface="TimesNewRomanPSMT"/>
              </a:rPr>
              <a:t>organisational </a:t>
            </a:r>
            <a:r>
              <a:rPr lang="en-US" sz="1800" dirty="0">
                <a:solidFill>
                  <a:prstClr val="black"/>
                </a:solidFill>
                <a:latin typeface="TimesNewRomanPSMT"/>
              </a:rPr>
              <a:t>assurance</a:t>
            </a:r>
            <a:r>
              <a:rPr lang="en-GB" sz="1800" dirty="0">
                <a:solidFill>
                  <a:prstClr val="black"/>
                </a:solidFill>
                <a:latin typeface="TimesNewRomanPSMT"/>
              </a:rPr>
              <a:t> and standardisation</a:t>
            </a:r>
          </a:p>
          <a:p>
            <a:r>
              <a:rPr lang="en-US" sz="1800" dirty="0">
                <a:solidFill>
                  <a:prstClr val="black"/>
                </a:solidFill>
                <a:latin typeface="TimesNewRomanPSMT"/>
              </a:rPr>
              <a:t>Degree of </a:t>
            </a:r>
            <a:r>
              <a:rPr lang="en-GB" sz="1800" dirty="0">
                <a:solidFill>
                  <a:prstClr val="black"/>
                </a:solidFill>
                <a:latin typeface="TimesNewRomanPSMT"/>
              </a:rPr>
              <a:t>motivation, </a:t>
            </a:r>
            <a:r>
              <a:rPr lang="en-US" sz="1800" dirty="0">
                <a:solidFill>
                  <a:prstClr val="black"/>
                </a:solidFill>
                <a:latin typeface="TimesNewRomanPSMT"/>
              </a:rPr>
              <a:t>stimulation</a:t>
            </a:r>
            <a:r>
              <a:rPr lang="en-GB" sz="1800" dirty="0">
                <a:solidFill>
                  <a:prstClr val="black"/>
                </a:solidFill>
                <a:latin typeface="TimesNewRomanPSMT"/>
              </a:rPr>
              <a:t> </a:t>
            </a:r>
            <a:r>
              <a:rPr lang="en-US" sz="1800" dirty="0">
                <a:solidFill>
                  <a:prstClr val="black"/>
                </a:solidFill>
                <a:latin typeface="TimesNewRomanPSMT"/>
              </a:rPr>
              <a:t> </a:t>
            </a:r>
            <a:endParaRPr lang="en-GB" sz="1800" dirty="0">
              <a:solidFill>
                <a:prstClr val="black"/>
              </a:solidFill>
              <a:latin typeface="TimesNewRomanPSMT"/>
            </a:endParaRPr>
          </a:p>
          <a:p>
            <a:r>
              <a:rPr lang="en-US" sz="1800" dirty="0">
                <a:solidFill>
                  <a:prstClr val="black"/>
                </a:solidFill>
                <a:latin typeface="TimesNewRomanPSMT"/>
              </a:rPr>
              <a:t>Degree of </a:t>
            </a:r>
            <a:r>
              <a:rPr lang="en-GB" sz="1800" dirty="0">
                <a:solidFill>
                  <a:prstClr val="black"/>
                </a:solidFill>
                <a:latin typeface="TimesNewRomanPSMT"/>
              </a:rPr>
              <a:t>immersion</a:t>
            </a:r>
          </a:p>
          <a:p>
            <a:r>
              <a:rPr lang="en-US" sz="1800" dirty="0">
                <a:solidFill>
                  <a:prstClr val="black"/>
                </a:solidFill>
                <a:latin typeface="TimesNewRomanPSMT"/>
              </a:rPr>
              <a:t>Degree of transferability </a:t>
            </a:r>
            <a:endParaRPr lang="en-GB" sz="1800" dirty="0">
              <a:solidFill>
                <a:prstClr val="black"/>
              </a:solidFill>
              <a:latin typeface="TimesNewRomanPSMT"/>
            </a:endParaRPr>
          </a:p>
          <a:p>
            <a:r>
              <a:rPr lang="en-GB" sz="1800" dirty="0">
                <a:solidFill>
                  <a:prstClr val="black"/>
                </a:solidFill>
                <a:latin typeface="TimesNewRomanPSMT"/>
              </a:rPr>
              <a:t>Degree and extent of  resource availability</a:t>
            </a:r>
          </a:p>
          <a:p>
            <a:r>
              <a:rPr lang="en-US" sz="1800" dirty="0">
                <a:solidFill>
                  <a:prstClr val="black"/>
                </a:solidFill>
                <a:latin typeface="TimesNewRomanPSMT"/>
              </a:rPr>
              <a:t>Degree of augmentation</a:t>
            </a:r>
            <a:endParaRPr lang="en-US" dirty="0"/>
          </a:p>
        </p:txBody>
      </p:sp>
      <p:sp>
        <p:nvSpPr>
          <p:cNvPr id="4" name="Content Placeholder 3">
            <a:extLst>
              <a:ext uri="{FF2B5EF4-FFF2-40B4-BE49-F238E27FC236}">
                <a16:creationId xmlns:a16="http://schemas.microsoft.com/office/drawing/2014/main" id="{0CBF978D-6F9B-222E-220C-D18FD58C05C1}"/>
              </a:ext>
            </a:extLst>
          </p:cNvPr>
          <p:cNvSpPr>
            <a:spLocks noGrp="1"/>
          </p:cNvSpPr>
          <p:nvPr>
            <p:ph sz="half" idx="2"/>
          </p:nvPr>
        </p:nvSpPr>
        <p:spPr>
          <a:xfrm rot="20386818">
            <a:off x="5123543" y="3646777"/>
            <a:ext cx="5181600" cy="430764"/>
          </a:xfrm>
        </p:spPr>
        <p:txBody>
          <a:bodyPr>
            <a:normAutofit fontScale="55000" lnSpcReduction="20000"/>
          </a:bodyPr>
          <a:lstStyle/>
          <a:p>
            <a:r>
              <a:rPr lang="en-GB" b="1" dirty="0"/>
              <a:t>ADD YOUR OWN REFLECTION &amp; EXPERIENCE HERE AND KEEP ABREAST OF SYSTEMATIC RESEARCH</a:t>
            </a:r>
            <a:endParaRPr lang="en-US" b="1" dirty="0"/>
          </a:p>
        </p:txBody>
      </p:sp>
    </p:spTree>
    <p:extLst>
      <p:ext uri="{BB962C8B-B14F-4D97-AF65-F5344CB8AC3E}">
        <p14:creationId xmlns:p14="http://schemas.microsoft.com/office/powerpoint/2010/main" val="17109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E493-24DB-4B5E-1453-1ADC2E30E742}"/>
              </a:ext>
            </a:extLst>
          </p:cNvPr>
          <p:cNvSpPr>
            <a:spLocks noGrp="1"/>
          </p:cNvSpPr>
          <p:nvPr>
            <p:ph type="title"/>
          </p:nvPr>
        </p:nvSpPr>
        <p:spPr/>
        <p:txBody>
          <a:bodyPr/>
          <a:lstStyle/>
          <a:p>
            <a:r>
              <a:rPr lang="en-GB" dirty="0"/>
              <a:t>Ideas to shape optimum outcomes:</a:t>
            </a:r>
            <a:endParaRPr lang="en-US" dirty="0"/>
          </a:p>
        </p:txBody>
      </p:sp>
      <p:sp>
        <p:nvSpPr>
          <p:cNvPr id="3" name="Content Placeholder 2">
            <a:extLst>
              <a:ext uri="{FF2B5EF4-FFF2-40B4-BE49-F238E27FC236}">
                <a16:creationId xmlns:a16="http://schemas.microsoft.com/office/drawing/2014/main" id="{5195AF56-AA26-AFC7-29A7-3194C90F99B1}"/>
              </a:ext>
            </a:extLst>
          </p:cNvPr>
          <p:cNvSpPr>
            <a:spLocks noGrp="1"/>
          </p:cNvSpPr>
          <p:nvPr>
            <p:ph idx="1"/>
          </p:nvPr>
        </p:nvSpPr>
        <p:spPr/>
        <p:txBody>
          <a:bodyPr>
            <a:normAutofit fontScale="62500" lnSpcReduction="20000"/>
          </a:bodyPr>
          <a:lstStyle/>
          <a:p>
            <a:r>
              <a:rPr lang="en-GB" b="1" dirty="0"/>
              <a:t>Aim for objectivity in reflection</a:t>
            </a:r>
            <a:r>
              <a:rPr lang="en-GB" dirty="0"/>
              <a:t>  - When considering pre-pandemic status weigh whether there were ever ‘perfect’ students/teachers/requirements/courses/assessments?</a:t>
            </a:r>
          </a:p>
          <a:p>
            <a:r>
              <a:rPr lang="en-GB" b="1" dirty="0"/>
              <a:t>Speak truth to power </a:t>
            </a:r>
            <a:r>
              <a:rPr lang="en-GB" dirty="0"/>
              <a:t>….but consider if describing the problems is like taking a picture of all the piles of detritus at a mountain’s base camp, then perhaps specifying the optimum outcomes is like looking at a picture from the summit.</a:t>
            </a:r>
          </a:p>
          <a:p>
            <a:r>
              <a:rPr lang="en-GB" b="1" dirty="0"/>
              <a:t>Use management tools </a:t>
            </a:r>
            <a:r>
              <a:rPr lang="en-GB" dirty="0"/>
              <a:t>– Review change management models and revisit desired outcomes. Revisit methods and media analysis noting that C19 reactivity offers opportunity for proactive planning.</a:t>
            </a:r>
          </a:p>
          <a:p>
            <a:r>
              <a:rPr lang="en-GB" b="1" dirty="0"/>
              <a:t>Seek out stakeholder views</a:t>
            </a:r>
            <a:r>
              <a:rPr lang="en-GB" dirty="0"/>
              <a:t> - Establish if there are any change to the end user risk appetite when weighing any faster/cheaper/better dynamics.</a:t>
            </a:r>
          </a:p>
          <a:p>
            <a:r>
              <a:rPr lang="en-GB" b="1" dirty="0"/>
              <a:t>Switch on longer range radar</a:t>
            </a:r>
            <a:r>
              <a:rPr lang="en-GB" dirty="0"/>
              <a:t> – A matter of appropriate professional interest would be to </a:t>
            </a:r>
            <a:r>
              <a:rPr lang="en-GB" b="1" dirty="0"/>
              <a:t>reflect</a:t>
            </a:r>
            <a:r>
              <a:rPr lang="en-GB" dirty="0"/>
              <a:t> with colleagues on the state an use of language learning technology in 2012 and </a:t>
            </a:r>
            <a:r>
              <a:rPr lang="en-GB" b="1" dirty="0"/>
              <a:t>project</a:t>
            </a:r>
            <a:r>
              <a:rPr lang="en-GB" dirty="0"/>
              <a:t> to language learning technology in 2032.</a:t>
            </a:r>
          </a:p>
          <a:p>
            <a:r>
              <a:rPr lang="en-GB" b="1" dirty="0"/>
              <a:t>Look after the team</a:t>
            </a:r>
            <a:r>
              <a:rPr lang="en-GB" dirty="0"/>
              <a:t> – run student and staff technical skills audit and support plan –  room to be sensitive, as a culture of inclusivity includes supporting technical skill. Of Generation X teachers and learners who may be teaching and learning alongside Generation Z</a:t>
            </a:r>
          </a:p>
          <a:p>
            <a:r>
              <a:rPr lang="en-GB" b="1" dirty="0"/>
              <a:t>Seek a clear linkage to any national and departmental language capability strategy</a:t>
            </a:r>
            <a:r>
              <a:rPr lang="en-GB" dirty="0"/>
              <a:t>. Take the opportunity to capture a systematic and wholistic approach that appear as ends with associated ways and means.</a:t>
            </a:r>
          </a:p>
          <a:p>
            <a:endParaRPr lang="en-GB" dirty="0"/>
          </a:p>
          <a:p>
            <a:endParaRPr lang="en-US" dirty="0"/>
          </a:p>
        </p:txBody>
      </p:sp>
    </p:spTree>
    <p:extLst>
      <p:ext uri="{BB962C8B-B14F-4D97-AF65-F5344CB8AC3E}">
        <p14:creationId xmlns:p14="http://schemas.microsoft.com/office/powerpoint/2010/main" val="226421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B246-2B0F-08EA-C932-AE5F68412D8B}"/>
              </a:ext>
            </a:extLst>
          </p:cNvPr>
          <p:cNvSpPr>
            <a:spLocks noGrp="1"/>
          </p:cNvSpPr>
          <p:nvPr>
            <p:ph type="title"/>
          </p:nvPr>
        </p:nvSpPr>
        <p:spPr/>
        <p:txBody>
          <a:bodyPr/>
          <a:lstStyle/>
          <a:p>
            <a:r>
              <a:rPr lang="en-GB" dirty="0"/>
              <a:t>How </a:t>
            </a:r>
            <a:r>
              <a:rPr lang="en-GB" u="sng" dirty="0"/>
              <a:t>not</a:t>
            </a:r>
            <a:r>
              <a:rPr lang="en-GB" dirty="0"/>
              <a:t> to handle it…..</a:t>
            </a:r>
            <a:endParaRPr lang="en-US" dirty="0"/>
          </a:p>
        </p:txBody>
      </p:sp>
      <p:pic>
        <p:nvPicPr>
          <p:cNvPr id="6" name="Content Placeholder 5">
            <a:extLst>
              <a:ext uri="{FF2B5EF4-FFF2-40B4-BE49-F238E27FC236}">
                <a16:creationId xmlns:a16="http://schemas.microsoft.com/office/drawing/2014/main" id="{32885048-5314-4F92-658A-A9155BE42098}"/>
              </a:ext>
            </a:extLst>
          </p:cNvPr>
          <p:cNvPicPr>
            <a:picLocks noGrp="1" noChangeAspect="1"/>
          </p:cNvPicPr>
          <p:nvPr>
            <p:ph sz="half" idx="1"/>
          </p:nvPr>
        </p:nvPicPr>
        <p:blipFill>
          <a:blip r:embed="rId2"/>
          <a:stretch>
            <a:fillRect/>
          </a:stretch>
        </p:blipFill>
        <p:spPr>
          <a:xfrm>
            <a:off x="1780882" y="1825625"/>
            <a:ext cx="3296236" cy="4351338"/>
          </a:xfrm>
          <a:prstGeom prst="rect">
            <a:avLst/>
          </a:prstGeom>
        </p:spPr>
      </p:pic>
      <p:sp>
        <p:nvSpPr>
          <p:cNvPr id="7" name="Content Placeholder 6">
            <a:extLst>
              <a:ext uri="{FF2B5EF4-FFF2-40B4-BE49-F238E27FC236}">
                <a16:creationId xmlns:a16="http://schemas.microsoft.com/office/drawing/2014/main" id="{B9F7DF2C-55C4-17A5-668E-DBF192CBD5DD}"/>
              </a:ext>
            </a:extLst>
          </p:cNvPr>
          <p:cNvSpPr>
            <a:spLocks noGrp="1"/>
          </p:cNvSpPr>
          <p:nvPr>
            <p:ph sz="half" idx="2"/>
          </p:nvPr>
        </p:nvSpPr>
        <p:spPr>
          <a:xfrm>
            <a:off x="6187319" y="1840744"/>
            <a:ext cx="5181600" cy="4351338"/>
          </a:xfrm>
        </p:spPr>
        <p:txBody>
          <a:bodyPr>
            <a:normAutofit fontScale="62500" lnSpcReduction="20000"/>
          </a:bodyPr>
          <a:lstStyle/>
          <a:p>
            <a:r>
              <a:rPr lang="en-GB" dirty="0"/>
              <a:t>Between 1811-1816, during the period of the UK’s Industrial Revolution, a group led by a weaver named Ned </a:t>
            </a:r>
            <a:r>
              <a:rPr lang="en-GB" dirty="0" err="1"/>
              <a:t>Ludd</a:t>
            </a:r>
            <a:r>
              <a:rPr lang="en-GB" dirty="0"/>
              <a:t>  (pictured left) formed, grew and named itself the Luddites.</a:t>
            </a:r>
          </a:p>
          <a:p>
            <a:r>
              <a:rPr lang="en-GB" dirty="0"/>
              <a:t>Luddites believed their very way of life was under threat from industrialisation and that their hard earned knowledge and skills were being undermined. They resorted to sabotaging industrial equipment and as a result faced charges of criminal damage.</a:t>
            </a:r>
          </a:p>
          <a:p>
            <a:r>
              <a:rPr lang="en-GB" dirty="0"/>
              <a:t>At one point there were more British soldiers fighting Luddites than there were deployed to Spain and Portugal in the war with Napoleonic France.</a:t>
            </a:r>
          </a:p>
          <a:p>
            <a:r>
              <a:rPr lang="en-GB" dirty="0"/>
              <a:t>Whilst punishments varied, in a significant number of convicted Luddites were subject to ‘Transportation’ – forced and permanent re-location to then colonies  ….. Both Australia and North America.</a:t>
            </a:r>
            <a:endParaRPr lang="en-US" dirty="0"/>
          </a:p>
        </p:txBody>
      </p:sp>
    </p:spTree>
    <p:extLst>
      <p:ext uri="{BB962C8B-B14F-4D97-AF65-F5344CB8AC3E}">
        <p14:creationId xmlns:p14="http://schemas.microsoft.com/office/powerpoint/2010/main" val="4114165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SG2 : ‘Building the case against the pressure for continuous online language learning.’</vt:lpstr>
      <vt:lpstr>Standing on the shoulders of giants:</vt:lpstr>
      <vt:lpstr>Context</vt:lpstr>
      <vt:lpstr>Pros and Cons</vt:lpstr>
      <vt:lpstr>Ideas to shape optimum outcomes:</vt:lpstr>
      <vt:lpstr>How not to handle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SG2 : ‘Building the case against the pressure for continuous online language learning.’</dc:title>
  <dc:creator>M Sharp</dc:creator>
  <cp:lastModifiedBy>M Sharp</cp:lastModifiedBy>
  <cp:revision>2</cp:revision>
  <dcterms:created xsi:type="dcterms:W3CDTF">2022-05-25T17:07:10Z</dcterms:created>
  <dcterms:modified xsi:type="dcterms:W3CDTF">2022-05-26T01:15:28Z</dcterms:modified>
</cp:coreProperties>
</file>