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5"/>
  </p:notesMasterIdLst>
  <p:handoutMasterIdLst>
    <p:handoutMasterId r:id="rId16"/>
  </p:handoutMasterIdLst>
  <p:sldIdLst>
    <p:sldId id="332" r:id="rId5"/>
    <p:sldId id="283" r:id="rId6"/>
    <p:sldId id="312" r:id="rId7"/>
    <p:sldId id="313" r:id="rId8"/>
    <p:sldId id="286" r:id="rId9"/>
    <p:sldId id="290" r:id="rId10"/>
    <p:sldId id="292" r:id="rId11"/>
    <p:sldId id="289" r:id="rId12"/>
    <p:sldId id="291" r:id="rId13"/>
    <p:sldId id="333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E66CE09-8CED-9A40-8648-C0AED7A432FD}">
          <p14:sldIdLst/>
        </p14:section>
        <p14:section name="Untitled Section" id="{41B21B46-DD0C-1340-8ABE-AC41110A04E3}">
          <p14:sldIdLst>
            <p14:sldId id="332"/>
            <p14:sldId id="283"/>
          </p14:sldIdLst>
        </p14:section>
        <p14:section name="Untitled Section" id="{7025F00D-871C-6A49-8060-9A8EB62D5121}">
          <p14:sldIdLst>
            <p14:sldId id="312"/>
            <p14:sldId id="313"/>
            <p14:sldId id="286"/>
            <p14:sldId id="290"/>
            <p14:sldId id="292"/>
            <p14:sldId id="289"/>
            <p14:sldId id="291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39C28-370D-37A1-75FF-AD23F9954D5E}" name="Eagle, Clarissa C FAC (CIV)" initials="CE" userId="S::clarissa.eagle@dliflc.edu::2cc9ea1d-6089-4dd4-adb0-f08d5e14b8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7" autoAdjust="0"/>
    <p:restoredTop sz="86377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339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2B4B3-EA36-E648-B303-74562A1D74BC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BAB917-6E68-F842-8000-1DD11355AA32}">
      <dgm:prSet phldrT="[Text]"/>
      <dgm:spPr/>
      <dgm:t>
        <a:bodyPr/>
        <a:lstStyle/>
        <a:p>
          <a:r>
            <a:rPr lang="en-US" dirty="0"/>
            <a:t>Required knowledge and skills</a:t>
          </a:r>
        </a:p>
      </dgm:t>
    </dgm:pt>
    <dgm:pt modelId="{10F23311-6030-5844-9200-4CDA6CBDD37E}" type="parTrans" cxnId="{04A8260A-1BF9-814F-A948-8306E0D35E96}">
      <dgm:prSet/>
      <dgm:spPr/>
      <dgm:t>
        <a:bodyPr/>
        <a:lstStyle/>
        <a:p>
          <a:endParaRPr lang="en-US"/>
        </a:p>
      </dgm:t>
    </dgm:pt>
    <dgm:pt modelId="{6EAB723D-1DCB-AB4F-889A-570D8C916307}" type="sibTrans" cxnId="{04A8260A-1BF9-814F-A948-8306E0D35E96}">
      <dgm:prSet/>
      <dgm:spPr/>
      <dgm:t>
        <a:bodyPr/>
        <a:lstStyle/>
        <a:p>
          <a:endParaRPr lang="en-US"/>
        </a:p>
      </dgm:t>
    </dgm:pt>
    <dgm:pt modelId="{588B6B04-259D-3840-8472-5EC605E6FFB5}">
      <dgm:prSet phldrT="[Text]"/>
      <dgm:spPr/>
      <dgm:t>
        <a:bodyPr/>
        <a:lstStyle/>
        <a:p>
          <a:r>
            <a:rPr lang="en-US" dirty="0"/>
            <a:t>Curriculum design</a:t>
          </a:r>
        </a:p>
      </dgm:t>
    </dgm:pt>
    <dgm:pt modelId="{66287A1A-C3B2-ED40-B187-D7069C61CEDC}" type="parTrans" cxnId="{A0634CED-DB63-6B40-AD2B-9D427DC647EC}">
      <dgm:prSet/>
      <dgm:spPr/>
      <dgm:t>
        <a:bodyPr/>
        <a:lstStyle/>
        <a:p>
          <a:endParaRPr lang="en-US"/>
        </a:p>
      </dgm:t>
    </dgm:pt>
    <dgm:pt modelId="{764B4982-0F5D-DF46-8AFD-E02E9DC01584}" type="sibTrans" cxnId="{A0634CED-DB63-6B40-AD2B-9D427DC647E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5689BE2-FCED-1946-AD29-84E4B7D479AC}">
      <dgm:prSet phldrT="[Text]"/>
      <dgm:spPr/>
      <dgm:t>
        <a:bodyPr/>
        <a:lstStyle/>
        <a:p>
          <a:r>
            <a:rPr lang="en-US" dirty="0"/>
            <a:t>Assessment</a:t>
          </a:r>
        </a:p>
      </dgm:t>
    </dgm:pt>
    <dgm:pt modelId="{E3A68691-BBE3-974B-AC8F-D24E45479E22}" type="parTrans" cxnId="{03EC5E35-DA78-B748-8C2E-BA333B066300}">
      <dgm:prSet/>
      <dgm:spPr/>
      <dgm:t>
        <a:bodyPr/>
        <a:lstStyle/>
        <a:p>
          <a:endParaRPr lang="en-US"/>
        </a:p>
      </dgm:t>
    </dgm:pt>
    <dgm:pt modelId="{1D0C6B96-7169-234B-9AE9-E7A9B531AE7A}" type="sibTrans" cxnId="{03EC5E35-DA78-B748-8C2E-BA333B066300}">
      <dgm:prSet/>
      <dgm:spPr/>
      <dgm:t>
        <a:bodyPr/>
        <a:lstStyle/>
        <a:p>
          <a:endParaRPr lang="en-US"/>
        </a:p>
      </dgm:t>
    </dgm:pt>
    <dgm:pt modelId="{F25E2B82-96C3-3544-AD85-76CD0B7FFFB3}" type="pres">
      <dgm:prSet presAssocID="{7782B4B3-EA36-E648-B303-74562A1D74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CF60762-FF26-564C-AD8A-9599463C841F}" type="pres">
      <dgm:prSet presAssocID="{25BAB917-6E68-F842-8000-1DD11355AA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77C593-884F-304D-B148-41B7AFC2AAED}" type="pres">
      <dgm:prSet presAssocID="{6EAB723D-1DCB-AB4F-889A-570D8C916307}" presName="sibTrans" presStyleLbl="sibTrans2D1" presStyleIdx="0" presStyleCnt="3"/>
      <dgm:spPr/>
      <dgm:t>
        <a:bodyPr/>
        <a:lstStyle/>
        <a:p>
          <a:endParaRPr lang="de-DE"/>
        </a:p>
      </dgm:t>
    </dgm:pt>
    <dgm:pt modelId="{A5442781-C833-DA45-B9D3-A41F4BE35646}" type="pres">
      <dgm:prSet presAssocID="{6EAB723D-1DCB-AB4F-889A-570D8C916307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A73415A2-AF96-6141-9224-262E9D01C2D3}" type="pres">
      <dgm:prSet presAssocID="{588B6B04-259D-3840-8472-5EC605E6FF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69888F-B571-8D41-B03C-97E6C262D207}" type="pres">
      <dgm:prSet presAssocID="{764B4982-0F5D-DF46-8AFD-E02E9DC01584}" presName="sibTrans" presStyleLbl="sibTrans2D1" presStyleIdx="1" presStyleCnt="3" custFlipHor="1" custScaleX="80322" custScaleY="55539" custLinFactNeighborX="6983" custLinFactNeighborY="-4026"/>
      <dgm:spPr/>
      <dgm:t>
        <a:bodyPr/>
        <a:lstStyle/>
        <a:p>
          <a:endParaRPr lang="de-DE"/>
        </a:p>
      </dgm:t>
    </dgm:pt>
    <dgm:pt modelId="{3253C45F-BF18-9241-A8B1-4DDBA4071173}" type="pres">
      <dgm:prSet presAssocID="{764B4982-0F5D-DF46-8AFD-E02E9DC01584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3AE73622-FE19-A549-9D80-AC5F3D48F2DB}" type="pres">
      <dgm:prSet presAssocID="{65689BE2-FCED-1946-AD29-84E4B7D479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DFEA7E-41DE-1241-93B5-254AE35504FE}" type="pres">
      <dgm:prSet presAssocID="{1D0C6B96-7169-234B-9AE9-E7A9B531AE7A}" presName="sibTrans" presStyleLbl="sibTrans2D1" presStyleIdx="2" presStyleCnt="3" custAng="11000715"/>
      <dgm:spPr/>
      <dgm:t>
        <a:bodyPr/>
        <a:lstStyle/>
        <a:p>
          <a:endParaRPr lang="de-DE"/>
        </a:p>
      </dgm:t>
    </dgm:pt>
    <dgm:pt modelId="{A3677747-8031-834A-9997-E8B5F969582A}" type="pres">
      <dgm:prSet presAssocID="{1D0C6B96-7169-234B-9AE9-E7A9B531AE7A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3A8CAB79-C90F-E547-9E92-9045666CB3F1}" type="presOf" srcId="{6EAB723D-1DCB-AB4F-889A-570D8C916307}" destId="{4177C593-884F-304D-B148-41B7AFC2AAED}" srcOrd="0" destOrd="0" presId="urn:microsoft.com/office/officeart/2005/8/layout/cycle2"/>
    <dgm:cxn modelId="{4D40C012-B1F1-EE46-BD2E-2B0877C090D9}" type="presOf" srcId="{65689BE2-FCED-1946-AD29-84E4B7D479AC}" destId="{3AE73622-FE19-A549-9D80-AC5F3D48F2DB}" srcOrd="0" destOrd="0" presId="urn:microsoft.com/office/officeart/2005/8/layout/cycle2"/>
    <dgm:cxn modelId="{3BEEFAC6-D021-484C-A972-E6311DED2893}" type="presOf" srcId="{764B4982-0F5D-DF46-8AFD-E02E9DC01584}" destId="{3253C45F-BF18-9241-A8B1-4DDBA4071173}" srcOrd="1" destOrd="0" presId="urn:microsoft.com/office/officeart/2005/8/layout/cycle2"/>
    <dgm:cxn modelId="{03EC5E35-DA78-B748-8C2E-BA333B066300}" srcId="{7782B4B3-EA36-E648-B303-74562A1D74BC}" destId="{65689BE2-FCED-1946-AD29-84E4B7D479AC}" srcOrd="2" destOrd="0" parTransId="{E3A68691-BBE3-974B-AC8F-D24E45479E22}" sibTransId="{1D0C6B96-7169-234B-9AE9-E7A9B531AE7A}"/>
    <dgm:cxn modelId="{FB480211-49F8-574E-A4B8-557E6765BB88}" type="presOf" srcId="{764B4982-0F5D-DF46-8AFD-E02E9DC01584}" destId="{8769888F-B571-8D41-B03C-97E6C262D207}" srcOrd="0" destOrd="0" presId="urn:microsoft.com/office/officeart/2005/8/layout/cycle2"/>
    <dgm:cxn modelId="{04A8260A-1BF9-814F-A948-8306E0D35E96}" srcId="{7782B4B3-EA36-E648-B303-74562A1D74BC}" destId="{25BAB917-6E68-F842-8000-1DD11355AA32}" srcOrd="0" destOrd="0" parTransId="{10F23311-6030-5844-9200-4CDA6CBDD37E}" sibTransId="{6EAB723D-1DCB-AB4F-889A-570D8C916307}"/>
    <dgm:cxn modelId="{A0634CED-DB63-6B40-AD2B-9D427DC647EC}" srcId="{7782B4B3-EA36-E648-B303-74562A1D74BC}" destId="{588B6B04-259D-3840-8472-5EC605E6FFB5}" srcOrd="1" destOrd="0" parTransId="{66287A1A-C3B2-ED40-B187-D7069C61CEDC}" sibTransId="{764B4982-0F5D-DF46-8AFD-E02E9DC01584}"/>
    <dgm:cxn modelId="{E3A281C6-A3A4-354F-98C4-A62CDA2565B8}" type="presOf" srcId="{6EAB723D-1DCB-AB4F-889A-570D8C916307}" destId="{A5442781-C833-DA45-B9D3-A41F4BE35646}" srcOrd="1" destOrd="0" presId="urn:microsoft.com/office/officeart/2005/8/layout/cycle2"/>
    <dgm:cxn modelId="{456C8EA5-C91E-DD48-93AE-2D5E629C8957}" type="presOf" srcId="{1D0C6B96-7169-234B-9AE9-E7A9B531AE7A}" destId="{A3677747-8031-834A-9997-E8B5F969582A}" srcOrd="1" destOrd="0" presId="urn:microsoft.com/office/officeart/2005/8/layout/cycle2"/>
    <dgm:cxn modelId="{E3BAA75E-3C55-6F42-A1A6-2ADC3F929A0E}" type="presOf" srcId="{7782B4B3-EA36-E648-B303-74562A1D74BC}" destId="{F25E2B82-96C3-3544-AD85-76CD0B7FFFB3}" srcOrd="0" destOrd="0" presId="urn:microsoft.com/office/officeart/2005/8/layout/cycle2"/>
    <dgm:cxn modelId="{8934CEFE-C1B3-7149-8C09-B6F9AA548B88}" type="presOf" srcId="{1D0C6B96-7169-234B-9AE9-E7A9B531AE7A}" destId="{B9DFEA7E-41DE-1241-93B5-254AE35504FE}" srcOrd="0" destOrd="0" presId="urn:microsoft.com/office/officeart/2005/8/layout/cycle2"/>
    <dgm:cxn modelId="{0B52E2A3-4E6D-C546-9B9F-B83C2A73C245}" type="presOf" srcId="{588B6B04-259D-3840-8472-5EC605E6FFB5}" destId="{A73415A2-AF96-6141-9224-262E9D01C2D3}" srcOrd="0" destOrd="0" presId="urn:microsoft.com/office/officeart/2005/8/layout/cycle2"/>
    <dgm:cxn modelId="{D3A99FD2-DD25-D946-ABC4-0814E221F1A3}" type="presOf" srcId="{25BAB917-6E68-F842-8000-1DD11355AA32}" destId="{7CF60762-FF26-564C-AD8A-9599463C841F}" srcOrd="0" destOrd="0" presId="urn:microsoft.com/office/officeart/2005/8/layout/cycle2"/>
    <dgm:cxn modelId="{74D67DCB-7B51-FE46-B870-C2D83AF28BA9}" type="presParOf" srcId="{F25E2B82-96C3-3544-AD85-76CD0B7FFFB3}" destId="{7CF60762-FF26-564C-AD8A-9599463C841F}" srcOrd="0" destOrd="0" presId="urn:microsoft.com/office/officeart/2005/8/layout/cycle2"/>
    <dgm:cxn modelId="{8A5CBBB8-5288-BB45-88C1-65F01F6D9148}" type="presParOf" srcId="{F25E2B82-96C3-3544-AD85-76CD0B7FFFB3}" destId="{4177C593-884F-304D-B148-41B7AFC2AAED}" srcOrd="1" destOrd="0" presId="urn:microsoft.com/office/officeart/2005/8/layout/cycle2"/>
    <dgm:cxn modelId="{4421B1F9-2504-A14F-A60C-FF9026A3998A}" type="presParOf" srcId="{4177C593-884F-304D-B148-41B7AFC2AAED}" destId="{A5442781-C833-DA45-B9D3-A41F4BE35646}" srcOrd="0" destOrd="0" presId="urn:microsoft.com/office/officeart/2005/8/layout/cycle2"/>
    <dgm:cxn modelId="{E3E2E872-DFF6-0441-AB70-D45B381DA157}" type="presParOf" srcId="{F25E2B82-96C3-3544-AD85-76CD0B7FFFB3}" destId="{A73415A2-AF96-6141-9224-262E9D01C2D3}" srcOrd="2" destOrd="0" presId="urn:microsoft.com/office/officeart/2005/8/layout/cycle2"/>
    <dgm:cxn modelId="{D3F7174E-AD4F-A14C-B3E7-559B67B64B0B}" type="presParOf" srcId="{F25E2B82-96C3-3544-AD85-76CD0B7FFFB3}" destId="{8769888F-B571-8D41-B03C-97E6C262D207}" srcOrd="3" destOrd="0" presId="urn:microsoft.com/office/officeart/2005/8/layout/cycle2"/>
    <dgm:cxn modelId="{EDC43265-18A3-2C4F-BECC-834B3F28EF1A}" type="presParOf" srcId="{8769888F-B571-8D41-B03C-97E6C262D207}" destId="{3253C45F-BF18-9241-A8B1-4DDBA4071173}" srcOrd="0" destOrd="0" presId="urn:microsoft.com/office/officeart/2005/8/layout/cycle2"/>
    <dgm:cxn modelId="{684A487C-2CAE-8448-93CA-18F28E373CE9}" type="presParOf" srcId="{F25E2B82-96C3-3544-AD85-76CD0B7FFFB3}" destId="{3AE73622-FE19-A549-9D80-AC5F3D48F2DB}" srcOrd="4" destOrd="0" presId="urn:microsoft.com/office/officeart/2005/8/layout/cycle2"/>
    <dgm:cxn modelId="{8CD55E8B-9782-FF44-B137-9F8F7535DE7F}" type="presParOf" srcId="{F25E2B82-96C3-3544-AD85-76CD0B7FFFB3}" destId="{B9DFEA7E-41DE-1241-93B5-254AE35504FE}" srcOrd="5" destOrd="0" presId="urn:microsoft.com/office/officeart/2005/8/layout/cycle2"/>
    <dgm:cxn modelId="{899F9A78-1A1C-574A-B0D5-FE8F1187000A}" type="presParOf" srcId="{B9DFEA7E-41DE-1241-93B5-254AE35504FE}" destId="{A3677747-8031-834A-9997-E8B5F969582A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60762-FF26-564C-AD8A-9599463C841F}">
      <dsp:nvSpPr>
        <dsp:cNvPr id="0" name=""/>
        <dsp:cNvSpPr/>
      </dsp:nvSpPr>
      <dsp:spPr>
        <a:xfrm>
          <a:off x="4279580" y="156"/>
          <a:ext cx="2185038" cy="21850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Required knowledge and skills</a:t>
          </a:r>
        </a:p>
      </dsp:txBody>
      <dsp:txXfrm>
        <a:off x="4599571" y="320147"/>
        <a:ext cx="1545056" cy="1545056"/>
      </dsp:txXfrm>
    </dsp:sp>
    <dsp:sp modelId="{4177C593-884F-304D-B148-41B7AFC2AAED}">
      <dsp:nvSpPr>
        <dsp:cNvPr id="0" name=""/>
        <dsp:cNvSpPr/>
      </dsp:nvSpPr>
      <dsp:spPr>
        <a:xfrm rot="3600000">
          <a:off x="5893637" y="2131601"/>
          <a:ext cx="582340" cy="7374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937313" y="2203443"/>
        <a:ext cx="407638" cy="442470"/>
      </dsp:txXfrm>
    </dsp:sp>
    <dsp:sp modelId="{A73415A2-AF96-6141-9224-262E9D01C2D3}">
      <dsp:nvSpPr>
        <dsp:cNvPr id="0" name=""/>
        <dsp:cNvSpPr/>
      </dsp:nvSpPr>
      <dsp:spPr>
        <a:xfrm>
          <a:off x="5921477" y="2844005"/>
          <a:ext cx="2185038" cy="21850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Curriculum design</a:t>
          </a:r>
        </a:p>
      </dsp:txBody>
      <dsp:txXfrm>
        <a:off x="6241468" y="3163996"/>
        <a:ext cx="1545056" cy="1545056"/>
      </dsp:txXfrm>
    </dsp:sp>
    <dsp:sp modelId="{8769888F-B571-8D41-B03C-97E6C262D207}">
      <dsp:nvSpPr>
        <dsp:cNvPr id="0" name=""/>
        <dsp:cNvSpPr/>
      </dsp:nvSpPr>
      <dsp:spPr>
        <a:xfrm rot="10800000" flipH="1">
          <a:off x="5195372" y="3702048"/>
          <a:ext cx="467747" cy="409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195372" y="3783962"/>
        <a:ext cx="344875" cy="245744"/>
      </dsp:txXfrm>
    </dsp:sp>
    <dsp:sp modelId="{3AE73622-FE19-A549-9D80-AC5F3D48F2DB}">
      <dsp:nvSpPr>
        <dsp:cNvPr id="0" name=""/>
        <dsp:cNvSpPr/>
      </dsp:nvSpPr>
      <dsp:spPr>
        <a:xfrm>
          <a:off x="2637683" y="2844005"/>
          <a:ext cx="2185038" cy="21850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Assessment</a:t>
          </a:r>
        </a:p>
      </dsp:txBody>
      <dsp:txXfrm>
        <a:off x="2957674" y="3163996"/>
        <a:ext cx="1545056" cy="1545056"/>
      </dsp:txXfrm>
    </dsp:sp>
    <dsp:sp modelId="{B9DFEA7E-41DE-1241-93B5-254AE35504FE}">
      <dsp:nvSpPr>
        <dsp:cNvPr id="0" name=""/>
        <dsp:cNvSpPr/>
      </dsp:nvSpPr>
      <dsp:spPr>
        <a:xfrm rot="7400715">
          <a:off x="4251740" y="2160148"/>
          <a:ext cx="582340" cy="7374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87106" y="2234667"/>
        <a:ext cx="407638" cy="442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3/26/20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3/26/20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3/26/20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A22A6-3386-9841-AB1E-2301B7EF0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68" y="613117"/>
            <a:ext cx="2632888" cy="3618511"/>
          </a:xfrm>
          <a:prstGeom prst="rect">
            <a:avLst/>
          </a:prstGeom>
        </p:spPr>
      </p:pic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75E3C879-24D9-2E4C-A992-6F33EC0256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8E0B705D-3CA6-764F-B1EA-6757FF9393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2020 DLIFLC</a:t>
            </a:r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ECAFA2F-6911-374B-8C54-ED511B1FA6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B31343-3BD8-544D-A276-A3454B2823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6152" y="4572000"/>
            <a:ext cx="9753599" cy="914400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86AB85E-B2A6-3D4F-90DD-8ADA63C786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614" y="5486400"/>
            <a:ext cx="9753599" cy="640080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 algn="ctr">
              <a:buNone/>
              <a:defRPr sz="1800">
                <a:latin typeface="+mj-lt"/>
              </a:defRPr>
            </a:lvl1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69227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1371600"/>
            <a:ext cx="2134315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1371600"/>
            <a:ext cx="7416138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1371600"/>
            <a:ext cx="9753600" cy="914400"/>
          </a:xfrm>
        </p:spPr>
        <p:txBody>
          <a:bodyPr tIns="45720" rIns="91440"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152" y="2468880"/>
            <a:ext cx="9753600" cy="36576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t" anchorCtr="0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1371600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88720" y="2468880"/>
            <a:ext cx="4708734" cy="3657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2468880"/>
            <a:ext cx="4708734" cy="3657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1371600"/>
            <a:ext cx="9753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2468880"/>
            <a:ext cx="4709160" cy="8229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3383279"/>
            <a:ext cx="4709160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2468880"/>
            <a:ext cx="4709160" cy="8229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3383279"/>
            <a:ext cx="4709160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97280"/>
            <a:ext cx="5180013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371600"/>
            <a:ext cx="3886200" cy="22860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65814" y="1371600"/>
            <a:ext cx="56388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3840480"/>
            <a:ext cx="3886200" cy="21031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5180013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371600"/>
            <a:ext cx="3886200" cy="22860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1371600"/>
            <a:ext cx="5638800" cy="4572000"/>
          </a:xfrm>
          <a:solidFill>
            <a:schemeClr val="bg1">
              <a:lumMod val="95000"/>
            </a:schemeClr>
          </a:solidFill>
          <a:ln w="3175">
            <a:noFill/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3840480"/>
            <a:ext cx="3886200" cy="21031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alphaModFix amt="9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6152" y="1371600"/>
            <a:ext cx="9753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246888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/>
              <a:t>© 2020 DLIFLC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3/24/20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4C7AB2-15EE-E94F-AE1B-022D794CA7FD}"/>
              </a:ext>
            </a:extLst>
          </p:cNvPr>
          <p:cNvSpPr/>
          <p:nvPr userDrawn="1"/>
        </p:nvSpPr>
        <p:spPr>
          <a:xfrm>
            <a:off x="0" y="0"/>
            <a:ext cx="12188825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FADCD9-D91C-2B40-931D-1E38DD8695D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683" y="183842"/>
            <a:ext cx="2182063" cy="7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169BE-02DB-CF45-A533-CFCB7B5612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3/24/20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34D18-52E7-A641-BAE8-8F9625E986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2020 DLIFLC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8FA8F-7548-0041-99A5-4AD19ED788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7F8D1-0D3C-D741-9D68-C56CDFD10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Basic Course Assessment Needs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37FB7F-BFAC-2A49-BB05-065CAAD436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Dr. Robert </a:t>
            </a:r>
            <a:r>
              <a:rPr lang="en-US" sz="1600" dirty="0" err="1"/>
              <a:t>Savukinas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 err="1"/>
              <a:t>Detlev</a:t>
            </a:r>
            <a:r>
              <a:rPr lang="en-US" sz="1600" dirty="0"/>
              <a:t> </a:t>
            </a:r>
            <a:r>
              <a:rPr lang="en-US" sz="1600" dirty="0" err="1"/>
              <a:t>Kesten</a:t>
            </a:r>
            <a:endParaRPr lang="en-US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914400"/>
            <a:ext cx="1905000" cy="28575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941" y="1039177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38D4-36F7-426B-9C36-9D6400F0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057400"/>
            <a:ext cx="5943598" cy="23621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Q &amp; A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www.dliflc.edu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9BE03-1C46-4FE5-B199-438319AC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8F584-3B57-42CD-AA2C-68BEC74F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091E4-B84B-4472-A81A-F18D9FE3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10</a:t>
            </a:fld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036" y="842629"/>
            <a:ext cx="3729177" cy="55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38D57-051B-0867-BB0A-0FCD5652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DLIFLC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AA500-6161-5E46-03DE-0A21519F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0E7A9-01A3-56AB-C2F3-EDD4A49A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58076C9-F286-7ABF-52E3-A6B7873BB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694250"/>
              </p:ext>
            </p:extLst>
          </p:nvPr>
        </p:nvGraphicFramePr>
        <p:xfrm>
          <a:off x="379410" y="1066800"/>
          <a:ext cx="10744200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905300E-5268-A587-546E-FE14D0434957}"/>
              </a:ext>
            </a:extLst>
          </p:cNvPr>
          <p:cNvGrpSpPr/>
          <p:nvPr/>
        </p:nvGrpSpPr>
        <p:grpSpPr>
          <a:xfrm>
            <a:off x="5522910" y="5181600"/>
            <a:ext cx="457199" cy="399725"/>
            <a:chOff x="3081837" y="3081144"/>
            <a:chExt cx="502971" cy="636671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5F73D05-27F1-94F3-6283-9E3B58519D09}"/>
                </a:ext>
              </a:extLst>
            </p:cNvPr>
            <p:cNvSpPr/>
            <p:nvPr/>
          </p:nvSpPr>
          <p:spPr>
            <a:xfrm rot="10800000">
              <a:off x="3081837" y="3081144"/>
              <a:ext cx="502971" cy="6366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ight Arrow 4">
              <a:extLst>
                <a:ext uri="{FF2B5EF4-FFF2-40B4-BE49-F238E27FC236}">
                  <a16:creationId xmlns:a16="http://schemas.microsoft.com/office/drawing/2014/main" id="{4DA66807-1C35-80E8-D774-293F5DD2540D}"/>
                </a:ext>
              </a:extLst>
            </p:cNvPr>
            <p:cNvSpPr txBox="1"/>
            <p:nvPr/>
          </p:nvSpPr>
          <p:spPr>
            <a:xfrm rot="21600000">
              <a:off x="3232728" y="3208478"/>
              <a:ext cx="352080" cy="382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FB53-70F7-5B43-8FBE-3D5373A4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&amp; Goal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FE41A-B38E-7144-B6A0-B4D6A6A8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2260333"/>
            <a:ext cx="7088060" cy="3657600"/>
          </a:xfrm>
        </p:spPr>
        <p:txBody>
          <a:bodyPr/>
          <a:lstStyle/>
          <a:p>
            <a:r>
              <a:rPr lang="en-US" dirty="0"/>
              <a:t>DLIFLC Command Guidance for FY 2023: “Standardize course tests across language programs (36, 48, 64 weeks programs</a:t>
            </a:r>
            <a:r>
              <a:rPr lang="en-US" dirty="0" smtClean="0"/>
              <a:t>).”</a:t>
            </a:r>
            <a:endParaRPr lang="en-US" dirty="0"/>
          </a:p>
          <a:p>
            <a:r>
              <a:rPr lang="en-US" dirty="0"/>
              <a:t>Evaluate the current status of in-course assessment in seven major BC programs (AD, CM, KP, PF, RU, FR, QB) and identify the areas that require standardization. 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C85C8-6399-3542-B36B-98FBB4AA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DLIFLC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08E5C-5515-184D-9670-DA761BAE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C6018-C111-684A-9C56-86D8C23F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12" y="1821627"/>
            <a:ext cx="3124199" cy="40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0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FB53-70F7-5B43-8FBE-3D5373A4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FE41A-B38E-7144-B6A0-B4D6A6A8B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a two-step needs analysis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Identified commonalities and differences in course assessment of the seven programs, focusing on unit tests (a collection of test information from UCAT, a review of each program’s syllabus, verification with each program)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Conducted the BC faculty and student survey to gauge their perception and opinion of current unit tests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C85C8-6399-3542-B36B-98FBB4AA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DLIFLC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08E5C-5515-184D-9670-DA761BAE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C6018-C111-684A-9C56-86D8C23F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FB53-70F7-5B43-8FBE-3D5373A4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1371600"/>
            <a:ext cx="10439400" cy="914400"/>
          </a:xfrm>
        </p:spPr>
        <p:txBody>
          <a:bodyPr>
            <a:normAutofit/>
          </a:bodyPr>
          <a:lstStyle/>
          <a:p>
            <a:r>
              <a:rPr lang="en-US" sz="2600" dirty="0"/>
              <a:t>Major differences</a:t>
            </a:r>
            <a:endParaRPr lang="en-US" sz="2600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FE41A-B38E-7144-B6A0-B4D6A6A8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981200"/>
            <a:ext cx="10056940" cy="4145280"/>
          </a:xfrm>
        </p:spPr>
        <p:txBody>
          <a:bodyPr>
            <a:normAutofit/>
          </a:bodyPr>
          <a:lstStyle/>
          <a:p>
            <a:r>
              <a:rPr lang="en-US" dirty="0"/>
              <a:t>Availability of proficiency tests </a:t>
            </a:r>
            <a:endParaRPr lang="en-US" dirty="0" smtClean="0"/>
          </a:p>
          <a:p>
            <a:r>
              <a:rPr lang="en-US" dirty="0" smtClean="0"/>
              <a:t>Frequency </a:t>
            </a:r>
            <a:r>
              <a:rPr lang="en-US" dirty="0"/>
              <a:t>of unit tests </a:t>
            </a:r>
          </a:p>
          <a:p>
            <a:r>
              <a:rPr lang="en-US" dirty="0"/>
              <a:t>The number of grading scales </a:t>
            </a:r>
          </a:p>
          <a:p>
            <a:r>
              <a:rPr lang="en-US" dirty="0" smtClean="0"/>
              <a:t>Grade </a:t>
            </a:r>
            <a:r>
              <a:rPr lang="en-US" dirty="0"/>
              <a:t>weights </a:t>
            </a:r>
          </a:p>
          <a:p>
            <a:r>
              <a:rPr lang="en-US" dirty="0"/>
              <a:t>GPA components</a:t>
            </a:r>
          </a:p>
          <a:p>
            <a:r>
              <a:rPr lang="en-US" dirty="0"/>
              <a:t>GPA interpretation</a:t>
            </a:r>
          </a:p>
          <a:p>
            <a:pPr marL="4572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C85C8-6399-3542-B36B-98FBB4AA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DLIFLC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08E5C-5515-184D-9670-DA761BAE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C6018-C111-684A-9C56-86D8C23F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5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041" y="1371600"/>
            <a:ext cx="2971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12993-DE80-C875-CCBE-BA267AAD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3BDF9-3FFD-9D49-7475-18859A1D4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Commonalties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2C7CB-4B49-6770-4114-3321517B5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separate assessment of each modality (LC, RC, SP)</a:t>
            </a:r>
          </a:p>
          <a:p>
            <a:r>
              <a:rPr lang="en-US" dirty="0"/>
              <a:t>An increasing portion of items that ask students to identify essential elements of information throughout the program (a smaller portion of grammar and vocabulary items)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7D5B3-5640-FC87-A00C-F4C42643A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289A1-A3D1-F43C-9D05-860FADF744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Inclusion of grammar/vocab items </a:t>
            </a:r>
          </a:p>
          <a:p>
            <a:r>
              <a:rPr lang="en-US" dirty="0"/>
              <a:t>Use of various response formats </a:t>
            </a:r>
          </a:p>
          <a:p>
            <a:r>
              <a:rPr lang="en-US" dirty="0"/>
              <a:t>Inclusion of authentic materials </a:t>
            </a:r>
          </a:p>
          <a:p>
            <a:r>
              <a:rPr lang="en-US" dirty="0"/>
              <a:t>The number of total items and points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1CF010-E0CC-C562-99C3-23BA4F98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DLIFLC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038D95-72E1-811E-176A-BBE142AF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3/24/20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AB5803-7A40-6E47-E1FB-7D90CBD0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88FF-C22E-EF27-7923-BD73A290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773" y="1042987"/>
            <a:ext cx="9753600" cy="914400"/>
          </a:xfrm>
        </p:spPr>
        <p:txBody>
          <a:bodyPr/>
          <a:lstStyle/>
          <a:p>
            <a:r>
              <a:rPr lang="en-US" dirty="0"/>
              <a:t>Overall Survey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E4C78-3A02-2FB2-9496-8C87570B2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836" y="2209800"/>
            <a:ext cx="9753600" cy="3810000"/>
          </a:xfrm>
        </p:spPr>
        <p:txBody>
          <a:bodyPr>
            <a:normAutofit/>
          </a:bodyPr>
          <a:lstStyle/>
          <a:p>
            <a:r>
              <a:rPr lang="en-US" dirty="0"/>
              <a:t>Respondents: 210 faculty members and 230 students</a:t>
            </a:r>
          </a:p>
          <a:p>
            <a:r>
              <a:rPr lang="en-US" dirty="0"/>
              <a:t>Faculty: neutral opinion of unit tests (M = 3.43)</a:t>
            </a:r>
          </a:p>
          <a:p>
            <a:r>
              <a:rPr lang="en-US" dirty="0"/>
              <a:t>Students: positive opinion of unit tests (M = 3.72) </a:t>
            </a:r>
          </a:p>
          <a:p>
            <a:r>
              <a:rPr lang="en-US" dirty="0"/>
              <a:t>Varying degree of satisfaction with unit tests across the programs </a:t>
            </a:r>
          </a:p>
          <a:p>
            <a:pPr marL="45720" indent="0">
              <a:buNone/>
            </a:pPr>
            <a:r>
              <a:rPr lang="en-US" dirty="0"/>
              <a:t>   - AD/RU faculty and students are the least satisfied overall</a:t>
            </a:r>
          </a:p>
          <a:p>
            <a:pPr marL="45720" indent="0">
              <a:buNone/>
            </a:pPr>
            <a:r>
              <a:rPr lang="en-US" dirty="0"/>
              <a:t>   - AD faculty (M = 3.38) and students (M = 3.60) </a:t>
            </a:r>
          </a:p>
          <a:p>
            <a:pPr marL="45720" indent="0">
              <a:buNone/>
            </a:pPr>
            <a:r>
              <a:rPr lang="en-US" dirty="0"/>
              <a:t>   - RU faculty (M = 3.28) and students (M = 3.65)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8554A-F4E3-7A16-656A-C204749B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DLIFLC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0C567-8C65-D3D9-8FED-CEEBD6B8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D2D39-660C-DEB5-9E31-D2BF6FAB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88FF-C22E-EF27-7923-BD73A290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773" y="1042987"/>
            <a:ext cx="9753600" cy="914400"/>
          </a:xfrm>
        </p:spPr>
        <p:txBody>
          <a:bodyPr>
            <a:normAutofit/>
          </a:bodyPr>
          <a:lstStyle/>
          <a:p>
            <a:r>
              <a:rPr lang="en-US" dirty="0"/>
              <a:t>Consistent issues across the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E4C78-3A02-2FB2-9496-8C87570B2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836" y="2133600"/>
            <a:ext cx="9753600" cy="38100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arenR"/>
            </a:pPr>
            <a:r>
              <a:rPr lang="en-US" dirty="0"/>
              <a:t>Correspondence in difficulty between class and test materials </a:t>
            </a: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Fairness of grading scales</a:t>
            </a: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Availability of grading information across the programs</a:t>
            </a: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Usefulness of test results in identifying students’ learning gaps</a:t>
            </a: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Washback effect on class instruction and learning</a:t>
            </a: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Test item quality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8554A-F4E3-7A16-656A-C204749B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DLIFLC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0C567-8C65-D3D9-8FED-CEEBD6B8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D2D39-660C-DEB5-9E31-D2BF6FAB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6180-4A3D-1759-95CD-9907F756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 for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195D-E9BC-C81A-9CA0-B68A8B6C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52" y="2668904"/>
            <a:ext cx="9753600" cy="2941320"/>
          </a:xfrm>
        </p:spPr>
        <p:txBody>
          <a:bodyPr/>
          <a:lstStyle/>
          <a:p>
            <a:r>
              <a:rPr lang="en-US" dirty="0"/>
              <a:t>Design the universal test master plan for BC programs (36, 48, and 64 weeks)</a:t>
            </a:r>
          </a:p>
          <a:p>
            <a:r>
              <a:rPr lang="en-US" dirty="0"/>
              <a:t>Develop the test framework and test blueprints for unit test design and implementation      </a:t>
            </a:r>
          </a:p>
          <a:p>
            <a:r>
              <a:rPr lang="en-US" dirty="0"/>
              <a:t>Write a test development manual</a:t>
            </a:r>
          </a:p>
          <a:p>
            <a:r>
              <a:rPr lang="en-US" dirty="0"/>
              <a:t>Develop targeted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B52E8-86FE-F0B6-D2A5-53B7FDBD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DLIFLC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C5C64-2E5B-78B2-385E-70A661A2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6182-1501-4270-4E6D-0BADC98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te history report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e history report presentation.potx" id="{CE65B12B-E5CF-4B7F-891B-BF19DA46421A}" vid="{73D5F891-C0F2-461A-8D6B-932929F672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951D95D9FD5645B94FA954BBCE18E4" ma:contentTypeVersion="6" ma:contentTypeDescription="Create a new document." ma:contentTypeScope="" ma:versionID="4c6e3d31329f5080fee1dae3ad75a86b">
  <xsd:schema xmlns:xsd="http://www.w3.org/2001/XMLSchema" xmlns:xs="http://www.w3.org/2001/XMLSchema" xmlns:p="http://schemas.microsoft.com/office/2006/metadata/properties" xmlns:ns2="5c4fb849-257b-4a96-8cbd-62fcfd9c5678" xmlns:ns3="414a29f7-3a27-43d5-8c9f-579c289ef663" targetNamespace="http://schemas.microsoft.com/office/2006/metadata/properties" ma:root="true" ma:fieldsID="ffc3c3504c5b3af29691419e435d391e" ns2:_="" ns3:_="">
    <xsd:import namespace="5c4fb849-257b-4a96-8cbd-62fcfd9c5678"/>
    <xsd:import namespace="414a29f7-3a27-43d5-8c9f-579c289ef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fb849-257b-4a96-8cbd-62fcfd9c56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29f7-3a27-43d5-8c9f-579c289ef6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2F663-1795-427B-844F-079EF3D7E8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36684C-93F8-48E2-B615-4EE54E1E11A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c4fb849-257b-4a96-8cbd-62fcfd9c5678"/>
    <ds:schemaRef ds:uri="http://purl.org/dc/terms/"/>
    <ds:schemaRef ds:uri="http://schemas.openxmlformats.org/package/2006/metadata/core-properties"/>
    <ds:schemaRef ds:uri="414a29f7-3a27-43d5-8c9f-579c289ef66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144425-5C4D-4A13-A9F5-400211190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4fb849-257b-4a96-8cbd-62fcfd9c5678"/>
    <ds:schemaRef ds:uri="414a29f7-3a27-43d5-8c9f-579c289ef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0</TotalTime>
  <Words>460</Words>
  <Application>Microsoft Office PowerPoint</Application>
  <PresentationFormat>Benutzerdefiniert</PresentationFormat>
  <Paragraphs>84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State history report presentation</vt:lpstr>
      <vt:lpstr>PowerPoint-Präsentation</vt:lpstr>
      <vt:lpstr>PowerPoint-Präsentation</vt:lpstr>
      <vt:lpstr>Background &amp; Goal </vt:lpstr>
      <vt:lpstr>Procedure</vt:lpstr>
      <vt:lpstr>Major differences</vt:lpstr>
      <vt:lpstr>Unit Test Design</vt:lpstr>
      <vt:lpstr>Overall Survey Findings</vt:lpstr>
      <vt:lpstr>Consistent issues across the programs</vt:lpstr>
      <vt:lpstr>Next steps for standardization</vt:lpstr>
      <vt:lpstr>Q &amp; A  www.dliflc.edu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50 States</dc:title>
  <dc:creator>Schneider, Yuri STF (CIV)</dc:creator>
  <cp:lastModifiedBy>Sprachlabor 12</cp:lastModifiedBy>
  <cp:revision>51</cp:revision>
  <dcterms:created xsi:type="dcterms:W3CDTF">2020-03-24T20:49:54Z</dcterms:created>
  <dcterms:modified xsi:type="dcterms:W3CDTF">2024-05-14T08:57:27Z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0x01010096951D95D9FD5645B94FA954BBCE18E4</vt:lpwstr>
  </property>
  <property fmtid="{D5CDD505-2E9C-101B-9397-08002B2CF9AE}" pid="3" name="Order">
    <vt:r8>74067400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