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22" r:id="rId2"/>
    <p:sldId id="264" r:id="rId3"/>
    <p:sldId id="313" r:id="rId4"/>
    <p:sldId id="300" r:id="rId5"/>
    <p:sldId id="310" r:id="rId6"/>
    <p:sldId id="304" r:id="rId7"/>
    <p:sldId id="303" r:id="rId8"/>
    <p:sldId id="285" r:id="rId9"/>
    <p:sldId id="286" r:id="rId10"/>
    <p:sldId id="278" r:id="rId11"/>
    <p:sldId id="282" r:id="rId12"/>
    <p:sldId id="279" r:id="rId13"/>
    <p:sldId id="280" r:id="rId14"/>
    <p:sldId id="283" r:id="rId15"/>
    <p:sldId id="314" r:id="rId16"/>
    <p:sldId id="311" r:id="rId17"/>
    <p:sldId id="287" r:id="rId18"/>
    <p:sldId id="315" r:id="rId19"/>
    <p:sldId id="316" r:id="rId20"/>
    <p:sldId id="319" r:id="rId21"/>
    <p:sldId id="294" r:id="rId22"/>
    <p:sldId id="318" r:id="rId23"/>
    <p:sldId id="320" r:id="rId24"/>
    <p:sldId id="306" r:id="rId25"/>
    <p:sldId id="312" r:id="rId26"/>
    <p:sldId id="292" r:id="rId27"/>
    <p:sldId id="281" r:id="rId28"/>
    <p:sldId id="293" r:id="rId29"/>
    <p:sldId id="321" r:id="rId30"/>
    <p:sldId id="298" r:id="rId31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107" autoAdjust="0"/>
  </p:normalViewPr>
  <p:slideViewPr>
    <p:cSldViewPr snapToGrid="0">
      <p:cViewPr varScale="1">
        <p:scale>
          <a:sx n="79" d="100"/>
          <a:sy n="79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Testing</a:t>
            </a:r>
            <a:r>
              <a:rPr lang="en-US" baseline="0" dirty="0" smtClean="0"/>
              <a:t> across ACO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B6-41A5-BFAB-C83647EC431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B6-41A5-BFAB-C83647EC431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B6-41A5-BFAB-C83647EC431A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B6-41A5-BFAB-C83647EC431A}"/>
              </c:ext>
            </c:extLst>
          </c:dPt>
          <c:cat>
            <c:strRef>
              <c:f>Sheet1!$A$2:$A$5</c:f>
              <c:strCache>
                <c:ptCount val="4"/>
                <c:pt idx="0">
                  <c:v>Military personnel</c:v>
                </c:pt>
                <c:pt idx="1">
                  <c:v>Voluntary testing</c:v>
                </c:pt>
                <c:pt idx="2">
                  <c:v>Missions</c:v>
                </c:pt>
                <c:pt idx="3">
                  <c:v>Recruitment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5</c:v>
                </c:pt>
                <c:pt idx="2">
                  <c:v>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63-45FB-9E5C-8B3864431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199515839880163"/>
          <c:y val="0.19031267766403295"/>
          <c:w val="0.3361323315320473"/>
          <c:h val="0.617006756370940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3FBED-C006-4D67-8E55-C51C09C508AA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68E7B5F-BC92-47A8-A2E2-3DD29D0D7FC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 smtClean="0"/>
            <a:t>Yes,</a:t>
          </a:r>
        </a:p>
        <a:p>
          <a:pPr>
            <a:lnSpc>
              <a:spcPct val="100000"/>
            </a:lnSpc>
          </a:pPr>
          <a:r>
            <a:rPr lang="en-US" b="1" dirty="0" smtClean="0"/>
            <a:t> we should! </a:t>
          </a:r>
          <a:endParaRPr lang="en-US" b="1" dirty="0"/>
        </a:p>
      </dgm:t>
    </dgm:pt>
    <dgm:pt modelId="{4B730435-5506-4EB4-BEBA-280F0C23BD00}" type="parTrans" cxnId="{DE93241E-56FD-4650-8052-A27EB9AF15BF}">
      <dgm:prSet/>
      <dgm:spPr/>
      <dgm:t>
        <a:bodyPr/>
        <a:lstStyle/>
        <a:p>
          <a:endParaRPr lang="en-US"/>
        </a:p>
      </dgm:t>
    </dgm:pt>
    <dgm:pt modelId="{F3F01CB6-A2CA-454B-8B4D-19FA069E91E1}" type="sibTrans" cxnId="{DE93241E-56FD-4650-8052-A27EB9AF15BF}">
      <dgm:prSet/>
      <dgm:spPr/>
      <dgm:t>
        <a:bodyPr/>
        <a:lstStyle/>
        <a:p>
          <a:endParaRPr lang="en-US"/>
        </a:p>
      </dgm:t>
    </dgm:pt>
    <dgm:pt modelId="{37B7030F-AAE0-45F2-877C-EC43A03538ED}">
      <dgm:prSet phldrT="[Text]"/>
      <dgm:spPr/>
      <dgm:t>
        <a:bodyPr/>
        <a:lstStyle/>
        <a:p>
          <a:r>
            <a:rPr lang="en-US" b="1" dirty="0" smtClean="0"/>
            <a:t>NS ≠ level 4 </a:t>
          </a:r>
          <a:endParaRPr lang="en-US" dirty="0"/>
        </a:p>
      </dgm:t>
    </dgm:pt>
    <dgm:pt modelId="{9840A116-290B-4A0E-AF7B-0CE0FB8CF7E5}" type="parTrans" cxnId="{90D20FFD-8111-49BB-ADD6-A73070F6EA78}">
      <dgm:prSet/>
      <dgm:spPr/>
      <dgm:t>
        <a:bodyPr/>
        <a:lstStyle/>
        <a:p>
          <a:endParaRPr lang="en-US"/>
        </a:p>
      </dgm:t>
    </dgm:pt>
    <dgm:pt modelId="{B8A237BB-2939-49E4-9D4D-4CEC3266B8E1}" type="sibTrans" cxnId="{90D20FFD-8111-49BB-ADD6-A73070F6EA78}">
      <dgm:prSet/>
      <dgm:spPr/>
      <dgm:t>
        <a:bodyPr/>
        <a:lstStyle/>
        <a:p>
          <a:endParaRPr lang="en-US"/>
        </a:p>
      </dgm:t>
    </dgm:pt>
    <dgm:pt modelId="{FF2E8977-B958-4C54-A6B6-65EA3207B4AB}">
      <dgm:prSet phldrT="[Text]"/>
      <dgm:spPr/>
      <dgm:t>
        <a:bodyPr/>
        <a:lstStyle/>
        <a:p>
          <a:r>
            <a:rPr lang="en-US" b="1" dirty="0" smtClean="0"/>
            <a:t>What is a ‘native speaker’? </a:t>
          </a:r>
          <a:endParaRPr lang="en-US" dirty="0"/>
        </a:p>
      </dgm:t>
    </dgm:pt>
    <dgm:pt modelId="{609F0735-0024-483F-9178-8A5B222B85A9}" type="parTrans" cxnId="{7DB0E147-ADFB-42A4-A33F-D6FAE0B055A2}">
      <dgm:prSet/>
      <dgm:spPr/>
      <dgm:t>
        <a:bodyPr/>
        <a:lstStyle/>
        <a:p>
          <a:endParaRPr lang="en-US"/>
        </a:p>
      </dgm:t>
    </dgm:pt>
    <dgm:pt modelId="{478CE618-3F21-471A-BB59-134BCCDF12DB}" type="sibTrans" cxnId="{7DB0E147-ADFB-42A4-A33F-D6FAE0B055A2}">
      <dgm:prSet/>
      <dgm:spPr/>
      <dgm:t>
        <a:bodyPr/>
        <a:lstStyle/>
        <a:p>
          <a:endParaRPr lang="en-US"/>
        </a:p>
      </dgm:t>
    </dgm:pt>
    <dgm:pt modelId="{72D1AA5B-075F-4A84-B56A-A2B1EB11391B}">
      <dgm:prSet phldrT="[Text]"/>
      <dgm:spPr/>
      <dgm:t>
        <a:bodyPr/>
        <a:lstStyle/>
        <a:p>
          <a:r>
            <a:rPr lang="en-US" b="1" u="none" dirty="0" smtClean="0"/>
            <a:t>Is level 4 still a proficiency level? </a:t>
          </a:r>
          <a:endParaRPr lang="en-US" u="none" dirty="0"/>
        </a:p>
      </dgm:t>
    </dgm:pt>
    <dgm:pt modelId="{FA3A5F44-BE37-4619-ACF9-0CF1B313A61E}" type="parTrans" cxnId="{6AADA34A-E129-4B3A-9C17-7494D196F3BF}">
      <dgm:prSet/>
      <dgm:spPr/>
      <dgm:t>
        <a:bodyPr/>
        <a:lstStyle/>
        <a:p>
          <a:endParaRPr lang="en-US"/>
        </a:p>
      </dgm:t>
    </dgm:pt>
    <dgm:pt modelId="{6D046152-EF8D-4A00-A965-2989962F0701}" type="sibTrans" cxnId="{6AADA34A-E129-4B3A-9C17-7494D196F3BF}">
      <dgm:prSet/>
      <dgm:spPr/>
      <dgm:t>
        <a:bodyPr/>
        <a:lstStyle/>
        <a:p>
          <a:endParaRPr lang="en-US"/>
        </a:p>
      </dgm:t>
    </dgm:pt>
    <dgm:pt modelId="{7DD3925F-DE51-48F0-94DE-7B175E05DD7C}">
      <dgm:prSet/>
      <dgm:spPr/>
      <dgm:t>
        <a:bodyPr/>
        <a:lstStyle/>
        <a:p>
          <a:r>
            <a:rPr lang="en-US" b="1" dirty="0" smtClean="0"/>
            <a:t>Some nations already do it</a:t>
          </a:r>
          <a:endParaRPr lang="en-US" b="1" dirty="0"/>
        </a:p>
      </dgm:t>
    </dgm:pt>
    <dgm:pt modelId="{D33C097F-1EC4-49A4-94E2-7385784D09C0}" type="parTrans" cxnId="{C3D12F0D-5BAB-400A-9FB0-44DF5D6BA638}">
      <dgm:prSet/>
      <dgm:spPr/>
      <dgm:t>
        <a:bodyPr/>
        <a:lstStyle/>
        <a:p>
          <a:endParaRPr lang="en-US"/>
        </a:p>
      </dgm:t>
    </dgm:pt>
    <dgm:pt modelId="{DF072D0D-4310-4CA0-8B1A-CBB0091223B9}" type="sibTrans" cxnId="{C3D12F0D-5BAB-400A-9FB0-44DF5D6BA638}">
      <dgm:prSet/>
      <dgm:spPr/>
      <dgm:t>
        <a:bodyPr/>
        <a:lstStyle/>
        <a:p>
          <a:endParaRPr lang="en-US"/>
        </a:p>
      </dgm:t>
    </dgm:pt>
    <dgm:pt modelId="{E6E3A70B-A5C5-4A7A-9BB1-F584CA41DBF8}" type="pres">
      <dgm:prSet presAssocID="{D073FBED-C006-4D67-8E55-C51C09C508A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63F8F78-6E73-4469-97F8-4EC83B55954A}" type="pres">
      <dgm:prSet presAssocID="{D073FBED-C006-4D67-8E55-C51C09C508AA}" presName="matrix" presStyleCnt="0"/>
      <dgm:spPr/>
    </dgm:pt>
    <dgm:pt modelId="{16929333-FE8C-4A99-A400-42E381862965}" type="pres">
      <dgm:prSet presAssocID="{D073FBED-C006-4D67-8E55-C51C09C508AA}" presName="tile1" presStyleLbl="node1" presStyleIdx="0" presStyleCnt="4"/>
      <dgm:spPr/>
      <dgm:t>
        <a:bodyPr/>
        <a:lstStyle/>
        <a:p>
          <a:endParaRPr lang="en-US"/>
        </a:p>
      </dgm:t>
    </dgm:pt>
    <dgm:pt modelId="{B9EFF507-4A57-4C32-8681-E7D66E2B597E}" type="pres">
      <dgm:prSet presAssocID="{D073FBED-C006-4D67-8E55-C51C09C508A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D873E-D1B1-4306-8318-18066DF9EC0E}" type="pres">
      <dgm:prSet presAssocID="{D073FBED-C006-4D67-8E55-C51C09C508AA}" presName="tile2" presStyleLbl="node1" presStyleIdx="1" presStyleCnt="4" custLinFactNeighborY="-849"/>
      <dgm:spPr/>
      <dgm:t>
        <a:bodyPr/>
        <a:lstStyle/>
        <a:p>
          <a:endParaRPr lang="en-US"/>
        </a:p>
      </dgm:t>
    </dgm:pt>
    <dgm:pt modelId="{1DA2A424-35BC-4636-92EB-3EE2BFA55DB7}" type="pres">
      <dgm:prSet presAssocID="{D073FBED-C006-4D67-8E55-C51C09C508A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B500D-F38E-46B1-B8DD-5C1FB140D41E}" type="pres">
      <dgm:prSet presAssocID="{D073FBED-C006-4D67-8E55-C51C09C508AA}" presName="tile3" presStyleLbl="node1" presStyleIdx="2" presStyleCnt="4"/>
      <dgm:spPr/>
      <dgm:t>
        <a:bodyPr/>
        <a:lstStyle/>
        <a:p>
          <a:endParaRPr lang="fr-FR"/>
        </a:p>
      </dgm:t>
    </dgm:pt>
    <dgm:pt modelId="{3024BBBC-5017-460E-8414-04F29647B7BD}" type="pres">
      <dgm:prSet presAssocID="{D073FBED-C006-4D67-8E55-C51C09C508A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71226F-D68A-4792-9897-E6E69A8BC5DF}" type="pres">
      <dgm:prSet presAssocID="{D073FBED-C006-4D67-8E55-C51C09C508AA}" presName="tile4" presStyleLbl="node1" presStyleIdx="3" presStyleCnt="4"/>
      <dgm:spPr/>
      <dgm:t>
        <a:bodyPr/>
        <a:lstStyle/>
        <a:p>
          <a:endParaRPr lang="en-US"/>
        </a:p>
      </dgm:t>
    </dgm:pt>
    <dgm:pt modelId="{393413E0-0909-47EF-97A9-041CB50021EA}" type="pres">
      <dgm:prSet presAssocID="{D073FBED-C006-4D67-8E55-C51C09C508A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4FB87-9557-4324-81A3-265696B03416}" type="pres">
      <dgm:prSet presAssocID="{D073FBED-C006-4D67-8E55-C51C09C508A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C726E0D3-492C-428E-AE5A-74D90EE35C01}" type="presOf" srcId="{72D1AA5B-075F-4A84-B56A-A2B1EB11391B}" destId="{393413E0-0909-47EF-97A9-041CB50021EA}" srcOrd="1" destOrd="0" presId="urn:microsoft.com/office/officeart/2005/8/layout/matrix1"/>
    <dgm:cxn modelId="{B8C4E29C-1448-4249-B5AC-F73D8BCB4769}" type="presOf" srcId="{FF2E8977-B958-4C54-A6B6-65EA3207B4AB}" destId="{1DA2A424-35BC-4636-92EB-3EE2BFA55DB7}" srcOrd="1" destOrd="0" presId="urn:microsoft.com/office/officeart/2005/8/layout/matrix1"/>
    <dgm:cxn modelId="{4A695631-8AF0-44EA-B150-8EA00812AD9D}" type="presOf" srcId="{72D1AA5B-075F-4A84-B56A-A2B1EB11391B}" destId="{3571226F-D68A-4792-9897-E6E69A8BC5DF}" srcOrd="0" destOrd="0" presId="urn:microsoft.com/office/officeart/2005/8/layout/matrix1"/>
    <dgm:cxn modelId="{C3D12F0D-5BAB-400A-9FB0-44DF5D6BA638}" srcId="{068E7B5F-BC92-47A8-A2E2-3DD29D0D7FC5}" destId="{7DD3925F-DE51-48F0-94DE-7B175E05DD7C}" srcOrd="2" destOrd="0" parTransId="{D33C097F-1EC4-49A4-94E2-7385784D09C0}" sibTransId="{DF072D0D-4310-4CA0-8B1A-CBB0091223B9}"/>
    <dgm:cxn modelId="{7DB0E147-ADFB-42A4-A33F-D6FAE0B055A2}" srcId="{068E7B5F-BC92-47A8-A2E2-3DD29D0D7FC5}" destId="{FF2E8977-B958-4C54-A6B6-65EA3207B4AB}" srcOrd="1" destOrd="0" parTransId="{609F0735-0024-483F-9178-8A5B222B85A9}" sibTransId="{478CE618-3F21-471A-BB59-134BCCDF12DB}"/>
    <dgm:cxn modelId="{A38F548E-C7FE-4B8D-B57E-67B49568FE68}" type="presOf" srcId="{FF2E8977-B958-4C54-A6B6-65EA3207B4AB}" destId="{D4AD873E-D1B1-4306-8318-18066DF9EC0E}" srcOrd="0" destOrd="0" presId="urn:microsoft.com/office/officeart/2005/8/layout/matrix1"/>
    <dgm:cxn modelId="{A1881318-6B0D-449C-A279-691D0C671C6D}" type="presOf" srcId="{7DD3925F-DE51-48F0-94DE-7B175E05DD7C}" destId="{C98B500D-F38E-46B1-B8DD-5C1FB140D41E}" srcOrd="0" destOrd="0" presId="urn:microsoft.com/office/officeart/2005/8/layout/matrix1"/>
    <dgm:cxn modelId="{DE93241E-56FD-4650-8052-A27EB9AF15BF}" srcId="{D073FBED-C006-4D67-8E55-C51C09C508AA}" destId="{068E7B5F-BC92-47A8-A2E2-3DD29D0D7FC5}" srcOrd="0" destOrd="0" parTransId="{4B730435-5506-4EB4-BEBA-280F0C23BD00}" sibTransId="{F3F01CB6-A2CA-454B-8B4D-19FA069E91E1}"/>
    <dgm:cxn modelId="{6AADA34A-E129-4B3A-9C17-7494D196F3BF}" srcId="{068E7B5F-BC92-47A8-A2E2-3DD29D0D7FC5}" destId="{72D1AA5B-075F-4A84-B56A-A2B1EB11391B}" srcOrd="3" destOrd="0" parTransId="{FA3A5F44-BE37-4619-ACF9-0CF1B313A61E}" sibTransId="{6D046152-EF8D-4A00-A965-2989962F0701}"/>
    <dgm:cxn modelId="{59EEA8FF-C9F6-40D9-98D3-EEC29F1E616F}" type="presOf" srcId="{7DD3925F-DE51-48F0-94DE-7B175E05DD7C}" destId="{3024BBBC-5017-460E-8414-04F29647B7BD}" srcOrd="1" destOrd="0" presId="urn:microsoft.com/office/officeart/2005/8/layout/matrix1"/>
    <dgm:cxn modelId="{F4DAEA79-2A80-41A5-B57E-74F9812D92C5}" type="presOf" srcId="{068E7B5F-BC92-47A8-A2E2-3DD29D0D7FC5}" destId="{ADE4FB87-9557-4324-81A3-265696B03416}" srcOrd="0" destOrd="0" presId="urn:microsoft.com/office/officeart/2005/8/layout/matrix1"/>
    <dgm:cxn modelId="{B527C888-9EE5-4520-8DF5-766B5C8E349C}" type="presOf" srcId="{D073FBED-C006-4D67-8E55-C51C09C508AA}" destId="{E6E3A70B-A5C5-4A7A-9BB1-F584CA41DBF8}" srcOrd="0" destOrd="0" presId="urn:microsoft.com/office/officeart/2005/8/layout/matrix1"/>
    <dgm:cxn modelId="{5CA3CC8E-7956-469A-9B23-278A161192E7}" type="presOf" srcId="{37B7030F-AAE0-45F2-877C-EC43A03538ED}" destId="{B9EFF507-4A57-4C32-8681-E7D66E2B597E}" srcOrd="1" destOrd="0" presId="urn:microsoft.com/office/officeart/2005/8/layout/matrix1"/>
    <dgm:cxn modelId="{90D20FFD-8111-49BB-ADD6-A73070F6EA78}" srcId="{068E7B5F-BC92-47A8-A2E2-3DD29D0D7FC5}" destId="{37B7030F-AAE0-45F2-877C-EC43A03538ED}" srcOrd="0" destOrd="0" parTransId="{9840A116-290B-4A0E-AF7B-0CE0FB8CF7E5}" sibTransId="{B8A237BB-2939-49E4-9D4D-4CEC3266B8E1}"/>
    <dgm:cxn modelId="{FA5615EB-8EE4-4F99-B7B6-561D15121065}" type="presOf" srcId="{37B7030F-AAE0-45F2-877C-EC43A03538ED}" destId="{16929333-FE8C-4A99-A400-42E381862965}" srcOrd="0" destOrd="0" presId="urn:microsoft.com/office/officeart/2005/8/layout/matrix1"/>
    <dgm:cxn modelId="{7EB24F77-716C-42E4-806E-C17531903F0A}" type="presParOf" srcId="{E6E3A70B-A5C5-4A7A-9BB1-F584CA41DBF8}" destId="{E63F8F78-6E73-4469-97F8-4EC83B55954A}" srcOrd="0" destOrd="0" presId="urn:microsoft.com/office/officeart/2005/8/layout/matrix1"/>
    <dgm:cxn modelId="{D8464ABF-3BC2-4E73-BD50-C17D9F2723BE}" type="presParOf" srcId="{E63F8F78-6E73-4469-97F8-4EC83B55954A}" destId="{16929333-FE8C-4A99-A400-42E381862965}" srcOrd="0" destOrd="0" presId="urn:microsoft.com/office/officeart/2005/8/layout/matrix1"/>
    <dgm:cxn modelId="{AFF3C6E5-0160-4875-A809-C3AACA0544A2}" type="presParOf" srcId="{E63F8F78-6E73-4469-97F8-4EC83B55954A}" destId="{B9EFF507-4A57-4C32-8681-E7D66E2B597E}" srcOrd="1" destOrd="0" presId="urn:microsoft.com/office/officeart/2005/8/layout/matrix1"/>
    <dgm:cxn modelId="{7F9C8155-2B47-4F76-B8C7-2BDBD559FA57}" type="presParOf" srcId="{E63F8F78-6E73-4469-97F8-4EC83B55954A}" destId="{D4AD873E-D1B1-4306-8318-18066DF9EC0E}" srcOrd="2" destOrd="0" presId="urn:microsoft.com/office/officeart/2005/8/layout/matrix1"/>
    <dgm:cxn modelId="{73A44DA0-F9F9-48DE-9E00-57121CAE3AE2}" type="presParOf" srcId="{E63F8F78-6E73-4469-97F8-4EC83B55954A}" destId="{1DA2A424-35BC-4636-92EB-3EE2BFA55DB7}" srcOrd="3" destOrd="0" presId="urn:microsoft.com/office/officeart/2005/8/layout/matrix1"/>
    <dgm:cxn modelId="{E58EB065-829B-4DEF-9DF5-61EF39F8F3EB}" type="presParOf" srcId="{E63F8F78-6E73-4469-97F8-4EC83B55954A}" destId="{C98B500D-F38E-46B1-B8DD-5C1FB140D41E}" srcOrd="4" destOrd="0" presId="urn:microsoft.com/office/officeart/2005/8/layout/matrix1"/>
    <dgm:cxn modelId="{5B4C3120-7E31-421F-8A57-554987F56D12}" type="presParOf" srcId="{E63F8F78-6E73-4469-97F8-4EC83B55954A}" destId="{3024BBBC-5017-460E-8414-04F29647B7BD}" srcOrd="5" destOrd="0" presId="urn:microsoft.com/office/officeart/2005/8/layout/matrix1"/>
    <dgm:cxn modelId="{EDFAC5C4-124C-41AC-80C2-8017728D6539}" type="presParOf" srcId="{E63F8F78-6E73-4469-97F8-4EC83B55954A}" destId="{3571226F-D68A-4792-9897-E6E69A8BC5DF}" srcOrd="6" destOrd="0" presId="urn:microsoft.com/office/officeart/2005/8/layout/matrix1"/>
    <dgm:cxn modelId="{F8C69686-32E3-47F3-A020-934677574767}" type="presParOf" srcId="{E63F8F78-6E73-4469-97F8-4EC83B55954A}" destId="{393413E0-0909-47EF-97A9-041CB50021EA}" srcOrd="7" destOrd="0" presId="urn:microsoft.com/office/officeart/2005/8/layout/matrix1"/>
    <dgm:cxn modelId="{3F02C5B7-A7D5-4C82-9993-1403175E6783}" type="presParOf" srcId="{E6E3A70B-A5C5-4A7A-9BB1-F584CA41DBF8}" destId="{ADE4FB87-9557-4324-81A3-265696B0341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8365AA-001D-43E7-9EBF-D237ACD71821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C3581C5-278D-40A5-A473-02546A3761C2}">
      <dgm:prSet phldrT="[Text]"/>
      <dgm:spPr/>
      <dgm:t>
        <a:bodyPr/>
        <a:lstStyle/>
        <a:p>
          <a:r>
            <a:rPr lang="en-US" dirty="0" smtClean="0"/>
            <a:t>“[…] someone who has spoken a particular language </a:t>
          </a:r>
          <a:r>
            <a:rPr lang="en-US" b="1" dirty="0" smtClean="0"/>
            <a:t>since they were a baby</a:t>
          </a:r>
          <a:r>
            <a:rPr lang="en-US" dirty="0" smtClean="0"/>
            <a:t>, rather than having learned it as a child or adult” </a:t>
          </a:r>
        </a:p>
        <a:p>
          <a:r>
            <a:rPr lang="en-US" dirty="0" smtClean="0"/>
            <a:t>(Cambridge) </a:t>
          </a:r>
          <a:endParaRPr lang="en-US" dirty="0"/>
        </a:p>
      </dgm:t>
    </dgm:pt>
    <dgm:pt modelId="{1D99D877-2859-4BA0-AC4D-2C4805E79724}" type="parTrans" cxnId="{AE89EA81-9E09-47B3-AB29-7B9029B5A0F8}">
      <dgm:prSet/>
      <dgm:spPr/>
      <dgm:t>
        <a:bodyPr/>
        <a:lstStyle/>
        <a:p>
          <a:endParaRPr lang="en-US"/>
        </a:p>
      </dgm:t>
    </dgm:pt>
    <dgm:pt modelId="{6888B226-0228-4873-8BE1-CF54D7124202}" type="sibTrans" cxnId="{AE89EA81-9E09-47B3-AB29-7B9029B5A0F8}">
      <dgm:prSet/>
      <dgm:spPr/>
      <dgm:t>
        <a:bodyPr/>
        <a:lstStyle/>
        <a:p>
          <a:endParaRPr lang="en-US"/>
        </a:p>
      </dgm:t>
    </dgm:pt>
    <dgm:pt modelId="{CE14153C-375E-4C14-96A6-CA22C7234687}">
      <dgm:prSet phldrT="[Text]"/>
      <dgm:spPr/>
      <dgm:t>
        <a:bodyPr/>
        <a:lstStyle/>
        <a:p>
          <a:r>
            <a:rPr lang="en-US" dirty="0" smtClean="0"/>
            <a:t>“A native speaker of a language is </a:t>
          </a:r>
          <a:r>
            <a:rPr lang="en-US" b="1" dirty="0" smtClean="0"/>
            <a:t>someone who speaks that language as their first language </a:t>
          </a:r>
          <a:r>
            <a:rPr lang="en-US" dirty="0" smtClean="0"/>
            <a:t>rather than having learned it as a foreign language.” </a:t>
          </a:r>
        </a:p>
        <a:p>
          <a:r>
            <a:rPr lang="en-US" dirty="0" smtClean="0"/>
            <a:t>(Collins)</a:t>
          </a:r>
          <a:endParaRPr lang="en-US" dirty="0"/>
        </a:p>
      </dgm:t>
    </dgm:pt>
    <dgm:pt modelId="{CCCA8841-698A-4C44-88E3-2D77BDFDF1F1}" type="parTrans" cxnId="{2AD894D3-DA83-48B3-91A5-10E02E8EFB5C}">
      <dgm:prSet/>
      <dgm:spPr/>
      <dgm:t>
        <a:bodyPr/>
        <a:lstStyle/>
        <a:p>
          <a:endParaRPr lang="en-US"/>
        </a:p>
      </dgm:t>
    </dgm:pt>
    <dgm:pt modelId="{9B57F6E8-F1BB-46EB-861B-C45EE1891756}" type="sibTrans" cxnId="{2AD894D3-DA83-48B3-91A5-10E02E8EFB5C}">
      <dgm:prSet/>
      <dgm:spPr/>
      <dgm:t>
        <a:bodyPr/>
        <a:lstStyle/>
        <a:p>
          <a:endParaRPr lang="en-US"/>
        </a:p>
      </dgm:t>
    </dgm:pt>
    <dgm:pt modelId="{C153FF3B-C087-410A-B1CF-593A31FF57C1}">
      <dgm:prSet/>
      <dgm:spPr/>
      <dgm:t>
        <a:bodyPr/>
        <a:lstStyle/>
        <a:p>
          <a:r>
            <a:rPr lang="en-US" dirty="0" smtClean="0"/>
            <a:t>“[…] a person who learned to speak the language of the place </a:t>
          </a:r>
          <a:r>
            <a:rPr lang="en-US" b="1" dirty="0" smtClean="0"/>
            <a:t>where he or she was born as a child </a:t>
          </a:r>
          <a:r>
            <a:rPr lang="en-US" dirty="0" smtClean="0"/>
            <a:t>rather than learning it as a foreign language” </a:t>
          </a:r>
        </a:p>
        <a:p>
          <a:r>
            <a:rPr lang="en-US" dirty="0" smtClean="0"/>
            <a:t>(Merriam-Webster) </a:t>
          </a:r>
        </a:p>
      </dgm:t>
    </dgm:pt>
    <dgm:pt modelId="{AE1ADE5B-4C06-428E-A4A8-B59FB1A636CA}" type="parTrans" cxnId="{306112D4-53AC-43D5-BFD6-6DE84F3FB3CD}">
      <dgm:prSet/>
      <dgm:spPr/>
      <dgm:t>
        <a:bodyPr/>
        <a:lstStyle/>
        <a:p>
          <a:endParaRPr lang="en-US"/>
        </a:p>
      </dgm:t>
    </dgm:pt>
    <dgm:pt modelId="{751BEF85-6DA2-4A79-A3A4-D1198F906832}" type="sibTrans" cxnId="{306112D4-53AC-43D5-BFD6-6DE84F3FB3CD}">
      <dgm:prSet/>
      <dgm:spPr/>
      <dgm:t>
        <a:bodyPr/>
        <a:lstStyle/>
        <a:p>
          <a:endParaRPr lang="en-US"/>
        </a:p>
      </dgm:t>
    </dgm:pt>
    <dgm:pt modelId="{3A3DCF15-6E84-41C0-A444-2C98D31F03EC}" type="pres">
      <dgm:prSet presAssocID="{578365AA-001D-43E7-9EBF-D237ACD718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6D60A1C-3BF7-44B5-9A2E-4BEF44D7A6CB}" type="pres">
      <dgm:prSet presAssocID="{2C3581C5-278D-40A5-A473-02546A3761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FA676-0FB5-4BC2-B7BD-4D0C8D874FC6}" type="pres">
      <dgm:prSet presAssocID="{6888B226-0228-4873-8BE1-CF54D7124202}" presName="sibTrans" presStyleCnt="0"/>
      <dgm:spPr/>
    </dgm:pt>
    <dgm:pt modelId="{75FFD6B5-941A-4CFA-B9EC-25B829D631D8}" type="pres">
      <dgm:prSet presAssocID="{CE14153C-375E-4C14-96A6-CA22C72346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37986-D32D-44C6-9648-3EC62077C325}" type="pres">
      <dgm:prSet presAssocID="{9B57F6E8-F1BB-46EB-861B-C45EE1891756}" presName="sibTrans" presStyleCnt="0"/>
      <dgm:spPr/>
    </dgm:pt>
    <dgm:pt modelId="{7F530D8C-D1F6-43FE-8245-CE45AC213269}" type="pres">
      <dgm:prSet presAssocID="{C153FF3B-C087-410A-B1CF-593A31FF57C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89EA81-9E09-47B3-AB29-7B9029B5A0F8}" srcId="{578365AA-001D-43E7-9EBF-D237ACD71821}" destId="{2C3581C5-278D-40A5-A473-02546A3761C2}" srcOrd="0" destOrd="0" parTransId="{1D99D877-2859-4BA0-AC4D-2C4805E79724}" sibTransId="{6888B226-0228-4873-8BE1-CF54D7124202}"/>
    <dgm:cxn modelId="{EA35CB97-E7A3-487B-A41C-B3D9E0ED35EE}" type="presOf" srcId="{2C3581C5-278D-40A5-A473-02546A3761C2}" destId="{26D60A1C-3BF7-44B5-9A2E-4BEF44D7A6CB}" srcOrd="0" destOrd="0" presId="urn:microsoft.com/office/officeart/2005/8/layout/default"/>
    <dgm:cxn modelId="{A553D791-EAE2-46BE-98FF-96E0502533EC}" type="presOf" srcId="{C153FF3B-C087-410A-B1CF-593A31FF57C1}" destId="{7F530D8C-D1F6-43FE-8245-CE45AC213269}" srcOrd="0" destOrd="0" presId="urn:microsoft.com/office/officeart/2005/8/layout/default"/>
    <dgm:cxn modelId="{C9B89A76-C7B0-45B8-BC6B-F7C993A91D94}" type="presOf" srcId="{CE14153C-375E-4C14-96A6-CA22C7234687}" destId="{75FFD6B5-941A-4CFA-B9EC-25B829D631D8}" srcOrd="0" destOrd="0" presId="urn:microsoft.com/office/officeart/2005/8/layout/default"/>
    <dgm:cxn modelId="{A023FBBD-889E-4CAD-8FF6-24FDF0561FA1}" type="presOf" srcId="{578365AA-001D-43E7-9EBF-D237ACD71821}" destId="{3A3DCF15-6E84-41C0-A444-2C98D31F03EC}" srcOrd="0" destOrd="0" presId="urn:microsoft.com/office/officeart/2005/8/layout/default"/>
    <dgm:cxn modelId="{306112D4-53AC-43D5-BFD6-6DE84F3FB3CD}" srcId="{578365AA-001D-43E7-9EBF-D237ACD71821}" destId="{C153FF3B-C087-410A-B1CF-593A31FF57C1}" srcOrd="2" destOrd="0" parTransId="{AE1ADE5B-4C06-428E-A4A8-B59FB1A636CA}" sibTransId="{751BEF85-6DA2-4A79-A3A4-D1198F906832}"/>
    <dgm:cxn modelId="{2AD894D3-DA83-48B3-91A5-10E02E8EFB5C}" srcId="{578365AA-001D-43E7-9EBF-D237ACD71821}" destId="{CE14153C-375E-4C14-96A6-CA22C7234687}" srcOrd="1" destOrd="0" parTransId="{CCCA8841-698A-4C44-88E3-2D77BDFDF1F1}" sibTransId="{9B57F6E8-F1BB-46EB-861B-C45EE1891756}"/>
    <dgm:cxn modelId="{6FC7B1E4-51F3-4F12-B269-3117116DA02E}" type="presParOf" srcId="{3A3DCF15-6E84-41C0-A444-2C98D31F03EC}" destId="{26D60A1C-3BF7-44B5-9A2E-4BEF44D7A6CB}" srcOrd="0" destOrd="0" presId="urn:microsoft.com/office/officeart/2005/8/layout/default"/>
    <dgm:cxn modelId="{801CC46E-70A0-41A5-8704-C269378CC4EA}" type="presParOf" srcId="{3A3DCF15-6E84-41C0-A444-2C98D31F03EC}" destId="{8B7FA676-0FB5-4BC2-B7BD-4D0C8D874FC6}" srcOrd="1" destOrd="0" presId="urn:microsoft.com/office/officeart/2005/8/layout/default"/>
    <dgm:cxn modelId="{63F5D53B-0393-4B82-9B84-1BE950E75515}" type="presParOf" srcId="{3A3DCF15-6E84-41C0-A444-2C98D31F03EC}" destId="{75FFD6B5-941A-4CFA-B9EC-25B829D631D8}" srcOrd="2" destOrd="0" presId="urn:microsoft.com/office/officeart/2005/8/layout/default"/>
    <dgm:cxn modelId="{A3BF44EF-0701-4EC0-A747-C9A7D9D06F60}" type="presParOf" srcId="{3A3DCF15-6E84-41C0-A444-2C98D31F03EC}" destId="{3F137986-D32D-44C6-9648-3EC62077C325}" srcOrd="3" destOrd="0" presId="urn:microsoft.com/office/officeart/2005/8/layout/default"/>
    <dgm:cxn modelId="{0653BBAF-E811-41E4-9CDC-F540362BEA0E}" type="presParOf" srcId="{3A3DCF15-6E84-41C0-A444-2C98D31F03EC}" destId="{7F530D8C-D1F6-43FE-8245-CE45AC21326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8365AA-001D-43E7-9EBF-D237ACD71821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C3581C5-278D-40A5-A473-02546A3761C2}">
      <dgm:prSet phldrT="[Text]"/>
      <dgm:spPr/>
      <dgm:t>
        <a:bodyPr/>
        <a:lstStyle/>
        <a:p>
          <a:r>
            <a:rPr lang="en-US" b="1" dirty="0" smtClean="0"/>
            <a:t>Bloomfield (1927)</a:t>
          </a:r>
          <a:r>
            <a:rPr lang="en-US" dirty="0" smtClean="0"/>
            <a:t> </a:t>
          </a:r>
        </a:p>
        <a:p>
          <a:r>
            <a:rPr lang="en-US" dirty="0" smtClean="0"/>
            <a:t>- theoretical linguistics</a:t>
          </a:r>
        </a:p>
        <a:p>
          <a:r>
            <a:rPr lang="en-US" dirty="0" smtClean="0"/>
            <a:t>- NS = idealized bearer of L1 competence</a:t>
          </a:r>
          <a:endParaRPr lang="en-US" dirty="0"/>
        </a:p>
      </dgm:t>
    </dgm:pt>
    <dgm:pt modelId="{1D99D877-2859-4BA0-AC4D-2C4805E79724}" type="parTrans" cxnId="{AE89EA81-9E09-47B3-AB29-7B9029B5A0F8}">
      <dgm:prSet/>
      <dgm:spPr/>
      <dgm:t>
        <a:bodyPr/>
        <a:lstStyle/>
        <a:p>
          <a:endParaRPr lang="en-US"/>
        </a:p>
      </dgm:t>
    </dgm:pt>
    <dgm:pt modelId="{6888B226-0228-4873-8BE1-CF54D7124202}" type="sibTrans" cxnId="{AE89EA81-9E09-47B3-AB29-7B9029B5A0F8}">
      <dgm:prSet/>
      <dgm:spPr/>
      <dgm:t>
        <a:bodyPr/>
        <a:lstStyle/>
        <a:p>
          <a:endParaRPr lang="en-US"/>
        </a:p>
      </dgm:t>
    </dgm:pt>
    <dgm:pt modelId="{CE14153C-375E-4C14-96A6-CA22C7234687}">
      <dgm:prSet phldrT="[Text]"/>
      <dgm:spPr/>
      <dgm:t>
        <a:bodyPr/>
        <a:lstStyle/>
        <a:p>
          <a:r>
            <a:rPr lang="en-US" b="1" dirty="0" smtClean="0"/>
            <a:t>Chomsky (1965)</a:t>
          </a:r>
        </a:p>
        <a:p>
          <a:r>
            <a:rPr lang="en-US" dirty="0" smtClean="0"/>
            <a:t>- L1 instinct </a:t>
          </a:r>
        </a:p>
        <a:p>
          <a:r>
            <a:rPr lang="en-US" dirty="0" smtClean="0"/>
            <a:t>- NS = feeling when a structure is ill-formed (and sometimes inability to say why) </a:t>
          </a:r>
          <a:endParaRPr lang="en-US" dirty="0"/>
        </a:p>
      </dgm:t>
    </dgm:pt>
    <dgm:pt modelId="{CCCA8841-698A-4C44-88E3-2D77BDFDF1F1}" type="parTrans" cxnId="{2AD894D3-DA83-48B3-91A5-10E02E8EFB5C}">
      <dgm:prSet/>
      <dgm:spPr/>
      <dgm:t>
        <a:bodyPr/>
        <a:lstStyle/>
        <a:p>
          <a:endParaRPr lang="en-US"/>
        </a:p>
      </dgm:t>
    </dgm:pt>
    <dgm:pt modelId="{9B57F6E8-F1BB-46EB-861B-C45EE1891756}" type="sibTrans" cxnId="{2AD894D3-DA83-48B3-91A5-10E02E8EFB5C}">
      <dgm:prSet/>
      <dgm:spPr/>
      <dgm:t>
        <a:bodyPr/>
        <a:lstStyle/>
        <a:p>
          <a:endParaRPr lang="en-US"/>
        </a:p>
      </dgm:t>
    </dgm:pt>
    <dgm:pt modelId="{C153FF3B-C087-410A-B1CF-593A31FF57C1}">
      <dgm:prSet/>
      <dgm:spPr/>
      <dgm:t>
        <a:bodyPr/>
        <a:lstStyle/>
        <a:p>
          <a:r>
            <a:rPr lang="en-US" b="1" dirty="0" smtClean="0"/>
            <a:t>Lenneberg (1967)</a:t>
          </a:r>
        </a:p>
        <a:p>
          <a:r>
            <a:rPr lang="en-US" dirty="0" smtClean="0"/>
            <a:t>- Age in SLA</a:t>
          </a:r>
        </a:p>
        <a:p>
          <a:r>
            <a:rPr lang="en-US" dirty="0" smtClean="0"/>
            <a:t>- Critical Period Hypothesis</a:t>
          </a:r>
        </a:p>
      </dgm:t>
    </dgm:pt>
    <dgm:pt modelId="{AE1ADE5B-4C06-428E-A4A8-B59FB1A636CA}" type="parTrans" cxnId="{306112D4-53AC-43D5-BFD6-6DE84F3FB3CD}">
      <dgm:prSet/>
      <dgm:spPr/>
      <dgm:t>
        <a:bodyPr/>
        <a:lstStyle/>
        <a:p>
          <a:endParaRPr lang="en-US"/>
        </a:p>
      </dgm:t>
    </dgm:pt>
    <dgm:pt modelId="{751BEF85-6DA2-4A79-A3A4-D1198F906832}" type="sibTrans" cxnId="{306112D4-53AC-43D5-BFD6-6DE84F3FB3CD}">
      <dgm:prSet/>
      <dgm:spPr/>
      <dgm:t>
        <a:bodyPr/>
        <a:lstStyle/>
        <a:p>
          <a:endParaRPr lang="en-US"/>
        </a:p>
      </dgm:t>
    </dgm:pt>
    <dgm:pt modelId="{3A3DCF15-6E84-41C0-A444-2C98D31F03EC}" type="pres">
      <dgm:prSet presAssocID="{578365AA-001D-43E7-9EBF-D237ACD718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6D60A1C-3BF7-44B5-9A2E-4BEF44D7A6CB}" type="pres">
      <dgm:prSet presAssocID="{2C3581C5-278D-40A5-A473-02546A3761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FA676-0FB5-4BC2-B7BD-4D0C8D874FC6}" type="pres">
      <dgm:prSet presAssocID="{6888B226-0228-4873-8BE1-CF54D7124202}" presName="sibTrans" presStyleCnt="0"/>
      <dgm:spPr/>
    </dgm:pt>
    <dgm:pt modelId="{75FFD6B5-941A-4CFA-B9EC-25B829D631D8}" type="pres">
      <dgm:prSet presAssocID="{CE14153C-375E-4C14-96A6-CA22C72346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37986-D32D-44C6-9648-3EC62077C325}" type="pres">
      <dgm:prSet presAssocID="{9B57F6E8-F1BB-46EB-861B-C45EE1891756}" presName="sibTrans" presStyleCnt="0"/>
      <dgm:spPr/>
    </dgm:pt>
    <dgm:pt modelId="{7F530D8C-D1F6-43FE-8245-CE45AC213269}" type="pres">
      <dgm:prSet presAssocID="{C153FF3B-C087-410A-B1CF-593A31FF57C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89EA81-9E09-47B3-AB29-7B9029B5A0F8}" srcId="{578365AA-001D-43E7-9EBF-D237ACD71821}" destId="{2C3581C5-278D-40A5-A473-02546A3761C2}" srcOrd="0" destOrd="0" parTransId="{1D99D877-2859-4BA0-AC4D-2C4805E79724}" sibTransId="{6888B226-0228-4873-8BE1-CF54D7124202}"/>
    <dgm:cxn modelId="{EA35CB97-E7A3-487B-A41C-B3D9E0ED35EE}" type="presOf" srcId="{2C3581C5-278D-40A5-A473-02546A3761C2}" destId="{26D60A1C-3BF7-44B5-9A2E-4BEF44D7A6CB}" srcOrd="0" destOrd="0" presId="urn:microsoft.com/office/officeart/2005/8/layout/default"/>
    <dgm:cxn modelId="{A553D791-EAE2-46BE-98FF-96E0502533EC}" type="presOf" srcId="{C153FF3B-C087-410A-B1CF-593A31FF57C1}" destId="{7F530D8C-D1F6-43FE-8245-CE45AC213269}" srcOrd="0" destOrd="0" presId="urn:microsoft.com/office/officeart/2005/8/layout/default"/>
    <dgm:cxn modelId="{C9B89A76-C7B0-45B8-BC6B-F7C993A91D94}" type="presOf" srcId="{CE14153C-375E-4C14-96A6-CA22C7234687}" destId="{75FFD6B5-941A-4CFA-B9EC-25B829D631D8}" srcOrd="0" destOrd="0" presId="urn:microsoft.com/office/officeart/2005/8/layout/default"/>
    <dgm:cxn modelId="{A023FBBD-889E-4CAD-8FF6-24FDF0561FA1}" type="presOf" srcId="{578365AA-001D-43E7-9EBF-D237ACD71821}" destId="{3A3DCF15-6E84-41C0-A444-2C98D31F03EC}" srcOrd="0" destOrd="0" presId="urn:microsoft.com/office/officeart/2005/8/layout/default"/>
    <dgm:cxn modelId="{306112D4-53AC-43D5-BFD6-6DE84F3FB3CD}" srcId="{578365AA-001D-43E7-9EBF-D237ACD71821}" destId="{C153FF3B-C087-410A-B1CF-593A31FF57C1}" srcOrd="2" destOrd="0" parTransId="{AE1ADE5B-4C06-428E-A4A8-B59FB1A636CA}" sibTransId="{751BEF85-6DA2-4A79-A3A4-D1198F906832}"/>
    <dgm:cxn modelId="{2AD894D3-DA83-48B3-91A5-10E02E8EFB5C}" srcId="{578365AA-001D-43E7-9EBF-D237ACD71821}" destId="{CE14153C-375E-4C14-96A6-CA22C7234687}" srcOrd="1" destOrd="0" parTransId="{CCCA8841-698A-4C44-88E3-2D77BDFDF1F1}" sibTransId="{9B57F6E8-F1BB-46EB-861B-C45EE1891756}"/>
    <dgm:cxn modelId="{6FC7B1E4-51F3-4F12-B269-3117116DA02E}" type="presParOf" srcId="{3A3DCF15-6E84-41C0-A444-2C98D31F03EC}" destId="{26D60A1C-3BF7-44B5-9A2E-4BEF44D7A6CB}" srcOrd="0" destOrd="0" presId="urn:microsoft.com/office/officeart/2005/8/layout/default"/>
    <dgm:cxn modelId="{801CC46E-70A0-41A5-8704-C269378CC4EA}" type="presParOf" srcId="{3A3DCF15-6E84-41C0-A444-2C98D31F03EC}" destId="{8B7FA676-0FB5-4BC2-B7BD-4D0C8D874FC6}" srcOrd="1" destOrd="0" presId="urn:microsoft.com/office/officeart/2005/8/layout/default"/>
    <dgm:cxn modelId="{63F5D53B-0393-4B82-9B84-1BE950E75515}" type="presParOf" srcId="{3A3DCF15-6E84-41C0-A444-2C98D31F03EC}" destId="{75FFD6B5-941A-4CFA-B9EC-25B829D631D8}" srcOrd="2" destOrd="0" presId="urn:microsoft.com/office/officeart/2005/8/layout/default"/>
    <dgm:cxn modelId="{A3BF44EF-0701-4EC0-A747-C9A7D9D06F60}" type="presParOf" srcId="{3A3DCF15-6E84-41C0-A444-2C98D31F03EC}" destId="{3F137986-D32D-44C6-9648-3EC62077C325}" srcOrd="3" destOrd="0" presId="urn:microsoft.com/office/officeart/2005/8/layout/default"/>
    <dgm:cxn modelId="{0653BBAF-E811-41E4-9CDC-F540362BEA0E}" type="presParOf" srcId="{3A3DCF15-6E84-41C0-A444-2C98D31F03EC}" destId="{7F530D8C-D1F6-43FE-8245-CE45AC21326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29333-FE8C-4A99-A400-42E381862965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NS ≠ level 4 </a:t>
          </a:r>
          <a:endParaRPr lang="en-US" sz="2900" kern="1200" dirty="0"/>
        </a:p>
      </dsp:txBody>
      <dsp:txXfrm rot="5400000">
        <a:off x="-1" y="1"/>
        <a:ext cx="4064000" cy="2032000"/>
      </dsp:txXfrm>
    </dsp:sp>
    <dsp:sp modelId="{D4AD873E-D1B1-4306-8318-18066DF9EC0E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What is a ‘native speaker’? </a:t>
          </a:r>
          <a:endParaRPr lang="en-US" sz="2900" kern="1200" dirty="0"/>
        </a:p>
      </dsp:txBody>
      <dsp:txXfrm>
        <a:off x="4064000" y="0"/>
        <a:ext cx="4064000" cy="2032000"/>
      </dsp:txXfrm>
    </dsp:sp>
    <dsp:sp modelId="{C98B500D-F38E-46B1-B8DD-5C1FB140D41E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Some nations already do it</a:t>
          </a:r>
          <a:endParaRPr lang="en-US" sz="2900" b="1" kern="1200" dirty="0"/>
        </a:p>
      </dsp:txBody>
      <dsp:txXfrm rot="10800000">
        <a:off x="0" y="3386666"/>
        <a:ext cx="4064000" cy="2032000"/>
      </dsp:txXfrm>
    </dsp:sp>
    <dsp:sp modelId="{3571226F-D68A-4792-9897-E6E69A8BC5DF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u="none" kern="1200" dirty="0" smtClean="0"/>
            <a:t>Is level 4 still a proficiency level? </a:t>
          </a:r>
          <a:endParaRPr lang="en-US" sz="2900" u="none" kern="1200" dirty="0"/>
        </a:p>
      </dsp:txBody>
      <dsp:txXfrm rot="-5400000">
        <a:off x="4063999" y="3386666"/>
        <a:ext cx="4064000" cy="2032000"/>
      </dsp:txXfrm>
    </dsp:sp>
    <dsp:sp modelId="{ADE4FB87-9557-4324-81A3-265696B03416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Yes,</a:t>
          </a:r>
        </a:p>
        <a:p>
          <a:pPr lvl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 we should! </a:t>
          </a:r>
          <a:endParaRPr lang="en-US" sz="2900" b="1" kern="1200" dirty="0"/>
        </a:p>
      </dsp:txBody>
      <dsp:txXfrm>
        <a:off x="2910928" y="2098129"/>
        <a:ext cx="2306142" cy="1222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60A1C-3BF7-44B5-9A2E-4BEF44D7A6CB}">
      <dsp:nvSpPr>
        <dsp:cNvPr id="0" name=""/>
        <dsp:cNvSpPr/>
      </dsp:nvSpPr>
      <dsp:spPr>
        <a:xfrm>
          <a:off x="809" y="316346"/>
          <a:ext cx="3156314" cy="18937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“[…] someone who has spoken a particular language </a:t>
          </a:r>
          <a:r>
            <a:rPr lang="en-US" sz="1800" b="1" kern="1200" dirty="0" smtClean="0"/>
            <a:t>since they were a baby</a:t>
          </a:r>
          <a:r>
            <a:rPr lang="en-US" sz="1800" kern="1200" dirty="0" smtClean="0"/>
            <a:t>, rather than having learned it as a child or adult”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(Cambridge) </a:t>
          </a:r>
          <a:endParaRPr lang="en-US" sz="1800" kern="1200" dirty="0"/>
        </a:p>
      </dsp:txBody>
      <dsp:txXfrm>
        <a:off x="809" y="316346"/>
        <a:ext cx="3156314" cy="1893788"/>
      </dsp:txXfrm>
    </dsp:sp>
    <dsp:sp modelId="{75FFD6B5-941A-4CFA-B9EC-25B829D631D8}">
      <dsp:nvSpPr>
        <dsp:cNvPr id="0" name=""/>
        <dsp:cNvSpPr/>
      </dsp:nvSpPr>
      <dsp:spPr>
        <a:xfrm>
          <a:off x="3472755" y="316346"/>
          <a:ext cx="3156314" cy="18937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“A native speaker of a language is </a:t>
          </a:r>
          <a:r>
            <a:rPr lang="en-US" sz="1800" b="1" kern="1200" dirty="0" smtClean="0"/>
            <a:t>someone who speaks that language as their first language </a:t>
          </a:r>
          <a:r>
            <a:rPr lang="en-US" sz="1800" kern="1200" dirty="0" smtClean="0"/>
            <a:t>rather than having learned it as a foreign language.”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(Collins)</a:t>
          </a:r>
          <a:endParaRPr lang="en-US" sz="1800" kern="1200" dirty="0"/>
        </a:p>
      </dsp:txBody>
      <dsp:txXfrm>
        <a:off x="3472755" y="316346"/>
        <a:ext cx="3156314" cy="1893788"/>
      </dsp:txXfrm>
    </dsp:sp>
    <dsp:sp modelId="{7F530D8C-D1F6-43FE-8245-CE45AC213269}">
      <dsp:nvSpPr>
        <dsp:cNvPr id="0" name=""/>
        <dsp:cNvSpPr/>
      </dsp:nvSpPr>
      <dsp:spPr>
        <a:xfrm>
          <a:off x="1736782" y="2525766"/>
          <a:ext cx="3156314" cy="18937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“[…] a person who learned to speak the language of the place </a:t>
          </a:r>
          <a:r>
            <a:rPr lang="en-US" sz="1800" b="1" kern="1200" dirty="0" smtClean="0"/>
            <a:t>where he or she was born as a child </a:t>
          </a:r>
          <a:r>
            <a:rPr lang="en-US" sz="1800" kern="1200" dirty="0" smtClean="0"/>
            <a:t>rather than learning it as a foreign language”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(Merriam-Webster) </a:t>
          </a:r>
        </a:p>
      </dsp:txBody>
      <dsp:txXfrm>
        <a:off x="1736782" y="2525766"/>
        <a:ext cx="3156314" cy="18937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60A1C-3BF7-44B5-9A2E-4BEF44D7A6CB}">
      <dsp:nvSpPr>
        <dsp:cNvPr id="0" name=""/>
        <dsp:cNvSpPr/>
      </dsp:nvSpPr>
      <dsp:spPr>
        <a:xfrm>
          <a:off x="809" y="316346"/>
          <a:ext cx="3156314" cy="18937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Bloomfield (1927)</a:t>
          </a:r>
          <a:r>
            <a:rPr lang="en-US" sz="1900" kern="1200" dirty="0" smtClean="0"/>
            <a:t>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- theoretical linguistics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- NS = idealized bearer of L1 competence</a:t>
          </a:r>
          <a:endParaRPr lang="en-US" sz="1900" kern="1200" dirty="0"/>
        </a:p>
      </dsp:txBody>
      <dsp:txXfrm>
        <a:off x="809" y="316346"/>
        <a:ext cx="3156314" cy="1893788"/>
      </dsp:txXfrm>
    </dsp:sp>
    <dsp:sp modelId="{75FFD6B5-941A-4CFA-B9EC-25B829D631D8}">
      <dsp:nvSpPr>
        <dsp:cNvPr id="0" name=""/>
        <dsp:cNvSpPr/>
      </dsp:nvSpPr>
      <dsp:spPr>
        <a:xfrm>
          <a:off x="3472755" y="316346"/>
          <a:ext cx="3156314" cy="18937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Chomsky (1965)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- L1 instinct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- NS = feeling when a structure is ill-formed (and sometimes inability to say why) </a:t>
          </a:r>
          <a:endParaRPr lang="en-US" sz="1900" kern="1200" dirty="0"/>
        </a:p>
      </dsp:txBody>
      <dsp:txXfrm>
        <a:off x="3472755" y="316346"/>
        <a:ext cx="3156314" cy="1893788"/>
      </dsp:txXfrm>
    </dsp:sp>
    <dsp:sp modelId="{7F530D8C-D1F6-43FE-8245-CE45AC213269}">
      <dsp:nvSpPr>
        <dsp:cNvPr id="0" name=""/>
        <dsp:cNvSpPr/>
      </dsp:nvSpPr>
      <dsp:spPr>
        <a:xfrm>
          <a:off x="1736782" y="2525766"/>
          <a:ext cx="3156314" cy="18937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Lenneberg (1967)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- Age in SLA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- Critical Period Hypothesis</a:t>
          </a:r>
        </a:p>
      </dsp:txBody>
      <dsp:txXfrm>
        <a:off x="1736782" y="2525766"/>
        <a:ext cx="3156314" cy="1893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BCE2A-67F9-4C7E-8A40-50AC0C9BC1A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007F6-BD85-4E66-A6AF-180A621A59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32505-6AD1-4EBF-8F71-E391D54846F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FC599-87FE-4E64-8BA7-C48D7BE0E0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4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Anecdote of the Belgian historian whose first language is French, but who has taught in British unis and written academic books in English…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FC599-87FE-4E64-8BA7-C48D7BE0E0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76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Does it make sense to use the NS model to </a:t>
            </a:r>
            <a:r>
              <a:rPr lang="en-US" dirty="0" err="1" smtClean="0"/>
              <a:t>conceptualise</a:t>
            </a:r>
            <a:r>
              <a:rPr lang="en-US" dirty="0" smtClean="0"/>
              <a:t> L2 language proficiency?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Too flexible a category to be used in a procedure which should ensure as much objectivity and fairness as possible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FC599-87FE-4E64-8BA7-C48D7BE0E0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97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 seems to say: yes, please do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Language variation among</a:t>
            </a:r>
            <a:r>
              <a:rPr lang="en-US" baseline="0" dirty="0" smtClean="0"/>
              <a:t> native speakers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ELF: importance of tailoring one’s communication to NNSs in this specific context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Descriptors at L4 do not use the native speaker construct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FC599-87FE-4E64-8BA7-C48D7BE0E0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37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Positive discrimination of academic people </a:t>
            </a:r>
            <a:r>
              <a:rPr lang="en-US" dirty="0" smtClean="0">
                <a:sym typeface="Wingdings" panose="05000000000000000000" pitchFamily="2" charset="2"/>
              </a:rPr>
              <a:t> the example of the Belgian university professor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FC599-87FE-4E64-8BA7-C48D7BE0E0D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71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High-stakes test: </a:t>
            </a:r>
          </a:p>
          <a:p>
            <a:pPr lvl="1"/>
            <a:r>
              <a:rPr lang="en-US" dirty="0" smtClean="0"/>
              <a:t>disqualification from the recruitment process </a:t>
            </a:r>
          </a:p>
          <a:p>
            <a:pPr lvl="1"/>
            <a:r>
              <a:rPr lang="en-US" dirty="0" smtClean="0"/>
              <a:t>native speakers have an advantage from the start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Frustration of NNSs</a:t>
            </a:r>
            <a:r>
              <a:rPr lang="en-US" baseline="0" dirty="0" smtClean="0"/>
              <a:t> that feel discriminated against </a:t>
            </a:r>
            <a:r>
              <a:rPr lang="en-US" baseline="0" dirty="0" smtClean="0">
                <a:sym typeface="Wingdings" panose="05000000000000000000" pitchFamily="2" charset="2"/>
              </a:rPr>
              <a:t> that’s what triggered our thought process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FC599-87FE-4E64-8BA7-C48D7BE0E0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03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Being</a:t>
            </a:r>
            <a:r>
              <a:rPr lang="en-US" baseline="0" dirty="0" smtClean="0"/>
              <a:t> NS does not entail level 4 proficiency.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First quote: education does not automatically lead to level 4 proficiency.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FC599-87FE-4E64-8BA7-C48D7BE0E0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62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Difficulty changing language levels in job descriptions.</a:t>
            </a:r>
            <a:r>
              <a:rPr lang="en-US" baseline="0" dirty="0" smtClean="0"/>
              <a:t> </a:t>
            </a:r>
            <a:br>
              <a:rPr lang="en-US" baseline="0" dirty="0" smtClean="0"/>
            </a:br>
            <a:r>
              <a:rPr lang="en-US" baseline="0" dirty="0" smtClean="0"/>
              <a:t>However, we could still try to influence policy regarding language testing for recruitment. </a:t>
            </a:r>
            <a:br>
              <a:rPr lang="en-US" baseline="0" dirty="0" smtClean="0"/>
            </a:br>
            <a:r>
              <a:rPr lang="en-US" baseline="0" dirty="0" smtClean="0">
                <a:sym typeface="Wingdings" panose="05000000000000000000" pitchFamily="2" charset="2"/>
              </a:rPr>
              <a:t> short study to see how NS and NNS perform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FC599-87FE-4E64-8BA7-C48D7BE0E0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3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Level 4 testing leads to plenty of questions which remain difficult to answer for the most part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Yet, we need answers to influence policy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FC599-87FE-4E64-8BA7-C48D7BE0E0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5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sum up… YES!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FC599-87FE-4E64-8BA7-C48D7BE0E0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05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the opinions have foregrounded is that the commonly accepted definition of a ‘native</a:t>
            </a:r>
            <a:r>
              <a:rPr lang="en-US" baseline="0" dirty="0" smtClean="0"/>
              <a:t> speaker’ is that of a person born in or from a certain country and de facto having assimilated its language at a very young age. This definition is the one that is found in dictionaries…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FC599-87FE-4E64-8BA7-C48D7BE0E0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0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Yet… </a:t>
            </a:r>
          </a:p>
          <a:p>
            <a:pPr marL="0" indent="0">
              <a:buNone/>
            </a:pPr>
            <a:r>
              <a:rPr lang="en-US" dirty="0" smtClean="0"/>
              <a:t>As your opinions showed, it is very easy to find counter-examples to the idealized L1 use </a:t>
            </a:r>
          </a:p>
          <a:p>
            <a:pPr marL="0" indent="0">
              <a:buNone/>
            </a:pPr>
            <a:r>
              <a:rPr lang="en-US" dirty="0" smtClean="0"/>
              <a:t>- How does one prove one is a native speaker of a language? </a:t>
            </a:r>
          </a:p>
          <a:p>
            <a:pPr lvl="1">
              <a:buFontTx/>
              <a:buChar char="-"/>
            </a:pPr>
            <a:r>
              <a:rPr lang="en-US" dirty="0" smtClean="0"/>
              <a:t>Users of a language born in a country that does not use the language (e.g. children of our soldiers posted across ACO)</a:t>
            </a:r>
          </a:p>
          <a:p>
            <a:pPr lvl="1">
              <a:buFontTx/>
              <a:buChar char="-"/>
            </a:pPr>
            <a:r>
              <a:rPr lang="en-US" dirty="0" smtClean="0"/>
              <a:t>Migration </a:t>
            </a:r>
          </a:p>
          <a:p>
            <a:pPr>
              <a:buFontTx/>
              <a:buChar char="-"/>
            </a:pPr>
            <a:r>
              <a:rPr lang="en-US" dirty="0" smtClean="0"/>
              <a:t>Social and regional differences </a:t>
            </a:r>
          </a:p>
          <a:p>
            <a:pPr>
              <a:buFontTx/>
              <a:buChar char="-"/>
            </a:pPr>
            <a:r>
              <a:rPr lang="en-US" dirty="0" smtClean="0"/>
              <a:t>External and internal factors influencing proficiency among NSs</a:t>
            </a:r>
          </a:p>
          <a:p>
            <a:pPr>
              <a:buFontTx/>
              <a:buChar char="-"/>
            </a:pPr>
            <a:r>
              <a:rPr lang="en-US" dirty="0" smtClean="0"/>
              <a:t>Language attrition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long debate that shows us one thing: </a:t>
            </a:r>
            <a:r>
              <a:rPr lang="en-US" b="1" dirty="0" smtClean="0"/>
              <a:t>there </a:t>
            </a:r>
            <a:r>
              <a:rPr lang="en-US" b="1" i="1" dirty="0" smtClean="0"/>
              <a:t>is</a:t>
            </a:r>
            <a:r>
              <a:rPr lang="en-US" b="1" dirty="0" smtClean="0"/>
              <a:t> individual variation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FC599-87FE-4E64-8BA7-C48D7BE0E0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96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Does it make sense to use the NS model to </a:t>
            </a:r>
            <a:r>
              <a:rPr lang="en-US" dirty="0" err="1" smtClean="0"/>
              <a:t>conceptualise</a:t>
            </a:r>
            <a:r>
              <a:rPr lang="en-US" dirty="0" smtClean="0"/>
              <a:t> L2 language proficiency?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Too flexible a category to be used in a procedure which should ensure as much objectivity and fairness as possible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FC599-87FE-4E64-8BA7-C48D7BE0E0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7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3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NATO UNCLASSIFIED</a:t>
            </a:r>
          </a:p>
        </p:txBody>
      </p:sp>
      <p:sp>
        <p:nvSpPr>
          <p:cNvPr id="5" name="Rectangle 2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343BF-0220-4CA2-928E-87970C99F5EC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286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3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NATO UNCLASSIFIED</a:t>
            </a:r>
          </a:p>
        </p:txBody>
      </p:sp>
      <p:sp>
        <p:nvSpPr>
          <p:cNvPr id="5" name="Rectangle 2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D9661-7317-4927-8F9A-17EB48B00AB1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717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4203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3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NATO UNCLASSIFIED</a:t>
            </a:r>
          </a:p>
        </p:txBody>
      </p:sp>
      <p:sp>
        <p:nvSpPr>
          <p:cNvPr id="5" name="Rectangle 2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6A34F-9DE0-4561-B36E-D3A37853B9EE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781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23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NATO UNCLASSIFIED</a:t>
            </a:r>
          </a:p>
        </p:txBody>
      </p:sp>
      <p:sp>
        <p:nvSpPr>
          <p:cNvPr id="5" name="Rectangle 2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BEAA5-DC83-4656-95C4-58D9C1E6529B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0944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8478" y="279401"/>
            <a:ext cx="905412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altLang="en-US" sz="3800" b="0">
              <a:solidFill>
                <a:schemeClr val="bg1"/>
              </a:solidFill>
              <a:latin typeface="Garamond CE MT Italic" charset="0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2865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nl-NL" sz="2400" b="0" i="0">
              <a:latin typeface="Times" pitchFamily="18" charset="0"/>
              <a:cs typeface="+mn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741765"/>
      </p:ext>
    </p:extLst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3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NATO UNCLASSIFIED</a:t>
            </a:r>
          </a:p>
        </p:txBody>
      </p:sp>
      <p:sp>
        <p:nvSpPr>
          <p:cNvPr id="5" name="Rectangle 2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5D4CE-DD65-4006-B36B-1E9C91DD5627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448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NATO UNCLASSIFIED</a:t>
            </a:r>
          </a:p>
        </p:txBody>
      </p:sp>
      <p:sp>
        <p:nvSpPr>
          <p:cNvPr id="5" name="Rectangle 2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4C33A6-D49B-4C53-B4DC-0EE59B2BE1DC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576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3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NATO UNCLASSIFIED</a:t>
            </a:r>
          </a:p>
        </p:txBody>
      </p:sp>
      <p:sp>
        <p:nvSpPr>
          <p:cNvPr id="6" name="Rectangle 2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D4EE1-1E56-4C40-8505-BB1C36F9B955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680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3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NATO UNCLASSIFIED</a:t>
            </a:r>
          </a:p>
        </p:txBody>
      </p:sp>
      <p:sp>
        <p:nvSpPr>
          <p:cNvPr id="8" name="Rectangle 2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77629-A037-4727-83B0-8C83C0542682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420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3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NATO UNCLASSIFIED</a:t>
            </a:r>
          </a:p>
        </p:txBody>
      </p:sp>
      <p:sp>
        <p:nvSpPr>
          <p:cNvPr id="4" name="Rectangle 2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4FF5F-48D8-48D9-9FD8-41FE1CD0F9E6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047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NATO UNCLASSIFIED</a:t>
            </a:r>
          </a:p>
        </p:txBody>
      </p:sp>
      <p:sp>
        <p:nvSpPr>
          <p:cNvPr id="3" name="Rectangle 2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9A48D-C4D4-464B-A83B-C42A096C4087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468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NATO UNCLASSIFIED</a:t>
            </a:r>
          </a:p>
        </p:txBody>
      </p:sp>
      <p:sp>
        <p:nvSpPr>
          <p:cNvPr id="6" name="Rectangle 2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775F1-6EF0-41D6-A6A2-1606B7915E5E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755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NATO UNCLASSIFIED</a:t>
            </a:r>
          </a:p>
        </p:txBody>
      </p:sp>
      <p:sp>
        <p:nvSpPr>
          <p:cNvPr id="6" name="Rectangle 2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26F4AB-9226-47F2-BCB2-1E05BC3BFF78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800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" name="Rectangle 2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29400"/>
            <a:ext cx="3860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rgbClr val="008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/>
              <a:t>NATO UNCLASSIFIED</a:t>
            </a:r>
          </a:p>
        </p:txBody>
      </p:sp>
      <p:sp>
        <p:nvSpPr>
          <p:cNvPr id="8429" name="Rectangle 2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599238"/>
            <a:ext cx="262596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25DA882-24CF-4348-98A6-88EB32B01CC5}" type="slidenum">
              <a:rPr lang="en-GB" altLang="en-US"/>
              <a:pPr/>
              <a:t>‹N°›</a:t>
            </a:fld>
            <a:endParaRPr lang="en-GB" altLang="en-US"/>
          </a:p>
        </p:txBody>
      </p:sp>
      <p:pic>
        <p:nvPicPr>
          <p:cNvPr id="3076" name="Picture 23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62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PDoX8_ToxOrVcAUk6jzbkF;_ylu=X3oDMTBpcGszamw0BHNlYwNmcC1pbWcEc2xrA2ltZw--/SIG=12h175fh4/EXP=1317846719/**http:/www.europe.forces.gc.ca/sites/page-eng.asp?page=7840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TANAG L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3275" y="1600200"/>
            <a:ext cx="8045450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08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074"/>
            <a:ext cx="10972800" cy="39880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Opinions from the BILC community…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“</a:t>
            </a:r>
            <a:r>
              <a:rPr lang="en-US" dirty="0" err="1" smtClean="0"/>
              <a:t>Hm</a:t>
            </a:r>
            <a:r>
              <a:rPr lang="en-US" dirty="0"/>
              <a:t>, makes you wonder. My uncle Bill was an engineer, senior project manager at NASA. Very smart guy but a quadruple 4 he was not. Anecdotally speaking, of course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 algn="just">
              <a:buNone/>
            </a:pPr>
            <a:r>
              <a:rPr lang="en-US" dirty="0" smtClean="0"/>
              <a:t>“This </a:t>
            </a:r>
            <a:r>
              <a:rPr lang="en-US" dirty="0"/>
              <a:t>is clearly a high-stakes job, for which there is a standard of English required. </a:t>
            </a:r>
            <a:r>
              <a:rPr lang="en-US" dirty="0" smtClean="0"/>
              <a:t>Therefore</a:t>
            </a:r>
            <a:r>
              <a:rPr lang="en-US" dirty="0"/>
              <a:t>, in my view, all applicants, irrespective of their linguistic heritage, should be tested, with no waiver for NSs</a:t>
            </a:r>
            <a:r>
              <a:rPr lang="en-US" dirty="0" smtClean="0"/>
              <a:t>.” </a:t>
            </a:r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5509404"/>
            <a:ext cx="1840302" cy="644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NS ≠ level 4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“Native </a:t>
            </a:r>
            <a:r>
              <a:rPr lang="en-US" dirty="0"/>
              <a:t>speakers are not exempt in Germany – I have often tested English/German bilinguals. Including a few where English was the first language. They still required a STANAG rating for NATO postings</a:t>
            </a:r>
            <a:r>
              <a:rPr lang="en-US" dirty="0" smtClean="0"/>
              <a:t>.”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2400" b="1" dirty="0" smtClean="0"/>
              <a:t>Some nations already do it</a:t>
            </a:r>
            <a:endParaRPr lang="en-US" sz="2400" b="1" dirty="0"/>
          </a:p>
          <a:p>
            <a:pPr marL="0" indent="0" algn="just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016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“I’ve </a:t>
            </a:r>
            <a:r>
              <a:rPr lang="en-US" dirty="0"/>
              <a:t>heard it said that at 3+ levels, STANAG language testing is more of an intelligence test than a language test. With that in mind, then I’d say test them all, but then that would be abusing the test. […] Perhaps a separate, shorter communicative competency test should be developed for native speakers</a:t>
            </a:r>
            <a:r>
              <a:rPr lang="en-US" dirty="0" smtClean="0"/>
              <a:t>.”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/>
              <a:t>Is level 4 still a </a:t>
            </a:r>
            <a:r>
              <a:rPr lang="en-US" b="1" u="sng" dirty="0"/>
              <a:t>proficiency</a:t>
            </a:r>
            <a:r>
              <a:rPr lang="en-US" b="1" dirty="0"/>
              <a:t> level? 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642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“Over </a:t>
            </a:r>
            <a:r>
              <a:rPr lang="en-US" dirty="0"/>
              <a:t>many years, I met many Brits who would struggle to achieve SLP 4 level, especially in writing! But then again, I’m impressed that you can test to SLP 4 level! Only a handful of jobs really require SLP 4. </a:t>
            </a:r>
            <a:r>
              <a:rPr lang="en-US" u="sng" dirty="0"/>
              <a:t>If you start testing all candidates in the interests of fairness and Brits fail, it would highlight the problem of demanding SLP 4 for posts</a:t>
            </a:r>
            <a:r>
              <a:rPr lang="en-US" u="sng" dirty="0" smtClean="0"/>
              <a:t>.</a:t>
            </a:r>
            <a:r>
              <a:rPr lang="en-US" dirty="0" smtClean="0"/>
              <a:t>”</a:t>
            </a:r>
            <a:r>
              <a:rPr lang="en-US" u="sng" dirty="0" smtClean="0"/>
              <a:t> </a:t>
            </a:r>
            <a:endParaRPr lang="en-US" u="sng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Test native speakers and see how (well) they perform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158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“All </a:t>
            </a:r>
            <a:r>
              <a:rPr lang="en-US" dirty="0"/>
              <a:t>good points which convince me even more that moving away from (or getting rid of) the native speaker construct, is </a:t>
            </a:r>
            <a:r>
              <a:rPr lang="en-US" dirty="0" smtClean="0"/>
              <a:t>fundamental </a:t>
            </a:r>
            <a:r>
              <a:rPr lang="en-US" dirty="0"/>
              <a:t>to achieving </a:t>
            </a:r>
            <a:r>
              <a:rPr lang="en-US" dirty="0" smtClean="0"/>
              <a:t>language </a:t>
            </a:r>
            <a:r>
              <a:rPr lang="en-US" dirty="0"/>
              <a:t>proficiency fairness</a:t>
            </a:r>
            <a:r>
              <a:rPr lang="en-US" dirty="0" smtClean="0"/>
              <a:t>.”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“Can </a:t>
            </a:r>
            <a:r>
              <a:rPr lang="en-US" dirty="0"/>
              <a:t>of worms that gets opened occasionally but then resealed. Where to begin when we say </a:t>
            </a:r>
            <a:r>
              <a:rPr lang="en-US" dirty="0" smtClean="0"/>
              <a:t>‘native </a:t>
            </a:r>
            <a:r>
              <a:rPr lang="en-US" dirty="0"/>
              <a:t>speaker</a:t>
            </a:r>
            <a:r>
              <a:rPr lang="en-US" dirty="0" smtClean="0"/>
              <a:t>?’ </a:t>
            </a:r>
            <a:r>
              <a:rPr lang="en-US" dirty="0"/>
              <a:t>To rephrase, test them all and let HR sort them out</a:t>
            </a:r>
            <a:r>
              <a:rPr lang="en-US" dirty="0" smtClean="0"/>
              <a:t>.” 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dirty="0" smtClean="0"/>
              <a:t>What is a ‘native speaker’? 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325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15</a:t>
            </a:fld>
            <a:endParaRPr lang="en-GB" alt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44656683"/>
              </p:ext>
            </p:extLst>
          </p:nvPr>
        </p:nvGraphicFramePr>
        <p:xfrm>
          <a:off x="2032000" y="108197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10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55560"/>
            <a:ext cx="109728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Why open Pandora’s box?</a:t>
            </a:r>
          </a:p>
          <a:p>
            <a:pPr marL="514350" indent="-514350">
              <a:buFontTx/>
              <a:buAutoNum type="arabicPeriod"/>
            </a:pPr>
            <a:r>
              <a:rPr lang="en-US" sz="3600" b="1" dirty="0" smtClean="0"/>
              <a:t>How </a:t>
            </a:r>
            <a:r>
              <a:rPr lang="en-US" sz="3600" b="1" dirty="0"/>
              <a:t>do we build our case?   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need to bring </a:t>
            </a:r>
            <a:r>
              <a:rPr lang="en-US" i="1" dirty="0"/>
              <a:t>NATO-relevant</a:t>
            </a:r>
            <a:r>
              <a:rPr lang="en-US" dirty="0"/>
              <a:t> evidence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16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257689" y="3055560"/>
            <a:ext cx="3174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Definitions of </a:t>
            </a:r>
          </a:p>
          <a:p>
            <a:r>
              <a:rPr lang="en-US" dirty="0" smtClean="0"/>
              <a:t>“native speaker”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57688" y="3853586"/>
            <a:ext cx="317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STANAG 6001 level 4 (writing)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6745857" y="3439064"/>
            <a:ext cx="448573" cy="483079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>
            <a:endCxn id="7" idx="1"/>
          </p:cNvCxnSpPr>
          <p:nvPr/>
        </p:nvCxnSpPr>
        <p:spPr bwMode="auto">
          <a:xfrm>
            <a:off x="6745857" y="4038252"/>
            <a:ext cx="511831" cy="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8312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07" y="1163130"/>
            <a:ext cx="6538823" cy="4783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2.1 What is a ‘native speaker’?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17</a:t>
            </a:fld>
            <a:endParaRPr lang="en-GB" alt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13353871"/>
              </p:ext>
            </p:extLst>
          </p:nvPr>
        </p:nvGraphicFramePr>
        <p:xfrm>
          <a:off x="731328" y="2122098"/>
          <a:ext cx="6629879" cy="4735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7962" y="6214270"/>
            <a:ext cx="1633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Our emphasis</a:t>
            </a:r>
            <a:endParaRPr lang="en-US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487728" y="3668708"/>
            <a:ext cx="504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Native </a:t>
            </a:r>
            <a:r>
              <a:rPr lang="en-US" dirty="0">
                <a:sym typeface="Wingdings" panose="05000000000000000000" pitchFamily="2" charset="2"/>
              </a:rPr>
              <a:t>speaker </a:t>
            </a:r>
            <a:r>
              <a:rPr lang="en-US" dirty="0" smtClean="0">
                <a:sym typeface="Wingdings" panose="05000000000000000000" pitchFamily="2" charset="2"/>
              </a:rPr>
              <a:t>// age of language acquisition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46717" y="1886632"/>
            <a:ext cx="333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Dictionary definitions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345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07" y="1163130"/>
            <a:ext cx="6538823" cy="4783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2.1 What is a ‘native speaker’?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18</a:t>
            </a:fld>
            <a:endParaRPr lang="en-GB" alt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99491072"/>
              </p:ext>
            </p:extLst>
          </p:nvPr>
        </p:nvGraphicFramePr>
        <p:xfrm>
          <a:off x="731328" y="2122098"/>
          <a:ext cx="6629879" cy="4735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16174" y="3289146"/>
            <a:ext cx="4011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/>
              <a:t>FLA: highest levels of proficiency reached by almost all </a:t>
            </a:r>
            <a:r>
              <a:rPr lang="en-US" dirty="0" smtClean="0"/>
              <a:t>learners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 smtClean="0"/>
              <a:t>Not the case in SLA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720" y="1748132"/>
            <a:ext cx="3335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Academia</a:t>
            </a:r>
          </a:p>
          <a:p>
            <a:r>
              <a:rPr lang="en-US" b="1" dirty="0" smtClean="0"/>
              <a:t>Early research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106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547" y="1265554"/>
            <a:ext cx="11118226" cy="53638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100" i="1" dirty="0" smtClean="0">
                <a:solidFill>
                  <a:schemeClr val="accent2"/>
                </a:solidFill>
              </a:rPr>
              <a:t>2.1 What is a ‘native speaker’?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sz="3100" dirty="0"/>
              <a:t>Mulder and </a:t>
            </a:r>
            <a:r>
              <a:rPr lang="en-US" sz="3100" dirty="0" err="1"/>
              <a:t>Hulstijn</a:t>
            </a:r>
            <a:r>
              <a:rPr lang="en-US" sz="3100" dirty="0"/>
              <a:t> (2011</a:t>
            </a:r>
            <a:r>
              <a:rPr lang="en-US" sz="3100" dirty="0" smtClean="0"/>
              <a:t>)</a:t>
            </a:r>
            <a:endParaRPr lang="en-US" sz="31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variation </a:t>
            </a:r>
            <a:r>
              <a:rPr lang="en-US" sz="2600" dirty="0" smtClean="0"/>
              <a:t>in lexical and production skills </a:t>
            </a:r>
            <a:r>
              <a:rPr lang="en-US" sz="2600" dirty="0"/>
              <a:t>among adult native </a:t>
            </a:r>
            <a:r>
              <a:rPr lang="en-US" sz="2600" dirty="0" smtClean="0"/>
              <a:t>speakers </a:t>
            </a:r>
            <a:r>
              <a:rPr lang="en-US" sz="2600" dirty="0"/>
              <a:t>(of </a:t>
            </a:r>
            <a:r>
              <a:rPr lang="en-US" sz="2600" dirty="0" smtClean="0"/>
              <a:t>Dutch)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 smtClean="0"/>
              <a:t>age</a:t>
            </a:r>
            <a:r>
              <a:rPr lang="en-US" sz="2600" dirty="0"/>
              <a:t>, level of </a:t>
            </a:r>
            <a:r>
              <a:rPr lang="en-US" sz="2600" b="1" dirty="0"/>
              <a:t>education</a:t>
            </a:r>
            <a:r>
              <a:rPr lang="en-US" sz="2600" dirty="0"/>
              <a:t> and </a:t>
            </a:r>
            <a:r>
              <a:rPr lang="en-US" sz="2600" b="1" dirty="0" smtClean="0"/>
              <a:t>profession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b="1" dirty="0" smtClean="0"/>
          </a:p>
          <a:p>
            <a:pPr marL="457200" indent="-457200">
              <a:buFontTx/>
              <a:buChar char="-"/>
            </a:pPr>
            <a:r>
              <a:rPr lang="en-US" sz="3100" dirty="0"/>
              <a:t>Street and </a:t>
            </a:r>
            <a:r>
              <a:rPr lang="en-US" sz="3100" dirty="0" err="1"/>
              <a:t>Dabrowska</a:t>
            </a:r>
            <a:r>
              <a:rPr lang="en-US" sz="3100" dirty="0"/>
              <a:t> (2010</a:t>
            </a:r>
            <a:r>
              <a:rPr lang="en-US" sz="3100" dirty="0" smtClean="0"/>
              <a:t>) </a:t>
            </a:r>
            <a:endParaRPr lang="en-US" sz="31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600" b="1" dirty="0"/>
              <a:t>education</a:t>
            </a:r>
            <a:r>
              <a:rPr lang="en-US" sz="2600" dirty="0"/>
              <a:t> as a factor for variation among NS (of English</a:t>
            </a:r>
            <a:r>
              <a:rPr lang="en-US" sz="2600" dirty="0" smtClean="0"/>
              <a:t>)</a:t>
            </a:r>
          </a:p>
          <a:p>
            <a:pPr marL="0" indent="0">
              <a:buNone/>
            </a:pPr>
            <a:endParaRPr lang="en-US" sz="3100" dirty="0" smtClean="0"/>
          </a:p>
          <a:p>
            <a:pPr>
              <a:buFont typeface="Wingdings" panose="05000000000000000000" pitchFamily="2" charset="2"/>
              <a:buChar char="è"/>
            </a:pPr>
            <a:r>
              <a:rPr lang="en-US" sz="3100" b="1" i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Individual variation</a:t>
            </a:r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100" dirty="0" smtClean="0"/>
              <a:t>“</a:t>
            </a:r>
            <a:r>
              <a:rPr lang="en-US" sz="3100" dirty="0"/>
              <a:t>Using a NS model as the basis for a scale is thus like using </a:t>
            </a:r>
            <a:endParaRPr lang="en-US" sz="3100" dirty="0" smtClean="0"/>
          </a:p>
          <a:p>
            <a:pPr marL="0" indent="0">
              <a:buNone/>
            </a:pPr>
            <a:r>
              <a:rPr lang="en-US" sz="3100" dirty="0" smtClean="0"/>
              <a:t>a </a:t>
            </a:r>
            <a:r>
              <a:rPr lang="en-US" sz="3100" dirty="0"/>
              <a:t>piece of elastic to measure something.” </a:t>
            </a:r>
            <a:r>
              <a:rPr lang="en-US" sz="2100" dirty="0"/>
              <a:t>(Christiansen, 2022, p. 498)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857250" lvl="1" indent="-457200">
              <a:buFontTx/>
              <a:buChar char="-"/>
            </a:pP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19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30053" y="1744491"/>
            <a:ext cx="3335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Academia</a:t>
            </a:r>
          </a:p>
          <a:p>
            <a:r>
              <a:rPr lang="en-US" b="1" dirty="0" smtClean="0"/>
              <a:t>Current trends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828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endParaRPr lang="en-GB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 bwMode="auto">
          <a:xfrm>
            <a:off x="363485" y="1767284"/>
            <a:ext cx="11828515" cy="28891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4000" b="1" dirty="0" smtClean="0">
                <a:latin typeface="+mj-lt"/>
                <a:cs typeface="Arial" panose="020B0604020202020204" pitchFamily="34" charset="0"/>
              </a:rPr>
              <a:t>The mystery of level 4</a:t>
            </a:r>
          </a:p>
          <a:p>
            <a:pPr>
              <a:buNone/>
            </a:pPr>
            <a:r>
              <a:rPr lang="en-US" sz="2800" dirty="0" smtClean="0"/>
              <a:t>Testing </a:t>
            </a:r>
            <a:r>
              <a:rPr lang="en-US" sz="2800" dirty="0"/>
              <a:t>native speakers?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Considerations </a:t>
            </a:r>
            <a:r>
              <a:rPr lang="en-US" sz="2800" dirty="0"/>
              <a:t>on Level 4 testing in ACO and implications </a:t>
            </a:r>
            <a:r>
              <a:rPr lang="en-US" sz="2800" dirty="0" smtClean="0"/>
              <a:t>on recruitment policy</a:t>
            </a:r>
          </a:p>
          <a:p>
            <a:pPr>
              <a:buNone/>
            </a:pPr>
            <a:endParaRPr lang="en-US" altLang="en-US" sz="4000" dirty="0" smtClean="0">
              <a:latin typeface="+mj-lt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+mj-lt"/>
                <a:cs typeface="Arial" panose="020B0604020202020204" pitchFamily="34" charset="0"/>
              </a:rPr>
              <a:t>Michael </a:t>
            </a:r>
            <a:r>
              <a:rPr lang="en-US" altLang="en-US" sz="1800" dirty="0" err="1" smtClean="0">
                <a:latin typeface="+mj-lt"/>
                <a:cs typeface="Arial" panose="020B0604020202020204" pitchFamily="34" charset="0"/>
              </a:rPr>
              <a:t>Adubato</a:t>
            </a:r>
            <a:endParaRPr lang="en-US" altLang="en-US" sz="1800" dirty="0" smtClean="0">
              <a:latin typeface="+mj-lt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+mj-lt"/>
                <a:cs typeface="Arial" panose="020B0604020202020204" pitchFamily="34" charset="0"/>
              </a:rPr>
              <a:t>Besa </a:t>
            </a:r>
            <a:r>
              <a:rPr lang="en-US" altLang="en-US" sz="1800" dirty="0" err="1" smtClean="0">
                <a:latin typeface="+mj-lt"/>
                <a:cs typeface="Arial" panose="020B0604020202020204" pitchFamily="34" charset="0"/>
              </a:rPr>
              <a:t>Hashani</a:t>
            </a:r>
            <a:r>
              <a:rPr lang="en-US" altLang="en-US" sz="1800" dirty="0" smtClean="0">
                <a:latin typeface="+mj-lt"/>
                <a:cs typeface="Arial" panose="020B06040202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+mj-lt"/>
                <a:cs typeface="Arial" panose="020B0604020202020204" pitchFamily="34" charset="0"/>
              </a:rPr>
              <a:t>Language Evaluators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+mj-lt"/>
                <a:cs typeface="Arial" panose="020B0604020202020204" pitchFamily="34" charset="0"/>
              </a:rPr>
              <a:t>SLTC (SHAPE Language Testing Center)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+mj-lt"/>
                <a:cs typeface="Arial" panose="020B0604020202020204" pitchFamily="34" charset="0"/>
              </a:rPr>
              <a:t>NATO</a:t>
            </a:r>
            <a:endParaRPr lang="en-GB" altLang="en-US" sz="1800" dirty="0" smtClean="0">
              <a:latin typeface="+mj-lt"/>
            </a:endParaRP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b="0" i="0" dirty="0">
                <a:solidFill>
                  <a:srgbClr val="008000"/>
                </a:solidFill>
              </a:rPr>
              <a:t>NATO UNCLASSIFIED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8509826-856F-41A0-918C-153D1E94E016}" type="slidenum">
              <a:rPr lang="en-GB" altLang="en-US" sz="14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 sz="1400" i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547" y="1235392"/>
            <a:ext cx="11118226" cy="53638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i="1" dirty="0" smtClean="0">
                <a:solidFill>
                  <a:schemeClr val="accent2"/>
                </a:solidFill>
              </a:rPr>
              <a:t>2.1 What is a ‘native speaker’?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2"/>
                </a:solidFill>
              </a:rPr>
              <a:t>NSs </a:t>
            </a:r>
            <a:r>
              <a:rPr lang="en-US" b="1" i="1" dirty="0">
                <a:solidFill>
                  <a:schemeClr val="accent2"/>
                </a:solidFill>
              </a:rPr>
              <a:t>in the NATO context </a:t>
            </a:r>
            <a:endParaRPr lang="en-US" b="1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b="1" i="1" dirty="0"/>
          </a:p>
          <a:p>
            <a:r>
              <a:rPr lang="en-US" dirty="0"/>
              <a:t>ELF </a:t>
            </a:r>
            <a:r>
              <a:rPr lang="en-US" dirty="0" smtClean="0"/>
              <a:t>to ensure interoperability through standardization </a:t>
            </a:r>
          </a:p>
          <a:p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NNSs than NSs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 smtClean="0"/>
              <a:t> Most </a:t>
            </a:r>
            <a:r>
              <a:rPr lang="en-US" dirty="0"/>
              <a:t>communication happens between NNSs than between NSs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English for </a:t>
            </a:r>
            <a:r>
              <a:rPr lang="en-US" i="1" dirty="0"/>
              <a:t>instrumental </a:t>
            </a:r>
            <a:r>
              <a:rPr lang="en-US" dirty="0"/>
              <a:t>purposes: 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Relevance </a:t>
            </a:r>
            <a:r>
              <a:rPr lang="en-US" dirty="0"/>
              <a:t>of the NS/NNS dichotomy is less than that found in languages where most interaction is between NSs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857250" lvl="1" indent="-457200">
              <a:buFontTx/>
              <a:buChar char="-"/>
            </a:pP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849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8083217" cy="21055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100" i="1" dirty="0" smtClean="0">
                <a:solidFill>
                  <a:schemeClr val="accent2"/>
                </a:solidFill>
              </a:rPr>
              <a:t>2.2 What does L4 (W) consist in? </a:t>
            </a:r>
            <a:endParaRPr lang="en-US" sz="5100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Speaking of pieces of elastic… 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21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05127" y="2854182"/>
            <a:ext cx="10933157" cy="35825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STANAG 6001 level 4 (writing) </a:t>
            </a:r>
          </a:p>
          <a:p>
            <a:endParaRPr lang="en-US" dirty="0"/>
          </a:p>
          <a:p>
            <a:pPr algn="just">
              <a:lnSpc>
                <a:spcPct val="120000"/>
              </a:lnSpc>
            </a:pPr>
            <a:r>
              <a:rPr lang="en-US" dirty="0"/>
              <a:t>Can write the language </a:t>
            </a:r>
            <a:r>
              <a:rPr lang="en-US" b="1" dirty="0"/>
              <a:t>precisely and accurately </a:t>
            </a:r>
            <a:r>
              <a:rPr lang="en-US" dirty="0"/>
              <a:t>for </a:t>
            </a:r>
            <a:r>
              <a:rPr lang="en-US" b="1" dirty="0"/>
              <a:t>all professional purposes </a:t>
            </a:r>
            <a:r>
              <a:rPr lang="en-US" dirty="0"/>
              <a:t>including the representation of an </a:t>
            </a:r>
            <a:r>
              <a:rPr lang="en-US" b="1" dirty="0"/>
              <a:t>official policy or point of view</a:t>
            </a:r>
            <a:r>
              <a:rPr lang="en-US" dirty="0"/>
              <a:t>. Can prepare </a:t>
            </a:r>
            <a:r>
              <a:rPr lang="en-US" b="1" dirty="0"/>
              <a:t>highly effective </a:t>
            </a:r>
            <a:r>
              <a:rPr lang="en-US" dirty="0"/>
              <a:t>written communication in a variety of prose styles, even in unfamiliar general or professional-specialist areas. Demonstrates </a:t>
            </a:r>
            <a:r>
              <a:rPr lang="en-US" b="1" dirty="0"/>
              <a:t>strong competence </a:t>
            </a:r>
            <a:r>
              <a:rPr lang="en-US" dirty="0"/>
              <a:t>in formulating private letters, job-related texts, reports, position papers, and the </a:t>
            </a:r>
            <a:r>
              <a:rPr lang="en-US" b="1" dirty="0"/>
              <a:t>final draft </a:t>
            </a:r>
            <a:r>
              <a:rPr lang="en-US" dirty="0"/>
              <a:t>of a variety of other papers. Shows the ability to use the written language to </a:t>
            </a:r>
            <a:r>
              <a:rPr lang="en-US" b="1" dirty="0"/>
              <a:t>persuade</a:t>
            </a:r>
            <a:r>
              <a:rPr lang="en-US" dirty="0"/>
              <a:t> others and to </a:t>
            </a:r>
            <a:r>
              <a:rPr lang="en-US" b="1" dirty="0"/>
              <a:t>elaborate on abstract concepts</a:t>
            </a:r>
            <a:r>
              <a:rPr lang="en-US" dirty="0"/>
              <a:t>. Topics may come from such areas as economics, culture, science, and technology as well as from the writer’s own professional field. </a:t>
            </a:r>
            <a:r>
              <a:rPr lang="en-US" b="1" dirty="0"/>
              <a:t>Organizes extended texts well</a:t>
            </a:r>
            <a:r>
              <a:rPr lang="en-US" dirty="0"/>
              <a:t>, conveys meaning </a:t>
            </a:r>
            <a:r>
              <a:rPr lang="en-US" b="1" dirty="0"/>
              <a:t>effectively</a:t>
            </a:r>
            <a:r>
              <a:rPr lang="en-US" dirty="0"/>
              <a:t>, and uses </a:t>
            </a:r>
            <a:r>
              <a:rPr lang="en-US" b="1" dirty="0"/>
              <a:t>stylistically appropriate </a:t>
            </a:r>
            <a:r>
              <a:rPr lang="en-US" dirty="0"/>
              <a:t>prose. Shows a firm grasp of </a:t>
            </a:r>
            <a:r>
              <a:rPr lang="en-US" b="1" dirty="0"/>
              <a:t>various levels of style </a:t>
            </a:r>
            <a:r>
              <a:rPr lang="en-US" dirty="0"/>
              <a:t>and can express </a:t>
            </a:r>
            <a:r>
              <a:rPr lang="en-US" b="1" dirty="0"/>
              <a:t>nuances</a:t>
            </a:r>
            <a:r>
              <a:rPr lang="en-US" dirty="0"/>
              <a:t> and </a:t>
            </a:r>
            <a:r>
              <a:rPr lang="en-US" b="1" dirty="0"/>
              <a:t>shades of meaning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83031" y="6025220"/>
            <a:ext cx="1633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Our emphasis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11106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11325727" cy="51314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600" i="1" dirty="0" smtClean="0">
                <a:solidFill>
                  <a:schemeClr val="accent2"/>
                </a:solidFill>
              </a:rPr>
              <a:t>2.2 What does L4 (W) consist in? </a:t>
            </a:r>
            <a:endParaRPr lang="en-US" sz="4600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NS mentioned…</a:t>
            </a:r>
          </a:p>
          <a:p>
            <a:pPr marL="457200" lvl="1" indent="0">
              <a:buNone/>
            </a:pPr>
            <a:r>
              <a:rPr lang="en-US" i="1" dirty="0"/>
              <a:t>The NS model comes back in L5 (“Highly-articulate native”)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Wide </a:t>
            </a:r>
            <a:r>
              <a:rPr lang="en-US" dirty="0"/>
              <a:t>array of tasks and contents to test </a:t>
            </a:r>
          </a:p>
          <a:p>
            <a:pPr marL="400050" lvl="1" indent="0">
              <a:buNone/>
            </a:pPr>
            <a:r>
              <a:rPr lang="en-US" i="1" dirty="0" smtClean="0"/>
              <a:t>How </a:t>
            </a:r>
            <a:r>
              <a:rPr lang="en-US" i="1" dirty="0"/>
              <a:t>does one design an effective L4 writing test? 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Accuracy </a:t>
            </a:r>
          </a:p>
          <a:p>
            <a:pPr marL="400050" lvl="1" indent="0">
              <a:buNone/>
            </a:pPr>
            <a:r>
              <a:rPr lang="en-US" i="1" dirty="0"/>
              <a:t>C</a:t>
            </a:r>
            <a:r>
              <a:rPr lang="en-US" i="1" dirty="0" smtClean="0"/>
              <a:t>an </a:t>
            </a:r>
            <a:r>
              <a:rPr lang="en-US" i="1" dirty="0"/>
              <a:t>a native speaker automatically produce a </a:t>
            </a:r>
            <a:r>
              <a:rPr lang="en-US" i="1" dirty="0" smtClean="0"/>
              <a:t>“final draft”? </a:t>
            </a:r>
            <a:endParaRPr lang="en-US" i="1" dirty="0"/>
          </a:p>
          <a:p>
            <a:pPr marL="514350" indent="-514350">
              <a:buFont typeface="+mj-lt"/>
              <a:buAutoNum type="arabicPeriod"/>
            </a:pP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807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5169" y="3429840"/>
            <a:ext cx="10972800" cy="23297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Should </a:t>
            </a:r>
            <a:r>
              <a:rPr lang="en-US" b="1" i="1" dirty="0"/>
              <a:t>all</a:t>
            </a:r>
            <a:r>
              <a:rPr lang="en-US" b="1" dirty="0"/>
              <a:t> candidates be tested when it comes to L4? </a:t>
            </a:r>
            <a:endParaRPr lang="en-US" b="1" dirty="0" smtClean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33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081" y="1381832"/>
            <a:ext cx="4648201" cy="998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2"/>
                </a:solidFill>
              </a:rPr>
              <a:t>Research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NATO UNCLASSIFIED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24</a:t>
            </a:fld>
            <a:endParaRPr lang="en-GB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94560" y="2281279"/>
            <a:ext cx="29056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Language variation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STANAG 6001 descriptors for </a:t>
            </a:r>
            <a:r>
              <a:rPr lang="en-US" dirty="0" smtClean="0"/>
              <a:t>L4</a:t>
            </a:r>
          </a:p>
          <a:p>
            <a:endParaRPr lang="en-US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 YES</a:t>
            </a:r>
            <a:endParaRPr lang="en-US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560" y="4323477"/>
            <a:ext cx="45228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Positions requiring L4: higher education as an essential requirement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Highly educated NSs typically achieve the highest levels of </a:t>
            </a:r>
            <a:r>
              <a:rPr lang="en-US" dirty="0" smtClean="0"/>
              <a:t>proficiency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dirty="0" smtClean="0">
                <a:solidFill>
                  <a:srgbClr val="FF0000"/>
                </a:solidFill>
              </a:rPr>
              <a:t>NO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loud Callout 9"/>
          <p:cNvSpPr/>
          <p:nvPr/>
        </p:nvSpPr>
        <p:spPr bwMode="auto">
          <a:xfrm>
            <a:off x="6285497" y="2403221"/>
            <a:ext cx="5613734" cy="2538664"/>
          </a:xfrm>
          <a:prstGeom prst="cloudCallout">
            <a:avLst>
              <a:gd name="adj1" fmla="val -53807"/>
              <a:gd name="adj2" fmla="val 47644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/>
              <a:t>Does education necessarily mean that one has, for instance, “a firm grasp of various levels of style” or that one can “elaborate on abstract concepts”?</a:t>
            </a:r>
          </a:p>
        </p:txBody>
      </p:sp>
    </p:spTree>
    <p:extLst>
      <p:ext uri="{BB962C8B-B14F-4D97-AF65-F5344CB8AC3E}">
        <p14:creationId xmlns:p14="http://schemas.microsoft.com/office/powerpoint/2010/main" val="39918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55560"/>
            <a:ext cx="109728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Why open Pandora’s box?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 we build our case?   </a:t>
            </a:r>
          </a:p>
          <a:p>
            <a:pPr marL="514350" indent="-514350">
              <a:buFontTx/>
              <a:buAutoNum type="arabicPeriod"/>
            </a:pPr>
            <a:r>
              <a:rPr lang="en-US" sz="3600" b="1" dirty="0" smtClean="0"/>
              <a:t>The </a:t>
            </a:r>
            <a:r>
              <a:rPr lang="en-US" sz="3600" b="1" dirty="0"/>
              <a:t>need to bring </a:t>
            </a:r>
            <a:r>
              <a:rPr lang="en-US" sz="3600" b="1" i="1" dirty="0"/>
              <a:t>NATO-relevant</a:t>
            </a:r>
            <a:r>
              <a:rPr lang="en-US" sz="3600" b="1" dirty="0"/>
              <a:t> evidence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62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2"/>
                </a:solidFill>
              </a:rPr>
              <a:t>Initiation of a study at SHAPE 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Level 4 writing test </a:t>
            </a:r>
          </a:p>
          <a:p>
            <a:pPr lvl="1">
              <a:buFontTx/>
              <a:buChar char="-"/>
            </a:pPr>
            <a:r>
              <a:rPr lang="en-US" dirty="0" smtClean="0"/>
              <a:t>NSs</a:t>
            </a:r>
          </a:p>
          <a:p>
            <a:pPr lvl="1">
              <a:buFontTx/>
              <a:buChar char="-"/>
            </a:pPr>
            <a:r>
              <a:rPr lang="en-US" dirty="0" smtClean="0"/>
              <a:t>NNSs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Blind rating of the samples (4 raters) + justification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Metadata: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Age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Education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Gender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Knowledge of other languages (L1, other languages)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Profession (type of use of English)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26</a:t>
            </a:fld>
            <a:endParaRPr lang="en-GB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375830"/>
              </p:ext>
            </p:extLst>
          </p:nvPr>
        </p:nvGraphicFramePr>
        <p:xfrm>
          <a:off x="7477626" y="2285999"/>
          <a:ext cx="3975768" cy="1869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789">
                  <a:extLst>
                    <a:ext uri="{9D8B030D-6E8A-4147-A177-3AD203B41FA5}">
                      <a16:colId xmlns:a16="http://schemas.microsoft.com/office/drawing/2014/main" val="544458062"/>
                    </a:ext>
                  </a:extLst>
                </a:gridCol>
                <a:gridCol w="1206723">
                  <a:extLst>
                    <a:ext uri="{9D8B030D-6E8A-4147-A177-3AD203B41FA5}">
                      <a16:colId xmlns:a16="http://schemas.microsoft.com/office/drawing/2014/main" val="3558432109"/>
                    </a:ext>
                  </a:extLst>
                </a:gridCol>
                <a:gridCol w="1325256">
                  <a:extLst>
                    <a:ext uri="{9D8B030D-6E8A-4147-A177-3AD203B41FA5}">
                      <a16:colId xmlns:a16="http://schemas.microsoft.com/office/drawing/2014/main" val="3446118381"/>
                    </a:ext>
                  </a:extLst>
                </a:gridCol>
              </a:tblGrid>
              <a:tr h="2707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463281"/>
                  </a:ext>
                </a:extLst>
              </a:tr>
              <a:tr h="4911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BA/MA/PhD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062512"/>
                  </a:ext>
                </a:extLst>
              </a:tr>
              <a:tr h="6280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higher education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412822"/>
                  </a:ext>
                </a:extLst>
              </a:tr>
              <a:tr h="3847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Unknown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8198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74080" y="1890712"/>
            <a:ext cx="120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Corpus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598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0972801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2"/>
                </a:solidFill>
              </a:rPr>
              <a:t>Hypothesis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“When </a:t>
            </a:r>
            <a:r>
              <a:rPr lang="en-US" dirty="0"/>
              <a:t>we piloted our L4 reading and writing tests, we could see that </a:t>
            </a:r>
            <a:r>
              <a:rPr lang="en-US" b="1" dirty="0"/>
              <a:t>these tests no longer discriminated between NSs and NNSs</a:t>
            </a:r>
            <a:r>
              <a:rPr lang="en-US" dirty="0"/>
              <a:t>, that is, NSs had no advantage over NN readers and writers. </a:t>
            </a:r>
            <a:r>
              <a:rPr lang="en-US" dirty="0" smtClean="0"/>
              <a:t>I </a:t>
            </a:r>
            <a:r>
              <a:rPr lang="en-US" dirty="0"/>
              <a:t>agree with you that every participant in a competition should be tested</a:t>
            </a:r>
            <a:r>
              <a:rPr lang="en-US" dirty="0" smtClean="0"/>
              <a:t>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61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28</a:t>
            </a:fld>
            <a:endParaRPr lang="en-GB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046632"/>
              </p:ext>
            </p:extLst>
          </p:nvPr>
        </p:nvGraphicFramePr>
        <p:xfrm>
          <a:off x="753374" y="1777039"/>
          <a:ext cx="10694673" cy="3761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7552">
                  <a:extLst>
                    <a:ext uri="{9D8B030D-6E8A-4147-A177-3AD203B41FA5}">
                      <a16:colId xmlns:a16="http://schemas.microsoft.com/office/drawing/2014/main" val="4111323352"/>
                    </a:ext>
                  </a:extLst>
                </a:gridCol>
                <a:gridCol w="1195369">
                  <a:extLst>
                    <a:ext uri="{9D8B030D-6E8A-4147-A177-3AD203B41FA5}">
                      <a16:colId xmlns:a16="http://schemas.microsoft.com/office/drawing/2014/main" val="3514313831"/>
                    </a:ext>
                  </a:extLst>
                </a:gridCol>
                <a:gridCol w="1304247">
                  <a:extLst>
                    <a:ext uri="{9D8B030D-6E8A-4147-A177-3AD203B41FA5}">
                      <a16:colId xmlns:a16="http://schemas.microsoft.com/office/drawing/2014/main" val="2426404426"/>
                    </a:ext>
                  </a:extLst>
                </a:gridCol>
                <a:gridCol w="793206">
                  <a:extLst>
                    <a:ext uri="{9D8B030D-6E8A-4147-A177-3AD203B41FA5}">
                      <a16:colId xmlns:a16="http://schemas.microsoft.com/office/drawing/2014/main" val="2287494573"/>
                    </a:ext>
                  </a:extLst>
                </a:gridCol>
                <a:gridCol w="1706409">
                  <a:extLst>
                    <a:ext uri="{9D8B030D-6E8A-4147-A177-3AD203B41FA5}">
                      <a16:colId xmlns:a16="http://schemas.microsoft.com/office/drawing/2014/main" val="62723853"/>
                    </a:ext>
                  </a:extLst>
                </a:gridCol>
                <a:gridCol w="774964">
                  <a:extLst>
                    <a:ext uri="{9D8B030D-6E8A-4147-A177-3AD203B41FA5}">
                      <a16:colId xmlns:a16="http://schemas.microsoft.com/office/drawing/2014/main" val="803917817"/>
                    </a:ext>
                  </a:extLst>
                </a:gridCol>
                <a:gridCol w="4162926">
                  <a:extLst>
                    <a:ext uri="{9D8B030D-6E8A-4147-A177-3AD203B41FA5}">
                      <a16:colId xmlns:a16="http://schemas.microsoft.com/office/drawing/2014/main" val="2514284803"/>
                    </a:ext>
                  </a:extLst>
                </a:gridCol>
              </a:tblGrid>
              <a:tr h="460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Serial #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NS/NNS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Education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Rated Level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Comments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9651680"/>
                  </a:ext>
                </a:extLst>
              </a:tr>
              <a:tr h="224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French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PhD – history/politics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4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Flawless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8791556"/>
                  </a:ext>
                </a:extLst>
              </a:tr>
              <a:tr h="224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Spanish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Masters – Mil Sci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3+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Well written but does not say a lot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2303920"/>
                  </a:ext>
                </a:extLst>
              </a:tr>
              <a:tr h="224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Greek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PhD – history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3+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Not saying much, repetitive, inaccuracies, structure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5199195"/>
                  </a:ext>
                </a:extLst>
              </a:tr>
              <a:tr h="224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English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Associates Degree (2yr)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3(+)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Points out problems/solutions but not discussing issue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1238829"/>
                  </a:ext>
                </a:extLst>
              </a:tr>
              <a:tr h="299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Spanish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High School Diploma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3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Solid level 3 (went to USA school as a child for 3 years)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470105"/>
                  </a:ext>
                </a:extLst>
              </a:tr>
              <a:tr h="224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English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Bachelors Degree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4(-)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Needs editing to be considered a final draft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8690913"/>
                  </a:ext>
                </a:extLst>
              </a:tr>
              <a:tr h="224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Spanish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Masters Degree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3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 solid level 3 only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6941065"/>
                  </a:ext>
                </a:extLst>
              </a:tr>
              <a:tr h="224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Spanish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Masters Degree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3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Well written but at 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1098854"/>
                  </a:ext>
                </a:extLst>
              </a:tr>
              <a:tr h="2596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Spanish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Bachelors degree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3(+)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Did not complete the task; wrote a speech though there are hints of L4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5188513"/>
                  </a:ext>
                </a:extLst>
              </a:tr>
              <a:tr h="224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French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55(!)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Unknown (FR Colonel)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4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Tested as part of civilian recruitment so no data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8913742"/>
                  </a:ext>
                </a:extLst>
              </a:tr>
              <a:tr h="224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Spanish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55(!)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Unknown (SP </a:t>
                      </a:r>
                      <a:r>
                        <a:rPr lang="en-GB" sz="1100" dirty="0" smtClean="0">
                          <a:effectLst/>
                        </a:rPr>
                        <a:t>Colonel)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4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Taught at USMA, West Point for 3 years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7137864"/>
                  </a:ext>
                </a:extLst>
              </a:tr>
              <a:tr h="224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English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Unknown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Unknown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3(+)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Inaccuracies and repetitions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6804193"/>
                  </a:ext>
                </a:extLst>
              </a:tr>
              <a:tr h="224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English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Unknown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Unknown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4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Very well written!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9065826"/>
                  </a:ext>
                </a:extLst>
              </a:tr>
              <a:tr h="275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english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r>
                        <a:rPr lang="en-GB" sz="1100" dirty="0" smtClean="0">
                          <a:effectLst/>
                        </a:rPr>
                        <a:t>Unknown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Unknown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3</a:t>
                      </a:r>
                      <a:r>
                        <a:rPr lang="en-GB" sz="1100" b="1" dirty="0" smtClean="0">
                          <a:effectLst/>
                        </a:rPr>
                        <a:t>+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Obscure at times; unnecessary complicated sentences, syntax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3865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9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3396"/>
            <a:ext cx="1105501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 smtClean="0"/>
              <a:t>More data needed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2"/>
                </a:solidFill>
              </a:rPr>
              <a:t>Observations so far</a:t>
            </a:r>
          </a:p>
          <a:p>
            <a:r>
              <a:rPr lang="en-US" sz="2400" dirty="0" smtClean="0"/>
              <a:t>3/9 NNSs: SLP 4 </a:t>
            </a:r>
          </a:p>
          <a:p>
            <a:r>
              <a:rPr lang="en-US" sz="2400" dirty="0" smtClean="0"/>
              <a:t>3/9 NNSs: SLP 3+ </a:t>
            </a:r>
          </a:p>
          <a:p>
            <a:r>
              <a:rPr lang="en-US" sz="2400" dirty="0" smtClean="0"/>
              <a:t>3/9 NNSs: SLP 3  (incl. 1 NNSs without higher education)</a:t>
            </a:r>
          </a:p>
          <a:p>
            <a:endParaRPr lang="en-US" sz="2400" dirty="0"/>
          </a:p>
          <a:p>
            <a:r>
              <a:rPr lang="en-US" sz="2400" dirty="0" smtClean="0"/>
              <a:t>2/5 NSs: SLP 4</a:t>
            </a:r>
          </a:p>
          <a:p>
            <a:r>
              <a:rPr lang="en-US" sz="2400" dirty="0" smtClean="0"/>
              <a:t>3/5 NSs: SLP 3+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i="1" dirty="0" smtClean="0">
                <a:sym typeface="Wingdings" panose="05000000000000000000" pitchFamily="2" charset="2"/>
              </a:rPr>
              <a:t>NSs are </a:t>
            </a:r>
            <a:r>
              <a:rPr lang="en-US" b="1" i="1" dirty="0" smtClean="0">
                <a:sym typeface="Wingdings" panose="05000000000000000000" pitchFamily="2" charset="2"/>
              </a:rPr>
              <a:t>not</a:t>
            </a:r>
            <a:r>
              <a:rPr lang="en-US" i="1" dirty="0" smtClean="0">
                <a:sym typeface="Wingdings" panose="05000000000000000000" pitchFamily="2" charset="2"/>
              </a:rPr>
              <a:t> automatically SLP 4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i="1" dirty="0" smtClean="0">
                <a:sym typeface="Wingdings" panose="05000000000000000000" pitchFamily="2" charset="2"/>
              </a:rPr>
              <a:t>Education and age play an important role amongst NNSs SLP 4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419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55560"/>
            <a:ext cx="109728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Why open Pandora’s box?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 we build our case?   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need to bring </a:t>
            </a:r>
            <a:r>
              <a:rPr lang="en-US" i="1" dirty="0"/>
              <a:t>NATO-relevant</a:t>
            </a:r>
            <a:r>
              <a:rPr lang="en-US" dirty="0"/>
              <a:t> evidence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44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884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2"/>
                </a:solidFill>
              </a:rPr>
              <a:t>Food for thought </a:t>
            </a:r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30</a:t>
            </a:fld>
            <a:endParaRPr lang="en-GB" alt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609600" y="2351674"/>
            <a:ext cx="4608094" cy="1774658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Do we really elicit level 4 language when we ask them to provide an academic discussion of abstract concepts?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09600" y="4934997"/>
            <a:ext cx="4608094" cy="631699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Is L4 a </a:t>
            </a:r>
            <a:r>
              <a:rPr lang="en-US" sz="2400" i="1" dirty="0"/>
              <a:t>proficiency </a:t>
            </a:r>
            <a:r>
              <a:rPr lang="en-US" sz="2400" dirty="0"/>
              <a:t>level? 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919537" y="2959269"/>
            <a:ext cx="5522495" cy="559468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Should we test NSs for military posts </a:t>
            </a:r>
            <a:r>
              <a:rPr lang="en-US" sz="2400" dirty="0" smtClean="0"/>
              <a:t>too?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919537" y="4929865"/>
            <a:ext cx="5309937" cy="559468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Mike: </a:t>
            </a:r>
            <a:r>
              <a:rPr lang="en-US" sz="2400" dirty="0" smtClean="0"/>
              <a:t>“Is </a:t>
            </a:r>
            <a:r>
              <a:rPr lang="en-US" sz="2400" dirty="0"/>
              <a:t>L4 really </a:t>
            </a:r>
            <a:r>
              <a:rPr lang="en-US" sz="2400" dirty="0" smtClean="0"/>
              <a:t>necessary at NATO?”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663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55560"/>
            <a:ext cx="109728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600" b="1" dirty="0" smtClean="0"/>
              <a:t>Why open Pandora’s box?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 we build our case?   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need to bring </a:t>
            </a:r>
            <a:r>
              <a:rPr lang="en-US" i="1" dirty="0"/>
              <a:t>NATO-relevant</a:t>
            </a:r>
            <a:r>
              <a:rPr lang="en-US" dirty="0"/>
              <a:t> evidence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44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accent2"/>
                </a:solidFill>
              </a:rPr>
              <a:t>Context of testing at SHAPE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5</a:t>
            </a:fld>
            <a:endParaRPr lang="en-GB" alt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28525541"/>
              </p:ext>
            </p:extLst>
          </p:nvPr>
        </p:nvGraphicFramePr>
        <p:xfrm>
          <a:off x="-1184697" y="2737530"/>
          <a:ext cx="6945223" cy="3625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ight Brace 9"/>
          <p:cNvSpPr/>
          <p:nvPr/>
        </p:nvSpPr>
        <p:spPr bwMode="auto">
          <a:xfrm>
            <a:off x="5644726" y="3571336"/>
            <a:ext cx="508000" cy="1442441"/>
          </a:xfrm>
          <a:prstGeom prst="rightBrac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1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94787" y="4107890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Mostly level 3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 bwMode="auto">
          <a:xfrm>
            <a:off x="5644726" y="5196340"/>
            <a:ext cx="508000" cy="453978"/>
          </a:xfrm>
          <a:prstGeom prst="rightBrac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1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4787" y="5100163"/>
            <a:ext cx="2567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Mostly level 3</a:t>
            </a:r>
          </a:p>
          <a:p>
            <a:r>
              <a:rPr lang="en-US" b="1" dirty="0" smtClean="0"/>
              <a:t>And sometimes level 4</a:t>
            </a:r>
            <a:endParaRPr lang="en-US" b="1" dirty="0"/>
          </a:p>
        </p:txBody>
      </p:sp>
      <p:pic>
        <p:nvPicPr>
          <p:cNvPr id="14" name="main-img" descr="Image Detai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827" y="1516886"/>
            <a:ext cx="3651173" cy="223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94787" y="5829339"/>
            <a:ext cx="3057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 900% increase in posts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9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0" y="3164458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We should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definitely test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NNSs… </a:t>
            </a:r>
          </a:p>
          <a:p>
            <a:pPr marL="0" indent="0">
              <a:buNone/>
            </a:pPr>
            <a:endParaRPr lang="en-US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5334" y="536481"/>
            <a:ext cx="4897841" cy="685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72443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ACO civilian recruitment policy: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NSs exempted</a:t>
            </a:r>
            <a:endParaRPr lang="en-US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98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3679"/>
            <a:ext cx="10972800" cy="46633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i="1" dirty="0" smtClean="0">
                <a:solidFill>
                  <a:schemeClr val="accent2"/>
                </a:solidFill>
              </a:rPr>
              <a:t>Frustration of NNSs</a:t>
            </a:r>
          </a:p>
          <a:p>
            <a:pPr marL="0" indent="0">
              <a:buNone/>
            </a:pPr>
            <a:endParaRPr lang="en-US" sz="26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600" b="1" i="1" dirty="0" smtClean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en-US" sz="2800" dirty="0"/>
              <a:t>As regards the language proficiency, I was 4443 before my appointment in SHAPE (see ‘language proficiency 2015’) and I am 4444 since 2018 (see ‘language proficiency’). Also, I ranked first with SHL assessment (6 hours of evaluation in English + 3 hours of online testing, also in English) among the three short-listed for an A5 position within NCI Agency (see the debrief assessment report). Also, I am native speaker in one of the 2 official languages in NATO. Anyway, if these guarantees are not deemed sufficient, I am absolutely willing to undertake a test, but again on a reasonable notice. Thank you very much for your understanding.</a:t>
            </a:r>
          </a:p>
          <a:p>
            <a:pPr marL="0" indent="0">
              <a:buNone/>
            </a:pPr>
            <a:endParaRPr lang="en-US" sz="2600" b="1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55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988" y="3411793"/>
            <a:ext cx="10972800" cy="23297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Should </a:t>
            </a:r>
            <a:r>
              <a:rPr lang="en-US" b="1" i="1" dirty="0"/>
              <a:t>all</a:t>
            </a:r>
            <a:r>
              <a:rPr lang="en-US" b="1" dirty="0"/>
              <a:t> candidates be tested when it comes to L4? </a:t>
            </a:r>
            <a:endParaRPr lang="en-US" b="1" dirty="0" smtClean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D4CE-DD65-4006-B36B-1E9C91DD5627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80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PE master 18 01 2005">
  <a:themeElements>
    <a:clrScheme name="SHAPE master 18 01 200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HAPE master 18 01 2005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HAPE master 18 01 20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PE master 18 01 20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PE master 18 01 20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PE master 18 01 20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PE master 18 01 20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PE master 18 01 20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PE master 18 01 20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12634</TotalTime>
  <Words>2296</Words>
  <Application>Microsoft Office PowerPoint</Application>
  <PresentationFormat>Grand écran</PresentationFormat>
  <Paragraphs>441</Paragraphs>
  <Slides>30</Slides>
  <Notes>12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Arial</vt:lpstr>
      <vt:lpstr>Calibri</vt:lpstr>
      <vt:lpstr>Garamond CE MT Italic</vt:lpstr>
      <vt:lpstr>Times</vt:lpstr>
      <vt:lpstr>Times New Roman</vt:lpstr>
      <vt:lpstr>Wingdings</vt:lpstr>
      <vt:lpstr>SHAPE master 18 01 2005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NCIA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Testing  ACO</dc:title>
  <dc:creator>SHAPE BSG BSM LIN HASHANI, Besa B-4</dc:creator>
  <cp:lastModifiedBy>Besa Hashani</cp:lastModifiedBy>
  <cp:revision>245</cp:revision>
  <cp:lastPrinted>2024-05-10T12:16:34Z</cp:lastPrinted>
  <dcterms:created xsi:type="dcterms:W3CDTF">2024-02-13T13:18:32Z</dcterms:created>
  <dcterms:modified xsi:type="dcterms:W3CDTF">2024-05-15T08:48:34Z</dcterms:modified>
</cp:coreProperties>
</file>