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7559675" cy="106918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69C76AE-276C-42A3-80B9-6BA5094DFFA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E4BC83B-3947-498D-B017-AF6A7A4E934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010572E-1242-44F1-B20B-AFCDC14077DC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C62B8C0-C61D-4DE8-B880-4D5610E09F63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EEACE09-D1D8-450C-8E0F-A1D80F3F160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A4AD327-3F8A-4966-A1F2-916384BB792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C0006F0-A6E9-4DF6-9856-92FCF403098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1582FBA-7F45-4FEC-97BA-81865833285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E304A70-84C9-4EC1-BC12-F2276E63ECC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CC715AB-4ADA-4F22-A2DC-AFE64E9E621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0265D9A-5C69-4594-977F-DC58B6D42A8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BF75AD1-EF4A-49E2-B2BA-F04540F7D22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2481088-7C6A-493E-AC3C-75D2BA4F2C3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3D29CDA-B51D-4373-A292-49142B0374D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DB5C09A-3B42-4F79-8FA2-B41697E3534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BE362FD-FD89-43D9-82BD-B6F1ACC9EBBF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E5E66E5-8DAE-40DE-83D3-E337DA41BE77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2D2D54F1-E64E-4701-85A7-C0DE44E94CE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26A90B6C-2C64-42F4-9F07-3E2EDF17F18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54826570-B1B7-486A-9C34-8AC8A6BFCAF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1B888EC8-1B83-4B3C-9861-8A861C9464E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6829E9AC-B473-4794-B15E-F699D3FA408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D90D1F3-988A-4E01-BF52-BFE4EE128ED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95A3C2B6-3A1E-42B4-876D-07A62FE14F8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DB32286F-9457-44DF-8866-DB1DC5CBBC7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5E506DF5-72F3-4ED9-9F62-E0A5EC3595A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7A461007-283B-4EAF-8DA8-92EE34FABC8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106F53BB-98E3-44B9-A023-9ED4E3225AA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733E0FB1-C6D6-42EA-94D0-F61702F5CB38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0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60D7D0B4-A846-4301-A483-2C2B3F65DC8C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9D059C4E-1AB5-4CDF-9C5C-49D51CC9F4D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CC4C00F-17AD-4F06-8C79-DD02C9A86C9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1F073A3A-9B07-4025-A4ED-732E50C688E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DE98929-9D4F-46A0-AECF-EABCE9B1F01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29850B9E-0EE3-4D72-9BC9-5FF0B5176AC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077EE09B-AAAB-4137-B5BA-BB110F99371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DDD7D4B2-4194-4C9E-9C83-D6C02DD5EED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C4ADE20-F272-4A70-BB3E-DD085B34C19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936F706-12E7-49CD-8798-65DF5349AA1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5F9D8D08-5720-448B-9D18-616C03B2F69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90FBA371-795E-48A2-9F0C-E2ACC4B90B3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6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801C484C-DF9F-4516-AEBA-E2DF99E3F73E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7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7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7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8069934-F25F-4DA0-AA59-BCA822277499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30FF4443-10BD-4FDD-949F-E3A7AB8A0CA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97E6066-BC1C-42D5-AAAF-19B70C09211E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1D3DDBF4-A8F7-402D-8994-7358606FFF9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2C3D34E6-AA68-456F-AF6C-26F4DF3B4C5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65AD60E6-FD97-4E5D-94E7-79731E404E4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40949D0D-EA4B-4C9D-83BC-F842FF390CA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7869261D-5B6D-4908-934C-64729A60B1E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653E6EAD-59CF-45BD-AB71-BD16F7EE2C2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355F528A-8591-40C7-A5BD-BE40DA6C59C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D1BD2B98-226D-4A76-AEF4-875976D1C85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0BF6CADA-2A90-432A-86C9-52086A304B9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EF01BA87-C432-41EB-B605-4B8E6C47B7B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9659FC-D405-4F6A-96D0-0CE32408746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FB20A409-CD31-4E71-999F-008527EBF45C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74FA96A-43CD-4343-A9B3-979E0152F87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6D32A43-C519-481C-B338-85189A5BD3B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8D51D33-61E5-42C3-988B-B5775EB91D2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22"/>
          <p:cNvGrpSpPr/>
          <p:nvPr/>
        </p:nvGrpSpPr>
        <p:grpSpPr>
          <a:xfrm>
            <a:off x="0" y="228600"/>
            <a:ext cx="2849040" cy="6636240"/>
            <a:chOff x="0" y="228600"/>
            <a:chExt cx="2849040" cy="6636240"/>
          </a:xfrm>
        </p:grpSpPr>
        <p:sp>
          <p:nvSpPr>
            <p:cNvPr id="34" name="Freeform 11"/>
            <p:cNvSpPr/>
            <p:nvPr/>
          </p:nvSpPr>
          <p:spPr>
            <a:xfrm>
              <a:off x="0" y="2575080"/>
              <a:ext cx="98280" cy="62352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" name="Freeform 12"/>
            <p:cNvSpPr/>
            <p:nvPr/>
          </p:nvSpPr>
          <p:spPr>
            <a:xfrm>
              <a:off x="128520" y="3156480"/>
              <a:ext cx="644040" cy="231984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" name="Freeform 13"/>
            <p:cNvSpPr/>
            <p:nvPr/>
          </p:nvSpPr>
          <p:spPr>
            <a:xfrm>
              <a:off x="807120" y="5447160"/>
              <a:ext cx="606960" cy="141768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Freeform 14"/>
            <p:cNvSpPr/>
            <p:nvPr/>
          </p:nvSpPr>
          <p:spPr>
            <a:xfrm>
              <a:off x="959760" y="6503760"/>
              <a:ext cx="168840" cy="36108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" name="Freeform 15"/>
            <p:cNvSpPr/>
            <p:nvPr/>
          </p:nvSpPr>
          <p:spPr>
            <a:xfrm>
              <a:off x="100800" y="3201120"/>
              <a:ext cx="819360" cy="332604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" name="Freeform 16"/>
            <p:cNvSpPr/>
            <p:nvPr/>
          </p:nvSpPr>
          <p:spPr>
            <a:xfrm>
              <a:off x="22320" y="228600"/>
              <a:ext cx="103680" cy="292536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" name="Freeform 17"/>
            <p:cNvSpPr/>
            <p:nvPr/>
          </p:nvSpPr>
          <p:spPr>
            <a:xfrm>
              <a:off x="78120" y="2944080"/>
              <a:ext cx="75600" cy="4914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Freeform 18"/>
            <p:cNvSpPr/>
            <p:nvPr/>
          </p:nvSpPr>
          <p:spPr>
            <a:xfrm>
              <a:off x="769680" y="5478840"/>
              <a:ext cx="187560" cy="102240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" name="Freeform 19"/>
            <p:cNvSpPr/>
            <p:nvPr/>
          </p:nvSpPr>
          <p:spPr>
            <a:xfrm>
              <a:off x="775440" y="1398960"/>
              <a:ext cx="2073600" cy="404568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Freeform 20"/>
            <p:cNvSpPr/>
            <p:nvPr/>
          </p:nvSpPr>
          <p:spPr>
            <a:xfrm>
              <a:off x="922680" y="6530040"/>
              <a:ext cx="159480" cy="33480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Freeform 21"/>
            <p:cNvSpPr/>
            <p:nvPr/>
          </p:nvSpPr>
          <p:spPr>
            <a:xfrm>
              <a:off x="769680" y="5359320"/>
              <a:ext cx="34920" cy="21924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" name="Freeform 22"/>
            <p:cNvSpPr/>
            <p:nvPr/>
          </p:nvSpPr>
          <p:spPr>
            <a:xfrm>
              <a:off x="849960" y="6244560"/>
              <a:ext cx="236160" cy="61992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" name="Group 9"/>
          <p:cNvGrpSpPr/>
          <p:nvPr/>
        </p:nvGrpSpPr>
        <p:grpSpPr>
          <a:xfrm>
            <a:off x="27360" y="-720"/>
            <a:ext cx="2354040" cy="6851520"/>
            <a:chOff x="27360" y="-720"/>
            <a:chExt cx="2354040" cy="6851520"/>
          </a:xfrm>
        </p:grpSpPr>
        <p:sp>
          <p:nvSpPr>
            <p:cNvPr id="14" name="Freeform 27"/>
            <p:cNvSpPr/>
            <p:nvPr/>
          </p:nvSpPr>
          <p:spPr>
            <a:xfrm>
              <a:off x="27360" y="-720"/>
              <a:ext cx="491760" cy="439848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" name="Freeform 28"/>
            <p:cNvSpPr/>
            <p:nvPr/>
          </p:nvSpPr>
          <p:spPr>
            <a:xfrm>
              <a:off x="550440" y="4316400"/>
              <a:ext cx="420840" cy="157824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" name="Freeform 29"/>
            <p:cNvSpPr/>
            <p:nvPr/>
          </p:nvSpPr>
          <p:spPr>
            <a:xfrm>
              <a:off x="1006200" y="5862600"/>
              <a:ext cx="428400" cy="98820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" name="Freeform 30"/>
            <p:cNvSpPr/>
            <p:nvPr/>
          </p:nvSpPr>
          <p:spPr>
            <a:xfrm>
              <a:off x="521640" y="4364280"/>
              <a:ext cx="549360" cy="223344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" name="Freeform 31"/>
            <p:cNvSpPr/>
            <p:nvPr/>
          </p:nvSpPr>
          <p:spPr>
            <a:xfrm>
              <a:off x="468000" y="1289160"/>
              <a:ext cx="171720" cy="302472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" name="Freeform 32"/>
            <p:cNvSpPr/>
            <p:nvPr/>
          </p:nvSpPr>
          <p:spPr>
            <a:xfrm>
              <a:off x="1111680" y="6571440"/>
              <a:ext cx="131760" cy="27900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" name="Freeform 33"/>
            <p:cNvSpPr/>
            <p:nvPr/>
          </p:nvSpPr>
          <p:spPr>
            <a:xfrm>
              <a:off x="502560" y="4107600"/>
              <a:ext cx="79920" cy="50904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" name="Freeform 34"/>
            <p:cNvSpPr/>
            <p:nvPr/>
          </p:nvSpPr>
          <p:spPr>
            <a:xfrm>
              <a:off x="973800" y="3145680"/>
              <a:ext cx="1407600" cy="271440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" name="Freeform 35"/>
            <p:cNvSpPr/>
            <p:nvPr/>
          </p:nvSpPr>
          <p:spPr>
            <a:xfrm>
              <a:off x="1073520" y="6600240"/>
              <a:ext cx="118080" cy="25056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" name="Freeform 36"/>
            <p:cNvSpPr/>
            <p:nvPr/>
          </p:nvSpPr>
          <p:spPr>
            <a:xfrm>
              <a:off x="973800" y="5897160"/>
              <a:ext cx="135360" cy="67176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" name="Freeform 37"/>
            <p:cNvSpPr/>
            <p:nvPr/>
          </p:nvSpPr>
          <p:spPr>
            <a:xfrm>
              <a:off x="973800" y="5772600"/>
              <a:ext cx="35640" cy="22536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" name="Freeform 38"/>
            <p:cNvSpPr/>
            <p:nvPr/>
          </p:nvSpPr>
          <p:spPr>
            <a:xfrm>
              <a:off x="1006200" y="6322680"/>
              <a:ext cx="208080" cy="52812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6" name="Rectangle 6"/>
          <p:cNvSpPr/>
          <p:nvPr/>
        </p:nvSpPr>
        <p:spPr>
          <a:xfrm>
            <a:off x="0" y="0"/>
            <a:ext cx="180360" cy="68554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" name="Freeform 6"/>
          <p:cNvSpPr/>
          <p:nvPr/>
        </p:nvSpPr>
        <p:spPr>
          <a:xfrm>
            <a:off x="0" y="4323960"/>
            <a:ext cx="1742040" cy="776160"/>
          </a:xfrm>
          <a:custGeom>
            <a:avLst/>
            <a:gdLst/>
            <a:ahLst/>
            <a:cxnLst/>
            <a:rect l="l" t="t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" name="PlaceHolder 1"/>
          <p:cNvSpPr>
            <a:spLocks noGrp="1"/>
          </p:cNvSpPr>
          <p:nvPr>
            <p:ph type="ftr" idx="1"/>
          </p:nvPr>
        </p:nvSpPr>
        <p:spPr>
          <a:xfrm>
            <a:off x="2589120" y="6135840"/>
            <a:ext cx="761760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sk-SK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sk-SK" sz="1400" b="0" strike="noStrike" spc="-1">
                <a:latin typeface="Times New Roman"/>
              </a:rPr>
              <a:t> </a:t>
            </a:r>
            <a:endParaRPr lang="en-GB" sz="1400" b="0" strike="noStrike" spc="-1">
              <a:latin typeface="Times New Roman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sldNum" idx="2"/>
          </p:nvPr>
        </p:nvSpPr>
        <p:spPr>
          <a:xfrm>
            <a:off x="531720" y="4529520"/>
            <a:ext cx="77724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en-US" sz="2000" b="0" strike="noStrike" spc="-1">
                <a:solidFill>
                  <a:srgbClr val="FEFFFF"/>
                </a:solidFill>
                <a:latin typeface="Century Gothic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5ACA702-F656-4888-89F9-C809CAD02B17}" type="slidenum">
              <a:rPr lang="en-US" sz="2000" b="0" strike="noStrike" spc="-1">
                <a:solidFill>
                  <a:srgbClr val="FEFFFF"/>
                </a:solidFill>
                <a:latin typeface="Century Gothic"/>
              </a:rPr>
              <a:t>‹#›</a:t>
            </a:fld>
            <a:endParaRPr lang="en-GB" sz="2000" b="0" strike="noStrike" spc="-1">
              <a:latin typeface="Times New Roman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dt" idx="3"/>
          </p:nvPr>
        </p:nvSpPr>
        <p:spPr>
          <a:xfrm>
            <a:off x="10361520" y="6130440"/>
            <a:ext cx="1143720" cy="367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en-GB" sz="1400" b="0" strike="noStrike" spc="-1">
                <a:latin typeface="Times New Roman"/>
              </a:defRPr>
            </a:lvl1pPr>
          </a:lstStyle>
          <a:p>
            <a:r>
              <a:rPr lang="en-GB" sz="1400" b="0" strike="noStrike" spc="-1">
                <a:latin typeface="Times New Roman"/>
              </a:rPr>
              <a:t> </a:t>
            </a:r>
          </a:p>
        </p:txBody>
      </p:sp>
      <p:sp>
        <p:nvSpPr>
          <p:cNvPr id="31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GB" sz="4400" b="0" strike="noStrike" spc="-1">
                <a:latin typeface="Arial"/>
              </a:rPr>
              <a:t>Kliknúť na úpravu formátu textu titulku</a:t>
            </a: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Kliknúť na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Tretia úroveň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Štvrtá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Piata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Šiesta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Siedma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22"/>
          <p:cNvGrpSpPr/>
          <p:nvPr/>
        </p:nvGrpSpPr>
        <p:grpSpPr>
          <a:xfrm>
            <a:off x="0" y="228600"/>
            <a:ext cx="2849040" cy="6636240"/>
            <a:chOff x="0" y="228600"/>
            <a:chExt cx="2849040" cy="6636240"/>
          </a:xfrm>
        </p:grpSpPr>
        <p:sp>
          <p:nvSpPr>
            <p:cNvPr id="70" name="Freeform 11"/>
            <p:cNvSpPr/>
            <p:nvPr/>
          </p:nvSpPr>
          <p:spPr>
            <a:xfrm>
              <a:off x="0" y="2575080"/>
              <a:ext cx="98280" cy="62352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Freeform 12"/>
            <p:cNvSpPr/>
            <p:nvPr/>
          </p:nvSpPr>
          <p:spPr>
            <a:xfrm>
              <a:off x="128520" y="3156480"/>
              <a:ext cx="644040" cy="231984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Freeform 13"/>
            <p:cNvSpPr/>
            <p:nvPr/>
          </p:nvSpPr>
          <p:spPr>
            <a:xfrm>
              <a:off x="807120" y="5447160"/>
              <a:ext cx="606960" cy="141768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Freeform 14"/>
            <p:cNvSpPr/>
            <p:nvPr/>
          </p:nvSpPr>
          <p:spPr>
            <a:xfrm>
              <a:off x="959760" y="6503760"/>
              <a:ext cx="168840" cy="36108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Freeform 15"/>
            <p:cNvSpPr/>
            <p:nvPr/>
          </p:nvSpPr>
          <p:spPr>
            <a:xfrm>
              <a:off x="100800" y="3201120"/>
              <a:ext cx="819360" cy="332604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Freeform 16"/>
            <p:cNvSpPr/>
            <p:nvPr/>
          </p:nvSpPr>
          <p:spPr>
            <a:xfrm>
              <a:off x="22320" y="228600"/>
              <a:ext cx="103680" cy="292536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" name="Freeform 17"/>
            <p:cNvSpPr/>
            <p:nvPr/>
          </p:nvSpPr>
          <p:spPr>
            <a:xfrm>
              <a:off x="78120" y="2944080"/>
              <a:ext cx="75600" cy="4914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Freeform 18"/>
            <p:cNvSpPr/>
            <p:nvPr/>
          </p:nvSpPr>
          <p:spPr>
            <a:xfrm>
              <a:off x="769680" y="5478840"/>
              <a:ext cx="187560" cy="102240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Freeform 19"/>
            <p:cNvSpPr/>
            <p:nvPr/>
          </p:nvSpPr>
          <p:spPr>
            <a:xfrm>
              <a:off x="775440" y="1398960"/>
              <a:ext cx="2073600" cy="404568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Freeform 20"/>
            <p:cNvSpPr/>
            <p:nvPr/>
          </p:nvSpPr>
          <p:spPr>
            <a:xfrm>
              <a:off x="922680" y="6530040"/>
              <a:ext cx="159480" cy="33480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Freeform 21"/>
            <p:cNvSpPr/>
            <p:nvPr/>
          </p:nvSpPr>
          <p:spPr>
            <a:xfrm>
              <a:off x="769680" y="5359320"/>
              <a:ext cx="34920" cy="21924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Freeform 22"/>
            <p:cNvSpPr/>
            <p:nvPr/>
          </p:nvSpPr>
          <p:spPr>
            <a:xfrm>
              <a:off x="849960" y="6244560"/>
              <a:ext cx="236160" cy="61992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82" name="Group 9"/>
          <p:cNvGrpSpPr/>
          <p:nvPr/>
        </p:nvGrpSpPr>
        <p:grpSpPr>
          <a:xfrm>
            <a:off x="27360" y="-720"/>
            <a:ext cx="2354040" cy="6851520"/>
            <a:chOff x="27360" y="-720"/>
            <a:chExt cx="2354040" cy="6851520"/>
          </a:xfrm>
        </p:grpSpPr>
        <p:sp>
          <p:nvSpPr>
            <p:cNvPr id="83" name="Freeform 27"/>
            <p:cNvSpPr/>
            <p:nvPr/>
          </p:nvSpPr>
          <p:spPr>
            <a:xfrm>
              <a:off x="27360" y="-720"/>
              <a:ext cx="491760" cy="439848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Freeform 28"/>
            <p:cNvSpPr/>
            <p:nvPr/>
          </p:nvSpPr>
          <p:spPr>
            <a:xfrm>
              <a:off x="550440" y="4316400"/>
              <a:ext cx="420840" cy="157824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" name="Freeform 29"/>
            <p:cNvSpPr/>
            <p:nvPr/>
          </p:nvSpPr>
          <p:spPr>
            <a:xfrm>
              <a:off x="1006200" y="5862600"/>
              <a:ext cx="428400" cy="98820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" name="Freeform 30"/>
            <p:cNvSpPr/>
            <p:nvPr/>
          </p:nvSpPr>
          <p:spPr>
            <a:xfrm>
              <a:off x="521640" y="4364280"/>
              <a:ext cx="549360" cy="223344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" name="Freeform 31"/>
            <p:cNvSpPr/>
            <p:nvPr/>
          </p:nvSpPr>
          <p:spPr>
            <a:xfrm>
              <a:off x="468000" y="1289160"/>
              <a:ext cx="171720" cy="302472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" name="Freeform 32"/>
            <p:cNvSpPr/>
            <p:nvPr/>
          </p:nvSpPr>
          <p:spPr>
            <a:xfrm>
              <a:off x="1111680" y="6571440"/>
              <a:ext cx="131760" cy="27900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" name="Freeform 33"/>
            <p:cNvSpPr/>
            <p:nvPr/>
          </p:nvSpPr>
          <p:spPr>
            <a:xfrm>
              <a:off x="502560" y="4107600"/>
              <a:ext cx="79920" cy="50904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" name="Freeform 34"/>
            <p:cNvSpPr/>
            <p:nvPr/>
          </p:nvSpPr>
          <p:spPr>
            <a:xfrm>
              <a:off x="973800" y="3145680"/>
              <a:ext cx="1407600" cy="271440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" name="Freeform 35"/>
            <p:cNvSpPr/>
            <p:nvPr/>
          </p:nvSpPr>
          <p:spPr>
            <a:xfrm>
              <a:off x="1073520" y="6600240"/>
              <a:ext cx="118080" cy="25056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" name="Freeform 36"/>
            <p:cNvSpPr/>
            <p:nvPr/>
          </p:nvSpPr>
          <p:spPr>
            <a:xfrm>
              <a:off x="973800" y="5897160"/>
              <a:ext cx="135360" cy="67176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" name="Freeform 37"/>
            <p:cNvSpPr/>
            <p:nvPr/>
          </p:nvSpPr>
          <p:spPr>
            <a:xfrm>
              <a:off x="973800" y="5772600"/>
              <a:ext cx="35640" cy="22536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" name="Freeform 38"/>
            <p:cNvSpPr/>
            <p:nvPr/>
          </p:nvSpPr>
          <p:spPr>
            <a:xfrm>
              <a:off x="1006200" y="6322680"/>
              <a:ext cx="208080" cy="52812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5" name="Rectangle 6"/>
          <p:cNvSpPr/>
          <p:nvPr/>
        </p:nvSpPr>
        <p:spPr>
          <a:xfrm>
            <a:off x="0" y="0"/>
            <a:ext cx="180360" cy="68554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6" name="Freeform 11"/>
          <p:cNvSpPr/>
          <p:nvPr/>
        </p:nvSpPr>
        <p:spPr>
          <a:xfrm flipV="1">
            <a:off x="-1800" y="709560"/>
            <a:ext cx="1586160" cy="50472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PlaceHolder 1"/>
          <p:cNvSpPr>
            <a:spLocks noGrp="1"/>
          </p:cNvSpPr>
          <p:nvPr>
            <p:ph type="ftr" idx="4"/>
          </p:nvPr>
        </p:nvSpPr>
        <p:spPr>
          <a:xfrm>
            <a:off x="2589120" y="6135840"/>
            <a:ext cx="761760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sk-SK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sk-SK" sz="1400" b="0" strike="noStrike" spc="-1">
                <a:latin typeface="Times New Roman"/>
              </a:rPr>
              <a:t>&lt;päta&gt;</a:t>
            </a:r>
            <a:endParaRPr lang="en-GB" sz="1400" b="0" strike="noStrike" spc="-1">
              <a:latin typeface="Times New Roman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ldNum" idx="5"/>
          </p:nvPr>
        </p:nvSpPr>
        <p:spPr>
          <a:xfrm>
            <a:off x="531720" y="787680"/>
            <a:ext cx="77724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en-US" sz="2000" b="0" strike="noStrike" spc="-1">
                <a:solidFill>
                  <a:srgbClr val="FEFFFF"/>
                </a:solidFill>
                <a:latin typeface="Century Gothic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1FB5B2C-7FA1-4C14-A4AD-5C7E3D5A37F3}" type="slidenum">
              <a:rPr lang="en-US" sz="2000" b="0" strike="noStrike" spc="-1">
                <a:solidFill>
                  <a:srgbClr val="FEFFFF"/>
                </a:solidFill>
                <a:latin typeface="Century Gothic"/>
              </a:rPr>
              <a:t>‹#›</a:t>
            </a:fld>
            <a:endParaRPr lang="en-GB" sz="2000" b="0" strike="noStrike" spc="-1">
              <a:latin typeface="Times New Roman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dt" idx="6"/>
          </p:nvPr>
        </p:nvSpPr>
        <p:spPr>
          <a:xfrm>
            <a:off x="10361520" y="6130440"/>
            <a:ext cx="1143720" cy="367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en-GB" sz="1400" b="0" strike="noStrike" spc="-1">
                <a:latin typeface="Times New Roman"/>
              </a:defRPr>
            </a:lvl1pPr>
          </a:lstStyle>
          <a:p>
            <a:r>
              <a:rPr lang="en-GB" sz="1400" b="0" strike="noStrike" spc="-1">
                <a:latin typeface="Times New Roman"/>
              </a:rPr>
              <a:t>&lt;dátum/čas&gt;</a:t>
            </a:r>
          </a:p>
        </p:txBody>
      </p:sp>
      <p:sp>
        <p:nvSpPr>
          <p:cNvPr id="100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GB" sz="4400" b="0" strike="noStrike" spc="-1">
                <a:latin typeface="Arial"/>
              </a:rPr>
              <a:t>Kliknúť na úpravu formátu textu titulku</a:t>
            </a:r>
          </a:p>
        </p:txBody>
      </p:sp>
      <p:sp>
        <p:nvSpPr>
          <p:cNvPr id="10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Kliknúť na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Tretia úroveň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Štvrtá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Piata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Šiesta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Siedma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22"/>
          <p:cNvGrpSpPr/>
          <p:nvPr/>
        </p:nvGrpSpPr>
        <p:grpSpPr>
          <a:xfrm>
            <a:off x="0" y="228600"/>
            <a:ext cx="2849040" cy="6636240"/>
            <a:chOff x="0" y="228600"/>
            <a:chExt cx="2849040" cy="6636240"/>
          </a:xfrm>
        </p:grpSpPr>
        <p:sp>
          <p:nvSpPr>
            <p:cNvPr id="139" name="Freeform 11"/>
            <p:cNvSpPr/>
            <p:nvPr/>
          </p:nvSpPr>
          <p:spPr>
            <a:xfrm>
              <a:off x="0" y="2575080"/>
              <a:ext cx="98280" cy="62352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" name="Freeform 12"/>
            <p:cNvSpPr/>
            <p:nvPr/>
          </p:nvSpPr>
          <p:spPr>
            <a:xfrm>
              <a:off x="128520" y="3156480"/>
              <a:ext cx="644040" cy="231984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" name="Freeform 13"/>
            <p:cNvSpPr/>
            <p:nvPr/>
          </p:nvSpPr>
          <p:spPr>
            <a:xfrm>
              <a:off x="807120" y="5447160"/>
              <a:ext cx="606960" cy="141768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" name="Freeform 14"/>
            <p:cNvSpPr/>
            <p:nvPr/>
          </p:nvSpPr>
          <p:spPr>
            <a:xfrm>
              <a:off x="959760" y="6503760"/>
              <a:ext cx="168840" cy="36108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" name="Freeform 15"/>
            <p:cNvSpPr/>
            <p:nvPr/>
          </p:nvSpPr>
          <p:spPr>
            <a:xfrm>
              <a:off x="100800" y="3201120"/>
              <a:ext cx="819360" cy="332604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" name="Freeform 16"/>
            <p:cNvSpPr/>
            <p:nvPr/>
          </p:nvSpPr>
          <p:spPr>
            <a:xfrm>
              <a:off x="22320" y="228600"/>
              <a:ext cx="103680" cy="292536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5" name="Freeform 17"/>
            <p:cNvSpPr/>
            <p:nvPr/>
          </p:nvSpPr>
          <p:spPr>
            <a:xfrm>
              <a:off x="78120" y="2944080"/>
              <a:ext cx="75600" cy="4914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6" name="Freeform 18"/>
            <p:cNvSpPr/>
            <p:nvPr/>
          </p:nvSpPr>
          <p:spPr>
            <a:xfrm>
              <a:off x="769680" y="5478840"/>
              <a:ext cx="187560" cy="102240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" name="Freeform 19"/>
            <p:cNvSpPr/>
            <p:nvPr/>
          </p:nvSpPr>
          <p:spPr>
            <a:xfrm>
              <a:off x="775440" y="1398960"/>
              <a:ext cx="2073600" cy="404568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" name="Freeform 20"/>
            <p:cNvSpPr/>
            <p:nvPr/>
          </p:nvSpPr>
          <p:spPr>
            <a:xfrm>
              <a:off x="922680" y="6530040"/>
              <a:ext cx="159480" cy="33480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" name="Freeform 21"/>
            <p:cNvSpPr/>
            <p:nvPr/>
          </p:nvSpPr>
          <p:spPr>
            <a:xfrm>
              <a:off x="769680" y="5359320"/>
              <a:ext cx="34920" cy="21924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" name="Freeform 22"/>
            <p:cNvSpPr/>
            <p:nvPr/>
          </p:nvSpPr>
          <p:spPr>
            <a:xfrm>
              <a:off x="849960" y="6244560"/>
              <a:ext cx="236160" cy="61992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51" name="Group 9"/>
          <p:cNvGrpSpPr/>
          <p:nvPr/>
        </p:nvGrpSpPr>
        <p:grpSpPr>
          <a:xfrm>
            <a:off x="27360" y="-720"/>
            <a:ext cx="2354040" cy="6851520"/>
            <a:chOff x="27360" y="-720"/>
            <a:chExt cx="2354040" cy="6851520"/>
          </a:xfrm>
        </p:grpSpPr>
        <p:sp>
          <p:nvSpPr>
            <p:cNvPr id="152" name="Freeform 27"/>
            <p:cNvSpPr/>
            <p:nvPr/>
          </p:nvSpPr>
          <p:spPr>
            <a:xfrm>
              <a:off x="27360" y="-720"/>
              <a:ext cx="491760" cy="439848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" name="Freeform 28"/>
            <p:cNvSpPr/>
            <p:nvPr/>
          </p:nvSpPr>
          <p:spPr>
            <a:xfrm>
              <a:off x="550440" y="4316400"/>
              <a:ext cx="420840" cy="157824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4" name="Freeform 29"/>
            <p:cNvSpPr/>
            <p:nvPr/>
          </p:nvSpPr>
          <p:spPr>
            <a:xfrm>
              <a:off x="1006200" y="5862600"/>
              <a:ext cx="428400" cy="98820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" name="Freeform 30"/>
            <p:cNvSpPr/>
            <p:nvPr/>
          </p:nvSpPr>
          <p:spPr>
            <a:xfrm>
              <a:off x="521640" y="4364280"/>
              <a:ext cx="549360" cy="223344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" name="Freeform 31"/>
            <p:cNvSpPr/>
            <p:nvPr/>
          </p:nvSpPr>
          <p:spPr>
            <a:xfrm>
              <a:off x="468000" y="1289160"/>
              <a:ext cx="171720" cy="302472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" name="Freeform 32"/>
            <p:cNvSpPr/>
            <p:nvPr/>
          </p:nvSpPr>
          <p:spPr>
            <a:xfrm>
              <a:off x="1111680" y="6571440"/>
              <a:ext cx="131760" cy="27900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" name="Freeform 33"/>
            <p:cNvSpPr/>
            <p:nvPr/>
          </p:nvSpPr>
          <p:spPr>
            <a:xfrm>
              <a:off x="502560" y="4107600"/>
              <a:ext cx="79920" cy="50904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" name="Freeform 34"/>
            <p:cNvSpPr/>
            <p:nvPr/>
          </p:nvSpPr>
          <p:spPr>
            <a:xfrm>
              <a:off x="973800" y="3145680"/>
              <a:ext cx="1407600" cy="271440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0" name="Freeform 35"/>
            <p:cNvSpPr/>
            <p:nvPr/>
          </p:nvSpPr>
          <p:spPr>
            <a:xfrm>
              <a:off x="1073520" y="6600240"/>
              <a:ext cx="118080" cy="25056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1" name="Freeform 36"/>
            <p:cNvSpPr/>
            <p:nvPr/>
          </p:nvSpPr>
          <p:spPr>
            <a:xfrm>
              <a:off x="973800" y="5897160"/>
              <a:ext cx="135360" cy="67176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2" name="Freeform 37"/>
            <p:cNvSpPr/>
            <p:nvPr/>
          </p:nvSpPr>
          <p:spPr>
            <a:xfrm>
              <a:off x="973800" y="5772600"/>
              <a:ext cx="35640" cy="22536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" name="Freeform 38"/>
            <p:cNvSpPr/>
            <p:nvPr/>
          </p:nvSpPr>
          <p:spPr>
            <a:xfrm>
              <a:off x="1006200" y="6322680"/>
              <a:ext cx="208080" cy="52812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64" name="Rectangle 6"/>
          <p:cNvSpPr/>
          <p:nvPr/>
        </p:nvSpPr>
        <p:spPr>
          <a:xfrm>
            <a:off x="0" y="0"/>
            <a:ext cx="180360" cy="68554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5" name="Freeform 11"/>
          <p:cNvSpPr/>
          <p:nvPr/>
        </p:nvSpPr>
        <p:spPr>
          <a:xfrm flipV="1">
            <a:off x="-1800" y="709560"/>
            <a:ext cx="1586160" cy="50472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PlaceHolder 1"/>
          <p:cNvSpPr>
            <a:spLocks noGrp="1"/>
          </p:cNvSpPr>
          <p:nvPr>
            <p:ph type="ftr" idx="7"/>
          </p:nvPr>
        </p:nvSpPr>
        <p:spPr>
          <a:xfrm>
            <a:off x="2589120" y="6135840"/>
            <a:ext cx="761760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sk-SK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sk-SK" sz="1400" b="0" strike="noStrike" spc="-1">
                <a:latin typeface="Times New Roman"/>
              </a:rPr>
              <a:t>&lt;päta&gt;</a:t>
            </a:r>
            <a:endParaRPr lang="en-GB" sz="1400" b="0" strike="noStrike" spc="-1">
              <a:latin typeface="Times New Roman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sldNum" idx="8"/>
          </p:nvPr>
        </p:nvSpPr>
        <p:spPr>
          <a:xfrm>
            <a:off x="531720" y="787680"/>
            <a:ext cx="77724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en-US" sz="2000" b="0" strike="noStrike" spc="-1">
                <a:solidFill>
                  <a:srgbClr val="FEFFFF"/>
                </a:solidFill>
                <a:latin typeface="Century Gothic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0F34692-7DA0-45DD-B5CB-9E4CF25F2776}" type="slidenum">
              <a:rPr lang="en-US" sz="2000" b="0" strike="noStrike" spc="-1">
                <a:solidFill>
                  <a:srgbClr val="FEFFFF"/>
                </a:solidFill>
                <a:latin typeface="Century Gothic"/>
              </a:rPr>
              <a:t>‹#›</a:t>
            </a:fld>
            <a:endParaRPr lang="en-GB" sz="2000" b="0" strike="noStrike" spc="-1">
              <a:latin typeface="Times New Roman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dt" idx="9"/>
          </p:nvPr>
        </p:nvSpPr>
        <p:spPr>
          <a:xfrm>
            <a:off x="10361520" y="6130440"/>
            <a:ext cx="1143720" cy="367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en-GB" sz="1400" b="0" strike="noStrike" spc="-1">
                <a:latin typeface="Times New Roman"/>
              </a:defRPr>
            </a:lvl1pPr>
          </a:lstStyle>
          <a:p>
            <a:r>
              <a:rPr lang="en-GB" sz="1400" b="0" strike="noStrike" spc="-1">
                <a:latin typeface="Times New Roman"/>
              </a:rPr>
              <a:t>&lt;dátum/čas&gt;</a:t>
            </a:r>
          </a:p>
        </p:txBody>
      </p:sp>
      <p:sp>
        <p:nvSpPr>
          <p:cNvPr id="169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GB" sz="4400" b="0" strike="noStrike" spc="-1">
                <a:latin typeface="Arial"/>
              </a:rPr>
              <a:t>Kliknúť na úpravu formátu textu titulku</a:t>
            </a:r>
          </a:p>
        </p:txBody>
      </p:sp>
      <p:sp>
        <p:nvSpPr>
          <p:cNvPr id="17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Kliknúť na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Tretia úroveň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Štvrtá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Piata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Šiesta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Siedma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roup 22"/>
          <p:cNvGrpSpPr/>
          <p:nvPr/>
        </p:nvGrpSpPr>
        <p:grpSpPr>
          <a:xfrm>
            <a:off x="0" y="228600"/>
            <a:ext cx="2849040" cy="6636240"/>
            <a:chOff x="0" y="228600"/>
            <a:chExt cx="2849040" cy="6636240"/>
          </a:xfrm>
        </p:grpSpPr>
        <p:sp>
          <p:nvSpPr>
            <p:cNvPr id="208" name="Freeform 11"/>
            <p:cNvSpPr/>
            <p:nvPr/>
          </p:nvSpPr>
          <p:spPr>
            <a:xfrm>
              <a:off x="0" y="2575080"/>
              <a:ext cx="98280" cy="62352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9" name="Freeform 12"/>
            <p:cNvSpPr/>
            <p:nvPr/>
          </p:nvSpPr>
          <p:spPr>
            <a:xfrm>
              <a:off x="128520" y="3156480"/>
              <a:ext cx="644040" cy="231984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" name="Freeform 13"/>
            <p:cNvSpPr/>
            <p:nvPr/>
          </p:nvSpPr>
          <p:spPr>
            <a:xfrm>
              <a:off x="807120" y="5447160"/>
              <a:ext cx="606960" cy="141768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" name="Freeform 14"/>
            <p:cNvSpPr/>
            <p:nvPr/>
          </p:nvSpPr>
          <p:spPr>
            <a:xfrm>
              <a:off x="959760" y="6503760"/>
              <a:ext cx="168840" cy="36108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2" name="Freeform 15"/>
            <p:cNvSpPr/>
            <p:nvPr/>
          </p:nvSpPr>
          <p:spPr>
            <a:xfrm>
              <a:off x="100800" y="3201120"/>
              <a:ext cx="819360" cy="332604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3" name="Freeform 16"/>
            <p:cNvSpPr/>
            <p:nvPr/>
          </p:nvSpPr>
          <p:spPr>
            <a:xfrm>
              <a:off x="22320" y="228600"/>
              <a:ext cx="103680" cy="292536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4" name="Freeform 17"/>
            <p:cNvSpPr/>
            <p:nvPr/>
          </p:nvSpPr>
          <p:spPr>
            <a:xfrm>
              <a:off x="78120" y="2944080"/>
              <a:ext cx="75600" cy="4914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5" name="Freeform 18"/>
            <p:cNvSpPr/>
            <p:nvPr/>
          </p:nvSpPr>
          <p:spPr>
            <a:xfrm>
              <a:off x="769680" y="5478840"/>
              <a:ext cx="187560" cy="102240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6" name="Freeform 19"/>
            <p:cNvSpPr/>
            <p:nvPr/>
          </p:nvSpPr>
          <p:spPr>
            <a:xfrm>
              <a:off x="775440" y="1398960"/>
              <a:ext cx="2073600" cy="404568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7" name="Freeform 20"/>
            <p:cNvSpPr/>
            <p:nvPr/>
          </p:nvSpPr>
          <p:spPr>
            <a:xfrm>
              <a:off x="922680" y="6530040"/>
              <a:ext cx="159480" cy="33480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8" name="Freeform 21"/>
            <p:cNvSpPr/>
            <p:nvPr/>
          </p:nvSpPr>
          <p:spPr>
            <a:xfrm>
              <a:off x="769680" y="5359320"/>
              <a:ext cx="34920" cy="21924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9" name="Freeform 22"/>
            <p:cNvSpPr/>
            <p:nvPr/>
          </p:nvSpPr>
          <p:spPr>
            <a:xfrm>
              <a:off x="849960" y="6244560"/>
              <a:ext cx="236160" cy="61992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20" name="Group 9"/>
          <p:cNvGrpSpPr/>
          <p:nvPr/>
        </p:nvGrpSpPr>
        <p:grpSpPr>
          <a:xfrm>
            <a:off x="27360" y="-720"/>
            <a:ext cx="2354040" cy="6851520"/>
            <a:chOff x="27360" y="-720"/>
            <a:chExt cx="2354040" cy="6851520"/>
          </a:xfrm>
        </p:grpSpPr>
        <p:sp>
          <p:nvSpPr>
            <p:cNvPr id="221" name="Freeform 27"/>
            <p:cNvSpPr/>
            <p:nvPr/>
          </p:nvSpPr>
          <p:spPr>
            <a:xfrm>
              <a:off x="27360" y="-720"/>
              <a:ext cx="491760" cy="439848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2" name="Freeform 28"/>
            <p:cNvSpPr/>
            <p:nvPr/>
          </p:nvSpPr>
          <p:spPr>
            <a:xfrm>
              <a:off x="550440" y="4316400"/>
              <a:ext cx="420840" cy="157824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" name="Freeform 29"/>
            <p:cNvSpPr/>
            <p:nvPr/>
          </p:nvSpPr>
          <p:spPr>
            <a:xfrm>
              <a:off x="1006200" y="5862600"/>
              <a:ext cx="428400" cy="98820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4" name="Freeform 30"/>
            <p:cNvSpPr/>
            <p:nvPr/>
          </p:nvSpPr>
          <p:spPr>
            <a:xfrm>
              <a:off x="521640" y="4364280"/>
              <a:ext cx="549360" cy="223344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5" name="Freeform 31"/>
            <p:cNvSpPr/>
            <p:nvPr/>
          </p:nvSpPr>
          <p:spPr>
            <a:xfrm>
              <a:off x="468000" y="1289160"/>
              <a:ext cx="171720" cy="302472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6" name="Freeform 32"/>
            <p:cNvSpPr/>
            <p:nvPr/>
          </p:nvSpPr>
          <p:spPr>
            <a:xfrm>
              <a:off x="1111680" y="6571440"/>
              <a:ext cx="131760" cy="27900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7" name="Freeform 33"/>
            <p:cNvSpPr/>
            <p:nvPr/>
          </p:nvSpPr>
          <p:spPr>
            <a:xfrm>
              <a:off x="502560" y="4107600"/>
              <a:ext cx="79920" cy="50904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8" name="Freeform 34"/>
            <p:cNvSpPr/>
            <p:nvPr/>
          </p:nvSpPr>
          <p:spPr>
            <a:xfrm>
              <a:off x="973800" y="3145680"/>
              <a:ext cx="1407600" cy="271440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9" name="Freeform 35"/>
            <p:cNvSpPr/>
            <p:nvPr/>
          </p:nvSpPr>
          <p:spPr>
            <a:xfrm>
              <a:off x="1073520" y="6600240"/>
              <a:ext cx="118080" cy="25056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0" name="Freeform 36"/>
            <p:cNvSpPr/>
            <p:nvPr/>
          </p:nvSpPr>
          <p:spPr>
            <a:xfrm>
              <a:off x="973800" y="5897160"/>
              <a:ext cx="135360" cy="67176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1" name="Freeform 37"/>
            <p:cNvSpPr/>
            <p:nvPr/>
          </p:nvSpPr>
          <p:spPr>
            <a:xfrm>
              <a:off x="973800" y="5772600"/>
              <a:ext cx="35640" cy="22536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2" name="Freeform 38"/>
            <p:cNvSpPr/>
            <p:nvPr/>
          </p:nvSpPr>
          <p:spPr>
            <a:xfrm>
              <a:off x="1006200" y="6322680"/>
              <a:ext cx="208080" cy="52812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33" name="Rectangle 6"/>
          <p:cNvSpPr/>
          <p:nvPr/>
        </p:nvSpPr>
        <p:spPr>
          <a:xfrm>
            <a:off x="0" y="0"/>
            <a:ext cx="180360" cy="68554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4" name="Freeform 11"/>
          <p:cNvSpPr/>
          <p:nvPr/>
        </p:nvSpPr>
        <p:spPr>
          <a:xfrm flipV="1">
            <a:off x="-1800" y="709560"/>
            <a:ext cx="1586160" cy="50472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PlaceHolder 1"/>
          <p:cNvSpPr>
            <a:spLocks noGrp="1"/>
          </p:cNvSpPr>
          <p:nvPr>
            <p:ph type="ftr" idx="10"/>
          </p:nvPr>
        </p:nvSpPr>
        <p:spPr>
          <a:xfrm>
            <a:off x="2589120" y="6135840"/>
            <a:ext cx="761760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sk-SK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sk-SK" sz="1400" b="0" strike="noStrike" spc="-1">
                <a:latin typeface="Times New Roman"/>
              </a:rPr>
              <a:t>&lt;päta&gt;</a:t>
            </a:r>
            <a:endParaRPr lang="en-GB" sz="1400" b="0" strike="noStrike" spc="-1">
              <a:latin typeface="Times New Roman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sldNum" idx="11"/>
          </p:nvPr>
        </p:nvSpPr>
        <p:spPr>
          <a:xfrm>
            <a:off x="531720" y="787680"/>
            <a:ext cx="77724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en-US" sz="2000" b="0" strike="noStrike" spc="-1">
                <a:solidFill>
                  <a:srgbClr val="FEFFFF"/>
                </a:solidFill>
                <a:latin typeface="Century Gothic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643D637-7099-4233-BC3C-7BB67F7812CF}" type="slidenum">
              <a:rPr lang="en-US" sz="2000" b="0" strike="noStrike" spc="-1">
                <a:solidFill>
                  <a:srgbClr val="FEFFFF"/>
                </a:solidFill>
                <a:latin typeface="Century Gothic"/>
              </a:rPr>
              <a:t>‹#›</a:t>
            </a:fld>
            <a:endParaRPr lang="en-GB" sz="2000" b="0" strike="noStrike" spc="-1">
              <a:latin typeface="Times New Roman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dt" idx="12"/>
          </p:nvPr>
        </p:nvSpPr>
        <p:spPr>
          <a:xfrm>
            <a:off x="10361520" y="6130440"/>
            <a:ext cx="1143720" cy="367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en-GB" sz="1400" b="0" strike="noStrike" spc="-1">
                <a:latin typeface="Times New Roman"/>
              </a:defRPr>
            </a:lvl1pPr>
          </a:lstStyle>
          <a:p>
            <a:r>
              <a:rPr lang="en-GB" sz="1400" b="0" strike="noStrike" spc="-1">
                <a:latin typeface="Times New Roman"/>
              </a:rPr>
              <a:t>&lt;dátum/čas&gt;</a:t>
            </a:r>
          </a:p>
        </p:txBody>
      </p:sp>
      <p:sp>
        <p:nvSpPr>
          <p:cNvPr id="238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GB" sz="4400" b="0" strike="noStrike" spc="-1">
                <a:latin typeface="Arial"/>
              </a:rPr>
              <a:t>Kliknúť na úpravu formátu textu titulku</a:t>
            </a:r>
          </a:p>
        </p:txBody>
      </p:sp>
      <p:sp>
        <p:nvSpPr>
          <p:cNvPr id="23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Kliknúť na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Tretia úroveň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Štvrtá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Piata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Šiesta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Siedma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roup 22"/>
          <p:cNvGrpSpPr/>
          <p:nvPr/>
        </p:nvGrpSpPr>
        <p:grpSpPr>
          <a:xfrm>
            <a:off x="0" y="228600"/>
            <a:ext cx="2849040" cy="6636240"/>
            <a:chOff x="0" y="228600"/>
            <a:chExt cx="2849040" cy="6636240"/>
          </a:xfrm>
        </p:grpSpPr>
        <p:sp>
          <p:nvSpPr>
            <p:cNvPr id="277" name="Freeform 11"/>
            <p:cNvSpPr/>
            <p:nvPr/>
          </p:nvSpPr>
          <p:spPr>
            <a:xfrm>
              <a:off x="0" y="2575080"/>
              <a:ext cx="98280" cy="62352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8" name="Freeform 12"/>
            <p:cNvSpPr/>
            <p:nvPr/>
          </p:nvSpPr>
          <p:spPr>
            <a:xfrm>
              <a:off x="128520" y="3156480"/>
              <a:ext cx="644040" cy="231984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9" name="Freeform 13"/>
            <p:cNvSpPr/>
            <p:nvPr/>
          </p:nvSpPr>
          <p:spPr>
            <a:xfrm>
              <a:off x="807120" y="5447160"/>
              <a:ext cx="606960" cy="141768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0" name="Freeform 14"/>
            <p:cNvSpPr/>
            <p:nvPr/>
          </p:nvSpPr>
          <p:spPr>
            <a:xfrm>
              <a:off x="959760" y="6503760"/>
              <a:ext cx="168840" cy="36108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1" name="Freeform 15"/>
            <p:cNvSpPr/>
            <p:nvPr/>
          </p:nvSpPr>
          <p:spPr>
            <a:xfrm>
              <a:off x="100800" y="3201120"/>
              <a:ext cx="819360" cy="332604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2" name="Freeform 16"/>
            <p:cNvSpPr/>
            <p:nvPr/>
          </p:nvSpPr>
          <p:spPr>
            <a:xfrm>
              <a:off x="22320" y="228600"/>
              <a:ext cx="103680" cy="292536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3" name="Freeform 17"/>
            <p:cNvSpPr/>
            <p:nvPr/>
          </p:nvSpPr>
          <p:spPr>
            <a:xfrm>
              <a:off x="78120" y="2944080"/>
              <a:ext cx="75600" cy="4914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4" name="Freeform 18"/>
            <p:cNvSpPr/>
            <p:nvPr/>
          </p:nvSpPr>
          <p:spPr>
            <a:xfrm>
              <a:off x="769680" y="5478840"/>
              <a:ext cx="187560" cy="102240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5" name="Freeform 19"/>
            <p:cNvSpPr/>
            <p:nvPr/>
          </p:nvSpPr>
          <p:spPr>
            <a:xfrm>
              <a:off x="775440" y="1398960"/>
              <a:ext cx="2073600" cy="404568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6" name="Freeform 20"/>
            <p:cNvSpPr/>
            <p:nvPr/>
          </p:nvSpPr>
          <p:spPr>
            <a:xfrm>
              <a:off x="922680" y="6530040"/>
              <a:ext cx="159480" cy="33480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7" name="Freeform 21"/>
            <p:cNvSpPr/>
            <p:nvPr/>
          </p:nvSpPr>
          <p:spPr>
            <a:xfrm>
              <a:off x="769680" y="5359320"/>
              <a:ext cx="34920" cy="21924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8" name="Freeform 22"/>
            <p:cNvSpPr/>
            <p:nvPr/>
          </p:nvSpPr>
          <p:spPr>
            <a:xfrm>
              <a:off x="849960" y="6244560"/>
              <a:ext cx="236160" cy="61992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89" name="Group 9"/>
          <p:cNvGrpSpPr/>
          <p:nvPr/>
        </p:nvGrpSpPr>
        <p:grpSpPr>
          <a:xfrm>
            <a:off x="27360" y="-720"/>
            <a:ext cx="2354040" cy="6851520"/>
            <a:chOff x="27360" y="-720"/>
            <a:chExt cx="2354040" cy="6851520"/>
          </a:xfrm>
        </p:grpSpPr>
        <p:sp>
          <p:nvSpPr>
            <p:cNvPr id="290" name="Freeform 27"/>
            <p:cNvSpPr/>
            <p:nvPr/>
          </p:nvSpPr>
          <p:spPr>
            <a:xfrm>
              <a:off x="27360" y="-720"/>
              <a:ext cx="491760" cy="439848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1" name="Freeform 28"/>
            <p:cNvSpPr/>
            <p:nvPr/>
          </p:nvSpPr>
          <p:spPr>
            <a:xfrm>
              <a:off x="550440" y="4316400"/>
              <a:ext cx="420840" cy="157824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2" name="Freeform 29"/>
            <p:cNvSpPr/>
            <p:nvPr/>
          </p:nvSpPr>
          <p:spPr>
            <a:xfrm>
              <a:off x="1006200" y="5862600"/>
              <a:ext cx="428400" cy="98820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3" name="Freeform 30"/>
            <p:cNvSpPr/>
            <p:nvPr/>
          </p:nvSpPr>
          <p:spPr>
            <a:xfrm>
              <a:off x="521640" y="4364280"/>
              <a:ext cx="549360" cy="223344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4" name="Freeform 31"/>
            <p:cNvSpPr/>
            <p:nvPr/>
          </p:nvSpPr>
          <p:spPr>
            <a:xfrm>
              <a:off x="468000" y="1289160"/>
              <a:ext cx="171720" cy="302472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5" name="Freeform 32"/>
            <p:cNvSpPr/>
            <p:nvPr/>
          </p:nvSpPr>
          <p:spPr>
            <a:xfrm>
              <a:off x="1111680" y="6571440"/>
              <a:ext cx="131760" cy="27900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6" name="Freeform 33"/>
            <p:cNvSpPr/>
            <p:nvPr/>
          </p:nvSpPr>
          <p:spPr>
            <a:xfrm>
              <a:off x="502560" y="4107600"/>
              <a:ext cx="79920" cy="50904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7" name="Freeform 34"/>
            <p:cNvSpPr/>
            <p:nvPr/>
          </p:nvSpPr>
          <p:spPr>
            <a:xfrm>
              <a:off x="973800" y="3145680"/>
              <a:ext cx="1407600" cy="271440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8" name="Freeform 35"/>
            <p:cNvSpPr/>
            <p:nvPr/>
          </p:nvSpPr>
          <p:spPr>
            <a:xfrm>
              <a:off x="1073520" y="6600240"/>
              <a:ext cx="118080" cy="25056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9" name="Freeform 36"/>
            <p:cNvSpPr/>
            <p:nvPr/>
          </p:nvSpPr>
          <p:spPr>
            <a:xfrm>
              <a:off x="973800" y="5897160"/>
              <a:ext cx="135360" cy="67176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0" name="Freeform 37"/>
            <p:cNvSpPr/>
            <p:nvPr/>
          </p:nvSpPr>
          <p:spPr>
            <a:xfrm>
              <a:off x="973800" y="5772600"/>
              <a:ext cx="35640" cy="22536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1" name="Freeform 38"/>
            <p:cNvSpPr/>
            <p:nvPr/>
          </p:nvSpPr>
          <p:spPr>
            <a:xfrm>
              <a:off x="1006200" y="6322680"/>
              <a:ext cx="208080" cy="52812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02" name="Rectangle 6"/>
          <p:cNvSpPr/>
          <p:nvPr/>
        </p:nvSpPr>
        <p:spPr>
          <a:xfrm>
            <a:off x="0" y="0"/>
            <a:ext cx="180360" cy="68554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03" name="Freeform 11"/>
          <p:cNvSpPr/>
          <p:nvPr/>
        </p:nvSpPr>
        <p:spPr>
          <a:xfrm flipV="1">
            <a:off x="-1800" y="709560"/>
            <a:ext cx="1586160" cy="50472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PlaceHolder 1"/>
          <p:cNvSpPr>
            <a:spLocks noGrp="1"/>
          </p:cNvSpPr>
          <p:nvPr>
            <p:ph type="ftr" idx="13"/>
          </p:nvPr>
        </p:nvSpPr>
        <p:spPr>
          <a:xfrm>
            <a:off x="2589120" y="6135840"/>
            <a:ext cx="761760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sk-SK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sk-SK" sz="1400" b="0" strike="noStrike" spc="-1">
                <a:latin typeface="Times New Roman"/>
              </a:rPr>
              <a:t>&lt;päta&gt;</a:t>
            </a:r>
            <a:endParaRPr lang="en-GB" sz="1400" b="0" strike="noStrike" spc="-1">
              <a:latin typeface="Times New Roman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sldNum" idx="14"/>
          </p:nvPr>
        </p:nvSpPr>
        <p:spPr>
          <a:xfrm>
            <a:off x="531720" y="787680"/>
            <a:ext cx="777240" cy="36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en-US" sz="2000" b="0" strike="noStrike" spc="-1">
                <a:solidFill>
                  <a:srgbClr val="FEFFFF"/>
                </a:solidFill>
                <a:latin typeface="Century Gothic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D335802-CA32-4994-ABE7-CD132569EE21}" type="slidenum">
              <a:rPr lang="en-US" sz="2000" b="0" strike="noStrike" spc="-1">
                <a:solidFill>
                  <a:srgbClr val="FEFFFF"/>
                </a:solidFill>
                <a:latin typeface="Century Gothic"/>
              </a:rPr>
              <a:t>‹#›</a:t>
            </a:fld>
            <a:endParaRPr lang="en-GB" sz="2000" b="0" strike="noStrike" spc="-1">
              <a:latin typeface="Times New Roman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dt" idx="15"/>
          </p:nvPr>
        </p:nvSpPr>
        <p:spPr>
          <a:xfrm>
            <a:off x="10361520" y="6130440"/>
            <a:ext cx="1143720" cy="367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en-GB" sz="1400" b="0" strike="noStrike" spc="-1">
                <a:latin typeface="Times New Roman"/>
              </a:defRPr>
            </a:lvl1pPr>
          </a:lstStyle>
          <a:p>
            <a:r>
              <a:rPr lang="en-GB" sz="1400" b="0" strike="noStrike" spc="-1">
                <a:latin typeface="Times New Roman"/>
              </a:rPr>
              <a:t>&lt;dátum/čas&gt;</a:t>
            </a:r>
          </a:p>
        </p:txBody>
      </p:sp>
      <p:sp>
        <p:nvSpPr>
          <p:cNvPr id="30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GB" sz="4400" b="0" strike="noStrike" spc="-1">
                <a:latin typeface="Arial"/>
              </a:rPr>
              <a:t>Kliknúť na úpravu formátu textu titulku</a:t>
            </a:r>
          </a:p>
        </p:txBody>
      </p:sp>
      <p:sp>
        <p:nvSpPr>
          <p:cNvPr id="30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Kliknúť na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Tretia úroveň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Štvrtá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Piata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Šiesta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Siedma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eprints.ncrm.ac.uk/89/1/MethodsReviewPaperNCRM-005.pdf" TargetMode="Externa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2589120" y="1909080"/>
            <a:ext cx="8912880" cy="226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 fontScale="93000"/>
          </a:bodyPr>
          <a:lstStyle/>
          <a:p>
            <a:pPr>
              <a:lnSpc>
                <a:spcPct val="100000"/>
              </a:lnSpc>
              <a:buNone/>
            </a:pPr>
            <a:r>
              <a:rPr lang="en-GB" sz="5400" b="0" strike="noStrike" spc="-1">
                <a:solidFill>
                  <a:srgbClr val="262626"/>
                </a:solidFill>
                <a:latin typeface="Century Gothic"/>
              </a:rPr>
              <a:t>A mixed methods approach to validating a test</a:t>
            </a:r>
            <a:endParaRPr lang="en-GB" sz="5400" b="0" strike="noStrike" spc="-1"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 type="subTitle"/>
          </p:nvPr>
        </p:nvSpPr>
        <p:spPr>
          <a:xfrm>
            <a:off x="2617560" y="4446000"/>
            <a:ext cx="6978960" cy="2088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6000" lnSpcReduction="20000"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11200" b="0" strike="noStrike" spc="-1">
                <a:solidFill>
                  <a:srgbClr val="595959"/>
                </a:solidFill>
                <a:latin typeface="Century Gothic"/>
              </a:rPr>
              <a:t>         </a:t>
            </a:r>
            <a:r>
              <a:rPr lang="en-GB" sz="11200" b="0" strike="noStrike" spc="-1">
                <a:solidFill>
                  <a:srgbClr val="262626"/>
                </a:solidFill>
                <a:latin typeface="Century Gothic"/>
              </a:rPr>
              <a:t>Mária Vargová </a:t>
            </a:r>
            <a:endParaRPr lang="en-GB" sz="11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11200" b="0" strike="noStrike" spc="-1">
                <a:solidFill>
                  <a:srgbClr val="262626"/>
                </a:solidFill>
                <a:latin typeface="Century Gothic"/>
              </a:rPr>
              <a:t>            Language Institute </a:t>
            </a:r>
            <a:endParaRPr lang="en-GB" sz="11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11200" b="0" strike="noStrike" spc="-1">
                <a:solidFill>
                  <a:srgbClr val="262626"/>
                </a:solidFill>
                <a:latin typeface="Century Gothic"/>
              </a:rPr>
              <a:t>        Testing Team</a:t>
            </a:r>
            <a:endParaRPr lang="en-GB" sz="11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11200" b="0" strike="noStrike" spc="-1">
                <a:solidFill>
                  <a:srgbClr val="262626"/>
                </a:solidFill>
                <a:latin typeface="Century Gothic"/>
              </a:rPr>
              <a:t>               Liptovský Mikuláš, Slovakia</a:t>
            </a:r>
            <a:endParaRPr lang="en-GB" sz="11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GB" sz="1800" b="0" strike="noStrike" spc="-1">
              <a:latin typeface="Arial"/>
            </a:endParaRPr>
          </a:p>
        </p:txBody>
      </p:sp>
      <p:sp>
        <p:nvSpPr>
          <p:cNvPr id="347" name="Obdĺžnik 3"/>
          <p:cNvSpPr/>
          <p:nvPr/>
        </p:nvSpPr>
        <p:spPr>
          <a:xfrm>
            <a:off x="4412520" y="540000"/>
            <a:ext cx="4046760" cy="136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2800" b="0" strike="noStrike" spc="-1">
                <a:solidFill>
                  <a:srgbClr val="262626"/>
                </a:solidFill>
                <a:latin typeface="Century Gothic"/>
                <a:ea typeface="DejaVu Sans"/>
              </a:rPr>
              <a:t>BILC Testing Workshop</a:t>
            </a:r>
            <a:endParaRPr lang="en-GB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2800" b="0" strike="noStrike" spc="-1">
                <a:solidFill>
                  <a:srgbClr val="262626"/>
                </a:solidFill>
                <a:latin typeface="Century Gothic"/>
                <a:ea typeface="DejaVu Sans"/>
              </a:rPr>
              <a:t>Bonn, September 2022</a:t>
            </a:r>
            <a:endParaRPr lang="en-GB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en-GB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Obdĺžnik 384"/>
          <p:cNvSpPr/>
          <p:nvPr/>
        </p:nvSpPr>
        <p:spPr>
          <a:xfrm>
            <a:off x="1800000" y="540000"/>
            <a:ext cx="9720000" cy="90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4200" b="1" strike="noStrike" spc="-1">
                <a:solidFill>
                  <a:srgbClr val="000000"/>
                </a:solidFill>
                <a:latin typeface="Arial"/>
                <a:ea typeface="DejaVu Sans"/>
              </a:rPr>
              <a:t>The potential of verbal reports </a:t>
            </a:r>
            <a:endParaRPr lang="en-GB" sz="4200" b="0" strike="noStrike" spc="-1">
              <a:latin typeface="Arial"/>
            </a:endParaRPr>
          </a:p>
        </p:txBody>
      </p:sp>
      <p:sp>
        <p:nvSpPr>
          <p:cNvPr id="386" name="Obdĺžnik 385"/>
          <p:cNvSpPr/>
          <p:nvPr/>
        </p:nvSpPr>
        <p:spPr>
          <a:xfrm>
            <a:off x="2340000" y="1260000"/>
            <a:ext cx="9719640" cy="5998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3100" b="0" strike="noStrike" spc="-1">
                <a:latin typeface="Arial"/>
                <a:ea typeface="Microsoft YaHei"/>
              </a:rPr>
              <a:t>     </a:t>
            </a:r>
            <a:endParaRPr lang="en-GB" sz="3100" b="0" strike="noStrike" spc="-1">
              <a:latin typeface="Arial"/>
            </a:endParaRPr>
          </a:p>
        </p:txBody>
      </p:sp>
      <p:sp>
        <p:nvSpPr>
          <p:cNvPr id="387" name="BlokTextu 386"/>
          <p:cNvSpPr txBox="1"/>
          <p:nvPr/>
        </p:nvSpPr>
        <p:spPr>
          <a:xfrm>
            <a:off x="2520000" y="1440000"/>
            <a:ext cx="9000000" cy="5103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GB" sz="3200" b="1" strike="noStrike" spc="-1">
                <a:latin typeface="Arial"/>
              </a:rPr>
              <a:t>Verbal reports offer insights into: </a:t>
            </a:r>
            <a:endParaRPr lang="en-GB" sz="3200" b="0" strike="noStrike" spc="-1">
              <a:latin typeface="Arial"/>
            </a:endParaRPr>
          </a:p>
          <a:p>
            <a:r>
              <a:rPr lang="en-GB" sz="3200" b="0" strike="noStrike" spc="-1">
                <a:latin typeface="Arial"/>
              </a:rPr>
              <a:t>1. the match between test-designers´ predictions and the actual skills and processes test-takers use during the test. </a:t>
            </a:r>
          </a:p>
          <a:p>
            <a:endParaRPr lang="en-GB" sz="3200" b="0" strike="noStrike" spc="-1">
              <a:latin typeface="Arial"/>
            </a:endParaRPr>
          </a:p>
          <a:p>
            <a:r>
              <a:rPr lang="en-GB" sz="3200" b="0" strike="noStrike" spc="-1">
                <a:latin typeface="Arial"/>
              </a:rPr>
              <a:t>2. the role  of test-taking strategies in the successful completion of certain task types.</a:t>
            </a:r>
          </a:p>
          <a:p>
            <a:endParaRPr lang="en-GB" sz="3200" b="0" strike="noStrike" spc="-1">
              <a:latin typeface="Arial"/>
            </a:endParaRPr>
          </a:p>
          <a:p>
            <a:r>
              <a:rPr lang="en-GB" sz="3200" b="0" strike="noStrike" spc="-1">
                <a:latin typeface="Arial"/>
              </a:rPr>
              <a:t>3. the distribution of micro-skills across a test (in order to establish test coverage)     </a:t>
            </a:r>
          </a:p>
          <a:p>
            <a:r>
              <a:rPr lang="en-GB" sz="3200" b="0" strike="noStrike" spc="-1">
                <a:latin typeface="Arial"/>
              </a:rPr>
              <a:t>							 </a:t>
            </a:r>
            <a:r>
              <a:rPr lang="en-GB" sz="1600" b="0" strike="noStrike" spc="-1">
                <a:latin typeface="Arial"/>
              </a:rPr>
              <a:t>(Banerjee, 2004, p. 8)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Obdĺžnik 387"/>
          <p:cNvSpPr/>
          <p:nvPr/>
        </p:nvSpPr>
        <p:spPr>
          <a:xfrm>
            <a:off x="1800000" y="540000"/>
            <a:ext cx="9720000" cy="90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4200" b="1" strike="noStrike" spc="-1">
                <a:solidFill>
                  <a:srgbClr val="000000"/>
                </a:solidFill>
                <a:latin typeface="Arial"/>
                <a:ea typeface="DejaVu Sans"/>
              </a:rPr>
              <a:t>Mixed methods approach</a:t>
            </a:r>
            <a:endParaRPr lang="en-GB" sz="4200" b="0" strike="noStrike" spc="-1">
              <a:latin typeface="Arial"/>
            </a:endParaRPr>
          </a:p>
        </p:txBody>
      </p:sp>
      <p:sp>
        <p:nvSpPr>
          <p:cNvPr id="389" name="Obdĺžnik 388"/>
          <p:cNvSpPr/>
          <p:nvPr/>
        </p:nvSpPr>
        <p:spPr>
          <a:xfrm>
            <a:off x="2340000" y="1260000"/>
            <a:ext cx="9719640" cy="5998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3100" b="0" strike="noStrike" spc="-1">
                <a:latin typeface="Arial"/>
                <a:ea typeface="Microsoft YaHei"/>
              </a:rPr>
              <a:t>     </a:t>
            </a:r>
            <a:endParaRPr lang="en-GB" sz="3100" b="0" strike="noStrike" spc="-1">
              <a:latin typeface="Arial"/>
            </a:endParaRPr>
          </a:p>
        </p:txBody>
      </p:sp>
      <p:sp>
        <p:nvSpPr>
          <p:cNvPr id="390" name="BlokTextu 389"/>
          <p:cNvSpPr txBox="1"/>
          <p:nvPr/>
        </p:nvSpPr>
        <p:spPr>
          <a:xfrm>
            <a:off x="900000" y="1620000"/>
            <a:ext cx="5580000" cy="162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GB" sz="3200" b="0" strike="noStrike" spc="-1">
                <a:latin typeface="Arial"/>
              </a:rPr>
              <a:t>“...</a:t>
            </a:r>
            <a:r>
              <a:rPr lang="en-GB" sz="3200" b="0" strike="noStrike" spc="-1">
                <a:latin typeface="Liberation Serif;Times New Roman"/>
                <a:ea typeface="Microsoft YaHei"/>
              </a:rPr>
              <a:t>QUAL and QUAN are not extremes but rather form a continuum”           </a:t>
            </a:r>
            <a:r>
              <a:rPr lang="en-GB" sz="1600" b="0" strike="noStrike" spc="-1">
                <a:latin typeface="Liberation Serif;Times New Roman"/>
                <a:ea typeface="Microsoft YaHei"/>
              </a:rPr>
              <a:t>(D</a:t>
            </a:r>
            <a:r>
              <a:rPr lang="en-GB" sz="1600" b="0" strike="noStrike" spc="-1">
                <a:latin typeface="Nachlieli CLM"/>
                <a:ea typeface="Nachlieli CLM"/>
              </a:rPr>
              <a:t>ő</a:t>
            </a:r>
            <a:r>
              <a:rPr lang="en-GB" sz="1600" b="0" strike="noStrike" spc="-1">
                <a:latin typeface="Liberation Serif;Times New Roman"/>
                <a:ea typeface="Nachlieli CLM"/>
              </a:rPr>
              <a:t>rneyi, 2007, p. 25</a:t>
            </a:r>
            <a:r>
              <a:rPr lang="en-GB" sz="1600" b="0" strike="noStrike" spc="-1">
                <a:latin typeface="Liberation Serif;Times New Roman"/>
                <a:ea typeface="Microsoft YaHei"/>
              </a:rPr>
              <a:t>)</a:t>
            </a:r>
            <a:endParaRPr lang="en-GB" sz="1600" b="0" strike="noStrike" spc="-1">
              <a:latin typeface="Arial"/>
            </a:endParaRPr>
          </a:p>
        </p:txBody>
      </p:sp>
      <p:sp>
        <p:nvSpPr>
          <p:cNvPr id="391" name="BlokTextu 390"/>
          <p:cNvSpPr txBox="1"/>
          <p:nvPr/>
        </p:nvSpPr>
        <p:spPr>
          <a:xfrm>
            <a:off x="7200000" y="1980000"/>
            <a:ext cx="162000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GB" sz="1800" b="0" strike="noStrike" spc="-1">
                <a:latin typeface="Arial"/>
              </a:rPr>
              <a:t>“</a:t>
            </a:r>
          </a:p>
        </p:txBody>
      </p:sp>
      <p:pic>
        <p:nvPicPr>
          <p:cNvPr id="392" name="Obrázok 391"/>
          <p:cNvPicPr/>
          <p:nvPr/>
        </p:nvPicPr>
        <p:blipFill>
          <a:blip r:embed="rId2"/>
          <a:srcRect l="19794" r="20050"/>
          <a:stretch/>
        </p:blipFill>
        <p:spPr>
          <a:xfrm>
            <a:off x="7740000" y="1181880"/>
            <a:ext cx="4319640" cy="4038120"/>
          </a:xfrm>
          <a:prstGeom prst="rect">
            <a:avLst/>
          </a:prstGeom>
          <a:ln w="0">
            <a:noFill/>
          </a:ln>
        </p:spPr>
      </p:pic>
      <p:sp>
        <p:nvSpPr>
          <p:cNvPr id="393" name="BlokTextu 392"/>
          <p:cNvSpPr txBox="1"/>
          <p:nvPr/>
        </p:nvSpPr>
        <p:spPr>
          <a:xfrm>
            <a:off x="3420000" y="5220000"/>
            <a:ext cx="5940000" cy="1638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GB" sz="3200" b="0" strike="noStrike" spc="-1">
                <a:latin typeface="Arial"/>
              </a:rPr>
              <a:t>“Quantitative and qualitative inquiry can support each other.”    </a:t>
            </a:r>
            <a:r>
              <a:rPr lang="en-GB" sz="1800" b="0" strike="noStrike" spc="-1">
                <a:latin typeface="Arial"/>
              </a:rPr>
              <a:t>                                 </a:t>
            </a:r>
            <a:r>
              <a:rPr lang="en-GB" sz="1600" b="0" strike="noStrike" spc="-1">
                <a:latin typeface="Arial"/>
              </a:rPr>
              <a:t> (Miles and Huberman, 1994, p. 310)</a:t>
            </a:r>
            <a:r>
              <a:rPr lang="en-GB" sz="1800" b="0" strike="noStrike" spc="-1">
                <a:latin typeface="Arial"/>
              </a:rPr>
              <a:t> </a:t>
            </a:r>
          </a:p>
        </p:txBody>
      </p:sp>
      <p:sp>
        <p:nvSpPr>
          <p:cNvPr id="394" name="BlokTextu 393"/>
          <p:cNvSpPr txBox="1"/>
          <p:nvPr/>
        </p:nvSpPr>
        <p:spPr>
          <a:xfrm>
            <a:off x="1620000" y="3420000"/>
            <a:ext cx="5940000" cy="144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GB" sz="3200" b="0" strike="noStrike" spc="-1">
                <a:latin typeface="Arial"/>
              </a:rPr>
              <a:t>“...what we are advocating is a true interplay between the two.”</a:t>
            </a:r>
          </a:p>
          <a:p>
            <a:r>
              <a:rPr lang="en-GB" sz="1800" b="0" strike="noStrike" spc="-1">
                <a:latin typeface="Arial"/>
              </a:rPr>
              <a:t>                                            </a:t>
            </a:r>
            <a:r>
              <a:rPr lang="en-GB" sz="1600" b="0" strike="noStrike" spc="-1">
                <a:latin typeface="Arial"/>
              </a:rPr>
              <a:t>(Strauss and Corbin, 198, p. 34)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Obrázok 394"/>
          <p:cNvPicPr/>
          <p:nvPr/>
        </p:nvPicPr>
        <p:blipFill>
          <a:blip r:embed="rId2"/>
          <a:stretch/>
        </p:blipFill>
        <p:spPr>
          <a:xfrm>
            <a:off x="2541600" y="610560"/>
            <a:ext cx="7718400" cy="4069440"/>
          </a:xfrm>
          <a:prstGeom prst="rect">
            <a:avLst/>
          </a:prstGeom>
          <a:ln w="0">
            <a:noFill/>
          </a:ln>
        </p:spPr>
      </p:pic>
      <p:sp>
        <p:nvSpPr>
          <p:cNvPr id="396" name="BlokTextu 395"/>
          <p:cNvSpPr txBox="1"/>
          <p:nvPr/>
        </p:nvSpPr>
        <p:spPr>
          <a:xfrm>
            <a:off x="7020000" y="4513680"/>
            <a:ext cx="342000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GB" sz="1800" b="0" strike="noStrike" spc="-1">
                <a:latin typeface="Arial"/>
              </a:rPr>
              <a:t>Source:ferpection.com</a:t>
            </a:r>
          </a:p>
        </p:txBody>
      </p:sp>
      <p:sp>
        <p:nvSpPr>
          <p:cNvPr id="397" name="BlokTextu 396"/>
          <p:cNvSpPr txBox="1"/>
          <p:nvPr/>
        </p:nvSpPr>
        <p:spPr>
          <a:xfrm>
            <a:off x="3240000" y="5337720"/>
            <a:ext cx="6480000" cy="60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GB" sz="3600" b="0" strike="noStrike" spc="-1">
                <a:latin typeface="Arial"/>
              </a:rPr>
              <a:t>Thank you for your attention!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BlokTextu 397"/>
          <p:cNvSpPr txBox="1"/>
          <p:nvPr/>
        </p:nvSpPr>
        <p:spPr>
          <a:xfrm>
            <a:off x="1800000" y="657720"/>
            <a:ext cx="7380000" cy="60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GB" sz="3600" b="1" strike="noStrike" spc="-1">
                <a:latin typeface="Arial"/>
              </a:rPr>
              <a:t>References: </a:t>
            </a:r>
          </a:p>
        </p:txBody>
      </p:sp>
      <p:sp>
        <p:nvSpPr>
          <p:cNvPr id="399" name="BlokTextu 398"/>
          <p:cNvSpPr txBox="1"/>
          <p:nvPr/>
        </p:nvSpPr>
        <p:spPr>
          <a:xfrm>
            <a:off x="1980000" y="1440000"/>
            <a:ext cx="9540000" cy="6329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GB" sz="2200" b="0" strike="noStrike" spc="-1">
                <a:latin typeface="Arial"/>
              </a:rPr>
              <a:t>Bachman, L. F. (1990).</a:t>
            </a:r>
            <a:r>
              <a:rPr lang="en-GB" sz="2200" b="0" i="1" strike="noStrike" spc="-1">
                <a:latin typeface="Arial"/>
              </a:rPr>
              <a:t> Fundamental Considerations in Language Testing</a:t>
            </a:r>
            <a:r>
              <a:rPr lang="en-GB" sz="2200" b="0" strike="noStrike" spc="-1">
                <a:latin typeface="Arial"/>
              </a:rPr>
              <a:t>. Oxford: Oxford University Press.</a:t>
            </a:r>
          </a:p>
          <a:p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66"/>
              </a:spcAft>
              <a:buNone/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</a:rPr>
              <a:t>Banerjee, J. (2004). Qualitative Analysis Methods.</a:t>
            </a:r>
            <a:r>
              <a:rPr lang="en-GB" sz="2200" b="0" i="1" strike="noStrike" spc="-1">
                <a:solidFill>
                  <a:srgbClr val="000000"/>
                </a:solidFill>
                <a:latin typeface="Arial"/>
              </a:rPr>
              <a:t> Section D of The Reference Supplement to the Preliminary Pilot Version of the Manual for Relating Language Examinations to the Common European Framework of Reference for Languages: learning, teaching,</a:t>
            </a:r>
            <a:r>
              <a:rPr lang="en-GB" sz="22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GB" sz="2200" b="0" i="1" strike="noStrike" spc="-1">
                <a:solidFill>
                  <a:srgbClr val="000000"/>
                </a:solidFill>
                <a:latin typeface="Arial"/>
              </a:rPr>
              <a:t>assessment</a:t>
            </a:r>
            <a:r>
              <a:rPr lang="en-GB" sz="2200" b="0" strike="noStrike" spc="-1">
                <a:solidFill>
                  <a:srgbClr val="000000"/>
                </a:solidFill>
                <a:latin typeface="Arial"/>
              </a:rPr>
              <a:t>. Language Policy Division. Council of Europe. Strasbourg. </a:t>
            </a:r>
            <a:endParaRPr lang="en-GB" sz="2200" b="0" strike="noStrike" spc="-1">
              <a:latin typeface="Arial"/>
            </a:endParaRPr>
          </a:p>
          <a:p>
            <a:endParaRPr lang="en-GB" sz="2200" b="0" strike="noStrike" spc="-1">
              <a:latin typeface="Arial"/>
            </a:endParaRPr>
          </a:p>
          <a:p>
            <a:r>
              <a:rPr lang="en-GB" sz="2200" b="0" strike="noStrike" spc="-1">
                <a:latin typeface="Times New Roman"/>
              </a:rPr>
              <a:t>Brannen, J. (2005). </a:t>
            </a:r>
            <a:r>
              <a:rPr lang="en-GB" sz="2200" b="0" i="1" strike="noStrike" spc="-1">
                <a:latin typeface="Times New Roman"/>
              </a:rPr>
              <a:t>Mixed Methods Research: A Discussion Paper</a:t>
            </a:r>
            <a:r>
              <a:rPr lang="en-GB" sz="2200" b="0" strike="noStrike" spc="-1">
                <a:latin typeface="Times New Roman"/>
              </a:rPr>
              <a:t>. Retrieved from </a:t>
            </a:r>
            <a:r>
              <a:rPr lang="en-GB" sz="2200" b="0" u="sng" strike="noStrike" spc="-1">
                <a:uFillTx/>
                <a:latin typeface="Times New Roman"/>
                <a:hlinkClick r:id="rId2"/>
              </a:rPr>
              <a:t>http://eprints.ncrm.ac.uk/89/1/MethodsReviewPaperNCRM-005.pdf</a:t>
            </a:r>
            <a:endParaRPr lang="en-GB" sz="2200" b="0" strike="noStrike" spc="-1">
              <a:latin typeface="Arial"/>
            </a:endParaRPr>
          </a:p>
          <a:p>
            <a:endParaRPr lang="en-GB" sz="2200" b="0" strike="noStrike" spc="-1">
              <a:latin typeface="Arial"/>
            </a:endParaRPr>
          </a:p>
          <a:p>
            <a:r>
              <a:rPr lang="en-GB" sz="2200" b="0" strike="noStrike" spc="-1">
                <a:latin typeface="Arial"/>
              </a:rPr>
              <a:t>Cohen, A. (1984). On taking language tests: What do students report, </a:t>
            </a:r>
            <a:r>
              <a:rPr lang="en-GB" sz="2200" b="0" i="1" strike="noStrike" spc="-1">
                <a:latin typeface="Arial"/>
              </a:rPr>
              <a:t>Language Testing,</a:t>
            </a:r>
            <a:r>
              <a:rPr lang="en-GB" sz="2200" b="0" strike="noStrike" spc="-1">
                <a:latin typeface="Arial"/>
              </a:rPr>
              <a:t> 1/1, 70-81. Hatch, L. </a:t>
            </a:r>
            <a:r>
              <a:rPr lang="en-GB" sz="2200" b="0" strike="noStrike" spc="-1">
                <a:latin typeface="Arial"/>
                <a:ea typeface="Arial"/>
              </a:rPr>
              <a:t>&amp;</a:t>
            </a:r>
            <a:r>
              <a:rPr lang="en-GB" sz="2200" b="0" strike="noStrike" spc="-1">
                <a:latin typeface="Arial"/>
              </a:rPr>
              <a:t> Lazarton, A. (1991) </a:t>
            </a:r>
            <a:r>
              <a:rPr lang="en-GB" sz="2200" b="0" i="1" strike="noStrike" spc="-1">
                <a:latin typeface="Arial"/>
              </a:rPr>
              <a:t>The Research Manual: Design and Statistics for Applied Linguistics.</a:t>
            </a:r>
            <a:r>
              <a:rPr lang="en-GB" sz="2200" b="0" strike="noStrike" spc="-1">
                <a:latin typeface="Arial"/>
              </a:rPr>
              <a:t> New York: Newbury house</a:t>
            </a:r>
          </a:p>
          <a:p>
            <a:endParaRPr lang="en-GB" sz="2200" b="0" strike="noStrike" spc="-1">
              <a:latin typeface="Arial"/>
            </a:endParaRPr>
          </a:p>
          <a:p>
            <a:endParaRPr lang="en-GB" sz="2200" b="0" strike="noStrike" spc="-1">
              <a:latin typeface="Arial"/>
            </a:endParaRPr>
          </a:p>
          <a:p>
            <a:endParaRPr lang="en-GB" sz="2000" b="0" strike="noStrike" spc="-1">
              <a:latin typeface="Arial"/>
            </a:endParaRPr>
          </a:p>
          <a:p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BlokTextu 399"/>
          <p:cNvSpPr txBox="1"/>
          <p:nvPr/>
        </p:nvSpPr>
        <p:spPr>
          <a:xfrm>
            <a:off x="1620000" y="360000"/>
            <a:ext cx="7380000" cy="60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GB" sz="3600" b="1" strike="noStrike" spc="-1">
                <a:latin typeface="Arial"/>
              </a:rPr>
              <a:t>References: </a:t>
            </a:r>
          </a:p>
        </p:txBody>
      </p:sp>
      <p:sp>
        <p:nvSpPr>
          <p:cNvPr id="401" name="BlokTextu 400"/>
          <p:cNvSpPr txBox="1"/>
          <p:nvPr/>
        </p:nvSpPr>
        <p:spPr>
          <a:xfrm>
            <a:off x="1620000" y="1080000"/>
            <a:ext cx="10260000" cy="5994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2200" b="0" strike="noStrike" spc="-1">
                <a:latin typeface="Arial"/>
              </a:rPr>
              <a:t>D</a:t>
            </a:r>
            <a:r>
              <a:rPr lang="en-GB" sz="2200" b="0" strike="noStrike" spc="-1">
                <a:latin typeface="Times New Roman"/>
              </a:rPr>
              <a:t>ö</a:t>
            </a:r>
            <a:r>
              <a:rPr lang="en-GB" sz="2200" b="0" strike="noStrike" spc="-1">
                <a:latin typeface="Arial"/>
              </a:rPr>
              <a:t>rneyi, Z. (2007). </a:t>
            </a:r>
            <a:r>
              <a:rPr lang="en-GB" sz="2200" b="0" i="1" strike="noStrike" spc="-1">
                <a:latin typeface="Arial"/>
              </a:rPr>
              <a:t>Research Methods in Applied Linguistics.</a:t>
            </a:r>
            <a:r>
              <a:rPr lang="en-GB" sz="2200" b="0" strike="noStrike" spc="-1">
                <a:latin typeface="Arial"/>
              </a:rPr>
              <a:t> Oxford, UK: OUP. </a:t>
            </a:r>
          </a:p>
          <a:p>
            <a:pPr>
              <a:lnSpc>
                <a:spcPct val="100000"/>
              </a:lnSpc>
              <a:buNone/>
            </a:pP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2200" b="0" strike="noStrike" spc="-1">
                <a:solidFill>
                  <a:srgbClr val="333333"/>
                </a:solidFill>
                <a:latin typeface="Droid Sans;Arial"/>
              </a:rPr>
              <a:t>Green, A. (1998). </a:t>
            </a:r>
            <a:r>
              <a:rPr lang="en-GB" sz="2200" b="0" i="1" strike="noStrike" spc="-1">
                <a:solidFill>
                  <a:srgbClr val="333333"/>
                </a:solidFill>
                <a:latin typeface="Droid Sans;Arial"/>
              </a:rPr>
              <a:t>Verbal protocol analysis in language testing research: A handbook </a:t>
            </a:r>
            <a:r>
              <a:rPr lang="en-GB" sz="2200" b="0" strike="noStrike" spc="-1">
                <a:solidFill>
                  <a:srgbClr val="333333"/>
                </a:solidFill>
                <a:latin typeface="Droid Sans;Arial"/>
              </a:rPr>
              <a:t>(Vol.5).</a:t>
            </a:r>
            <a:r>
              <a:rPr lang="en-GB" sz="2200" b="0" i="1" strike="noStrike" spc="-1">
                <a:solidFill>
                  <a:srgbClr val="333333"/>
                </a:solidFill>
                <a:latin typeface="Droid Sans;Arial"/>
              </a:rPr>
              <a:t> </a:t>
            </a:r>
            <a:r>
              <a:rPr lang="en-GB" sz="2200" b="0" strike="noStrike" spc="-1">
                <a:solidFill>
                  <a:srgbClr val="333333"/>
                </a:solidFill>
                <a:latin typeface="Droid Sans;Arial"/>
              </a:rPr>
              <a:t>Cambridge, UK:Cambridge University Press</a:t>
            </a:r>
            <a:r>
              <a:rPr lang="en-GB" sz="22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2200" b="0" strike="noStrike" spc="-1">
                <a:latin typeface="Arial"/>
              </a:rPr>
              <a:t>Lazaraton, A. (2008). Utilizing Qualitative Methods for Assessment, In </a:t>
            </a:r>
            <a:r>
              <a:rPr lang="en-GB" sz="2200" b="0" i="1" strike="noStrike" spc="-1">
                <a:latin typeface="Arial"/>
              </a:rPr>
              <a:t>Encyclopedia of Language and Education</a:t>
            </a:r>
            <a:r>
              <a:rPr lang="en-GB" sz="2200" b="0" strike="noStrike" spc="-1">
                <a:latin typeface="Arial"/>
              </a:rPr>
              <a:t>. Part 7, Part 24, pp. 2336 – 2348. </a:t>
            </a:r>
          </a:p>
          <a:p>
            <a:pPr>
              <a:lnSpc>
                <a:spcPct val="100000"/>
              </a:lnSpc>
              <a:buNone/>
            </a:pP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2200" b="0" strike="noStrike" spc="-1">
                <a:latin typeface="Arial"/>
              </a:rPr>
              <a:t>Messick, S. (1989).</a:t>
            </a:r>
            <a:r>
              <a:rPr lang="en-GB" sz="2200" b="0" i="1" strike="noStrike" spc="-1">
                <a:latin typeface="Arial"/>
              </a:rPr>
              <a:t> </a:t>
            </a:r>
            <a:r>
              <a:rPr lang="en-GB" sz="2200" b="0" strike="noStrike" spc="-1">
                <a:latin typeface="Arial"/>
              </a:rPr>
              <a:t>Validity. </a:t>
            </a:r>
            <a:r>
              <a:rPr lang="en-GB" sz="2200" b="0" i="1" strike="noStrike" spc="-1">
                <a:latin typeface="Arial"/>
              </a:rPr>
              <a:t>In Educational measurement.</a:t>
            </a:r>
            <a:r>
              <a:rPr lang="en-GB" sz="2200" b="0" strike="noStrike" spc="-1">
                <a:latin typeface="Arial"/>
              </a:rPr>
              <a:t> 3</a:t>
            </a:r>
            <a:r>
              <a:rPr lang="en-GB" sz="2200" b="0" strike="noStrike" spc="-1" baseline="33000">
                <a:latin typeface="Arial"/>
              </a:rPr>
              <a:t>rd</a:t>
            </a:r>
            <a:r>
              <a:rPr lang="en-GB" sz="2200" b="0" strike="noStrike" spc="-1">
                <a:latin typeface="Arial"/>
              </a:rPr>
              <a:t> edition. New York: American Council of Education / Macmillan.</a:t>
            </a:r>
          </a:p>
          <a:p>
            <a:pPr>
              <a:lnSpc>
                <a:spcPct val="100000"/>
              </a:lnSpc>
              <a:spcAft>
                <a:spcPts val="666"/>
              </a:spcAft>
              <a:buNone/>
            </a:pP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66"/>
              </a:spcAft>
              <a:buNone/>
            </a:pPr>
            <a:r>
              <a:rPr lang="en-GB" sz="2200" b="0" strike="noStrike" spc="-1">
                <a:solidFill>
                  <a:srgbClr val="000000"/>
                </a:solidFill>
                <a:latin typeface="Times New Roman"/>
              </a:rPr>
              <a:t>Miles, M. B. </a:t>
            </a:r>
            <a:r>
              <a:rPr lang="en-GB" sz="2200" b="0" strike="noStrike" spc="-1">
                <a:solidFill>
                  <a:srgbClr val="000000"/>
                </a:solidFill>
                <a:latin typeface="Arial"/>
                <a:ea typeface="Arial"/>
              </a:rPr>
              <a:t>&amp;</a:t>
            </a:r>
            <a:r>
              <a:rPr lang="en-GB" sz="2200" b="0" strike="noStrike" spc="-1">
                <a:solidFill>
                  <a:srgbClr val="000000"/>
                </a:solidFill>
                <a:latin typeface="Times New Roman"/>
              </a:rPr>
              <a:t> Huberman, A. M. (1994). </a:t>
            </a:r>
            <a:r>
              <a:rPr lang="en-GB" sz="2200" b="0" i="1" strike="noStrike" spc="-1">
                <a:latin typeface="Times New Roman"/>
              </a:rPr>
              <a:t>Qualitative Data Analysis, </a:t>
            </a:r>
            <a:r>
              <a:rPr lang="en-GB" sz="2200" b="0" strike="noStrike" spc="-1">
                <a:latin typeface="Times New Roman"/>
              </a:rPr>
              <a:t>2nd Edition. Thousand Oaks, Calif.: Sage.</a:t>
            </a:r>
          </a:p>
          <a:p>
            <a:pPr>
              <a:lnSpc>
                <a:spcPct val="100000"/>
              </a:lnSpc>
              <a:spcAft>
                <a:spcPts val="666"/>
              </a:spcAft>
              <a:buNone/>
            </a:pP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66"/>
              </a:spcAft>
              <a:buNone/>
            </a:pPr>
            <a:r>
              <a:rPr lang="en-GB" sz="2200" b="0" strike="noStrike" spc="-1">
                <a:latin typeface="Times New Roman"/>
              </a:rPr>
              <a:t>Strauss, A. </a:t>
            </a:r>
            <a:r>
              <a:rPr lang="en-GB" sz="2200" b="0" strike="noStrike" spc="-1">
                <a:latin typeface="Arial"/>
              </a:rPr>
              <a:t>L. </a:t>
            </a:r>
            <a:r>
              <a:rPr lang="en-GB" sz="2200" b="0" strike="noStrike" spc="-1">
                <a:latin typeface="Arial"/>
                <a:ea typeface="Arial"/>
              </a:rPr>
              <a:t>&amp;</a:t>
            </a:r>
            <a:r>
              <a:rPr lang="en-GB" sz="2200" b="0" strike="noStrike" spc="-1">
                <a:latin typeface="Times New Roman"/>
              </a:rPr>
              <a:t> Corbin, J. (1998). </a:t>
            </a:r>
            <a:r>
              <a:rPr lang="en-GB" sz="2200" b="0" i="1" strike="noStrike" spc="-1">
                <a:latin typeface="Times New Roman"/>
              </a:rPr>
              <a:t>Basics of Qualitative Research: Techniques and Procedures for Developing Grounded Theory, </a:t>
            </a:r>
            <a:r>
              <a:rPr lang="en-GB" sz="2200" b="0" strike="noStrike" spc="-1">
                <a:latin typeface="Times New Roman"/>
              </a:rPr>
              <a:t>2nd Edition. Thousand Oaks, Calif.: Sage.</a:t>
            </a:r>
            <a:endParaRPr lang="en-GB" sz="2200" b="0" strike="noStrike" spc="-1">
              <a:latin typeface="Arial"/>
            </a:endParaRPr>
          </a:p>
          <a:p>
            <a:endParaRPr lang="en-GB" sz="2200" b="0" strike="noStrike" spc="-1">
              <a:latin typeface="Arial"/>
            </a:endParaRPr>
          </a:p>
          <a:p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Zástupný symbol obsahu 3"/>
          <p:cNvPicPr/>
          <p:nvPr/>
        </p:nvPicPr>
        <p:blipFill>
          <a:blip r:embed="rId2"/>
          <a:srcRect l="11726" t="11461" r="26898" b="4175"/>
          <a:stretch/>
        </p:blipFill>
        <p:spPr>
          <a:xfrm>
            <a:off x="2743199" y="0"/>
            <a:ext cx="9170126" cy="6341400"/>
          </a:xfrm>
          <a:prstGeom prst="rect">
            <a:avLst/>
          </a:prstGeom>
          <a:ln w="0">
            <a:noFill/>
          </a:ln>
        </p:spPr>
      </p:pic>
      <p:sp>
        <p:nvSpPr>
          <p:cNvPr id="350" name="BlokTextu 4"/>
          <p:cNvSpPr/>
          <p:nvPr/>
        </p:nvSpPr>
        <p:spPr>
          <a:xfrm>
            <a:off x="4267199" y="6402360"/>
            <a:ext cx="835152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400" b="0" strike="noStrike" spc="-1" dirty="0" smtClean="0">
                <a:solidFill>
                  <a:srgbClr val="000000"/>
                </a:solidFill>
                <a:latin typeface="Century Gothic"/>
                <a:ea typeface="DejaVu Sans"/>
              </a:rPr>
              <a:t>https</a:t>
            </a:r>
            <a:r>
              <a:rPr lang="en-GB" sz="14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://www.natobilc.org/documents/LanguageTesting/Roadmap%20to%20Validity.pdf</a:t>
            </a:r>
            <a:endParaRPr lang="en-GB" sz="1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1393560" y="3880080"/>
            <a:ext cx="5560920" cy="2091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3200" b="0" strike="noStrike" spc="-1">
                <a:solidFill>
                  <a:srgbClr val="262626"/>
                </a:solidFill>
                <a:latin typeface="Century Gothic"/>
              </a:rPr>
              <a:t>The data are primarily numerical. </a:t>
            </a:r>
            <a:r>
              <a:rPr sz="3200"/>
              <a:t/>
            </a:r>
            <a:br>
              <a:rPr sz="3200"/>
            </a:br>
            <a:r>
              <a:rPr lang="en-GB" sz="3200" b="0" strike="noStrike" spc="-1">
                <a:solidFill>
                  <a:srgbClr val="262626"/>
                </a:solidFill>
                <a:latin typeface="Century Gothic"/>
              </a:rPr>
              <a:t>We analyse the collected data by statistical methods</a:t>
            </a:r>
            <a:endParaRPr lang="en-GB" sz="3200" b="0" strike="noStrike" spc="-1">
              <a:latin typeface="Arial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/>
          </p:nvPr>
        </p:nvSpPr>
        <p:spPr>
          <a:xfrm>
            <a:off x="1510920" y="321120"/>
            <a:ext cx="5560920" cy="3444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3400" b="1" strike="noStrike" spc="-1">
                <a:solidFill>
                  <a:srgbClr val="404040"/>
                </a:solidFill>
                <a:latin typeface="Century Gothic"/>
              </a:rPr>
              <a:t>1. What kind of data do you collect during pretesting? </a:t>
            </a:r>
            <a:endParaRPr lang="en-GB" sz="3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GB" sz="1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3400" b="1" strike="noStrike" spc="-1">
                <a:solidFill>
                  <a:srgbClr val="404040"/>
                </a:solidFill>
                <a:latin typeface="Century Gothic"/>
              </a:rPr>
              <a:t>2. How do you analyse the collected data? </a:t>
            </a:r>
            <a:endParaRPr lang="en-GB" sz="3400" b="0" strike="noStrike" spc="-1">
              <a:latin typeface="Arial"/>
            </a:endParaRPr>
          </a:p>
        </p:txBody>
      </p:sp>
      <p:sp>
        <p:nvSpPr>
          <p:cNvPr id="353" name="Zástupný symbol obsahu 3"/>
          <p:cNvSpPr/>
          <p:nvPr/>
        </p:nvSpPr>
        <p:spPr>
          <a:xfrm>
            <a:off x="6845760" y="0"/>
            <a:ext cx="5187600" cy="3222720"/>
          </a:xfrm>
          <a:prstGeom prst="ellipse">
            <a:avLst/>
          </a:prstGeom>
          <a:blipFill rotWithShape="0">
            <a:blip r:embed="rId2"/>
            <a:srcRect/>
            <a:stretch/>
          </a:blipFill>
          <a:ln w="0">
            <a:noFill/>
          </a:ln>
          <a:effectLst>
            <a:softEdge rad="11268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4" name="Ovál 6"/>
          <p:cNvSpPr/>
          <p:nvPr/>
        </p:nvSpPr>
        <p:spPr>
          <a:xfrm>
            <a:off x="7074360" y="3546360"/>
            <a:ext cx="4959000" cy="3045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cap="rnd">
            <a:solidFill>
              <a:srgbClr val="7A230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24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  „A scientific research is the organized, systematic search for answers to the questions we ask.“</a:t>
            </a:r>
            <a:endParaRPr lang="en-GB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 (Hatch&amp;Lazarton, 1991, p. 1)</a:t>
            </a:r>
            <a:endParaRPr lang="en-GB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1080000" y="48240"/>
            <a:ext cx="9191520" cy="670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3600" b="1" strike="noStrike" spc="-1">
                <a:solidFill>
                  <a:srgbClr val="262626"/>
                </a:solidFill>
                <a:latin typeface="Century Gothic"/>
              </a:rPr>
              <a:t>Quantitative research</a:t>
            </a:r>
            <a:endParaRPr lang="en-GB" sz="3600" b="0" strike="noStrike" spc="-1">
              <a:latin typeface="Arial"/>
            </a:endParaRPr>
          </a:p>
        </p:txBody>
      </p:sp>
      <p:sp>
        <p:nvSpPr>
          <p:cNvPr id="356" name="Obdĺžnik 3"/>
          <p:cNvSpPr/>
          <p:nvPr/>
        </p:nvSpPr>
        <p:spPr>
          <a:xfrm>
            <a:off x="6120000" y="180000"/>
            <a:ext cx="5938920" cy="3778920"/>
          </a:xfrm>
          <a:prstGeom prst="rect">
            <a:avLst/>
          </a:prstGeom>
          <a:solidFill>
            <a:srgbClr val="EBBBA4"/>
          </a:solidFill>
          <a:ln cap="rnd">
            <a:solidFill>
              <a:srgbClr val="D47816"/>
            </a:solidFill>
            <a:round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28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„QUAN proponents usually emphasize that at its best the quantitative inquiry is </a:t>
            </a:r>
            <a:r>
              <a:rPr lang="en-GB" sz="28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systematic, rigorous, focused, and tightly controlled, involving precise measurement and producing reliable and replicable data</a:t>
            </a:r>
            <a:r>
              <a:rPr lang="en-GB" sz="28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...“</a:t>
            </a:r>
            <a:endParaRPr lang="en-GB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28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(Dörneyi, Z., 2007, p. 34)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357" name="BlokTextu 5"/>
          <p:cNvSpPr/>
          <p:nvPr/>
        </p:nvSpPr>
        <p:spPr>
          <a:xfrm>
            <a:off x="622080" y="6524280"/>
            <a:ext cx="297576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Source: ALTS HB, Version 14, </a:t>
            </a:r>
            <a:endParaRPr lang="en-GB" sz="1600" b="0" strike="noStrike" spc="-1">
              <a:latin typeface="Arial"/>
            </a:endParaRPr>
          </a:p>
        </p:txBody>
      </p:sp>
      <p:pic>
        <p:nvPicPr>
          <p:cNvPr id="358" name="Zástupný symbol obsahu 7"/>
          <p:cNvPicPr/>
          <p:nvPr/>
        </p:nvPicPr>
        <p:blipFill>
          <a:blip r:embed="rId2"/>
          <a:srcRect l="37506" t="19381" r="43085" b="48010"/>
          <a:stretch/>
        </p:blipFill>
        <p:spPr>
          <a:xfrm>
            <a:off x="330120" y="720000"/>
            <a:ext cx="3503160" cy="3367800"/>
          </a:xfrm>
          <a:prstGeom prst="rect">
            <a:avLst/>
          </a:prstGeom>
          <a:ln w="0">
            <a:noFill/>
          </a:ln>
        </p:spPr>
      </p:pic>
      <p:pic>
        <p:nvPicPr>
          <p:cNvPr id="359" name="Obrázok 8"/>
          <p:cNvPicPr/>
          <p:nvPr/>
        </p:nvPicPr>
        <p:blipFill>
          <a:blip r:embed="rId2"/>
          <a:srcRect l="38167" t="55213" r="43581" b="12693"/>
          <a:stretch/>
        </p:blipFill>
        <p:spPr>
          <a:xfrm>
            <a:off x="2160000" y="1015200"/>
            <a:ext cx="3542400" cy="3123720"/>
          </a:xfrm>
          <a:prstGeom prst="rect">
            <a:avLst/>
          </a:prstGeom>
          <a:ln w="0">
            <a:noFill/>
          </a:ln>
        </p:spPr>
      </p:pic>
      <p:pic>
        <p:nvPicPr>
          <p:cNvPr id="360" name="Obrázok 9"/>
          <p:cNvPicPr/>
          <p:nvPr/>
        </p:nvPicPr>
        <p:blipFill>
          <a:blip r:embed="rId3"/>
          <a:srcRect l="25600" t="41106" r="53165" b="27664"/>
          <a:stretch/>
        </p:blipFill>
        <p:spPr>
          <a:xfrm>
            <a:off x="1244880" y="1800000"/>
            <a:ext cx="3974040" cy="3002400"/>
          </a:xfrm>
          <a:prstGeom prst="rect">
            <a:avLst/>
          </a:prstGeom>
          <a:ln w="0">
            <a:noFill/>
          </a:ln>
        </p:spPr>
      </p:pic>
      <p:pic>
        <p:nvPicPr>
          <p:cNvPr id="361" name="Obrázok 10"/>
          <p:cNvPicPr/>
          <p:nvPr/>
        </p:nvPicPr>
        <p:blipFill>
          <a:blip r:embed="rId4"/>
          <a:srcRect l="26594" t="52861" r="55974" b="25900"/>
          <a:stretch/>
        </p:blipFill>
        <p:spPr>
          <a:xfrm>
            <a:off x="720000" y="3240000"/>
            <a:ext cx="4266720" cy="3112560"/>
          </a:xfrm>
          <a:prstGeom prst="rect">
            <a:avLst/>
          </a:prstGeom>
          <a:ln w="0">
            <a:noFill/>
          </a:ln>
        </p:spPr>
      </p:pic>
      <p:pic>
        <p:nvPicPr>
          <p:cNvPr id="362" name="Obrázok 11"/>
          <p:cNvPicPr/>
          <p:nvPr/>
        </p:nvPicPr>
        <p:blipFill>
          <a:blip r:embed="rId5"/>
          <a:srcRect l="9589" t="36402" r="59445" b="30310"/>
          <a:stretch/>
        </p:blipFill>
        <p:spPr>
          <a:xfrm>
            <a:off x="5703480" y="4061880"/>
            <a:ext cx="3663000" cy="2417040"/>
          </a:xfrm>
          <a:prstGeom prst="rect">
            <a:avLst/>
          </a:prstGeom>
          <a:ln w="0">
            <a:noFill/>
          </a:ln>
        </p:spPr>
      </p:pic>
      <p:pic>
        <p:nvPicPr>
          <p:cNvPr id="363" name="Obrázok 12"/>
          <p:cNvPicPr/>
          <p:nvPr/>
        </p:nvPicPr>
        <p:blipFill>
          <a:blip r:embed="rId5"/>
          <a:srcRect l="45925" t="36402" r="23266" b="35601"/>
          <a:stretch/>
        </p:blipFill>
        <p:spPr>
          <a:xfrm>
            <a:off x="8280000" y="4500000"/>
            <a:ext cx="3558240" cy="2215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1754640" y="624240"/>
            <a:ext cx="9747360" cy="72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3600" b="1" strike="noStrike" spc="-1">
                <a:solidFill>
                  <a:srgbClr val="262626"/>
                </a:solidFill>
                <a:latin typeface="Century Gothic"/>
              </a:rPr>
              <a:t>Quantitative analysis methods- limitations</a:t>
            </a:r>
            <a:endParaRPr lang="en-GB" sz="3600" b="0" strike="noStrike" spc="-1">
              <a:latin typeface="Arial"/>
            </a:endParaRPr>
          </a:p>
        </p:txBody>
      </p:sp>
      <p:sp>
        <p:nvSpPr>
          <p:cNvPr id="365" name="BlokTextu 6"/>
          <p:cNvSpPr/>
          <p:nvPr/>
        </p:nvSpPr>
        <p:spPr>
          <a:xfrm>
            <a:off x="706680" y="1345680"/>
            <a:ext cx="6492240" cy="258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29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„qualitative researchers view quantitative research as overly simplistic, decontextualized, reductionist in terms of its generalizations…“</a:t>
            </a:r>
            <a:r>
              <a:rPr lang="en-GB" sz="3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endParaRPr lang="en-GB" sz="3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(Brennen, J. 2005, p. 7)</a:t>
            </a:r>
            <a:endParaRPr lang="en-GB" sz="1600" b="0" strike="noStrike" spc="-1"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/>
          </p:nvPr>
        </p:nvSpPr>
        <p:spPr>
          <a:xfrm>
            <a:off x="6120000" y="1166400"/>
            <a:ext cx="5578200" cy="3151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en-GB" sz="2900" b="0" strike="noStrike" spc="-1">
                <a:latin typeface="Century Gothic"/>
              </a:rPr>
              <a:t>“… not very sensitive in uncovering the reasons for particular observations… . That is, the general exploratory capacity of quantitative research is rather limited.”</a:t>
            </a:r>
            <a:r>
              <a:rPr lang="en-GB" sz="2800" b="0" strike="noStrike" spc="-1">
                <a:latin typeface="Century Gothic"/>
              </a:rPr>
              <a:t> </a:t>
            </a:r>
            <a:r>
              <a:rPr lang="en-GB" sz="3200" b="0" strike="noStrike" spc="-1">
                <a:latin typeface="Century Gothic"/>
              </a:rPr>
              <a:t> </a:t>
            </a:r>
            <a:r>
              <a:rPr lang="en-GB" sz="1600" b="0" strike="noStrike" spc="-1">
                <a:latin typeface="Century Gothic"/>
              </a:rPr>
              <a:t>(D</a:t>
            </a:r>
            <a:r>
              <a:rPr lang="en-GB" sz="1600" b="0" strike="noStrike" spc="-1">
                <a:latin typeface="Century Gothic"/>
                <a:ea typeface="Arial"/>
              </a:rPr>
              <a:t>őrmeyi, 2007, p. 35)</a:t>
            </a:r>
            <a:endParaRPr lang="en-GB" sz="1600" b="0" strike="noStrike" spc="-1">
              <a:latin typeface="Arial"/>
            </a:endParaRPr>
          </a:p>
        </p:txBody>
      </p:sp>
      <p:sp>
        <p:nvSpPr>
          <p:cNvPr id="367" name="Obdĺžnik 366"/>
          <p:cNvSpPr/>
          <p:nvPr/>
        </p:nvSpPr>
        <p:spPr>
          <a:xfrm>
            <a:off x="1080000" y="4500000"/>
            <a:ext cx="10930320" cy="560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2900" b="0" strike="noStrike" spc="-1">
                <a:solidFill>
                  <a:srgbClr val="000000"/>
                </a:solidFill>
                <a:latin typeface="Century Gothic"/>
                <a:ea typeface="NSimSun"/>
              </a:rPr>
              <a:t>“A more critical limitation to correlational and experimental approaches to construct validation is that these examine only the products of the test taking process – the test scores – and provide no means for investigating the processes of test taking.”           </a:t>
            </a:r>
            <a:r>
              <a:rPr lang="en-GB" sz="2800" b="0" strike="noStrike" spc="-1">
                <a:solidFill>
                  <a:srgbClr val="000000"/>
                </a:solidFill>
                <a:latin typeface="Century Gothic"/>
                <a:ea typeface="NSimSun"/>
              </a:rPr>
              <a:t>                                                         </a:t>
            </a:r>
            <a:r>
              <a:rPr lang="en-GB" sz="1600" b="0" strike="noStrike" spc="-1">
                <a:solidFill>
                  <a:srgbClr val="000000"/>
                </a:solidFill>
                <a:latin typeface="Century Gothic"/>
                <a:ea typeface="NSimSun"/>
              </a:rPr>
              <a:t>(Bachman, 1990, p. 269)</a:t>
            </a:r>
            <a:endParaRPr lang="en-GB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Obdĺžnik 367"/>
          <p:cNvSpPr/>
          <p:nvPr/>
        </p:nvSpPr>
        <p:spPr>
          <a:xfrm>
            <a:off x="1620000" y="540000"/>
            <a:ext cx="4678200" cy="123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3600" b="1" strike="noStrike" spc="-1">
                <a:solidFill>
                  <a:srgbClr val="000000"/>
                </a:solidFill>
                <a:latin typeface="Arial"/>
                <a:ea typeface="DejaVu Sans"/>
              </a:rPr>
              <a:t>Qualitative research </a:t>
            </a:r>
            <a:endParaRPr lang="en-GB" sz="3600" b="0" strike="noStrike" spc="-1">
              <a:latin typeface="Arial"/>
            </a:endParaRPr>
          </a:p>
        </p:txBody>
      </p:sp>
      <p:sp>
        <p:nvSpPr>
          <p:cNvPr id="369" name="Obdĺžnik 1"/>
          <p:cNvSpPr/>
          <p:nvPr/>
        </p:nvSpPr>
        <p:spPr>
          <a:xfrm>
            <a:off x="6555600" y="540000"/>
            <a:ext cx="5323320" cy="3434400"/>
          </a:xfrm>
          <a:prstGeom prst="rect">
            <a:avLst/>
          </a:prstGeom>
          <a:solidFill>
            <a:srgbClr val="EBBBA4"/>
          </a:solidFill>
          <a:ln cap="rnd">
            <a:solidFill>
              <a:srgbClr val="D47816"/>
            </a:solidFill>
            <a:round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3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“...qualitative research is ideal for </a:t>
            </a:r>
            <a:r>
              <a:rPr lang="en-GB" sz="32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providing insights into</a:t>
            </a:r>
            <a:r>
              <a:rPr lang="en-GB" sz="3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r>
              <a:rPr lang="en-GB" sz="3200" b="0" strike="noStrike" spc="-1">
                <a:solidFill>
                  <a:srgbClr val="000000"/>
                </a:solidFill>
                <a:latin typeface="Century Gothic"/>
                <a:ea typeface="Century Gothic"/>
              </a:rPr>
              <a:t>[…] </a:t>
            </a:r>
            <a:r>
              <a:rPr lang="en-GB" sz="3200" b="1" strike="noStrike" spc="-1">
                <a:solidFill>
                  <a:srgbClr val="000000"/>
                </a:solidFill>
                <a:latin typeface="Century Gothic"/>
                <a:ea typeface="Century Gothic"/>
              </a:rPr>
              <a:t>contextual conditions and influences</a:t>
            </a:r>
            <a:r>
              <a:rPr lang="en-GB" sz="3200" b="0" strike="noStrike" spc="-1">
                <a:solidFill>
                  <a:srgbClr val="000000"/>
                </a:solidFill>
                <a:latin typeface="Century Gothic"/>
                <a:ea typeface="Century Gothic"/>
              </a:rPr>
              <a:t>.</a:t>
            </a:r>
            <a:r>
              <a:rPr lang="en-GB" sz="3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“</a:t>
            </a:r>
            <a:endParaRPr lang="en-GB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3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(Dörneyi, 2007, p. 36)</a:t>
            </a:r>
            <a:endParaRPr lang="en-GB" sz="3200" b="0" strike="noStrike" spc="-1">
              <a:latin typeface="Arial"/>
            </a:endParaRPr>
          </a:p>
        </p:txBody>
      </p:sp>
      <p:sp>
        <p:nvSpPr>
          <p:cNvPr id="370" name="Obdĺžnik 10"/>
          <p:cNvSpPr/>
          <p:nvPr/>
        </p:nvSpPr>
        <p:spPr>
          <a:xfrm>
            <a:off x="540000" y="1424520"/>
            <a:ext cx="5758920" cy="3794400"/>
          </a:xfrm>
          <a:prstGeom prst="rect">
            <a:avLst/>
          </a:prstGeom>
          <a:solidFill>
            <a:srgbClr val="EBBBA4"/>
          </a:solidFill>
          <a:ln cap="rnd">
            <a:solidFill>
              <a:srgbClr val="D47816"/>
            </a:solidFill>
            <a:round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3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„… by using qualitative methods we can </a:t>
            </a:r>
            <a:r>
              <a:rPr lang="en-GB" sz="32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uncover subtle meanings that are inevitably lost in quantitative reaseach</a:t>
            </a:r>
            <a:r>
              <a:rPr lang="en-GB" sz="3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, … .“</a:t>
            </a:r>
            <a:endParaRPr lang="en-GB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3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(Dörneyi, 2007, p. 28)</a:t>
            </a:r>
            <a:endParaRPr lang="en-GB" sz="3200" b="0" strike="noStrike" spc="-1">
              <a:latin typeface="Arial"/>
            </a:endParaRPr>
          </a:p>
        </p:txBody>
      </p:sp>
      <p:sp>
        <p:nvSpPr>
          <p:cNvPr id="371" name="Obdĺžnik 9"/>
          <p:cNvSpPr/>
          <p:nvPr/>
        </p:nvSpPr>
        <p:spPr>
          <a:xfrm>
            <a:off x="6120000" y="3780000"/>
            <a:ext cx="5578920" cy="2876400"/>
          </a:xfrm>
          <a:prstGeom prst="rect">
            <a:avLst/>
          </a:prstGeom>
          <a:solidFill>
            <a:srgbClr val="EBBBA4"/>
          </a:solidFill>
          <a:ln cap="rnd">
            <a:solidFill>
              <a:srgbClr val="D47816"/>
            </a:solidFill>
            <a:round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3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… it is </a:t>
            </a:r>
            <a:r>
              <a:rPr lang="en-GB" sz="32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test-taker perceptions that Messick</a:t>
            </a:r>
            <a:r>
              <a:rPr lang="en-GB" sz="3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 (1989)</a:t>
            </a:r>
            <a:r>
              <a:rPr lang="en-GB" sz="32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 considers a crucial source of evidence for construct validity.</a:t>
            </a:r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Obdĺžnik 371"/>
          <p:cNvSpPr/>
          <p:nvPr/>
        </p:nvSpPr>
        <p:spPr>
          <a:xfrm>
            <a:off x="1440000" y="360000"/>
            <a:ext cx="5038920" cy="141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3600" b="1" strike="noStrike" spc="-1">
                <a:solidFill>
                  <a:srgbClr val="000000"/>
                </a:solidFill>
                <a:latin typeface="Arial"/>
                <a:ea typeface="DejaVu Sans"/>
              </a:rPr>
              <a:t>Qualitative research methods </a:t>
            </a:r>
            <a:endParaRPr lang="en-GB" sz="3600" b="0" strike="noStrike" spc="-1">
              <a:latin typeface="Arial"/>
            </a:endParaRPr>
          </a:p>
        </p:txBody>
      </p:sp>
      <p:sp>
        <p:nvSpPr>
          <p:cNvPr id="373" name="Obdĺžnik 2"/>
          <p:cNvSpPr/>
          <p:nvPr/>
        </p:nvSpPr>
        <p:spPr>
          <a:xfrm>
            <a:off x="6120000" y="540000"/>
            <a:ext cx="5938920" cy="3058920"/>
          </a:xfrm>
          <a:prstGeom prst="rect">
            <a:avLst/>
          </a:prstGeom>
          <a:solidFill>
            <a:srgbClr val="EBBBA4"/>
          </a:solidFill>
          <a:ln cap="rnd">
            <a:solidFill>
              <a:srgbClr val="D47816"/>
            </a:solidFill>
            <a:round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28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- Discourse/Conversation Analysis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28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- Questionnaires 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28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- Observations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28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- Verbal Protocol Analysis 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28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- Software Programmes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28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- Interviews </a:t>
            </a:r>
            <a:endParaRPr lang="en-GB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			(Lazaraton, 2007, p. 198)</a:t>
            </a:r>
            <a:endParaRPr lang="en-GB" sz="1200" b="0" strike="noStrike" spc="-1">
              <a:latin typeface="Arial"/>
            </a:endParaRPr>
          </a:p>
        </p:txBody>
      </p:sp>
      <p:pic>
        <p:nvPicPr>
          <p:cNvPr id="374" name="Obrázok 373"/>
          <p:cNvPicPr/>
          <p:nvPr/>
        </p:nvPicPr>
        <p:blipFill>
          <a:blip r:embed="rId2"/>
          <a:stretch/>
        </p:blipFill>
        <p:spPr>
          <a:xfrm>
            <a:off x="387000" y="1404720"/>
            <a:ext cx="2341440" cy="2973600"/>
          </a:xfrm>
          <a:prstGeom prst="rect">
            <a:avLst/>
          </a:prstGeom>
          <a:ln w="0">
            <a:noFill/>
          </a:ln>
        </p:spPr>
      </p:pic>
      <p:pic>
        <p:nvPicPr>
          <p:cNvPr id="375" name="Obrázok 374"/>
          <p:cNvPicPr/>
          <p:nvPr/>
        </p:nvPicPr>
        <p:blipFill>
          <a:blip r:embed="rId3"/>
          <a:stretch/>
        </p:blipFill>
        <p:spPr>
          <a:xfrm>
            <a:off x="1474560" y="1703520"/>
            <a:ext cx="4464360" cy="2975400"/>
          </a:xfrm>
          <a:prstGeom prst="rect">
            <a:avLst/>
          </a:prstGeom>
          <a:ln w="0">
            <a:noFill/>
          </a:ln>
        </p:spPr>
      </p:pic>
      <p:pic>
        <p:nvPicPr>
          <p:cNvPr id="376" name="Obrázok 375"/>
          <p:cNvPicPr/>
          <p:nvPr/>
        </p:nvPicPr>
        <p:blipFill>
          <a:blip r:embed="rId4"/>
          <a:stretch/>
        </p:blipFill>
        <p:spPr>
          <a:xfrm>
            <a:off x="900000" y="2880000"/>
            <a:ext cx="4858920" cy="2720160"/>
          </a:xfrm>
          <a:prstGeom prst="rect">
            <a:avLst/>
          </a:prstGeom>
          <a:ln w="0">
            <a:noFill/>
          </a:ln>
        </p:spPr>
      </p:pic>
      <p:pic>
        <p:nvPicPr>
          <p:cNvPr id="377" name="Obrázok 376"/>
          <p:cNvPicPr/>
          <p:nvPr/>
        </p:nvPicPr>
        <p:blipFill>
          <a:blip r:embed="rId5"/>
          <a:stretch/>
        </p:blipFill>
        <p:spPr>
          <a:xfrm>
            <a:off x="360000" y="3960000"/>
            <a:ext cx="5959440" cy="2813040"/>
          </a:xfrm>
          <a:prstGeom prst="rect">
            <a:avLst/>
          </a:prstGeom>
          <a:ln w="0">
            <a:noFill/>
          </a:ln>
        </p:spPr>
      </p:pic>
      <p:pic>
        <p:nvPicPr>
          <p:cNvPr id="378" name="Obrázok 377"/>
          <p:cNvPicPr/>
          <p:nvPr/>
        </p:nvPicPr>
        <p:blipFill>
          <a:blip r:embed="rId6"/>
          <a:stretch/>
        </p:blipFill>
        <p:spPr>
          <a:xfrm>
            <a:off x="5579280" y="4140000"/>
            <a:ext cx="4499640" cy="2518920"/>
          </a:xfrm>
          <a:prstGeom prst="rect">
            <a:avLst/>
          </a:prstGeom>
          <a:ln w="0">
            <a:noFill/>
          </a:ln>
        </p:spPr>
      </p:pic>
      <p:pic>
        <p:nvPicPr>
          <p:cNvPr id="379" name="Obrázok 378"/>
          <p:cNvPicPr/>
          <p:nvPr/>
        </p:nvPicPr>
        <p:blipFill>
          <a:blip r:embed="rId7"/>
          <a:stretch/>
        </p:blipFill>
        <p:spPr>
          <a:xfrm>
            <a:off x="7461360" y="3780000"/>
            <a:ext cx="4597560" cy="3058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Obdĺžnik 379"/>
          <p:cNvSpPr/>
          <p:nvPr/>
        </p:nvSpPr>
        <p:spPr>
          <a:xfrm>
            <a:off x="1620000" y="540000"/>
            <a:ext cx="5038920" cy="141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4200" b="1" strike="noStrike" spc="-1">
                <a:solidFill>
                  <a:srgbClr val="000000"/>
                </a:solidFill>
                <a:latin typeface="Arial"/>
                <a:ea typeface="DejaVu Sans"/>
              </a:rPr>
              <a:t>Verbal protocols </a:t>
            </a:r>
            <a:endParaRPr lang="en-GB" sz="4200" b="0" strike="noStrike" spc="-1">
              <a:latin typeface="Arial"/>
            </a:endParaRPr>
          </a:p>
        </p:txBody>
      </p:sp>
      <p:sp>
        <p:nvSpPr>
          <p:cNvPr id="381" name="Obdĺžnik 6"/>
          <p:cNvSpPr/>
          <p:nvPr/>
        </p:nvSpPr>
        <p:spPr>
          <a:xfrm>
            <a:off x="360720" y="1260720"/>
            <a:ext cx="6478920" cy="4138920"/>
          </a:xfrm>
          <a:prstGeom prst="rect">
            <a:avLst/>
          </a:prstGeom>
          <a:solidFill>
            <a:srgbClr val="EBBBA4"/>
          </a:solidFill>
          <a:ln cap="rnd">
            <a:solidFill>
              <a:srgbClr val="D47816"/>
            </a:solidFill>
            <a:round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3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”… data collected from test takers and/or examiners in which they talk about their thought processes while they take a test or assess a test performance.”       </a:t>
            </a:r>
            <a:r>
              <a:rPr lang="en-GB" sz="14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(Banerjee, p. 3, 2004)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382" name="Obdĺžnik 4"/>
          <p:cNvSpPr/>
          <p:nvPr/>
        </p:nvSpPr>
        <p:spPr>
          <a:xfrm>
            <a:off x="6300000" y="2160000"/>
            <a:ext cx="5399640" cy="4348440"/>
          </a:xfrm>
          <a:prstGeom prst="rect">
            <a:avLst/>
          </a:prstGeom>
          <a:solidFill>
            <a:srgbClr val="EBBBA4"/>
          </a:solidFill>
          <a:ln cap="rnd">
            <a:solidFill>
              <a:srgbClr val="D47816"/>
            </a:solidFill>
            <a:round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28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a) </a:t>
            </a:r>
            <a:r>
              <a:rPr lang="en-GB" sz="28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Think aloud</a:t>
            </a:r>
            <a:r>
              <a:rPr lang="en-GB" sz="28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: immediate verbalization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28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b) </a:t>
            </a:r>
            <a:r>
              <a:rPr lang="en-GB" sz="28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Introspection</a:t>
            </a:r>
            <a:r>
              <a:rPr lang="en-GB" sz="28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: 10-20 second time delay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28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c)</a:t>
            </a:r>
            <a:r>
              <a:rPr lang="en-GB" sz="28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 Immediate retrospection</a:t>
            </a:r>
            <a:r>
              <a:rPr lang="en-GB" sz="28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: time delay of about 1 minute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28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d) </a:t>
            </a:r>
            <a:r>
              <a:rPr lang="en-GB" sz="28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Delayed retrospection</a:t>
            </a:r>
            <a:r>
              <a:rPr lang="en-GB" sz="28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: time delay of an hour or more</a:t>
            </a:r>
            <a:endParaRPr lang="en-GB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			                        (Cohen, 1984)</a:t>
            </a:r>
            <a:endParaRPr lang="en-GB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Obdĺžnik 382"/>
          <p:cNvSpPr/>
          <p:nvPr/>
        </p:nvSpPr>
        <p:spPr>
          <a:xfrm>
            <a:off x="1260000" y="180000"/>
            <a:ext cx="8098920" cy="177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4200" b="1" strike="noStrike" spc="-1">
                <a:solidFill>
                  <a:srgbClr val="000000"/>
                </a:solidFill>
                <a:latin typeface="Arial"/>
                <a:ea typeface="DejaVu Sans"/>
              </a:rPr>
              <a:t>Think-aloud reporting </a:t>
            </a:r>
            <a:endParaRPr lang="en-GB" sz="4200" b="0" strike="noStrike" spc="-1">
              <a:latin typeface="Arial"/>
            </a:endParaRPr>
          </a:p>
        </p:txBody>
      </p:sp>
      <p:sp>
        <p:nvSpPr>
          <p:cNvPr id="384" name="Obdĺžnik 383"/>
          <p:cNvSpPr/>
          <p:nvPr/>
        </p:nvSpPr>
        <p:spPr>
          <a:xfrm>
            <a:off x="2700000" y="900000"/>
            <a:ext cx="9719640" cy="5818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3000" b="0" strike="noStrike" spc="-1">
                <a:latin typeface="Arial"/>
                <a:ea typeface="Microsoft YaHei"/>
              </a:rPr>
              <a:t>1. Task identification </a:t>
            </a:r>
            <a:endParaRPr lang="en-GB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3000" b="0" strike="noStrike" spc="-1">
                <a:latin typeface="Arial"/>
                <a:ea typeface="Microsoft YaHei"/>
              </a:rPr>
              <a:t>2. Task analysis </a:t>
            </a:r>
            <a:endParaRPr lang="en-GB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3000" b="0" strike="noStrike" spc="-1">
                <a:latin typeface="Arial"/>
                <a:ea typeface="Microsoft YaHei"/>
              </a:rPr>
              <a:t>3. Selecting an appropriate procedure </a:t>
            </a:r>
            <a:endParaRPr lang="en-GB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3000" b="0" strike="noStrike" spc="-1">
                <a:latin typeface="Arial"/>
                <a:ea typeface="Microsoft YaHei"/>
              </a:rPr>
              <a:t>4. Selecting subjects </a:t>
            </a:r>
            <a:endParaRPr lang="en-GB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3000" b="0" strike="noStrike" spc="-1">
                <a:latin typeface="Arial"/>
                <a:ea typeface="Microsoft YaHei"/>
              </a:rPr>
              <a:t>5. Training subjects (for concurrent methods only) </a:t>
            </a:r>
            <a:endParaRPr lang="en-GB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3000" b="0" strike="noStrike" spc="-1">
                <a:latin typeface="Arial"/>
                <a:ea typeface="Microsoft YaHei"/>
              </a:rPr>
              <a:t>6. Collecting verbal reports </a:t>
            </a:r>
            <a:endParaRPr lang="en-GB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3000" b="0" strike="noStrike" spc="-1">
                <a:latin typeface="Arial"/>
                <a:ea typeface="Microsoft YaHei"/>
              </a:rPr>
              <a:t>7. Collecting supplementary data (optional) </a:t>
            </a:r>
            <a:endParaRPr lang="en-GB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3000" b="0" strike="noStrike" spc="-1">
                <a:latin typeface="Arial"/>
                <a:ea typeface="Microsoft YaHei"/>
              </a:rPr>
              <a:t>8. Transcribing verbal reports </a:t>
            </a:r>
            <a:endParaRPr lang="en-GB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3000" b="0" strike="noStrike" spc="-1">
                <a:latin typeface="Arial"/>
                <a:ea typeface="Microsoft YaHei"/>
              </a:rPr>
              <a:t>9. Developing an encoding scheme </a:t>
            </a:r>
            <a:endParaRPr lang="en-GB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3000" b="0" strike="noStrike" spc="-1">
                <a:latin typeface="Arial"/>
                <a:ea typeface="Microsoft YaHei"/>
              </a:rPr>
              <a:t>10. Segmenting protocols </a:t>
            </a:r>
            <a:endParaRPr lang="en-GB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3000" b="0" strike="noStrike" spc="-1">
                <a:latin typeface="Arial"/>
                <a:ea typeface="Microsoft YaHei"/>
              </a:rPr>
              <a:t>11. Encoding protocols </a:t>
            </a:r>
            <a:endParaRPr lang="en-GB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3000" b="0" strike="noStrike" spc="-1">
                <a:latin typeface="Arial"/>
                <a:ea typeface="Microsoft YaHei"/>
              </a:rPr>
              <a:t>12. Calculating encoder reliability </a:t>
            </a:r>
            <a:endParaRPr lang="en-GB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3000" b="0" strike="noStrike" spc="-1">
                <a:latin typeface="Arial"/>
                <a:ea typeface="Microsoft YaHei"/>
              </a:rPr>
              <a:t>13. Analyzing the data       </a:t>
            </a:r>
            <a:r>
              <a:rPr lang="en-GB" sz="3100" b="0" strike="noStrike" spc="-1">
                <a:latin typeface="Arial"/>
                <a:ea typeface="Microsoft YaHei"/>
              </a:rPr>
              <a:t>                        </a:t>
            </a:r>
            <a:r>
              <a:rPr lang="en-GB" sz="2000" b="0" strike="noStrike" spc="-1">
                <a:latin typeface="Arial"/>
                <a:ea typeface="Microsoft YaHei"/>
              </a:rPr>
              <a:t>(Green, 1998)</a:t>
            </a:r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1112</TotalTime>
  <Words>847</Words>
  <Application>Microsoft Office PowerPoint</Application>
  <PresentationFormat>Širokouhlá</PresentationFormat>
  <Paragraphs>100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11</vt:i4>
      </vt:variant>
      <vt:variant>
        <vt:lpstr>Motív</vt:lpstr>
      </vt:variant>
      <vt:variant>
        <vt:i4>5</vt:i4>
      </vt:variant>
      <vt:variant>
        <vt:lpstr>Nadpisy snímok</vt:lpstr>
      </vt:variant>
      <vt:variant>
        <vt:i4>14</vt:i4>
      </vt:variant>
    </vt:vector>
  </HeadingPairs>
  <TitlesOfParts>
    <vt:vector size="30" baseType="lpstr">
      <vt:lpstr>Microsoft YaHei</vt:lpstr>
      <vt:lpstr>NSimSun</vt:lpstr>
      <vt:lpstr>Arial</vt:lpstr>
      <vt:lpstr>Century Gothic</vt:lpstr>
      <vt:lpstr>DejaVu Sans</vt:lpstr>
      <vt:lpstr>Droid Sans;Arial</vt:lpstr>
      <vt:lpstr>Liberation Serif;Times New Roman</vt:lpstr>
      <vt:lpstr>Nachlieli CLM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A mixed methods approach to validating a test</vt:lpstr>
      <vt:lpstr>Prezentácia programu PowerPoint</vt:lpstr>
      <vt:lpstr>The data are primarily numerical.  We analyse the collected data by statistical methods</vt:lpstr>
      <vt:lpstr>Quantitative research</vt:lpstr>
      <vt:lpstr>Quantitative analysis methods- limitations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MO SR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subject/>
  <dc:creator>VARGOVA Maria</dc:creator>
  <dc:description/>
  <cp:lastModifiedBy>VARGOVA Maria</cp:lastModifiedBy>
  <cp:revision>49</cp:revision>
  <dcterms:created xsi:type="dcterms:W3CDTF">2022-08-23T11:41:34Z</dcterms:created>
  <dcterms:modified xsi:type="dcterms:W3CDTF">2022-09-14T11:48:43Z</dcterms:modified>
  <dc:language>sk-SK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Širokouhlá</vt:lpwstr>
  </property>
  <property fmtid="{D5CDD505-2E9C-101B-9397-08002B2CF9AE}" pid="3" name="Slides">
    <vt:i4>5</vt:i4>
  </property>
</Properties>
</file>