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7" r:id="rId3"/>
    <p:sldId id="258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225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195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58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506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398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397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305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03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24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38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93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DF47-1913-4980-9153-F07DEED670C8}" type="datetimeFigureOut">
              <a:rPr lang="da-DK" smtClean="0"/>
              <a:t>15-09-2023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384A9-9042-4BFE-B4BD-D7953ADDB9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446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96" y="2923788"/>
            <a:ext cx="6988405" cy="39342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9833" cy="132556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054"/>
            <a:ext cx="3749357" cy="43513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725" y="-1"/>
            <a:ext cx="4454276" cy="29622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02697"/>
            <a:ext cx="5253872" cy="295530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357" y="0"/>
            <a:ext cx="4440346" cy="2962275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3940403" y="122548"/>
            <a:ext cx="1621411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1: Problem </a:t>
            </a:r>
            <a:r>
              <a:rPr lang="da-DK" sz="2400" b="1" dirty="0" err="1" smtClean="0"/>
              <a:t>identified</a:t>
            </a:r>
            <a:r>
              <a:rPr lang="da-DK" sz="2400" b="1" dirty="0" smtClean="0"/>
              <a:t>; 3332</a:t>
            </a:r>
            <a:endParaRPr lang="da-DK" sz="2400" b="1" dirty="0"/>
          </a:p>
        </p:txBody>
      </p:sp>
      <p:sp>
        <p:nvSpPr>
          <p:cNvPr id="15" name="Tekstfelt 14"/>
          <p:cNvSpPr txBox="1"/>
          <p:nvPr/>
        </p:nvSpPr>
        <p:spPr>
          <a:xfrm>
            <a:off x="5297865" y="5703216"/>
            <a:ext cx="6894135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3: </a:t>
            </a:r>
            <a:r>
              <a:rPr lang="da-DK" sz="2400" b="1" dirty="0" err="1" smtClean="0"/>
              <a:t>Retaining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isolated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skills</a:t>
            </a:r>
            <a:r>
              <a:rPr lang="da-DK" sz="2400" b="1" dirty="0" smtClean="0"/>
              <a:t> or </a:t>
            </a:r>
            <a:r>
              <a:rPr lang="da-DK" sz="2400" b="1" dirty="0" err="1" smtClean="0"/>
              <a:t>going</a:t>
            </a:r>
            <a:r>
              <a:rPr lang="da-DK" sz="2400" b="1" dirty="0" smtClean="0"/>
              <a:t> for integration?</a:t>
            </a:r>
          </a:p>
          <a:p>
            <a:r>
              <a:rPr lang="da-DK" sz="2400" b="1" dirty="0" smtClean="0"/>
              <a:t>JTAC </a:t>
            </a:r>
            <a:r>
              <a:rPr lang="da-DK" sz="2400" b="1" dirty="0" err="1" smtClean="0"/>
              <a:t>practitioners</a:t>
            </a:r>
            <a:r>
              <a:rPr lang="da-DK" sz="2400" b="1" dirty="0" smtClean="0"/>
              <a:t> vs NATO/US decision-</a:t>
            </a:r>
            <a:r>
              <a:rPr lang="da-DK" sz="2400" b="1" dirty="0" err="1" smtClean="0"/>
              <a:t>makers</a:t>
            </a:r>
            <a:r>
              <a:rPr lang="da-DK" sz="2400" b="1" dirty="0" smtClean="0"/>
              <a:t>….</a:t>
            </a:r>
            <a:endParaRPr lang="da-DK" sz="2400" b="1" dirty="0"/>
          </a:p>
        </p:txBody>
      </p:sp>
      <p:sp>
        <p:nvSpPr>
          <p:cNvPr id="18" name="Tekstfelt 17"/>
          <p:cNvSpPr txBox="1"/>
          <p:nvPr/>
        </p:nvSpPr>
        <p:spPr>
          <a:xfrm>
            <a:off x="1187777" y="5495827"/>
            <a:ext cx="2884601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5: The </a:t>
            </a:r>
            <a:r>
              <a:rPr lang="da-DK" sz="2400" b="1" dirty="0" err="1" smtClean="0"/>
              <a:t>surprise</a:t>
            </a:r>
            <a:r>
              <a:rPr lang="da-DK" sz="2400" b="1" dirty="0" smtClean="0"/>
              <a:t> party-</a:t>
            </a:r>
            <a:r>
              <a:rPr lang="da-DK" sz="2400" b="1" dirty="0" err="1" smtClean="0"/>
              <a:t>crasher</a:t>
            </a:r>
            <a:r>
              <a:rPr lang="da-DK" sz="2400" b="1" dirty="0" smtClean="0"/>
              <a:t> </a:t>
            </a:r>
            <a:endParaRPr lang="da-DK" sz="2400" b="1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357" y="2545238"/>
            <a:ext cx="1473092" cy="1701428"/>
          </a:xfrm>
          <a:prstGeom prst="rect">
            <a:avLst/>
          </a:prstGeom>
        </p:spPr>
      </p:pic>
      <p:sp>
        <p:nvSpPr>
          <p:cNvPr id="20" name="Tekstfelt 19"/>
          <p:cNvSpPr txBox="1"/>
          <p:nvPr/>
        </p:nvSpPr>
        <p:spPr>
          <a:xfrm>
            <a:off x="197963" y="2545237"/>
            <a:ext cx="32145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b="1" dirty="0"/>
              <a:t>2: LNA </a:t>
            </a:r>
            <a:r>
              <a:rPr lang="da-DK" sz="2400" b="1" dirty="0" err="1"/>
              <a:t>based</a:t>
            </a:r>
            <a:r>
              <a:rPr lang="da-DK" sz="2400" b="1" dirty="0"/>
              <a:t> on JTAC STANAG, </a:t>
            </a:r>
            <a:r>
              <a:rPr lang="da-DK" sz="2400" b="1" dirty="0" err="1"/>
              <a:t>exercises</a:t>
            </a:r>
            <a:r>
              <a:rPr lang="da-DK" sz="2400" b="1" dirty="0"/>
              <a:t>, interviews w </a:t>
            </a:r>
            <a:r>
              <a:rPr lang="da-DK" sz="2400" b="1" dirty="0" err="1"/>
              <a:t>SMEs</a:t>
            </a:r>
            <a:r>
              <a:rPr lang="da-DK" sz="2400" b="1" dirty="0"/>
              <a:t>  </a:t>
            </a:r>
          </a:p>
        </p:txBody>
      </p:sp>
      <p:sp>
        <p:nvSpPr>
          <p:cNvPr id="21" name="Tekstfelt 20"/>
          <p:cNvSpPr txBox="1"/>
          <p:nvPr/>
        </p:nvSpPr>
        <p:spPr>
          <a:xfrm>
            <a:off x="8333295" y="2183723"/>
            <a:ext cx="36576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4: </a:t>
            </a:r>
            <a:r>
              <a:rPr lang="da-DK" sz="2400" b="1" dirty="0" err="1" smtClean="0"/>
              <a:t>We</a:t>
            </a:r>
            <a:r>
              <a:rPr lang="da-DK" sz="2400" b="1" dirty="0" smtClean="0"/>
              <a:t> do NOT </a:t>
            </a:r>
            <a:r>
              <a:rPr lang="da-DK" sz="2400" b="1" dirty="0" err="1" smtClean="0"/>
              <a:t>want</a:t>
            </a:r>
            <a:r>
              <a:rPr lang="da-DK" sz="2400" b="1" dirty="0" smtClean="0"/>
              <a:t> to </a:t>
            </a:r>
            <a:r>
              <a:rPr lang="da-DK" sz="2400" b="1" dirty="0" err="1" smtClean="0"/>
              <a:t>become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driving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instructors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40729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68557" cy="1247416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2478157" y="57387"/>
            <a:ext cx="10323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Picture # 1: </a:t>
            </a:r>
            <a:r>
              <a:rPr lang="da-DK" dirty="0" smtClean="0"/>
              <a:t>The </a:t>
            </a:r>
            <a:r>
              <a:rPr lang="da-DK" dirty="0" err="1" smtClean="0"/>
              <a:t>orginal</a:t>
            </a:r>
            <a:r>
              <a:rPr lang="da-DK" dirty="0" smtClean="0"/>
              <a:t> 2021 </a:t>
            </a:r>
            <a:r>
              <a:rPr lang="da-DK" dirty="0" err="1" smtClean="0"/>
              <a:t>request</a:t>
            </a:r>
            <a:r>
              <a:rPr lang="da-DK" dirty="0" smtClean="0"/>
              <a:t> from the US JFO to BILC to look </a:t>
            </a:r>
            <a:r>
              <a:rPr lang="da-DK" dirty="0" err="1" smtClean="0"/>
              <a:t>into</a:t>
            </a:r>
            <a:r>
              <a:rPr lang="da-DK" dirty="0" smtClean="0"/>
              <a:t> </a:t>
            </a:r>
            <a:r>
              <a:rPr lang="da-DK" dirty="0" err="1" smtClean="0"/>
              <a:t>whether</a:t>
            </a:r>
            <a:r>
              <a:rPr lang="da-DK" dirty="0" smtClean="0"/>
              <a:t> the </a:t>
            </a:r>
            <a:r>
              <a:rPr lang="da-DK" dirty="0" err="1" smtClean="0"/>
              <a:t>current</a:t>
            </a:r>
            <a:r>
              <a:rPr lang="da-DK" dirty="0" smtClean="0"/>
              <a:t> 3332 SLP </a:t>
            </a:r>
          </a:p>
          <a:p>
            <a:r>
              <a:rPr lang="da-DK" dirty="0" err="1"/>
              <a:t>r</a:t>
            </a:r>
            <a:r>
              <a:rPr lang="da-DK" dirty="0" err="1" smtClean="0"/>
              <a:t>equirement</a:t>
            </a:r>
            <a:r>
              <a:rPr lang="da-DK" dirty="0" smtClean="0"/>
              <a:t> for </a:t>
            </a:r>
            <a:r>
              <a:rPr lang="da-DK" dirty="0" err="1" smtClean="0"/>
              <a:t>JTACs</a:t>
            </a:r>
            <a:r>
              <a:rPr lang="da-DK" dirty="0" smtClean="0"/>
              <a:t> (joint terminal </a:t>
            </a:r>
            <a:r>
              <a:rPr lang="da-DK" dirty="0" err="1" smtClean="0"/>
              <a:t>attack</a:t>
            </a:r>
            <a:r>
              <a:rPr lang="da-DK" dirty="0" smtClean="0"/>
              <a:t> controllers) </a:t>
            </a:r>
            <a:r>
              <a:rPr lang="da-DK" dirty="0" err="1" smtClean="0"/>
              <a:t>was</a:t>
            </a:r>
            <a:r>
              <a:rPr lang="da-DK" dirty="0" smtClean="0"/>
              <a:t> a fair </a:t>
            </a:r>
            <a:r>
              <a:rPr lang="da-DK" dirty="0" err="1" smtClean="0"/>
              <a:t>reflection</a:t>
            </a:r>
            <a:r>
              <a:rPr lang="da-DK" dirty="0" smtClean="0"/>
              <a:t> of JTAC </a:t>
            </a:r>
            <a:r>
              <a:rPr lang="da-DK" dirty="0" err="1" smtClean="0"/>
              <a:t>tasks</a:t>
            </a:r>
            <a:r>
              <a:rPr lang="da-DK" dirty="0" smtClean="0"/>
              <a:t>, and </a:t>
            </a:r>
            <a:r>
              <a:rPr lang="da-DK" dirty="0" err="1" smtClean="0"/>
              <a:t>whether</a:t>
            </a:r>
            <a:endParaRPr lang="da-DK" dirty="0" smtClean="0"/>
          </a:p>
          <a:p>
            <a:r>
              <a:rPr lang="da-DK" dirty="0" err="1" smtClean="0"/>
              <a:t>there</a:t>
            </a:r>
            <a:r>
              <a:rPr lang="da-DK" dirty="0" smtClean="0"/>
              <a:t>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a </a:t>
            </a:r>
            <a:r>
              <a:rPr lang="da-DK" dirty="0" err="1" smtClean="0"/>
              <a:t>better</a:t>
            </a:r>
            <a:r>
              <a:rPr lang="da-DK" dirty="0" smtClean="0"/>
              <a:t> </a:t>
            </a:r>
            <a:r>
              <a:rPr lang="da-DK" dirty="0" err="1" smtClean="0"/>
              <a:t>way</a:t>
            </a:r>
            <a:r>
              <a:rPr lang="da-DK" dirty="0" smtClean="0"/>
              <a:t> to test JTAC </a:t>
            </a:r>
            <a:r>
              <a:rPr lang="da-DK" dirty="0" err="1" smtClean="0"/>
              <a:t>language</a:t>
            </a:r>
            <a:r>
              <a:rPr lang="da-DK" dirty="0" smtClean="0"/>
              <a:t> </a:t>
            </a:r>
            <a:r>
              <a:rPr lang="da-DK" dirty="0" err="1" smtClean="0"/>
              <a:t>skills</a:t>
            </a:r>
            <a:r>
              <a:rPr lang="da-DK" dirty="0" smtClean="0"/>
              <a:t>, </a:t>
            </a:r>
            <a:r>
              <a:rPr lang="da-DK" dirty="0" err="1" smtClean="0"/>
              <a:t>was</a:t>
            </a:r>
            <a:r>
              <a:rPr lang="da-DK" dirty="0" smtClean="0"/>
              <a:t> </a:t>
            </a:r>
            <a:r>
              <a:rPr lang="da-DK" dirty="0" err="1" smtClean="0"/>
              <a:t>triggered</a:t>
            </a:r>
            <a:r>
              <a:rPr lang="da-DK" dirty="0" smtClean="0"/>
              <a:t> by multiple NATO test centers </a:t>
            </a:r>
          </a:p>
          <a:p>
            <a:r>
              <a:rPr lang="da-DK" dirty="0" err="1"/>
              <a:t>t</a:t>
            </a:r>
            <a:r>
              <a:rPr lang="da-DK" dirty="0" err="1" smtClean="0"/>
              <a:t>esting</a:t>
            </a:r>
            <a:r>
              <a:rPr lang="da-DK" dirty="0" smtClean="0"/>
              <a:t> and </a:t>
            </a:r>
            <a:r>
              <a:rPr lang="da-DK" dirty="0" err="1" smtClean="0"/>
              <a:t>failing</a:t>
            </a:r>
            <a:r>
              <a:rPr lang="da-DK" dirty="0" smtClean="0"/>
              <a:t> an </a:t>
            </a:r>
            <a:r>
              <a:rPr lang="da-DK" dirty="0" err="1" smtClean="0"/>
              <a:t>increasing</a:t>
            </a:r>
            <a:r>
              <a:rPr lang="da-DK" dirty="0" smtClean="0"/>
              <a:t> </a:t>
            </a:r>
            <a:r>
              <a:rPr lang="da-DK" dirty="0" err="1" smtClean="0"/>
              <a:t>number</a:t>
            </a:r>
            <a:r>
              <a:rPr lang="da-DK" dirty="0" smtClean="0"/>
              <a:t> of </a:t>
            </a:r>
            <a:r>
              <a:rPr lang="da-DK" dirty="0" err="1" smtClean="0"/>
              <a:t>otherwise</a:t>
            </a:r>
            <a:r>
              <a:rPr lang="da-DK" dirty="0" smtClean="0"/>
              <a:t> </a:t>
            </a:r>
            <a:r>
              <a:rPr lang="da-DK" dirty="0" err="1" smtClean="0"/>
              <a:t>well-performing</a:t>
            </a:r>
            <a:r>
              <a:rPr lang="da-DK" dirty="0" smtClean="0"/>
              <a:t> </a:t>
            </a:r>
            <a:r>
              <a:rPr lang="da-DK" dirty="0" err="1" smtClean="0"/>
              <a:t>JTACs</a:t>
            </a:r>
            <a:r>
              <a:rPr lang="da-DK" dirty="0" smtClean="0"/>
              <a:t>.  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387"/>
            <a:ext cx="822650" cy="62388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7417"/>
            <a:ext cx="1205948" cy="14000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2151087"/>
            <a:ext cx="1099931" cy="457798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2464905" y="1247417"/>
            <a:ext cx="1032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Picture # 2: </a:t>
            </a:r>
            <a:r>
              <a:rPr lang="da-DK" dirty="0" smtClean="0"/>
              <a:t>The JTAC WG </a:t>
            </a:r>
            <a:r>
              <a:rPr lang="da-DK" dirty="0" err="1" smtClean="0"/>
              <a:t>was</a:t>
            </a:r>
            <a:r>
              <a:rPr lang="da-DK" dirty="0" smtClean="0"/>
              <a:t> </a:t>
            </a:r>
            <a:r>
              <a:rPr lang="da-DK" dirty="0" err="1" smtClean="0"/>
              <a:t>established</a:t>
            </a:r>
            <a:r>
              <a:rPr lang="da-DK" dirty="0" smtClean="0"/>
              <a:t> and </a:t>
            </a:r>
            <a:r>
              <a:rPr lang="da-DK" dirty="0" err="1" smtClean="0"/>
              <a:t>conducted</a:t>
            </a:r>
            <a:r>
              <a:rPr lang="da-DK" dirty="0" smtClean="0"/>
              <a:t> an in-</a:t>
            </a:r>
            <a:r>
              <a:rPr lang="da-DK" dirty="0" err="1" smtClean="0"/>
              <a:t>depth</a:t>
            </a:r>
            <a:r>
              <a:rPr lang="da-DK" dirty="0" smtClean="0"/>
              <a:t> LNA </a:t>
            </a:r>
            <a:r>
              <a:rPr lang="da-DK" dirty="0" err="1" smtClean="0"/>
              <a:t>based</a:t>
            </a:r>
            <a:r>
              <a:rPr lang="da-DK" dirty="0" smtClean="0"/>
              <a:t> on US and NATO JTAC </a:t>
            </a:r>
          </a:p>
          <a:p>
            <a:r>
              <a:rPr lang="da-DK" dirty="0"/>
              <a:t>j</a:t>
            </a:r>
            <a:r>
              <a:rPr lang="da-DK" dirty="0" smtClean="0"/>
              <a:t>ob </a:t>
            </a:r>
            <a:r>
              <a:rPr lang="da-DK" dirty="0" err="1" smtClean="0"/>
              <a:t>descriptions</a:t>
            </a:r>
            <a:r>
              <a:rPr lang="da-DK" dirty="0" smtClean="0"/>
              <a:t> and </a:t>
            </a:r>
            <a:r>
              <a:rPr lang="da-DK" dirty="0" err="1" smtClean="0"/>
              <a:t>training</a:t>
            </a:r>
            <a:r>
              <a:rPr lang="da-DK" dirty="0" smtClean="0"/>
              <a:t> </a:t>
            </a:r>
            <a:r>
              <a:rPr lang="da-DK" dirty="0" err="1" smtClean="0"/>
              <a:t>requirements</a:t>
            </a:r>
            <a:r>
              <a:rPr lang="da-DK" dirty="0" smtClean="0"/>
              <a:t>, observations </a:t>
            </a:r>
            <a:r>
              <a:rPr lang="da-DK" dirty="0" err="1" smtClean="0"/>
              <a:t>during</a:t>
            </a:r>
            <a:r>
              <a:rPr lang="da-DK" dirty="0" smtClean="0"/>
              <a:t> JTAC </a:t>
            </a:r>
            <a:r>
              <a:rPr lang="da-DK" dirty="0" err="1" smtClean="0"/>
              <a:t>field</a:t>
            </a:r>
            <a:r>
              <a:rPr lang="da-DK" dirty="0" smtClean="0"/>
              <a:t> </a:t>
            </a:r>
            <a:r>
              <a:rPr lang="da-DK" dirty="0" err="1" smtClean="0"/>
              <a:t>exercises</a:t>
            </a:r>
            <a:r>
              <a:rPr lang="da-DK" dirty="0" smtClean="0"/>
              <a:t>, as </a:t>
            </a:r>
            <a:r>
              <a:rPr lang="da-DK" dirty="0" err="1" smtClean="0"/>
              <a:t>well</a:t>
            </a:r>
            <a:r>
              <a:rPr lang="da-DK" dirty="0" smtClean="0"/>
              <a:t> as </a:t>
            </a:r>
          </a:p>
          <a:p>
            <a:r>
              <a:rPr lang="da-DK" dirty="0"/>
              <a:t>i</a:t>
            </a:r>
            <a:r>
              <a:rPr lang="da-DK" dirty="0" smtClean="0"/>
              <a:t>nterviews and </a:t>
            </a:r>
            <a:r>
              <a:rPr lang="da-DK" dirty="0" err="1" smtClean="0"/>
              <a:t>surveys</a:t>
            </a:r>
            <a:r>
              <a:rPr lang="da-DK" dirty="0" smtClean="0"/>
              <a:t> </a:t>
            </a:r>
            <a:r>
              <a:rPr lang="da-DK" dirty="0" err="1" smtClean="0"/>
              <a:t>involving</a:t>
            </a:r>
            <a:r>
              <a:rPr lang="da-DK" dirty="0" smtClean="0"/>
              <a:t> </a:t>
            </a:r>
            <a:r>
              <a:rPr lang="da-DK" dirty="0" err="1" smtClean="0"/>
              <a:t>JTACs</a:t>
            </a:r>
            <a:r>
              <a:rPr lang="da-DK" dirty="0" smtClean="0"/>
              <a:t>, JTAC </a:t>
            </a:r>
            <a:r>
              <a:rPr lang="da-DK" dirty="0" err="1" smtClean="0"/>
              <a:t>trainers</a:t>
            </a:r>
            <a:r>
              <a:rPr lang="da-DK" dirty="0" smtClean="0"/>
              <a:t>, and JTAC program managers. 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47492"/>
            <a:ext cx="2371401" cy="133468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7" y="3454540"/>
            <a:ext cx="1868558" cy="270663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2478157" y="2608885"/>
            <a:ext cx="9713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Picture # 3: </a:t>
            </a:r>
            <a:r>
              <a:rPr lang="da-DK" dirty="0" smtClean="0"/>
              <a:t>The WG </a:t>
            </a:r>
            <a:r>
              <a:rPr lang="da-DK" dirty="0" err="1" smtClean="0"/>
              <a:t>concluded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the </a:t>
            </a:r>
            <a:r>
              <a:rPr lang="da-DK" dirty="0" err="1" smtClean="0"/>
              <a:t>current</a:t>
            </a:r>
            <a:r>
              <a:rPr lang="da-DK" dirty="0" smtClean="0"/>
              <a:t> JTAC SLP and the STANAG-test format </a:t>
            </a:r>
            <a:r>
              <a:rPr lang="da-DK" dirty="0" err="1" smtClean="0"/>
              <a:t>used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NOT </a:t>
            </a:r>
            <a:r>
              <a:rPr lang="da-DK" dirty="0" err="1" smtClean="0"/>
              <a:t>aligned</a:t>
            </a:r>
            <a:r>
              <a:rPr lang="da-DK" dirty="0" smtClean="0"/>
              <a:t> with the </a:t>
            </a:r>
            <a:r>
              <a:rPr lang="da-DK" dirty="0" err="1" smtClean="0"/>
              <a:t>language</a:t>
            </a:r>
            <a:r>
              <a:rPr lang="da-DK" dirty="0" smtClean="0"/>
              <a:t> </a:t>
            </a:r>
            <a:r>
              <a:rPr lang="da-DK" dirty="0" err="1" smtClean="0"/>
              <a:t>skills</a:t>
            </a:r>
            <a:r>
              <a:rPr lang="da-DK" dirty="0" smtClean="0"/>
              <a:t> </a:t>
            </a:r>
            <a:r>
              <a:rPr lang="da-DK" dirty="0" err="1" smtClean="0"/>
              <a:t>actually</a:t>
            </a:r>
            <a:r>
              <a:rPr lang="da-DK" dirty="0" smtClean="0"/>
              <a:t> </a:t>
            </a:r>
            <a:r>
              <a:rPr lang="da-DK" dirty="0" err="1" smtClean="0"/>
              <a:t>required</a:t>
            </a:r>
            <a:r>
              <a:rPr lang="da-DK" dirty="0" smtClean="0"/>
              <a:t> for </a:t>
            </a:r>
            <a:r>
              <a:rPr lang="da-DK" dirty="0" err="1" smtClean="0"/>
              <a:t>JTACs</a:t>
            </a:r>
            <a:r>
              <a:rPr lang="da-DK" dirty="0" smtClean="0"/>
              <a:t>. </a:t>
            </a:r>
            <a:r>
              <a:rPr lang="da-DK" dirty="0" err="1" smtClean="0"/>
              <a:t>Those</a:t>
            </a:r>
            <a:r>
              <a:rPr lang="da-DK" dirty="0" smtClean="0"/>
              <a:t> </a:t>
            </a:r>
            <a:r>
              <a:rPr lang="da-DK" dirty="0" err="1" smtClean="0"/>
              <a:t>skills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essentially</a:t>
            </a:r>
            <a:r>
              <a:rPr lang="da-DK" dirty="0" smtClean="0"/>
              <a:t> at </a:t>
            </a:r>
            <a:r>
              <a:rPr lang="da-DK" dirty="0" err="1" smtClean="0"/>
              <a:t>level</a:t>
            </a:r>
            <a:r>
              <a:rPr lang="da-DK" dirty="0" smtClean="0"/>
              <a:t> 2, but </a:t>
            </a:r>
            <a:r>
              <a:rPr lang="da-DK" dirty="0" err="1" smtClean="0"/>
              <a:t>they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not general-English </a:t>
            </a:r>
            <a:r>
              <a:rPr lang="da-DK" dirty="0" err="1" smtClean="0"/>
              <a:t>level</a:t>
            </a:r>
            <a:r>
              <a:rPr lang="da-DK" dirty="0" smtClean="0"/>
              <a:t> 2; </a:t>
            </a:r>
            <a:r>
              <a:rPr lang="da-DK" dirty="0" err="1" smtClean="0"/>
              <a:t>thus</a:t>
            </a:r>
            <a:r>
              <a:rPr lang="da-DK" dirty="0" smtClean="0"/>
              <a:t> the </a:t>
            </a:r>
            <a:r>
              <a:rPr lang="da-DK" dirty="0" err="1" smtClean="0"/>
              <a:t>need</a:t>
            </a:r>
            <a:r>
              <a:rPr lang="da-DK" dirty="0" smtClean="0"/>
              <a:t> for a </a:t>
            </a:r>
            <a:r>
              <a:rPr lang="da-DK" dirty="0" err="1" smtClean="0"/>
              <a:t>different</a:t>
            </a:r>
            <a:r>
              <a:rPr lang="da-DK" dirty="0" smtClean="0"/>
              <a:t> test format and test </a:t>
            </a:r>
            <a:r>
              <a:rPr lang="da-DK" dirty="0" err="1" smtClean="0"/>
              <a:t>construct</a:t>
            </a:r>
            <a:r>
              <a:rPr lang="da-DK" dirty="0" smtClean="0"/>
              <a:t>. The WG </a:t>
            </a:r>
            <a:r>
              <a:rPr lang="da-DK" dirty="0" err="1" smtClean="0"/>
              <a:t>decided</a:t>
            </a:r>
            <a:r>
              <a:rPr lang="da-DK" dirty="0" smtClean="0"/>
              <a:t> to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creative</a:t>
            </a:r>
            <a:r>
              <a:rPr lang="da-DK" dirty="0" smtClean="0"/>
              <a:t> and discard the isolation of </a:t>
            </a:r>
            <a:r>
              <a:rPr lang="da-DK" dirty="0" err="1" smtClean="0"/>
              <a:t>skills</a:t>
            </a:r>
            <a:r>
              <a:rPr lang="da-DK" dirty="0" smtClean="0"/>
              <a:t>; </a:t>
            </a:r>
            <a:r>
              <a:rPr lang="da-DK" dirty="0" err="1" smtClean="0"/>
              <a:t>instead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now</a:t>
            </a:r>
            <a:r>
              <a:rPr lang="da-DK" dirty="0" smtClean="0"/>
              <a:t> </a:t>
            </a:r>
            <a:r>
              <a:rPr lang="da-DK" dirty="0" err="1" smtClean="0"/>
              <a:t>trying</a:t>
            </a:r>
            <a:r>
              <a:rPr lang="da-DK" dirty="0" smtClean="0"/>
              <a:t> to </a:t>
            </a:r>
            <a:r>
              <a:rPr lang="da-DK" dirty="0" err="1" smtClean="0"/>
              <a:t>draft</a:t>
            </a:r>
            <a:r>
              <a:rPr lang="da-DK" dirty="0" smtClean="0"/>
              <a:t> a test format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builds</a:t>
            </a:r>
            <a:r>
              <a:rPr lang="da-DK" dirty="0" smtClean="0"/>
              <a:t> on an </a:t>
            </a:r>
            <a:r>
              <a:rPr lang="da-DK" dirty="0" err="1" smtClean="0"/>
              <a:t>unfolding</a:t>
            </a:r>
            <a:r>
              <a:rPr lang="da-DK" dirty="0" smtClean="0"/>
              <a:t> JTAC scenario, with </a:t>
            </a:r>
            <a:r>
              <a:rPr lang="da-DK" dirty="0" err="1" smtClean="0"/>
              <a:t>spiralling</a:t>
            </a:r>
            <a:r>
              <a:rPr lang="da-DK" dirty="0" smtClean="0"/>
              <a:t> </a:t>
            </a:r>
            <a:r>
              <a:rPr lang="da-DK" dirty="0" err="1" smtClean="0"/>
              <a:t>tasks</a:t>
            </a:r>
            <a:r>
              <a:rPr lang="da-DK" dirty="0" smtClean="0"/>
              <a:t> and </a:t>
            </a:r>
            <a:r>
              <a:rPr lang="da-DK" dirty="0" err="1" smtClean="0"/>
              <a:t>integrated</a:t>
            </a:r>
            <a:r>
              <a:rPr lang="da-DK" dirty="0" smtClean="0"/>
              <a:t> </a:t>
            </a:r>
            <a:r>
              <a:rPr lang="da-DK" dirty="0" err="1" smtClean="0"/>
              <a:t>skills</a:t>
            </a:r>
            <a:r>
              <a:rPr lang="da-DK" dirty="0" smtClean="0"/>
              <a:t>.  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982182"/>
            <a:ext cx="2199861" cy="1462562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78" y="4789228"/>
            <a:ext cx="1848179" cy="49885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439242"/>
            <a:ext cx="2521587" cy="141875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380" y="6184016"/>
            <a:ext cx="1824825" cy="602229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>
            <a:off x="2521587" y="3982181"/>
            <a:ext cx="9670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Picture # 4: </a:t>
            </a:r>
            <a:r>
              <a:rPr lang="da-DK" dirty="0" err="1" smtClean="0"/>
              <a:t>However</a:t>
            </a:r>
            <a:r>
              <a:rPr lang="da-DK" dirty="0" smtClean="0"/>
              <a:t>, </a:t>
            </a:r>
            <a:r>
              <a:rPr lang="da-DK" dirty="0" err="1" smtClean="0"/>
              <a:t>that</a:t>
            </a:r>
            <a:r>
              <a:rPr lang="da-DK" dirty="0" smtClean="0"/>
              <a:t> approach </a:t>
            </a:r>
            <a:r>
              <a:rPr lang="da-DK" dirty="0" err="1" smtClean="0"/>
              <a:t>comes</a:t>
            </a:r>
            <a:r>
              <a:rPr lang="da-DK" dirty="0" smtClean="0"/>
              <a:t> with the </a:t>
            </a:r>
            <a:r>
              <a:rPr lang="da-DK" dirty="0" err="1" smtClean="0"/>
              <a:t>risk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the test </a:t>
            </a:r>
            <a:r>
              <a:rPr lang="da-DK" dirty="0" err="1" smtClean="0"/>
              <a:t>may</a:t>
            </a:r>
            <a:r>
              <a:rPr lang="da-DK" dirty="0" smtClean="0"/>
              <a:t> drift </a:t>
            </a:r>
            <a:r>
              <a:rPr lang="da-DK" dirty="0" err="1" smtClean="0"/>
              <a:t>into</a:t>
            </a:r>
            <a:r>
              <a:rPr lang="da-DK" dirty="0" smtClean="0"/>
              <a:t> </a:t>
            </a:r>
            <a:r>
              <a:rPr lang="da-DK" dirty="0" err="1" smtClean="0"/>
              <a:t>becoming</a:t>
            </a:r>
            <a:r>
              <a:rPr lang="da-DK" dirty="0" smtClean="0"/>
              <a:t> a JTAC-</a:t>
            </a:r>
            <a:r>
              <a:rPr lang="da-DK" dirty="0" err="1" smtClean="0"/>
              <a:t>competence</a:t>
            </a:r>
            <a:r>
              <a:rPr lang="da-DK" dirty="0" smtClean="0"/>
              <a:t> test, </a:t>
            </a:r>
            <a:r>
              <a:rPr lang="da-DK" dirty="0" err="1" smtClean="0"/>
              <a:t>rather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a test of JTAC-relevant </a:t>
            </a:r>
            <a:r>
              <a:rPr lang="da-DK" dirty="0" err="1" smtClean="0"/>
              <a:t>language</a:t>
            </a:r>
            <a:r>
              <a:rPr lang="da-DK" dirty="0" smtClean="0"/>
              <a:t> </a:t>
            </a:r>
            <a:r>
              <a:rPr lang="da-DK" dirty="0" err="1" smtClean="0"/>
              <a:t>skills</a:t>
            </a:r>
            <a:r>
              <a:rPr lang="da-DK" dirty="0" smtClean="0"/>
              <a:t>.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need</a:t>
            </a:r>
            <a:r>
              <a:rPr lang="da-DK" dirty="0" smtClean="0"/>
              <a:t> to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aware</a:t>
            </a:r>
            <a:r>
              <a:rPr lang="da-DK" dirty="0" smtClean="0"/>
              <a:t> of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danger</a:t>
            </a:r>
            <a:r>
              <a:rPr lang="da-DK" dirty="0"/>
              <a:t>.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2521587" y="5288086"/>
            <a:ext cx="9670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Picture # 5: </a:t>
            </a:r>
            <a:r>
              <a:rPr lang="da-DK" dirty="0" smtClean="0"/>
              <a:t>In </a:t>
            </a:r>
            <a:r>
              <a:rPr lang="da-DK" dirty="0" err="1" smtClean="0"/>
              <a:t>our</a:t>
            </a:r>
            <a:r>
              <a:rPr lang="da-DK" dirty="0" smtClean="0"/>
              <a:t> </a:t>
            </a:r>
            <a:r>
              <a:rPr lang="da-DK" dirty="0" err="1" smtClean="0"/>
              <a:t>progress</a:t>
            </a:r>
            <a:r>
              <a:rPr lang="da-DK" dirty="0" smtClean="0"/>
              <a:t> </a:t>
            </a:r>
            <a:r>
              <a:rPr lang="da-DK" dirty="0" err="1" smtClean="0"/>
              <a:t>report</a:t>
            </a:r>
            <a:r>
              <a:rPr lang="da-DK" dirty="0" smtClean="0"/>
              <a:t> </a:t>
            </a:r>
            <a:r>
              <a:rPr lang="da-DK" dirty="0" err="1" smtClean="0"/>
              <a:t>submitted</a:t>
            </a:r>
            <a:r>
              <a:rPr lang="da-DK" dirty="0" smtClean="0"/>
              <a:t> to BILC and JTAC decision-</a:t>
            </a:r>
            <a:r>
              <a:rPr lang="da-DK" dirty="0" err="1" smtClean="0"/>
              <a:t>makers</a:t>
            </a:r>
            <a:r>
              <a:rPr lang="da-DK" dirty="0" smtClean="0"/>
              <a:t>,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mention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ICAO has a </a:t>
            </a:r>
            <a:r>
              <a:rPr lang="da-DK" dirty="0" err="1" smtClean="0"/>
              <a:t>language</a:t>
            </a:r>
            <a:r>
              <a:rPr lang="da-DK" dirty="0" smtClean="0"/>
              <a:t> test </a:t>
            </a:r>
            <a:r>
              <a:rPr lang="da-DK" dirty="0" err="1" smtClean="0"/>
              <a:t>used</a:t>
            </a:r>
            <a:r>
              <a:rPr lang="da-DK" dirty="0" smtClean="0"/>
              <a:t> for </a:t>
            </a:r>
            <a:r>
              <a:rPr lang="da-DK" dirty="0" err="1" smtClean="0"/>
              <a:t>aviation</a:t>
            </a:r>
            <a:r>
              <a:rPr lang="da-DK" dirty="0" smtClean="0"/>
              <a:t> </a:t>
            </a:r>
            <a:r>
              <a:rPr lang="da-DK" dirty="0" err="1" smtClean="0"/>
              <a:t>personnel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might</a:t>
            </a:r>
            <a:r>
              <a:rPr lang="da-DK" dirty="0" smtClean="0"/>
              <a:t> have elements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utilize</a:t>
            </a:r>
            <a:r>
              <a:rPr lang="da-DK" dirty="0" smtClean="0"/>
              <a:t>. This has </a:t>
            </a:r>
            <a:r>
              <a:rPr lang="da-DK" dirty="0" err="1" smtClean="0"/>
              <a:t>apparently</a:t>
            </a:r>
            <a:r>
              <a:rPr lang="da-DK" dirty="0" smtClean="0"/>
              <a:t> </a:t>
            </a:r>
            <a:r>
              <a:rPr lang="da-DK" dirty="0" err="1" smtClean="0"/>
              <a:t>prompted</a:t>
            </a:r>
            <a:r>
              <a:rPr lang="da-DK" dirty="0" smtClean="0"/>
              <a:t> </a:t>
            </a:r>
            <a:r>
              <a:rPr lang="da-DK" dirty="0" err="1" smtClean="0"/>
              <a:t>some</a:t>
            </a:r>
            <a:r>
              <a:rPr lang="da-DK" dirty="0" smtClean="0"/>
              <a:t> JTAC decision-</a:t>
            </a:r>
            <a:r>
              <a:rPr lang="da-DK" dirty="0" err="1" smtClean="0"/>
              <a:t>makers</a:t>
            </a:r>
            <a:r>
              <a:rPr lang="da-DK" dirty="0" smtClean="0"/>
              <a:t> to </a:t>
            </a:r>
            <a:r>
              <a:rPr lang="da-DK" dirty="0" err="1" smtClean="0"/>
              <a:t>conclude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the ICAO test </a:t>
            </a:r>
            <a:r>
              <a:rPr lang="da-DK" dirty="0" err="1" smtClean="0"/>
              <a:t>can</a:t>
            </a:r>
            <a:r>
              <a:rPr lang="da-DK" dirty="0" smtClean="0"/>
              <a:t> do the job on </a:t>
            </a:r>
            <a:r>
              <a:rPr lang="da-DK" dirty="0" err="1" smtClean="0"/>
              <a:t>its</a:t>
            </a:r>
            <a:r>
              <a:rPr lang="da-DK" dirty="0" smtClean="0"/>
              <a:t> </a:t>
            </a:r>
            <a:r>
              <a:rPr lang="da-DK" dirty="0" err="1" smtClean="0"/>
              <a:t>own</a:t>
            </a:r>
            <a:r>
              <a:rPr lang="da-DK" dirty="0" smtClean="0"/>
              <a:t>, </a:t>
            </a:r>
            <a:r>
              <a:rPr lang="da-DK" dirty="0" err="1" smtClean="0"/>
              <a:t>despite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test </a:t>
            </a:r>
            <a:r>
              <a:rPr lang="da-DK" dirty="0" err="1" smtClean="0"/>
              <a:t>only</a:t>
            </a:r>
            <a:r>
              <a:rPr lang="da-DK" dirty="0" smtClean="0"/>
              <a:t> </a:t>
            </a:r>
            <a:r>
              <a:rPr lang="da-DK" dirty="0" err="1" smtClean="0"/>
              <a:t>assessing</a:t>
            </a:r>
            <a:r>
              <a:rPr lang="da-DK" dirty="0" smtClean="0"/>
              <a:t> </a:t>
            </a:r>
            <a:r>
              <a:rPr lang="da-DK" dirty="0" err="1" smtClean="0"/>
              <a:t>listening</a:t>
            </a:r>
            <a:r>
              <a:rPr lang="da-DK" dirty="0" smtClean="0"/>
              <a:t> and </a:t>
            </a:r>
            <a:r>
              <a:rPr lang="da-DK" dirty="0" err="1" smtClean="0"/>
              <a:t>speaking</a:t>
            </a:r>
            <a:r>
              <a:rPr lang="da-DK" dirty="0" smtClean="0"/>
              <a:t>. It </a:t>
            </a:r>
            <a:r>
              <a:rPr lang="da-DK" dirty="0" err="1" smtClean="0"/>
              <a:t>would</a:t>
            </a:r>
            <a:r>
              <a:rPr lang="da-DK" dirty="0" smtClean="0"/>
              <a:t> </a:t>
            </a:r>
            <a:r>
              <a:rPr lang="da-DK" dirty="0" err="1" smtClean="0"/>
              <a:t>therefore</a:t>
            </a:r>
            <a:r>
              <a:rPr lang="da-DK" dirty="0" smtClean="0"/>
              <a:t> NOT </a:t>
            </a:r>
            <a:r>
              <a:rPr lang="da-DK" dirty="0" err="1" smtClean="0"/>
              <a:t>comply</a:t>
            </a:r>
            <a:r>
              <a:rPr lang="da-DK" dirty="0" smtClean="0"/>
              <a:t> with the </a:t>
            </a:r>
            <a:r>
              <a:rPr lang="da-DK" dirty="0" err="1" smtClean="0"/>
              <a:t>current</a:t>
            </a:r>
            <a:r>
              <a:rPr lang="da-DK" dirty="0" smtClean="0"/>
              <a:t> JTAC </a:t>
            </a:r>
            <a:r>
              <a:rPr lang="da-DK" dirty="0" err="1" smtClean="0"/>
              <a:t>training</a:t>
            </a:r>
            <a:r>
              <a:rPr lang="da-DK" dirty="0" smtClean="0"/>
              <a:t> </a:t>
            </a:r>
            <a:r>
              <a:rPr lang="da-DK" dirty="0" err="1" smtClean="0"/>
              <a:t>requirements</a:t>
            </a:r>
            <a:r>
              <a:rPr lang="da-DK" dirty="0" smtClean="0"/>
              <a:t>. The WG is </a:t>
            </a:r>
            <a:r>
              <a:rPr lang="da-DK" dirty="0" err="1" smtClean="0"/>
              <a:t>standing</a:t>
            </a:r>
            <a:r>
              <a:rPr lang="da-DK" dirty="0" smtClean="0"/>
              <a:t> by for </a:t>
            </a:r>
            <a:r>
              <a:rPr lang="da-DK" dirty="0" err="1" smtClean="0"/>
              <a:t>further</a:t>
            </a:r>
            <a:r>
              <a:rPr lang="da-DK" dirty="0" smtClean="0"/>
              <a:t> </a:t>
            </a:r>
            <a:r>
              <a:rPr lang="da-DK" dirty="0" err="1" smtClean="0"/>
              <a:t>developments</a:t>
            </a:r>
            <a:r>
              <a:rPr lang="da-DK" smtClean="0"/>
              <a:t>…..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84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2d9fff55-fc8f-4e9a-ae7f-4f797deb20f1</TitusGUID>
  <TitusMetadata xmlns="">eyJucyI6IlxcXFxmb3JzdmFyZXQuZmlpbi5ka1xcTkVUTE9HT05cXFRpdHVzXFxUSVRVU0NvbmZpZ0ZpbGUudGNwZyIsInByb3BzIjpbeyJuIjoiS2xhc3NpZmlrYXRpb24iLCJ2YWxzIjpbeyJ2YWx1ZSI6IklLS0UgS0xBU1NJRklDRVJFVCJ9XX0seyJuIjoiTWFlcmtuaW5nIiwidmFscyI6W119XX0=</TitusMetadata>
</titus>
</file>

<file path=customXml/itemProps1.xml><?xml version="1.0" encoding="utf-8"?>
<ds:datastoreItem xmlns:ds="http://schemas.openxmlformats.org/officeDocument/2006/customXml" ds:itemID="{C43FA305-2085-4090-8AA9-3FA160407207}">
  <ds:schemaRefs>
    <ds:schemaRef ds:uri="http://schemas.titus.com/TitusPropertie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4239</TotalTime>
  <Words>392</Words>
  <Application>Microsoft Office PowerPoint</Application>
  <PresentationFormat>Widescreen</PresentationFormat>
  <Paragraphs>16</Paragraphs>
  <Slides>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Office-tema</vt:lpstr>
      <vt:lpstr>PowerPoint-præsentation</vt:lpstr>
      <vt:lpstr>PowerPoint-præsentation</vt:lpstr>
    </vt:vector>
  </TitlesOfParts>
  <Company>FAK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circles for and with JTACs</dc:title>
  <dc:creator>Kildevang-Jacobsen, Kåre</dc:creator>
  <cp:lastModifiedBy>FAK-FSS-ET01 Kildevang-Jakobsen, Kåre</cp:lastModifiedBy>
  <cp:revision>17</cp:revision>
  <dcterms:created xsi:type="dcterms:W3CDTF">2023-09-04T07:15:08Z</dcterms:created>
  <dcterms:modified xsi:type="dcterms:W3CDTF">2023-09-15T09:07:12Z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2d9fff55-fc8f-4e9a-ae7f-4f797deb20f1</vt:lpwstr>
  </property>
  <property fmtid="{D5CDD505-2E9C-101B-9397-08002B2CF9AE}" pid="3" name="Klassifikation">
    <vt:lpwstr>IKKE KLASSIFICERET</vt:lpwstr>
  </property>
  <property fmtid="{D5CDD505-2E9C-101B-9397-08002B2CF9AE}" pid="4" name="Maerkning">
    <vt:lpwstr/>
  </property>
</Properties>
</file>