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6" r:id="rId6"/>
    <p:sldId id="271" r:id="rId7"/>
    <p:sldId id="355" r:id="rId8"/>
    <p:sldId id="342" r:id="rId9"/>
    <p:sldId id="272" r:id="rId10"/>
    <p:sldId id="369" r:id="rId11"/>
    <p:sldId id="367" r:id="rId12"/>
    <p:sldId id="343" r:id="rId13"/>
    <p:sldId id="366" r:id="rId14"/>
    <p:sldId id="344" r:id="rId15"/>
    <p:sldId id="370" r:id="rId16"/>
    <p:sldId id="372" r:id="rId17"/>
    <p:sldId id="368" r:id="rId18"/>
    <p:sldId id="346" r:id="rId19"/>
    <p:sldId id="365" r:id="rId20"/>
    <p:sldId id="341" r:id="rId21"/>
    <p:sldId id="371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0033"/>
    <a:srgbClr val="F3A407"/>
    <a:srgbClr val="644036"/>
    <a:srgbClr val="79563B"/>
    <a:srgbClr val="000000"/>
    <a:srgbClr val="800080"/>
    <a:srgbClr val="A37B8D"/>
    <a:srgbClr val="BA20DE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578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-6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5" Type="http://schemas.openxmlformats.org/officeDocument/2006/relationships/slide" Target="slides/slide16.xml"/><Relationship Id="rId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8817EA7-789A-413D-86C7-1AC3F548A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 dirty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D677DD5-6100-4BE1-8E2F-BF487455B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6F7E2-9AC8-464F-813C-1C2285AC449D}" type="slidenum">
              <a:rPr lang="en-US"/>
              <a:pPr/>
              <a:t>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C40E6-AB5E-46F5-B96D-00D7BED0C7FB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5013" cy="3408362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1607A-4B6A-4DAF-9C23-D17610D48602}" type="slidenum">
              <a:rPr lang="en-US"/>
              <a:pPr/>
              <a:t>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6600" cy="3409950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8A3AA-0100-4E5C-A253-90D87BC5D8C8}" type="slidenum">
              <a:rPr lang="en-US"/>
              <a:pPr/>
              <a:t>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064D6-3991-4BB7-BD2F-0A7F6363B7A2}" type="slidenum">
              <a:rPr lang="en-US"/>
              <a:pPr/>
              <a:t>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5013" cy="3408362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9DE78-4BC5-4EFC-9B49-D8E256B9469F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5013" cy="3408362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7FC24-D0FF-47A8-B798-F9894B5A316F}" type="slidenum">
              <a:rPr lang="en-US"/>
              <a:pPr/>
              <a:t>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5013" cy="3408362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2584A-9AFB-4A2A-9C2A-80EDD8922D27}" type="slidenum">
              <a:rPr lang="en-US"/>
              <a:pPr/>
              <a:t>10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45013" cy="3408362"/>
          </a:xfrm>
          <a:ln w="12700" cap="flat">
            <a:solidFill>
              <a:schemeClr val="tx1"/>
            </a:solidFill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D03DD-1FFC-488E-AE00-B59A885F3574}" type="slidenum">
              <a:rPr lang="en-US"/>
              <a:pPr/>
              <a:t>14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18631-EE1A-43AD-872C-14F2DF66E8E0}" type="slidenum">
              <a:rPr lang="en-US"/>
              <a:pPr/>
              <a:t>15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Grp="1" noChangeArrowheads="1"/>
          </p:cNvSpPr>
          <p:nvPr userDrawn="1"/>
        </p:nvSpPr>
        <p:spPr bwMode="auto">
          <a:xfrm>
            <a:off x="747713" y="6915150"/>
            <a:ext cx="1957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03" tIns="50151" rIns="100303" bIns="50151"/>
          <a:lstStyle/>
          <a:p>
            <a:pPr algn="l" eaLnBrk="0" hangingPunct="0">
              <a:spcBef>
                <a:spcPct val="0"/>
              </a:spcBef>
              <a:defRPr/>
            </a:pPr>
            <a:endParaRPr lang="en-US" sz="16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 userDrawn="1"/>
        </p:nvSpPr>
        <p:spPr bwMode="auto">
          <a:xfrm>
            <a:off x="3405188" y="6915150"/>
            <a:ext cx="297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03" tIns="50151" rIns="100303" bIns="50151"/>
          <a:lstStyle/>
          <a:p>
            <a:pPr eaLnBrk="0" hangingPunct="0">
              <a:spcBef>
                <a:spcPct val="0"/>
              </a:spcBef>
              <a:defRPr/>
            </a:pPr>
            <a:endParaRPr lang="en-US" sz="16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 userDrawn="1"/>
        </p:nvSpPr>
        <p:spPr bwMode="auto">
          <a:xfrm>
            <a:off x="7835900" y="7045325"/>
            <a:ext cx="19573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03" tIns="50151" rIns="100303" bIns="50151"/>
          <a:lstStyle/>
          <a:p>
            <a:pPr algn="r" eaLnBrk="0" hangingPunct="0">
              <a:spcBef>
                <a:spcPct val="0"/>
              </a:spcBef>
              <a:defRPr/>
            </a:pPr>
            <a:fld id="{09CD5DF8-294F-41B1-952E-02E9EE005862}" type="slidenum">
              <a:rPr lang="en-US" sz="1600" b="0">
                <a:solidFill>
                  <a:schemeClr val="tx1"/>
                </a:solidFill>
                <a:latin typeface="Times New Roman" pitchFamily="18" charset="0"/>
              </a:rPr>
              <a:pPr algn="r" eaLnBrk="0" hangingPunct="0">
                <a:spcBef>
                  <a:spcPct val="0"/>
                </a:spcBef>
                <a:defRPr/>
              </a:pPr>
              <a:t>‹#›</a:t>
            </a:fld>
            <a:endParaRPr lang="en-US" sz="16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 flipV="1">
            <a:off x="0" y="1228725"/>
            <a:ext cx="4148138" cy="74613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flipV="1">
            <a:off x="4094163" y="1228725"/>
            <a:ext cx="5049837" cy="7461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3" name="Picture 22" descr="DLI Cres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90488"/>
            <a:ext cx="71437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6" name="Object 25"/>
          <p:cNvGraphicFramePr>
            <a:graphicFrameLocks/>
          </p:cNvGraphicFramePr>
          <p:nvPr/>
        </p:nvGraphicFramePr>
        <p:xfrm>
          <a:off x="7924800" y="152400"/>
          <a:ext cx="981075" cy="914400"/>
        </p:xfrm>
        <a:graphic>
          <a:graphicData uri="http://schemas.openxmlformats.org/presentationml/2006/ole">
            <p:oleObj spid="_x0000_s1026" name="CorelDRAW" r:id="rId17" imgW="1493640" imgH="127620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/imgres?imgurl=http://us.123rf.com/400wm/400/400/marykal/marykal0908/marykal090800003/5420197.jpg&amp;imgrefurl=http://www.123rf.com/photo_5420197.html&amp;usg=__x-tmpnlQZule2TUzIcOIJq0p0q4=&amp;h=798&amp;w=1200&amp;sz=236&amp;hl=en&amp;start=925&amp;zoom=0&amp;um=1&amp;itbs=1&amp;tbnid=ccOiDo3AR0QYWM:&amp;tbnh=100&amp;tbnw=150&amp;prev=/images?q=bulgarian+stuff&amp;start=920&amp;um=1&amp;hl=en&amp;safe=active&amp;sa=N&amp;ndsp=20&amp;tbs=isch:1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clker.com/cliparts/1/2/b/5/11949896831046083558boat_jarno_vasamaa_.svg.hi.png&amp;imgrefurl=http://www.clker.com/clipart-6933.html&amp;usg=__yhCybUHChy5-m6eDcX6AMNnXlFw=&amp;h=591&amp;w=336&amp;sz=40&amp;hl=en&amp;start=154&amp;zoom=1&amp;itbs=1&amp;tbnid=dib1kqbh7avJ_M:&amp;tbnh=135&amp;tbnw=77&amp;prev=/images?q=row+boat+clip+art&amp;start=140&amp;hl=en&amp;safe=active&amp;sa=N&amp;gbv=2&amp;ndsp=20&amp;tbs=isch:1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2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clipartguide.com/_named_clipart_images/0060-0808-1915-1227_Overheated_Man_in_a_Rowboat_Pouring_Sweat_clipart_image.jpg&amp;imgrefurl=http://www.clipartguide.com/_pages/0060-0808-1915-1227.html&amp;usg=__lkquTeqxhHHE0ZcGfFNYrAeiQJQ=&amp;h=245&amp;w=350&amp;sz=23&amp;hl=en&amp;start=2&amp;zoom=1&amp;itbs=1&amp;tbnid=CXJpKyBNapgrjM:&amp;tbnh=84&amp;tbnw=120&amp;prev=/images?q=row+boat+clip+art&amp;hl=en&amp;safe=active&amp;gbv=2&amp;tbs=isch:1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www.google.com/imgres?imgurl=http://www.bradfitzpatrick.com/stock_illustration/images/cartoon_charter_boat_001.gif&amp;imgrefurl=http://www.bradfitzpatrick.com/stock_illustration/cartoon_fishing_boat_01.htm&amp;usg=__7N606fsXb6wi962NBC6afsbpdgY=&amp;h=180&amp;w=240&amp;sz=7&amp;hl=en&amp;start=43&amp;zoom=1&amp;itbs=1&amp;tbnid=MLzUqGCI3ClZtM:&amp;tbnh=83&amp;tbnw=110&amp;prev=/images?q=boat+clip+art&amp;start=40&amp;hl=en&amp;safe=active&amp;sa=N&amp;gbv=2&amp;ndsp=20&amp;tbs=isch:1" TargetMode="External"/><Relationship Id="rId4" Type="http://schemas.openxmlformats.org/officeDocument/2006/relationships/hyperlink" Target="http://www.google.com/imgres?imgurl=http://etc.usf.edu/clipart/27300/27320/anchor_27320_lg.gif&amp;imgrefurl=http://etc.usf.edu/clipart/27300/27320/anchor_27320.htm&amp;usg=__vbhsiyCBMN9MUIQbLCnKGkqQdd0=&amp;h=700&amp;w=478&amp;sz=28&amp;hl=en&amp;start=7&amp;zoom=1&amp;itbs=1&amp;tbnid=FNwnXa0B2IdHBM:&amp;tbnh=140&amp;tbnw=96&amp;prev=/images?q=anchor+clip+art&amp;hl=en&amp;safe=active&amp;gbv=2&amp;tbs=isch:1" TargetMode="Externa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imgres?imgurl=http://www.appliedlanguage.com/flags_of_the_world/large_flag_of_bulgaria.gif&amp;imgrefurl=http://www.appliedlanguage.com/flags_of_the_world/flag_of_bulgaria.shtml&amp;usg=__fsyIjdbTH6NY-20Z6OxfMGvJpqQ=&amp;h=302&amp;w=453&amp;sz=2&amp;hl=en&amp;start=13&amp;zoom=1&amp;um=1&amp;itbs=1&amp;tbnid=Rrp1MAaFgk-2QM:&amp;tbnh=85&amp;tbnw=127&amp;prev=/images?q=bulgaria&amp;um=1&amp;hl=en&amp;safe=active&amp;tbs=isch: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5" Type="http://schemas.openxmlformats.org/officeDocument/2006/relationships/hyperlink" Target="http://www.cafepress.com/ironicsans/3022420" TargetMode="Externa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7" Type="http://schemas.openxmlformats.org/officeDocument/2006/relationships/hyperlink" Target="http://www.google.com/imgres?imgurl=http://www.imageenvision.com/150/37204-clip-art-graphic-of-an-olive-green-guy-character-speaking-with-a-microphone-by-jester-arts.jpg&amp;imgrefurl=http://www.imageenvision.com/cliparts/business-man-pg19&amp;usg=__RnQZOpIF3q1crzX8FCp_g-dKClU=&amp;h=150&amp;w=150&amp;sz=37&amp;hl=en&amp;start=55&amp;zoom=1&amp;um=1&amp;itbs=1&amp;tbnid=q2mSPux49ZohtM:&amp;tbnh=96&amp;tbnw=96&amp;prev=/images?q=speaking+clipart&amp;start=40&amp;um=1&amp;hl=en&amp;safe=active&amp;sa=N&amp;ndsp=20&amp;tbs=isch: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imgres?imgurl=http://www.acclaimimages.com/_gallery/_images_n300/0515-0909-2722-3526_business_icon_button_report_writing.jpg&amp;imgrefurl=http://www.acclaimimages.com/_gallery/_pages/0515-0909-2722-3526.html&amp;usg=__JqYKvQ_2cQ_b6ECDLxcVMsNkQQs=&amp;h=294&amp;w=300&amp;sz=17&amp;hl=en&amp;start=57&amp;zoom=1&amp;um=1&amp;itbs=1&amp;tbnid=kE02k4CkLn4JBM:&amp;tbnh=114&amp;tbnw=116&amp;prev=/images?q=writing+clipart&amp;start=40&amp;um=1&amp;hl=en&amp;safe=active&amp;sa=N&amp;ndsp=20&amp;tbs=isch:1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hyperlink" Target="http://www.google.com/imgres?imgurl=http://4.bp.blogspot.com/_FQAe9NHopIo/TCyj0L4TMBI/AAAAAAAAAcA/LFs6pkvuQl0/s1600/photo_verybig_362946.jpg&amp;imgrefurl=http://rossichka.blogspot.com/2010/07/vladimir-dimitrov-maystora-about.html&amp;usg=__Aoq3Ek694MD4oByUS9d6L8dDi3I=&amp;h=908&amp;w=620&amp;sz=260&amp;hl=en&amp;start=462&amp;zoom=1&amp;um=1&amp;itbs=1&amp;tbnid=FGcUyKuEfaPXiM:&amp;tbnh=147&amp;tbnw=100&amp;prev=/images?q=bulgarian+stuff&amp;start=460&amp;um=1&amp;hl=en&amp;safe=active&amp;sa=N&amp;ndsp=20&amp;tbs=isch: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imgurl=http://pictures.toprentacar.bg/bulgaria-logo.jpg&amp;imgrefurl=http://www.toprentacar.bg/en/1-36/Car-hire-Bulgaria&amp;usg=__qdnNmyAPrWbuF_1ZDjJobInY9gI=&amp;h=360&amp;w=360&amp;sz=23&amp;hl=en&amp;start=31&amp;zoom=1&amp;um=1&amp;itbs=1&amp;tbnid=_zFQBef3XZsUWM:&amp;tbnh=121&amp;tbnw=121&amp;prev=/images?q=bulgaria&amp;start=20&amp;um=1&amp;hl=en&amp;safe=active&amp;sa=N&amp;ndsp=20&amp;tbs=isch: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105400"/>
            <a:ext cx="83820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David Oglesby</a:t>
            </a:r>
          </a:p>
          <a:p>
            <a:pPr eaLnBrk="1" hangingPunct="1"/>
            <a:r>
              <a:rPr lang="en-US" sz="2400" b="1" dirty="0" smtClean="0"/>
              <a:t>Defense Language Institute English Language Center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04800" y="1371600"/>
            <a:ext cx="8001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Case for STANAG 6001 Rater Training &amp; </a:t>
            </a:r>
            <a:r>
              <a:rPr lang="en-US" sz="32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Norming</a:t>
            </a:r>
            <a:endParaRPr lang="en-US" sz="32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19400" y="457200"/>
            <a:ext cx="609600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90800" y="304800"/>
            <a:ext cx="457200" cy="457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33600" y="-152400"/>
            <a:ext cx="1219200" cy="1219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8" descr="http://wwp.greenwichmeantime.com/time-zone/europe/european-union/bulgaria/images/bulgaria-coat-ar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2400"/>
            <a:ext cx="1159002" cy="990600"/>
          </a:xfrm>
          <a:prstGeom prst="rect">
            <a:avLst/>
          </a:prstGeom>
          <a:noFill/>
        </p:spPr>
      </p:pic>
      <p:pic>
        <p:nvPicPr>
          <p:cNvPr id="28674" name="Picture 2" descr="http://www.dlielc.org/images/HQ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00783" y="3276600"/>
            <a:ext cx="5635486" cy="1143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0.gstatic.com/images?q=tbn:_zFQBef3XZsUWM:http://pictures.toprentacar.bg/bulgaria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err="1" smtClean="0"/>
              <a:t>Norming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Present calibrated (benchmark) performances at each base/plus level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 a group, analyze the performance considering content, task &amp; accuracy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Participants identify parts of performance that constitute a ratable sample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Discuss the rating with respect to rubric</a:t>
            </a:r>
            <a:endParaRPr lang="en-US" dirty="0"/>
          </a:p>
        </p:txBody>
      </p:sp>
      <p:pic>
        <p:nvPicPr>
          <p:cNvPr id="9" name="Picture 6" descr="http://t2.gstatic.com/images?q=tbn:ccOiDo3AR0QYWM:http://us.123rf.com/400wm/400/400/marykal/marykal0908/marykal090800003/542019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664200"/>
            <a:ext cx="1447800" cy="96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0.gstatic.com/images?q=tbn:_zFQBef3XZsUWM:http://pictures.toprentacar.bg/bulgaria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175098" y="2881009"/>
            <a:ext cx="8143672" cy="3831076"/>
          </a:xfrm>
          <a:custGeom>
            <a:avLst/>
            <a:gdLst>
              <a:gd name="connsiteX0" fmla="*/ 0 w 8143672"/>
              <a:gd name="connsiteY0" fmla="*/ 0 h 3831076"/>
              <a:gd name="connsiteX1" fmla="*/ 651753 w 8143672"/>
              <a:gd name="connsiteY1" fmla="*/ 77821 h 3831076"/>
              <a:gd name="connsiteX2" fmla="*/ 1284051 w 8143672"/>
              <a:gd name="connsiteY2" fmla="*/ 447472 h 3831076"/>
              <a:gd name="connsiteX3" fmla="*/ 2247089 w 8143672"/>
              <a:gd name="connsiteY3" fmla="*/ 496110 h 3831076"/>
              <a:gd name="connsiteX4" fmla="*/ 2772383 w 8143672"/>
              <a:gd name="connsiteY4" fmla="*/ 1303506 h 3831076"/>
              <a:gd name="connsiteX5" fmla="*/ 4260715 w 8143672"/>
              <a:gd name="connsiteY5" fmla="*/ 1400782 h 3831076"/>
              <a:gd name="connsiteX6" fmla="*/ 4990289 w 8143672"/>
              <a:gd name="connsiteY6" fmla="*/ 2859931 h 3831076"/>
              <a:gd name="connsiteX7" fmla="*/ 7451387 w 8143672"/>
              <a:gd name="connsiteY7" fmla="*/ 2947480 h 3831076"/>
              <a:gd name="connsiteX8" fmla="*/ 8044774 w 8143672"/>
              <a:gd name="connsiteY8" fmla="*/ 3706238 h 3831076"/>
              <a:gd name="connsiteX9" fmla="*/ 8044774 w 8143672"/>
              <a:gd name="connsiteY9" fmla="*/ 3696510 h 3831076"/>
              <a:gd name="connsiteX10" fmla="*/ 8035047 w 8143672"/>
              <a:gd name="connsiteY10" fmla="*/ 3715965 h 383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43672" h="3831076">
                <a:moveTo>
                  <a:pt x="0" y="0"/>
                </a:moveTo>
                <a:cubicBezTo>
                  <a:pt x="218872" y="1621"/>
                  <a:pt x="437745" y="3242"/>
                  <a:pt x="651753" y="77821"/>
                </a:cubicBezTo>
                <a:cubicBezTo>
                  <a:pt x="865761" y="152400"/>
                  <a:pt x="1018162" y="377757"/>
                  <a:pt x="1284051" y="447472"/>
                </a:cubicBezTo>
                <a:cubicBezTo>
                  <a:pt x="1549940" y="517187"/>
                  <a:pt x="1999034" y="353438"/>
                  <a:pt x="2247089" y="496110"/>
                </a:cubicBezTo>
                <a:cubicBezTo>
                  <a:pt x="2495144" y="638782"/>
                  <a:pt x="2436779" y="1152727"/>
                  <a:pt x="2772383" y="1303506"/>
                </a:cubicBezTo>
                <a:cubicBezTo>
                  <a:pt x="3107987" y="1454285"/>
                  <a:pt x="3891064" y="1141378"/>
                  <a:pt x="4260715" y="1400782"/>
                </a:cubicBezTo>
                <a:cubicBezTo>
                  <a:pt x="4630366" y="1660186"/>
                  <a:pt x="4458510" y="2602148"/>
                  <a:pt x="4990289" y="2859931"/>
                </a:cubicBezTo>
                <a:cubicBezTo>
                  <a:pt x="5522068" y="3117714"/>
                  <a:pt x="6942306" y="2806429"/>
                  <a:pt x="7451387" y="2947480"/>
                </a:cubicBezTo>
                <a:cubicBezTo>
                  <a:pt x="7960468" y="3088531"/>
                  <a:pt x="7945876" y="3581400"/>
                  <a:pt x="8044774" y="3706238"/>
                </a:cubicBezTo>
                <a:cubicBezTo>
                  <a:pt x="8143672" y="3831076"/>
                  <a:pt x="8046395" y="3694889"/>
                  <a:pt x="8044774" y="3696510"/>
                </a:cubicBezTo>
                <a:cubicBezTo>
                  <a:pt x="8043153" y="3698131"/>
                  <a:pt x="8039100" y="3707048"/>
                  <a:pt x="8035047" y="3715965"/>
                </a:cubicBezTo>
              </a:path>
            </a:pathLst>
          </a:custGeom>
          <a:ln w="15875">
            <a:solidFill>
              <a:srgbClr val="653E29"/>
            </a:solidFill>
            <a:headEnd w="sm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96959" y="2881051"/>
            <a:ext cx="8369220" cy="195000"/>
          </a:xfrm>
          <a:custGeom>
            <a:avLst/>
            <a:gdLst>
              <a:gd name="connsiteX0" fmla="*/ 22888 w 8369220"/>
              <a:gd name="connsiteY0" fmla="*/ 38868 h 195000"/>
              <a:gd name="connsiteX1" fmla="*/ 90981 w 8369220"/>
              <a:gd name="connsiteY1" fmla="*/ 48596 h 195000"/>
              <a:gd name="connsiteX2" fmla="*/ 168803 w 8369220"/>
              <a:gd name="connsiteY2" fmla="*/ 68051 h 195000"/>
              <a:gd name="connsiteX3" fmla="*/ 256352 w 8369220"/>
              <a:gd name="connsiteY3" fmla="*/ 77779 h 195000"/>
              <a:gd name="connsiteX4" fmla="*/ 334173 w 8369220"/>
              <a:gd name="connsiteY4" fmla="*/ 87506 h 195000"/>
              <a:gd name="connsiteX5" fmla="*/ 363356 w 8369220"/>
              <a:gd name="connsiteY5" fmla="*/ 97234 h 195000"/>
              <a:gd name="connsiteX6" fmla="*/ 450905 w 8369220"/>
              <a:gd name="connsiteY6" fmla="*/ 116689 h 195000"/>
              <a:gd name="connsiteX7" fmla="*/ 781645 w 8369220"/>
              <a:gd name="connsiteY7" fmla="*/ 106962 h 195000"/>
              <a:gd name="connsiteX8" fmla="*/ 1131841 w 8369220"/>
              <a:gd name="connsiteY8" fmla="*/ 87506 h 195000"/>
              <a:gd name="connsiteX9" fmla="*/ 1452854 w 8369220"/>
              <a:gd name="connsiteY9" fmla="*/ 38868 h 195000"/>
              <a:gd name="connsiteX10" fmla="*/ 1550130 w 8369220"/>
              <a:gd name="connsiteY10" fmla="*/ 48596 h 195000"/>
              <a:gd name="connsiteX11" fmla="*/ 1589041 w 8369220"/>
              <a:gd name="connsiteY11" fmla="*/ 58323 h 195000"/>
              <a:gd name="connsiteX12" fmla="*/ 1696045 w 8369220"/>
              <a:gd name="connsiteY12" fmla="*/ 77779 h 195000"/>
              <a:gd name="connsiteX13" fmla="*/ 1812777 w 8369220"/>
              <a:gd name="connsiteY13" fmla="*/ 87506 h 195000"/>
              <a:gd name="connsiteX14" fmla="*/ 1841960 w 8369220"/>
              <a:gd name="connsiteY14" fmla="*/ 77779 h 195000"/>
              <a:gd name="connsiteX15" fmla="*/ 2094879 w 8369220"/>
              <a:gd name="connsiteY15" fmla="*/ 87506 h 195000"/>
              <a:gd name="connsiteX16" fmla="*/ 2153245 w 8369220"/>
              <a:gd name="connsiteY16" fmla="*/ 116689 h 195000"/>
              <a:gd name="connsiteX17" fmla="*/ 2269977 w 8369220"/>
              <a:gd name="connsiteY17" fmla="*/ 145872 h 195000"/>
              <a:gd name="connsiteX18" fmla="*/ 2299160 w 8369220"/>
              <a:gd name="connsiteY18" fmla="*/ 155600 h 195000"/>
              <a:gd name="connsiteX19" fmla="*/ 2552079 w 8369220"/>
              <a:gd name="connsiteY19" fmla="*/ 155600 h 195000"/>
              <a:gd name="connsiteX20" fmla="*/ 2824454 w 8369220"/>
              <a:gd name="connsiteY20" fmla="*/ 155600 h 195000"/>
              <a:gd name="connsiteX21" fmla="*/ 2853637 w 8369220"/>
              <a:gd name="connsiteY21" fmla="*/ 136145 h 195000"/>
              <a:gd name="connsiteX22" fmla="*/ 2931458 w 8369220"/>
              <a:gd name="connsiteY22" fmla="*/ 116689 h 195000"/>
              <a:gd name="connsiteX23" fmla="*/ 3223288 w 8369220"/>
              <a:gd name="connsiteY23" fmla="*/ 106962 h 195000"/>
              <a:gd name="connsiteX24" fmla="*/ 3437296 w 8369220"/>
              <a:gd name="connsiteY24" fmla="*/ 97234 h 195000"/>
              <a:gd name="connsiteX25" fmla="*/ 3738854 w 8369220"/>
              <a:gd name="connsiteY25" fmla="*/ 87506 h 195000"/>
              <a:gd name="connsiteX26" fmla="*/ 4205781 w 8369220"/>
              <a:gd name="connsiteY26" fmla="*/ 97234 h 195000"/>
              <a:gd name="connsiteX27" fmla="*/ 4380879 w 8369220"/>
              <a:gd name="connsiteY27" fmla="*/ 116689 h 195000"/>
              <a:gd name="connsiteX28" fmla="*/ 5081271 w 8369220"/>
              <a:gd name="connsiteY28" fmla="*/ 106962 h 195000"/>
              <a:gd name="connsiteX29" fmla="*/ 5120181 w 8369220"/>
              <a:gd name="connsiteY29" fmla="*/ 77779 h 195000"/>
              <a:gd name="connsiteX30" fmla="*/ 5168820 w 8369220"/>
              <a:gd name="connsiteY30" fmla="*/ 68051 h 195000"/>
              <a:gd name="connsiteX31" fmla="*/ 5227186 w 8369220"/>
              <a:gd name="connsiteY31" fmla="*/ 48596 h 195000"/>
              <a:gd name="connsiteX32" fmla="*/ 5548198 w 8369220"/>
              <a:gd name="connsiteY32" fmla="*/ 29140 h 195000"/>
              <a:gd name="connsiteX33" fmla="*/ 5771935 w 8369220"/>
              <a:gd name="connsiteY33" fmla="*/ 38868 h 195000"/>
              <a:gd name="connsiteX34" fmla="*/ 5869211 w 8369220"/>
              <a:gd name="connsiteY34" fmla="*/ 48596 h 195000"/>
              <a:gd name="connsiteX35" fmla="*/ 6112403 w 8369220"/>
              <a:gd name="connsiteY35" fmla="*/ 58323 h 195000"/>
              <a:gd name="connsiteX36" fmla="*/ 6151313 w 8369220"/>
              <a:gd name="connsiteY36" fmla="*/ 68051 h 195000"/>
              <a:gd name="connsiteX37" fmla="*/ 6316684 w 8369220"/>
              <a:gd name="connsiteY37" fmla="*/ 87506 h 195000"/>
              <a:gd name="connsiteX38" fmla="*/ 6345867 w 8369220"/>
              <a:gd name="connsiteY38" fmla="*/ 106962 h 195000"/>
              <a:gd name="connsiteX39" fmla="*/ 6482054 w 8369220"/>
              <a:gd name="connsiteY39" fmla="*/ 126417 h 195000"/>
              <a:gd name="connsiteX40" fmla="*/ 6822522 w 8369220"/>
              <a:gd name="connsiteY40" fmla="*/ 136145 h 195000"/>
              <a:gd name="connsiteX41" fmla="*/ 6871160 w 8369220"/>
              <a:gd name="connsiteY41" fmla="*/ 126417 h 195000"/>
              <a:gd name="connsiteX42" fmla="*/ 7318632 w 8369220"/>
              <a:gd name="connsiteY42" fmla="*/ 126417 h 195000"/>
              <a:gd name="connsiteX43" fmla="*/ 7445092 w 8369220"/>
              <a:gd name="connsiteY43" fmla="*/ 136145 h 195000"/>
              <a:gd name="connsiteX44" fmla="*/ 7668828 w 8369220"/>
              <a:gd name="connsiteY44" fmla="*/ 116689 h 195000"/>
              <a:gd name="connsiteX45" fmla="*/ 7960658 w 8369220"/>
              <a:gd name="connsiteY45" fmla="*/ 126417 h 195000"/>
              <a:gd name="connsiteX46" fmla="*/ 8019024 w 8369220"/>
              <a:gd name="connsiteY46" fmla="*/ 165328 h 195000"/>
              <a:gd name="connsiteX47" fmla="*/ 8057935 w 8369220"/>
              <a:gd name="connsiteY47" fmla="*/ 175055 h 195000"/>
              <a:gd name="connsiteX48" fmla="*/ 8135756 w 8369220"/>
              <a:gd name="connsiteY48" fmla="*/ 194511 h 195000"/>
              <a:gd name="connsiteX49" fmla="*/ 8184394 w 8369220"/>
              <a:gd name="connsiteY49" fmla="*/ 184783 h 195000"/>
              <a:gd name="connsiteX50" fmla="*/ 8203850 w 8369220"/>
              <a:gd name="connsiteY50" fmla="*/ 165328 h 195000"/>
              <a:gd name="connsiteX51" fmla="*/ 8242760 w 8369220"/>
              <a:gd name="connsiteY51" fmla="*/ 145872 h 195000"/>
              <a:gd name="connsiteX52" fmla="*/ 8369220 w 8369220"/>
              <a:gd name="connsiteY52" fmla="*/ 136145 h 1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69220" h="195000">
                <a:moveTo>
                  <a:pt x="22888" y="38868"/>
                </a:moveTo>
                <a:cubicBezTo>
                  <a:pt x="45586" y="42111"/>
                  <a:pt x="68498" y="44099"/>
                  <a:pt x="90981" y="48596"/>
                </a:cubicBezTo>
                <a:cubicBezTo>
                  <a:pt x="204135" y="71227"/>
                  <a:pt x="0" y="43936"/>
                  <a:pt x="168803" y="68051"/>
                </a:cubicBezTo>
                <a:cubicBezTo>
                  <a:pt x="197870" y="72204"/>
                  <a:pt x="227191" y="74348"/>
                  <a:pt x="256352" y="77779"/>
                </a:cubicBezTo>
                <a:lnTo>
                  <a:pt x="334173" y="87506"/>
                </a:lnTo>
                <a:cubicBezTo>
                  <a:pt x="343901" y="90749"/>
                  <a:pt x="353497" y="94417"/>
                  <a:pt x="363356" y="97234"/>
                </a:cubicBezTo>
                <a:cubicBezTo>
                  <a:pt x="395415" y="106394"/>
                  <a:pt x="417467" y="110002"/>
                  <a:pt x="450905" y="116689"/>
                </a:cubicBezTo>
                <a:lnTo>
                  <a:pt x="781645" y="106962"/>
                </a:lnTo>
                <a:cubicBezTo>
                  <a:pt x="1069016" y="97692"/>
                  <a:pt x="967074" y="108103"/>
                  <a:pt x="1131841" y="87506"/>
                </a:cubicBezTo>
                <a:cubicBezTo>
                  <a:pt x="1263103" y="0"/>
                  <a:pt x="1166841" y="49461"/>
                  <a:pt x="1452854" y="38868"/>
                </a:cubicBezTo>
                <a:cubicBezTo>
                  <a:pt x="1485279" y="42111"/>
                  <a:pt x="1517870" y="43988"/>
                  <a:pt x="1550130" y="48596"/>
                </a:cubicBezTo>
                <a:cubicBezTo>
                  <a:pt x="1563365" y="50487"/>
                  <a:pt x="1575990" y="55423"/>
                  <a:pt x="1589041" y="58323"/>
                </a:cubicBezTo>
                <a:cubicBezTo>
                  <a:pt x="1612127" y="63453"/>
                  <a:pt x="1674924" y="75432"/>
                  <a:pt x="1696045" y="77779"/>
                </a:cubicBezTo>
                <a:cubicBezTo>
                  <a:pt x="1734852" y="82091"/>
                  <a:pt x="1773866" y="84264"/>
                  <a:pt x="1812777" y="87506"/>
                </a:cubicBezTo>
                <a:cubicBezTo>
                  <a:pt x="1822505" y="84264"/>
                  <a:pt x="1831706" y="77779"/>
                  <a:pt x="1841960" y="77779"/>
                </a:cubicBezTo>
                <a:cubicBezTo>
                  <a:pt x="1926329" y="77779"/>
                  <a:pt x="2010710" y="81701"/>
                  <a:pt x="2094879" y="87506"/>
                </a:cubicBezTo>
                <a:cubicBezTo>
                  <a:pt x="2123240" y="89462"/>
                  <a:pt x="2129113" y="104623"/>
                  <a:pt x="2153245" y="116689"/>
                </a:cubicBezTo>
                <a:cubicBezTo>
                  <a:pt x="2203595" y="141864"/>
                  <a:pt x="2210303" y="137348"/>
                  <a:pt x="2269977" y="145872"/>
                </a:cubicBezTo>
                <a:cubicBezTo>
                  <a:pt x="2279705" y="149115"/>
                  <a:pt x="2289212" y="153113"/>
                  <a:pt x="2299160" y="155600"/>
                </a:cubicBezTo>
                <a:cubicBezTo>
                  <a:pt x="2395244" y="179622"/>
                  <a:pt x="2411277" y="162305"/>
                  <a:pt x="2552079" y="155600"/>
                </a:cubicBezTo>
                <a:cubicBezTo>
                  <a:pt x="2660171" y="163915"/>
                  <a:pt x="2713572" y="174080"/>
                  <a:pt x="2824454" y="155600"/>
                </a:cubicBezTo>
                <a:cubicBezTo>
                  <a:pt x="2835986" y="153678"/>
                  <a:pt x="2843180" y="141373"/>
                  <a:pt x="2853637" y="136145"/>
                </a:cubicBezTo>
                <a:cubicBezTo>
                  <a:pt x="2869878" y="128025"/>
                  <a:pt x="2918925" y="117405"/>
                  <a:pt x="2931458" y="116689"/>
                </a:cubicBezTo>
                <a:cubicBezTo>
                  <a:pt x="3028630" y="111136"/>
                  <a:pt x="3126029" y="110703"/>
                  <a:pt x="3223288" y="106962"/>
                </a:cubicBezTo>
                <a:lnTo>
                  <a:pt x="3437296" y="97234"/>
                </a:lnTo>
                <a:lnTo>
                  <a:pt x="3738854" y="87506"/>
                </a:lnTo>
                <a:lnTo>
                  <a:pt x="4205781" y="97234"/>
                </a:lnTo>
                <a:cubicBezTo>
                  <a:pt x="4310991" y="100684"/>
                  <a:pt x="4305541" y="101622"/>
                  <a:pt x="4380879" y="116689"/>
                </a:cubicBezTo>
                <a:lnTo>
                  <a:pt x="5081271" y="106962"/>
                </a:lnTo>
                <a:cubicBezTo>
                  <a:pt x="5097461" y="106110"/>
                  <a:pt x="5105366" y="84364"/>
                  <a:pt x="5120181" y="77779"/>
                </a:cubicBezTo>
                <a:cubicBezTo>
                  <a:pt x="5135290" y="71064"/>
                  <a:pt x="5152868" y="72401"/>
                  <a:pt x="5168820" y="68051"/>
                </a:cubicBezTo>
                <a:cubicBezTo>
                  <a:pt x="5188605" y="62655"/>
                  <a:pt x="5207203" y="53207"/>
                  <a:pt x="5227186" y="48596"/>
                </a:cubicBezTo>
                <a:cubicBezTo>
                  <a:pt x="5309495" y="29602"/>
                  <a:pt x="5527390" y="29940"/>
                  <a:pt x="5548198" y="29140"/>
                </a:cubicBezTo>
                <a:lnTo>
                  <a:pt x="5771935" y="38868"/>
                </a:lnTo>
                <a:cubicBezTo>
                  <a:pt x="5804462" y="40839"/>
                  <a:pt x="5836677" y="46737"/>
                  <a:pt x="5869211" y="48596"/>
                </a:cubicBezTo>
                <a:cubicBezTo>
                  <a:pt x="5950208" y="53224"/>
                  <a:pt x="6031339" y="55081"/>
                  <a:pt x="6112403" y="58323"/>
                </a:cubicBezTo>
                <a:cubicBezTo>
                  <a:pt x="6125373" y="61566"/>
                  <a:pt x="6138035" y="66489"/>
                  <a:pt x="6151313" y="68051"/>
                </a:cubicBezTo>
                <a:cubicBezTo>
                  <a:pt x="6334125" y="89559"/>
                  <a:pt x="6223153" y="64125"/>
                  <a:pt x="6316684" y="87506"/>
                </a:cubicBezTo>
                <a:cubicBezTo>
                  <a:pt x="6326412" y="93991"/>
                  <a:pt x="6335121" y="102357"/>
                  <a:pt x="6345867" y="106962"/>
                </a:cubicBezTo>
                <a:cubicBezTo>
                  <a:pt x="6377042" y="120323"/>
                  <a:pt x="6467389" y="125765"/>
                  <a:pt x="6482054" y="126417"/>
                </a:cubicBezTo>
                <a:cubicBezTo>
                  <a:pt x="6595478" y="131458"/>
                  <a:pt x="6709033" y="132902"/>
                  <a:pt x="6822522" y="136145"/>
                </a:cubicBezTo>
                <a:cubicBezTo>
                  <a:pt x="6838735" y="132902"/>
                  <a:pt x="6854754" y="128468"/>
                  <a:pt x="6871160" y="126417"/>
                </a:cubicBezTo>
                <a:cubicBezTo>
                  <a:pt x="7042380" y="105014"/>
                  <a:pt x="7097232" y="120091"/>
                  <a:pt x="7318632" y="126417"/>
                </a:cubicBezTo>
                <a:cubicBezTo>
                  <a:pt x="7360785" y="129660"/>
                  <a:pt x="7402814" y="136145"/>
                  <a:pt x="7445092" y="136145"/>
                </a:cubicBezTo>
                <a:cubicBezTo>
                  <a:pt x="7481774" y="136145"/>
                  <a:pt x="7623727" y="121199"/>
                  <a:pt x="7668828" y="116689"/>
                </a:cubicBezTo>
                <a:cubicBezTo>
                  <a:pt x="7766105" y="119932"/>
                  <a:pt x="7863704" y="117862"/>
                  <a:pt x="7960658" y="126417"/>
                </a:cubicBezTo>
                <a:cubicBezTo>
                  <a:pt x="8017704" y="131450"/>
                  <a:pt x="7983034" y="147333"/>
                  <a:pt x="8019024" y="165328"/>
                </a:cubicBezTo>
                <a:cubicBezTo>
                  <a:pt x="8030982" y="171307"/>
                  <a:pt x="8045080" y="171382"/>
                  <a:pt x="8057935" y="175055"/>
                </a:cubicBezTo>
                <a:cubicBezTo>
                  <a:pt x="8127744" y="195000"/>
                  <a:pt x="8036849" y="174729"/>
                  <a:pt x="8135756" y="194511"/>
                </a:cubicBezTo>
                <a:cubicBezTo>
                  <a:pt x="8151969" y="191268"/>
                  <a:pt x="8169197" y="191296"/>
                  <a:pt x="8184394" y="184783"/>
                </a:cubicBezTo>
                <a:cubicBezTo>
                  <a:pt x="8192824" y="181170"/>
                  <a:pt x="8196219" y="170415"/>
                  <a:pt x="8203850" y="165328"/>
                </a:cubicBezTo>
                <a:cubicBezTo>
                  <a:pt x="8215916" y="157284"/>
                  <a:pt x="8228770" y="149687"/>
                  <a:pt x="8242760" y="145872"/>
                </a:cubicBezTo>
                <a:cubicBezTo>
                  <a:pt x="8288513" y="133394"/>
                  <a:pt x="8323225" y="136145"/>
                  <a:pt x="8369220" y="13614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t3.gstatic.com/images?q=tbn:FNwnXa0B2IdHBM:http://etc.usf.edu/clipart/27300/27320/anchor_27320_lg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886200"/>
            <a:ext cx="287383" cy="419101"/>
          </a:xfrm>
          <a:prstGeom prst="rect">
            <a:avLst/>
          </a:prstGeom>
          <a:noFill/>
        </p:spPr>
      </p:pic>
      <p:pic>
        <p:nvPicPr>
          <p:cNvPr id="13" name="Picture 2" descr="http://t3.gstatic.com/images?q=tbn:FNwnXa0B2IdHBM:http://etc.usf.edu/clipart/27300/27320/anchor_27320_lg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486400"/>
            <a:ext cx="287383" cy="419101"/>
          </a:xfrm>
          <a:prstGeom prst="rect">
            <a:avLst/>
          </a:prstGeom>
          <a:noFill/>
        </p:spPr>
      </p:pic>
      <p:pic>
        <p:nvPicPr>
          <p:cNvPr id="14" name="Picture 4" descr="http://t1.gstatic.com/images?q=tbn:CXJpKyBNapgrjM:http://www.clipartguide.com/_named_clipart_images/0060-0808-1915-1227_Overheated_Man_in_a_Rowboat_Pouring_Sweat_clipart_imag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89002">
            <a:off x="1166255" y="2286000"/>
            <a:ext cx="1143000" cy="800100"/>
          </a:xfrm>
          <a:prstGeom prst="rect">
            <a:avLst/>
          </a:prstGeom>
          <a:noFill/>
        </p:spPr>
      </p:pic>
      <p:pic>
        <p:nvPicPr>
          <p:cNvPr id="15" name="Picture 2" descr="http://t3.gstatic.com/images?q=tbn:FNwnXa0B2IdHBM:http://etc.usf.edu/clipart/27300/27320/anchor_27320_lg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971800"/>
            <a:ext cx="287383" cy="419101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1673157" y="2667001"/>
            <a:ext cx="79443" cy="330740"/>
          </a:xfrm>
          <a:custGeom>
            <a:avLst/>
            <a:gdLst>
              <a:gd name="connsiteX0" fmla="*/ 0 w 67595"/>
              <a:gd name="connsiteY0" fmla="*/ 233463 h 233463"/>
              <a:gd name="connsiteX1" fmla="*/ 9728 w 67595"/>
              <a:gd name="connsiteY1" fmla="*/ 184825 h 233463"/>
              <a:gd name="connsiteX2" fmla="*/ 0 w 67595"/>
              <a:gd name="connsiteY2" fmla="*/ 155642 h 233463"/>
              <a:gd name="connsiteX3" fmla="*/ 9728 w 67595"/>
              <a:gd name="connsiteY3" fmla="*/ 97276 h 233463"/>
              <a:gd name="connsiteX4" fmla="*/ 29183 w 67595"/>
              <a:gd name="connsiteY4" fmla="*/ 38910 h 233463"/>
              <a:gd name="connsiteX5" fmla="*/ 58366 w 67595"/>
              <a:gd name="connsiteY5" fmla="*/ 0 h 2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95" h="233463">
                <a:moveTo>
                  <a:pt x="0" y="233463"/>
                </a:moveTo>
                <a:cubicBezTo>
                  <a:pt x="3243" y="217250"/>
                  <a:pt x="9728" y="201359"/>
                  <a:pt x="9728" y="184825"/>
                </a:cubicBezTo>
                <a:cubicBezTo>
                  <a:pt x="9728" y="174571"/>
                  <a:pt x="0" y="165896"/>
                  <a:pt x="0" y="155642"/>
                </a:cubicBezTo>
                <a:cubicBezTo>
                  <a:pt x="0" y="135918"/>
                  <a:pt x="4944" y="116411"/>
                  <a:pt x="9728" y="97276"/>
                </a:cubicBezTo>
                <a:cubicBezTo>
                  <a:pt x="14702" y="77381"/>
                  <a:pt x="9728" y="45395"/>
                  <a:pt x="29183" y="38910"/>
                </a:cubicBezTo>
                <a:cubicBezTo>
                  <a:pt x="67595" y="26107"/>
                  <a:pt x="58366" y="39437"/>
                  <a:pt x="58366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http://t1.gstatic.com/images?q=tbn:dib1kqbh7avJ_M:http://www.clker.com/cliparts/1/2/b/5/11949896831046083558boat_jarno_vasamaa_.svg.hi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1905000"/>
            <a:ext cx="914400" cy="1133476"/>
          </a:xfrm>
          <a:prstGeom prst="rect">
            <a:avLst/>
          </a:prstGeom>
          <a:noFill/>
        </p:spPr>
      </p:pic>
      <p:sp>
        <p:nvSpPr>
          <p:cNvPr id="18" name="Freeform 17"/>
          <p:cNvSpPr/>
          <p:nvPr/>
        </p:nvSpPr>
        <p:spPr>
          <a:xfrm>
            <a:off x="3581400" y="2895600"/>
            <a:ext cx="152400" cy="1045723"/>
          </a:xfrm>
          <a:custGeom>
            <a:avLst/>
            <a:gdLst>
              <a:gd name="connsiteX0" fmla="*/ 0 w 67595"/>
              <a:gd name="connsiteY0" fmla="*/ 233463 h 233463"/>
              <a:gd name="connsiteX1" fmla="*/ 9728 w 67595"/>
              <a:gd name="connsiteY1" fmla="*/ 184825 h 233463"/>
              <a:gd name="connsiteX2" fmla="*/ 0 w 67595"/>
              <a:gd name="connsiteY2" fmla="*/ 155642 h 233463"/>
              <a:gd name="connsiteX3" fmla="*/ 9728 w 67595"/>
              <a:gd name="connsiteY3" fmla="*/ 97276 h 233463"/>
              <a:gd name="connsiteX4" fmla="*/ 29183 w 67595"/>
              <a:gd name="connsiteY4" fmla="*/ 38910 h 233463"/>
              <a:gd name="connsiteX5" fmla="*/ 58366 w 67595"/>
              <a:gd name="connsiteY5" fmla="*/ 0 h 2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95" h="233463">
                <a:moveTo>
                  <a:pt x="0" y="233463"/>
                </a:moveTo>
                <a:cubicBezTo>
                  <a:pt x="3243" y="217250"/>
                  <a:pt x="9728" y="201359"/>
                  <a:pt x="9728" y="184825"/>
                </a:cubicBezTo>
                <a:cubicBezTo>
                  <a:pt x="9728" y="174571"/>
                  <a:pt x="0" y="165896"/>
                  <a:pt x="0" y="155642"/>
                </a:cubicBezTo>
                <a:cubicBezTo>
                  <a:pt x="0" y="135918"/>
                  <a:pt x="4944" y="116411"/>
                  <a:pt x="9728" y="97276"/>
                </a:cubicBezTo>
                <a:cubicBezTo>
                  <a:pt x="14702" y="77381"/>
                  <a:pt x="9728" y="45395"/>
                  <a:pt x="29183" y="38910"/>
                </a:cubicBezTo>
                <a:cubicBezTo>
                  <a:pt x="67595" y="26107"/>
                  <a:pt x="58366" y="39437"/>
                  <a:pt x="58366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8" descr="http://t0.gstatic.com/images?q=tbn:MLzUqGCI3ClZtM:http://www.bradfitzpatrick.com/stock_illustration/images/cartoon_charter_boat_001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5954">
            <a:off x="5867400" y="1894252"/>
            <a:ext cx="1524000" cy="1149929"/>
          </a:xfrm>
          <a:prstGeom prst="rect">
            <a:avLst/>
          </a:prstGeom>
          <a:noFill/>
        </p:spPr>
      </p:pic>
      <p:sp>
        <p:nvSpPr>
          <p:cNvPr id="20" name="Freeform 19"/>
          <p:cNvSpPr/>
          <p:nvPr/>
        </p:nvSpPr>
        <p:spPr>
          <a:xfrm flipH="1">
            <a:off x="5943600" y="2438400"/>
            <a:ext cx="609600" cy="3048000"/>
          </a:xfrm>
          <a:custGeom>
            <a:avLst/>
            <a:gdLst>
              <a:gd name="connsiteX0" fmla="*/ 0 w 67595"/>
              <a:gd name="connsiteY0" fmla="*/ 233463 h 233463"/>
              <a:gd name="connsiteX1" fmla="*/ 9728 w 67595"/>
              <a:gd name="connsiteY1" fmla="*/ 184825 h 233463"/>
              <a:gd name="connsiteX2" fmla="*/ 0 w 67595"/>
              <a:gd name="connsiteY2" fmla="*/ 155642 h 233463"/>
              <a:gd name="connsiteX3" fmla="*/ 9728 w 67595"/>
              <a:gd name="connsiteY3" fmla="*/ 97276 h 233463"/>
              <a:gd name="connsiteX4" fmla="*/ 29183 w 67595"/>
              <a:gd name="connsiteY4" fmla="*/ 38910 h 233463"/>
              <a:gd name="connsiteX5" fmla="*/ 58366 w 67595"/>
              <a:gd name="connsiteY5" fmla="*/ 0 h 2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95" h="233463">
                <a:moveTo>
                  <a:pt x="0" y="233463"/>
                </a:moveTo>
                <a:cubicBezTo>
                  <a:pt x="3243" y="217250"/>
                  <a:pt x="9728" y="201359"/>
                  <a:pt x="9728" y="184825"/>
                </a:cubicBezTo>
                <a:cubicBezTo>
                  <a:pt x="9728" y="174571"/>
                  <a:pt x="0" y="165896"/>
                  <a:pt x="0" y="155642"/>
                </a:cubicBezTo>
                <a:cubicBezTo>
                  <a:pt x="0" y="135918"/>
                  <a:pt x="4944" y="116411"/>
                  <a:pt x="9728" y="97276"/>
                </a:cubicBezTo>
                <a:cubicBezTo>
                  <a:pt x="14702" y="77381"/>
                  <a:pt x="9728" y="45395"/>
                  <a:pt x="29183" y="38910"/>
                </a:cubicBezTo>
                <a:cubicBezTo>
                  <a:pt x="67595" y="26107"/>
                  <a:pt x="58366" y="39437"/>
                  <a:pt x="58366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0600" y="33528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0" y="4267200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58674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24" name="Title 15"/>
          <p:cNvSpPr txBox="1">
            <a:spLocks/>
          </p:cNvSpPr>
          <p:nvPr/>
        </p:nvSpPr>
        <p:spPr bwMode="auto">
          <a:xfrm>
            <a:off x="1447800" y="1524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Benchmarks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Reduce the </a:t>
            </a:r>
            <a:r>
              <a:rPr lang="en-US" sz="360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Likelihood of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Rater Drift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Picture 12" descr="Click to enlar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4724400"/>
            <a:ext cx="2514600" cy="184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r>
              <a:rPr lang="en-US" dirty="0" smtClean="0"/>
              <a:t>Present speaking/writing performances for individual practice rating</a:t>
            </a:r>
          </a:p>
          <a:p>
            <a:r>
              <a:rPr lang="en-US" dirty="0" smtClean="0"/>
              <a:t>Participants report scores and criteria applied</a:t>
            </a:r>
          </a:p>
          <a:p>
            <a:r>
              <a:rPr lang="en-US" dirty="0" smtClean="0"/>
              <a:t>Group discussion leads to consensus (or not)</a:t>
            </a:r>
          </a:p>
          <a:p>
            <a:r>
              <a:rPr lang="en-US" dirty="0" smtClean="0"/>
              <a:t>Compare group rating with expert rating</a:t>
            </a:r>
            <a:endParaRPr lang="en-US" dirty="0"/>
          </a:p>
        </p:txBody>
      </p:sp>
      <p:pic>
        <p:nvPicPr>
          <p:cNvPr id="4" name="Picture 2" descr="http://t0.gstatic.com/images?q=tbn:_zFQBef3XZsUWM:http://pictures.toprentacar.bg/bulgaria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pic>
        <p:nvPicPr>
          <p:cNvPr id="5" name="Picture 4" descr="Bulgarian Folk Art Ov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5562600"/>
            <a:ext cx="847894" cy="118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2" descr="http://t0.gstatic.com/images?q=tbn:_zFQBef3XZsUWM:http://pictures.toprentacar.bg/bulgaria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at the </a:t>
            </a:r>
            <a:r>
              <a:rPr lang="en-US" dirty="0" err="1" smtClean="0"/>
              <a:t>Microlevel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752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Purpose of evaluating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895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Collecting information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038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Interpreting information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181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 bwMode="auto">
          <a:xfrm>
            <a:off x="1981200" y="2242810"/>
            <a:ext cx="685800" cy="685800"/>
          </a:xfrm>
          <a:prstGeom prst="downArrow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1981200" y="3385810"/>
            <a:ext cx="685800" cy="685800"/>
          </a:xfrm>
          <a:prstGeom prst="downArrow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1981200" y="4528810"/>
            <a:ext cx="685800" cy="685800"/>
          </a:xfrm>
          <a:prstGeom prst="downArrow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1752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= Select level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57800" y="2866807"/>
            <a:ext cx="2895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Elicit sample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57800" y="399119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Apply criteria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257800" y="5181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Determine rating</a:t>
            </a:r>
            <a:endParaRPr lang="en-US" dirty="0"/>
          </a:p>
        </p:txBody>
      </p:sp>
      <p:pic>
        <p:nvPicPr>
          <p:cNvPr id="29" name="Picture 6" descr="http://t1.gstatic.com/images?q=tbn:Rrp1MAaFgk-2QM:http://www.appliedlanguage.com/flags_of_the_world/large_flag_of_bulgaria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95974"/>
            <a:ext cx="1209675" cy="80962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0.gstatic.com/images?q=tbn:_zFQBef3XZsUWM:http://pictures.toprentacar.bg/bulgaria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76200"/>
            <a:ext cx="6858000" cy="1143000"/>
          </a:xfrm>
        </p:spPr>
        <p:txBody>
          <a:bodyPr/>
          <a:lstStyle/>
          <a:p>
            <a:r>
              <a:rPr lang="en-US" dirty="0" smtClean="0"/>
              <a:t>Mock Interviews for Speaking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Pairs of trainees conduct mock interviews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Other trainees observe &amp; take notes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After the interview, all trainees assign rating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Group discusses conduct of interview, effectiveness of elicitation, ratings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Trainees paired anew and repeat process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Certify reliable &amp; efficient raters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dirty="0" err="1" smtClean="0"/>
              <a:t>Norming</a:t>
            </a:r>
            <a:r>
              <a:rPr lang="en-US" sz="4000" dirty="0" smtClean="0"/>
              <a:t> Conquest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Construct-irrelevant variance can cause rater drift over time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Moral dimension (severe – lenient)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Halo effect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Central tendency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Analyze inter-rater/intra-rater reliability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Renorm</a:t>
            </a:r>
            <a:r>
              <a:rPr lang="en-US" sz="2800" dirty="0" smtClean="0"/>
              <a:t> raters using benchmarks</a:t>
            </a:r>
          </a:p>
        </p:txBody>
      </p:sp>
      <p:pic>
        <p:nvPicPr>
          <p:cNvPr id="6" name="Picture 2" descr="http://t0.gstatic.com/images?q=tbn:_zFQBef3XZsUWM:http://pictures.toprentacar.bg/bulgaria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pic>
        <p:nvPicPr>
          <p:cNvPr id="7" name="Picture 2" descr="800px-Battle_of_Varna_14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" y="5474970"/>
            <a:ext cx="1981201" cy="123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0x01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0x01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ttp://t0.gstatic.com/images?q=tbn:_zFQBef3XZsUWM:http://pictures.toprentacar.bg/bulgaria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0" y="2286000"/>
            <a:ext cx="746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“A new scientific truth does not triumph by convincing its opponents and making them see the light, but rather because its opponents eventually die, and a new generation grows up that is familiar with it.”  </a:t>
            </a:r>
            <a:r>
              <a:rPr lang="en-US" sz="2000" b="0" i="1" dirty="0" smtClean="0"/>
              <a:t>Max Plank</a:t>
            </a:r>
            <a:endParaRPr lang="en-US" sz="2000" b="0" i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are Dying for Change</a:t>
            </a:r>
            <a:endParaRPr lang="en-US" dirty="0"/>
          </a:p>
        </p:txBody>
      </p:sp>
      <p:pic>
        <p:nvPicPr>
          <p:cNvPr id="5123" name="Picture 3" descr="Evolution Roa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410200"/>
            <a:ext cx="2404730" cy="12925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2000">
              <a:srgbClr val="644036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inoanatlantis.com/pix/Varna_Necropolis_Grave_G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020" y="1410676"/>
            <a:ext cx="3235180" cy="4761524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590800" y="228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Questions?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3"/>
          <p:cNvSpPr>
            <a:spLocks noGrp="1" noChangeArrowheads="1"/>
          </p:cNvSpPr>
          <p:nvPr>
            <p:ph type="title"/>
          </p:nvPr>
        </p:nvSpPr>
        <p:spPr>
          <a:xfrm>
            <a:off x="1882775" y="0"/>
            <a:ext cx="5783263" cy="990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Way I See It…</a:t>
            </a:r>
          </a:p>
        </p:txBody>
      </p:sp>
      <p:pic>
        <p:nvPicPr>
          <p:cNvPr id="5" name="Picture 2" descr="http://t0.gstatic.com/images?q=tbn:_zFQBef3XZsUWM:http://pictures.toprentacar.bg/bulgaria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pic>
        <p:nvPicPr>
          <p:cNvPr id="25602" name="Picture 2" descr=" MS_frame_border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694175"/>
            <a:ext cx="3352800" cy="2782825"/>
          </a:xfrm>
          <a:prstGeom prst="rect">
            <a:avLst/>
          </a:prstGeom>
          <a:noFill/>
        </p:spPr>
      </p:pic>
      <p:pic>
        <p:nvPicPr>
          <p:cNvPr id="7" name="Picture 2" descr="Bulgaria Magura Cave Paintings Exhibited for First Ti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922776"/>
            <a:ext cx="3039872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" y="15240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“Two individuals can witness the same external event, but interpret and perceive it totally differently, depending on how they think about or cognitively process it.” </a:t>
            </a:r>
            <a:r>
              <a:rPr lang="en-US" sz="1600" b="0" i="1" dirty="0" smtClean="0"/>
              <a:t>Stephen Diamond </a:t>
            </a:r>
            <a:endParaRPr lang="en-US" sz="1600" b="0" i="1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6324600"/>
            <a:ext cx="1524000" cy="381000"/>
          </a:xfrm>
          <a:prstGeom prst="round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Magura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0.gstatic.com/images?q=tbn:_zFQBef3XZsUWM:http://pictures.toprentacar.bg/bulgaria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Productive Skills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600" dirty="0" smtClean="0"/>
              <a:t>We want to set tasks that form a representative sample of the population of oral tasks that we expect candidates to be able to perform</a:t>
            </a:r>
          </a:p>
          <a:p>
            <a:pPr>
              <a:spcAft>
                <a:spcPts val="2400"/>
              </a:spcAft>
            </a:pPr>
            <a:r>
              <a:rPr lang="en-US" sz="2600" dirty="0" smtClean="0"/>
              <a:t>The tasks should elicit behavior which truly represents the candidate’s ability</a:t>
            </a:r>
          </a:p>
          <a:p>
            <a:pPr>
              <a:spcAft>
                <a:spcPts val="2400"/>
              </a:spcAft>
            </a:pPr>
            <a:r>
              <a:rPr lang="en-US" sz="2600" dirty="0" smtClean="0"/>
              <a:t>The samples of behavior can and will be scored validly and </a:t>
            </a:r>
            <a:r>
              <a:rPr lang="en-US" sz="2600" dirty="0" smtClean="0">
                <a:solidFill>
                  <a:srgbClr val="FF0000"/>
                </a:solidFill>
              </a:rPr>
              <a:t>reliably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8436" name="Picture 4" descr="http://t2.gstatic.com/images?q=tbn:kE02k4CkLn4JBM:http://www.acclaimimages.com/_gallery/_images_n300/0515-0909-2722-3526_business_icon_button_report_writ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371600"/>
            <a:ext cx="1007979" cy="990600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q2mSPux49ZohtM:http://www.imageenvision.com/150/37204-clip-art-graphic-of-an-olive-green-guy-character-speaking-with-a-microphone-by-jester-art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1371600"/>
            <a:ext cx="914400" cy="9144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4800" y="64008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Hughes’ </a:t>
            </a:r>
            <a:r>
              <a:rPr lang="en-US" sz="1200" i="1" dirty="0" smtClean="0"/>
              <a:t>Testing for Language Teachers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in Testing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1600200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reliable test should be a consistent measure of performance.</a:t>
            </a:r>
            <a:endParaRPr lang="en-US" dirty="0"/>
          </a:p>
        </p:txBody>
      </p:sp>
      <p:pic>
        <p:nvPicPr>
          <p:cNvPr id="11" name="Picture 2" descr="http://img.medscape.com/fullsize/migrated/449/675/pn449675.fig2.gif"/>
          <p:cNvPicPr>
            <a:picLocks noChangeAspect="1" noChangeArrowheads="1"/>
          </p:cNvPicPr>
          <p:nvPr/>
        </p:nvPicPr>
        <p:blipFill>
          <a:blip r:embed="rId3" cstate="print"/>
          <a:srcRect l="5714" t="13873" r="2857" b="12139"/>
          <a:stretch>
            <a:fillRect/>
          </a:stretch>
        </p:blipFill>
        <p:spPr bwMode="auto">
          <a:xfrm>
            <a:off x="152400" y="4191000"/>
            <a:ext cx="8763000" cy="1752600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_zFQBef3XZsUWM:http://pictures.toprentacar.bg/bulgaria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391400" y="314307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Bored to Tears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14307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Miserable Fog of  Ennui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1430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Immune to Boredom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14307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Grin &amp; Bear It Bored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31430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Can’t Read My Stoic Face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14307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OMG! I’m Bored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6096000"/>
            <a:ext cx="6019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Levels of Boredom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dirty="0" smtClean="0"/>
              <a:t>Fair &amp; Balanced Testing?</a:t>
            </a:r>
            <a:endParaRPr lang="en-US" sz="4800" dirty="0" smtClean="0"/>
          </a:p>
        </p:txBody>
      </p:sp>
      <p:pic>
        <p:nvPicPr>
          <p:cNvPr id="8" name="Picture 2" descr="http://t0.gstatic.com/images?q=tbn:_zFQBef3XZsUWM:http://pictures.toprentacar.bg/bulgaria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pic>
        <p:nvPicPr>
          <p:cNvPr id="10" name="Picture 4" descr="http://www.carla.umn.edu/assessment/VAC/graphics/objective_subjectiv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628774"/>
            <a:ext cx="7579474" cy="1266826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164306" y="2330573"/>
            <a:ext cx="788694" cy="1098427"/>
            <a:chOff x="3974840" y="2300885"/>
            <a:chExt cx="788694" cy="1098427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409027">
              <a:off x="3974840" y="2300885"/>
              <a:ext cx="728695" cy="1098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</p:pic>
        <p:sp>
          <p:nvSpPr>
            <p:cNvPr id="9" name="TextBox 8"/>
            <p:cNvSpPr txBox="1"/>
            <p:nvPr/>
          </p:nvSpPr>
          <p:spPr>
            <a:xfrm rot="19729056">
              <a:off x="4041181" y="2415197"/>
              <a:ext cx="72235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TEST</a:t>
              </a:r>
            </a:p>
            <a:p>
              <a:pPr algn="l"/>
              <a:r>
                <a:rPr lang="en-US" sz="1000" dirty="0" smtClean="0"/>
                <a:t>  1.</a:t>
              </a:r>
            </a:p>
            <a:p>
              <a:pPr algn="l"/>
              <a:r>
                <a:rPr lang="en-US" sz="1000" dirty="0" smtClean="0"/>
                <a:t> 2</a:t>
              </a:r>
            </a:p>
            <a:p>
              <a:pPr algn="l"/>
              <a:r>
                <a:rPr lang="en-US" sz="1000" dirty="0" smtClean="0"/>
                <a:t>3.</a:t>
              </a:r>
              <a:endParaRPr lang="en-US" sz="1000" dirty="0"/>
            </a:p>
          </p:txBody>
        </p:sp>
      </p:grpSp>
      <p:pic>
        <p:nvPicPr>
          <p:cNvPr id="24579" name="Picture 3" descr="tug of wa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3657600"/>
            <a:ext cx="5038344" cy="2209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 bwMode="auto">
          <a:xfrm>
            <a:off x="3733800" y="5257800"/>
            <a:ext cx="19050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10000" y="5257800"/>
            <a:ext cx="19812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5334000"/>
            <a:ext cx="1066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5212080"/>
            <a:ext cx="1295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391330"/>
            <a:ext cx="1905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Rating Productive Skills</a:t>
            </a:r>
            <a:endParaRPr lang="en-US" sz="2400" dirty="0"/>
          </a:p>
        </p:txBody>
      </p:sp>
      <p:sp>
        <p:nvSpPr>
          <p:cNvPr id="21" name="Rectangular Callout 20"/>
          <p:cNvSpPr/>
          <p:nvPr/>
        </p:nvSpPr>
        <p:spPr bwMode="auto">
          <a:xfrm>
            <a:off x="6629400" y="3124200"/>
            <a:ext cx="2209800" cy="566309"/>
          </a:xfrm>
          <a:prstGeom prst="wedgeRectCallout">
            <a:avLst>
              <a:gd name="adj1" fmla="val -23730"/>
              <a:gd name="adj2" fmla="val 9640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I won’t be subjected</a:t>
            </a:r>
          </a:p>
          <a:p>
            <a:pPr marL="609600" marR="0" indent="-609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 to your objectivity</a:t>
            </a: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457200" y="3124200"/>
            <a:ext cx="2057400" cy="566309"/>
          </a:xfrm>
          <a:prstGeom prst="wedgeRectCallout">
            <a:avLst>
              <a:gd name="adj1" fmla="val 42063"/>
              <a:gd name="adj2" fmla="val 1125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I object to your</a:t>
            </a:r>
          </a:p>
          <a:p>
            <a:pPr marL="609600" marR="0" indent="-609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subjectivity</a:t>
            </a:r>
          </a:p>
        </p:txBody>
      </p:sp>
      <p:pic>
        <p:nvPicPr>
          <p:cNvPr id="21506" name="Picture 2" descr="Fox Life Regio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4864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0.gstatic.com/images?q=tbn:_zFQBef3XZsUWM:http://pictures.toprentacar.bg/bulgaria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76200"/>
            <a:ext cx="6248400" cy="1143000"/>
          </a:xfrm>
        </p:spPr>
        <p:txBody>
          <a:bodyPr/>
          <a:lstStyle/>
          <a:p>
            <a:r>
              <a:rPr lang="en-US" dirty="0" smtClean="0"/>
              <a:t>Objective </a:t>
            </a:r>
            <a:r>
              <a:rPr lang="en-US" dirty="0" err="1" smtClean="0"/>
              <a:t>vs</a:t>
            </a:r>
            <a:r>
              <a:rPr lang="en-US" dirty="0" smtClean="0"/>
              <a:t> Subjective Scoring</a:t>
            </a:r>
            <a:endParaRPr lang="en-US" dirty="0"/>
          </a:p>
        </p:txBody>
      </p:sp>
      <p:pic>
        <p:nvPicPr>
          <p:cNvPr id="5" name="Picture 4" descr="http://t0.gstatic.com/images?q=tbn:FGcUyKuEfaPXiM:http://4.bp.blogspot.com/_FQAe9NHopIo/TCyj0L4TMBI/AAAAAAAAAcA/LFs6pkvuQl0/s1600/photo_verybig_36294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9367" y="1447800"/>
            <a:ext cx="1488233" cy="2187702"/>
          </a:xfrm>
          <a:prstGeom prst="rect">
            <a:avLst/>
          </a:prstGeom>
          <a:noFill/>
        </p:spPr>
      </p:pic>
      <p:pic>
        <p:nvPicPr>
          <p:cNvPr id="14339" name="Picture 3" descr="Graphic for undirected grap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97566"/>
            <a:ext cx="3962400" cy="21076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3886200"/>
            <a:ext cx="4495800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Given this undirected graph, what would be the result of a depth first iterative traversal starting at node E? 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a.  EABCFDG </a:t>
            </a:r>
            <a:br>
              <a:rPr lang="en-US" sz="1800" dirty="0" smtClean="0"/>
            </a:br>
            <a:r>
              <a:rPr lang="en-US" sz="1800" dirty="0" smtClean="0"/>
              <a:t>b.  EDBFCG </a:t>
            </a:r>
            <a:br>
              <a:rPr lang="en-US" sz="1800" dirty="0" smtClean="0"/>
            </a:br>
            <a:r>
              <a:rPr lang="en-US" sz="1800" dirty="0" smtClean="0"/>
              <a:t>c.  EDBGFCA </a:t>
            </a:r>
            <a:br>
              <a:rPr lang="en-US" sz="1800" dirty="0" smtClean="0"/>
            </a:br>
            <a:r>
              <a:rPr lang="en-US" sz="1800" dirty="0" smtClean="0"/>
              <a:t>d.  EADBCFG </a:t>
            </a:r>
            <a:br>
              <a:rPr lang="en-US" sz="1800" dirty="0" smtClean="0"/>
            </a:br>
            <a:r>
              <a:rPr lang="en-US" sz="1800" dirty="0" smtClean="0"/>
              <a:t>e.  EGDCFBA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4876800" y="3886200"/>
            <a:ext cx="41148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Write a fictional account of this young woman’s life up to the moment reflected in the picture.</a:t>
            </a:r>
          </a:p>
          <a:p>
            <a:pPr algn="l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8305800" cy="495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/>
              <a:t>Background &amp; Overview:  Introduce scale, testing protocol &amp; scoring conventions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Initial </a:t>
            </a:r>
            <a:r>
              <a:rPr lang="en-US" sz="2600" dirty="0" err="1" smtClean="0"/>
              <a:t>Norming</a:t>
            </a:r>
            <a:r>
              <a:rPr lang="en-US" sz="2600" dirty="0" smtClean="0"/>
              <a:t>:  Review &amp; discuss benchmark language samples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Guided practice:  Rate samples using rating scale &amp; rubric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Mock Interviews:  For speaking assessment, complete practice interviews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Certification:  Select raters who provide reliable and efficient </a:t>
            </a:r>
            <a:r>
              <a:rPr lang="en-US" sz="2600" dirty="0" smtClean="0"/>
              <a:t>ratings</a:t>
            </a:r>
            <a:endParaRPr lang="en-US" sz="2600" dirty="0" smtClean="0"/>
          </a:p>
          <a:p>
            <a:endParaRPr lang="en-US" sz="2600" dirty="0"/>
          </a:p>
        </p:txBody>
      </p:sp>
      <p:pic>
        <p:nvPicPr>
          <p:cNvPr id="7" name="Picture 2" descr="http://t0.gstatic.com/images?q=tbn:_zFQBef3XZsUWM:http://pictures.toprentacar.bg/bulgaria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STANAG Raters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0.gstatic.com/images?q=tbn:_zFQBef3XZsUWM:http://pictures.toprentacar.bg/bulgaria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Discuss the STANAG testing mission and purpose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Introduce the modality-specific specifications and testing protocol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Demonstrate/preview a model interview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Issue training materials (handbook) and discuss contents</a:t>
            </a:r>
            <a:endParaRPr lang="en-US" dirty="0"/>
          </a:p>
        </p:txBody>
      </p:sp>
      <p:pic>
        <p:nvPicPr>
          <p:cNvPr id="5" name="Picture 4" descr="Varna Coat-of-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538216"/>
            <a:ext cx="914400" cy="1170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Business of Testing Protocols</a:t>
            </a:r>
          </a:p>
        </p:txBody>
      </p:sp>
      <p:pic>
        <p:nvPicPr>
          <p:cNvPr id="9" name="Picture 2" descr="http://t0.gstatic.com/images?q=tbn:_zFQBef3XZsUWM:http://pictures.toprentacar.bg/bulgaria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638800"/>
            <a:ext cx="1152525" cy="11525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600200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0" dirty="0" smtClean="0"/>
              <a:t>1. General: Unwritten rules or guidelines that are </a:t>
            </a:r>
            <a:r>
              <a:rPr lang="en-US" sz="2200" b="0" dirty="0" smtClean="0">
                <a:solidFill>
                  <a:srgbClr val="990033"/>
                </a:solidFill>
              </a:rPr>
              <a:t>peculiar to every culture or organization</a:t>
            </a:r>
            <a:r>
              <a:rPr lang="en-US" sz="2200" b="0" dirty="0" smtClean="0"/>
              <a:t>, and are supposed to be </a:t>
            </a:r>
            <a:r>
              <a:rPr lang="en-US" sz="2200" b="0" dirty="0" smtClean="0">
                <a:solidFill>
                  <a:srgbClr val="990033"/>
                </a:solidFill>
              </a:rPr>
              <a:t>observed by all parties in the conduct of business</a:t>
            </a:r>
            <a:r>
              <a:rPr lang="en-US" sz="2200" b="0" dirty="0" smtClean="0"/>
              <a:t>, entertaining, negotiating, politics, etc</a:t>
            </a:r>
            <a:r>
              <a:rPr lang="en-US" sz="2200" b="0" dirty="0" smtClean="0"/>
              <a:t>.</a:t>
            </a:r>
            <a:endParaRPr lang="en-US" sz="2200" b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8153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0" dirty="0" smtClean="0"/>
              <a:t>3. Technology: Set of agreed upon, and openly </a:t>
            </a:r>
            <a:r>
              <a:rPr lang="en-US" sz="2200" b="0" dirty="0" smtClean="0">
                <a:solidFill>
                  <a:srgbClr val="990033"/>
                </a:solidFill>
              </a:rPr>
              <a:t>published and distributed, standards </a:t>
            </a:r>
            <a:r>
              <a:rPr lang="en-US" sz="2200" b="0" dirty="0" smtClean="0"/>
              <a:t>that enables different firms to manufacture compatible devices to the </a:t>
            </a:r>
            <a:r>
              <a:rPr lang="en-US" sz="2200" b="0" dirty="0" smtClean="0">
                <a:solidFill>
                  <a:srgbClr val="990033"/>
                </a:solidFill>
              </a:rPr>
              <a:t>same specifications</a:t>
            </a:r>
            <a:r>
              <a:rPr lang="en-US" sz="2200" b="0" dirty="0" smtClean="0"/>
              <a:t>. All devices made under the same protocol work with one another without any adjustment or modification. </a:t>
            </a:r>
            <a:endParaRPr lang="en-US" sz="2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1"/>
            <a:ext cx="815340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0" dirty="0" smtClean="0"/>
              <a:t>2. Product development: Statement of attributes (features and benefits) that a new product must be designed to have. A product protocol is </a:t>
            </a:r>
            <a:r>
              <a:rPr lang="en-US" sz="2200" b="0" dirty="0" smtClean="0">
                <a:solidFill>
                  <a:srgbClr val="990033"/>
                </a:solidFill>
              </a:rPr>
              <a:t>prepared by consulting all parties to the project</a:t>
            </a:r>
            <a:r>
              <a:rPr lang="en-US" sz="2200" b="0" dirty="0" smtClean="0"/>
              <a:t>.</a:t>
            </a:r>
          </a:p>
          <a:p>
            <a:pPr algn="just"/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4C16771FF0F842A9ECED92D4D701D2" ma:contentTypeVersion="0" ma:contentTypeDescription="Create a new document." ma:contentTypeScope="" ma:versionID="884bdebba3628e1980b753ee5463934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F823271-E230-4A65-B84A-C0E81E96863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CA89260-6858-4444-95B0-AB1B2D78AB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B6D2D7-D3DA-4A61-B13D-A488101B4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7CC8EAE8-DD5F-4A9A-85CC-C04794AA75F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8777</TotalTime>
  <Words>684</Words>
  <Application>Microsoft Office PowerPoint</Application>
  <PresentationFormat>On-screen Show (4:3)</PresentationFormat>
  <Paragraphs>100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CorelDRAW</vt:lpstr>
      <vt:lpstr>Slide 1</vt:lpstr>
      <vt:lpstr>The Way I See It…</vt:lpstr>
      <vt:lpstr>Testing the Productive Skills</vt:lpstr>
      <vt:lpstr>Reliability in Testing</vt:lpstr>
      <vt:lpstr>Fair &amp; Balanced Testing?</vt:lpstr>
      <vt:lpstr>Objective vs Subjective Scoring</vt:lpstr>
      <vt:lpstr>Training STANAG Raters</vt:lpstr>
      <vt:lpstr>Background &amp; Overview</vt:lpstr>
      <vt:lpstr>Business of Testing Protocols</vt:lpstr>
      <vt:lpstr>Initial Norming</vt:lpstr>
      <vt:lpstr>Slide 11</vt:lpstr>
      <vt:lpstr>Guided Practice</vt:lpstr>
      <vt:lpstr>Evaluating at the Microlevel</vt:lpstr>
      <vt:lpstr>Mock Interviews for Speaking Assessment</vt:lpstr>
      <vt:lpstr>The Norming Conquest</vt:lpstr>
      <vt:lpstr>People are Dying for Change</vt:lpstr>
      <vt:lpstr>Slide 17</vt:lpstr>
    </vt:vector>
  </TitlesOfParts>
  <Company>DLIELC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and Testing to Level 3</dc:title>
  <dc:creator>FoyJ</dc:creator>
  <cp:lastModifiedBy>1064747823C</cp:lastModifiedBy>
  <cp:revision>599</cp:revision>
  <dcterms:created xsi:type="dcterms:W3CDTF">2004-09-27T16:13:29Z</dcterms:created>
  <dcterms:modified xsi:type="dcterms:W3CDTF">2010-10-06T17:02:46Z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15700.0000000000</vt:lpwstr>
  </property>
</Properties>
</file>