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5" r:id="rId3"/>
    <p:sldId id="267" r:id="rId4"/>
    <p:sldId id="260" r:id="rId5"/>
    <p:sldId id="258" r:id="rId6"/>
    <p:sldId id="261" r:id="rId7"/>
    <p:sldId id="269" r:id="rId8"/>
    <p:sldId id="274" r:id="rId9"/>
    <p:sldId id="271" r:id="rId10"/>
    <p:sldId id="266" r:id="rId11"/>
    <p:sldId id="273" r:id="rId12"/>
    <p:sldId id="272" r:id="rId13"/>
    <p:sldId id="276" r:id="rId14"/>
    <p:sldId id="27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537C"/>
    <a:srgbClr val="686362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8" autoAdjust="0"/>
    <p:restoredTop sz="87145" autoAdjust="0"/>
  </p:normalViewPr>
  <p:slideViewPr>
    <p:cSldViewPr>
      <p:cViewPr>
        <p:scale>
          <a:sx n="46" d="100"/>
          <a:sy n="46" d="100"/>
        </p:scale>
        <p:origin x="-1218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5D2488E-2456-4AC2-941C-114549F9916D}" type="datetimeFigureOut">
              <a:rPr lang="en-GB"/>
              <a:pPr>
                <a:defRPr/>
              </a:pPr>
              <a:t>11/10/2010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1A0F147-D38D-49E4-9ECA-B62B7C799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536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915D1C-5B19-4248-8493-719C8F23B27F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25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2220F9-521F-4AC7-A507-2876693155E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BE2C10-7492-4CA6-81CD-5D1341BF58ED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1FEEEB-0A99-44EA-84DC-EF805AC10BFE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DD1704-5DF9-429F-9A3E-8BCAE20EB585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934FD5-C0F2-474F-B204-D4B089A463D8}" type="datetimeFigureOut">
              <a:rPr lang="en-GB" smtClean="0"/>
              <a:pPr>
                <a:defRPr/>
              </a:pPr>
              <a:t>11/10/2010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DB53A8-7AB0-4BA8-B088-5FFCF83EFF9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66D88E-30E1-4D1D-925C-D8ABB5654A57}" type="datetimeFigureOut">
              <a:rPr lang="en-GB" smtClean="0"/>
              <a:pPr>
                <a:defRPr/>
              </a:pPr>
              <a:t>11/10/2010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9CF4-F147-40A3-97E9-B8A5D5CBC5B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2C6AC9-4779-4C8F-9672-5122C8CEC138}" type="datetimeFigureOut">
              <a:rPr lang="en-GB" smtClean="0"/>
              <a:pPr>
                <a:defRPr/>
              </a:pPr>
              <a:t>11/10/2010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EE7A9-929B-415E-9737-B66701FCFBA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A2A36E-6AA3-4FBE-AC88-403CF098A886}" type="datetimeFigureOut">
              <a:rPr lang="en-GB" smtClean="0"/>
              <a:pPr>
                <a:defRPr/>
              </a:pPr>
              <a:t>11/10/2010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90C81-513B-4E1A-9A2C-0F96FF9D9A1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DB9F0C-C202-4018-AC5E-C1455889C1ED}" type="datetimeFigureOut">
              <a:rPr lang="en-GB" smtClean="0"/>
              <a:pPr>
                <a:defRPr/>
              </a:pPr>
              <a:t>11/10/2010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5EC12-FCE7-4F29-9823-E9458492BC0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7F6A91-7E44-4892-9429-F15F30D5B0BB}" type="datetimeFigureOut">
              <a:rPr lang="en-GB" smtClean="0"/>
              <a:pPr>
                <a:defRPr/>
              </a:pPr>
              <a:t>11/10/2010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D04C3-7313-42EB-A895-662B24D5E2A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C0F9B8-6BF1-47B6-B748-519C5A083A33}" type="datetimeFigureOut">
              <a:rPr lang="en-GB" smtClean="0"/>
              <a:pPr>
                <a:defRPr/>
              </a:pPr>
              <a:t>11/10/2010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76DD4-F184-45C6-8560-470D37C71BF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02D9D6-D862-4F5E-A7A2-550C322AA1D0}" type="datetimeFigureOut">
              <a:rPr lang="en-GB" smtClean="0"/>
              <a:pPr>
                <a:defRPr/>
              </a:pPr>
              <a:t>11/10/2010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58C40-A686-45A2-A52D-55AD770B52B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15AB5E-2AD3-4018-A75A-05EF06CBB4EB}" type="datetimeFigureOut">
              <a:rPr lang="en-GB" smtClean="0"/>
              <a:pPr>
                <a:defRPr/>
              </a:pPr>
              <a:t>11/10/2010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1075E-DB1E-425A-89A9-F7E155E2848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012B3B-A111-42CA-B9AF-B55B87766D11}" type="datetimeFigureOut">
              <a:rPr lang="en-GB" smtClean="0"/>
              <a:pPr>
                <a:defRPr/>
              </a:pPr>
              <a:t>11/10/2010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1812E-F89A-4F6F-8688-3A36013D624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14B866-C541-4700-832C-188FCD0E84B8}" type="datetimeFigureOut">
              <a:rPr lang="en-GB" smtClean="0"/>
              <a:pPr>
                <a:defRPr/>
              </a:pPr>
              <a:t>11/10/2010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A301A-22C0-40CF-B585-6B97383E843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D7F584C-BCAA-47E6-9636-923392832608}" type="datetimeFigureOut">
              <a:rPr lang="en-GB" smtClean="0"/>
              <a:pPr>
                <a:defRPr/>
              </a:pPr>
              <a:t>11/10/2010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3E02C0-4CD2-4EAD-9BB8-C27141681FD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6" descr="logo UJP 09072007 4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6000" contrast="-70000"/>
          </a:blip>
          <a:srcRect/>
          <a:stretch>
            <a:fillRect/>
          </a:stretch>
        </p:blipFill>
        <p:spPr bwMode="auto">
          <a:xfrm>
            <a:off x="0" y="36513"/>
            <a:ext cx="118745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 descr="logo UJP 09072007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6513"/>
            <a:ext cx="118745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Nadpis 1"/>
          <p:cNvSpPr>
            <a:spLocks noGrp="1"/>
          </p:cNvSpPr>
          <p:nvPr>
            <p:ph type="ctrTitle"/>
          </p:nvPr>
        </p:nvSpPr>
        <p:spPr>
          <a:xfrm>
            <a:off x="685800" y="1989138"/>
            <a:ext cx="7772400" cy="1871662"/>
          </a:xfrm>
        </p:spPr>
        <p:txBody>
          <a:bodyPr/>
          <a:lstStyle/>
          <a:p>
            <a:pPr algn="l"/>
            <a:r>
              <a:rPr lang="en-GB" sz="3600" dirty="0" smtClean="0">
                <a:solidFill>
                  <a:srgbClr val="2C537C"/>
                </a:solidFill>
              </a:rPr>
              <a:t>The mechanisms of mutual feedback between training and testing </a:t>
            </a:r>
          </a:p>
        </p:txBody>
      </p:sp>
      <p:sp>
        <p:nvSpPr>
          <p:cNvPr id="14339" name="Podnadpis 2"/>
          <p:cNvSpPr>
            <a:spLocks noGrp="1"/>
          </p:cNvSpPr>
          <p:nvPr>
            <p:ph type="subTitle" idx="1"/>
          </p:nvPr>
        </p:nvSpPr>
        <p:spPr>
          <a:xfrm>
            <a:off x="684213" y="4292600"/>
            <a:ext cx="6983412" cy="1274763"/>
          </a:xfrm>
        </p:spPr>
        <p:txBody>
          <a:bodyPr/>
          <a:lstStyle/>
          <a:p>
            <a:pPr algn="r"/>
            <a:r>
              <a:rPr lang="cs-CZ" sz="2800" dirty="0" smtClean="0">
                <a:solidFill>
                  <a:srgbClr val="686362"/>
                </a:solidFill>
              </a:rPr>
              <a:t>Naďa </a:t>
            </a:r>
            <a:r>
              <a:rPr lang="cs-CZ" sz="2800" dirty="0" err="1" smtClean="0">
                <a:solidFill>
                  <a:srgbClr val="686362"/>
                </a:solidFill>
              </a:rPr>
              <a:t>Brázdilová</a:t>
            </a:r>
            <a:endParaRPr lang="cs-CZ" sz="2800" dirty="0" smtClean="0">
              <a:solidFill>
                <a:srgbClr val="686362"/>
              </a:solidFill>
            </a:endParaRPr>
          </a:p>
          <a:p>
            <a:pPr algn="r"/>
            <a:r>
              <a:rPr lang="cs-CZ" sz="2800" dirty="0" smtClean="0">
                <a:solidFill>
                  <a:srgbClr val="686362"/>
                </a:solidFill>
              </a:rPr>
              <a:t>Defense </a:t>
            </a:r>
            <a:r>
              <a:rPr lang="cs-CZ" sz="2800" dirty="0" err="1" smtClean="0">
                <a:solidFill>
                  <a:srgbClr val="686362"/>
                </a:solidFill>
              </a:rPr>
              <a:t>Language</a:t>
            </a:r>
            <a:r>
              <a:rPr lang="cs-CZ" sz="2800" dirty="0" smtClean="0">
                <a:solidFill>
                  <a:srgbClr val="686362"/>
                </a:solidFill>
              </a:rPr>
              <a:t> Institute, </a:t>
            </a:r>
            <a:r>
              <a:rPr lang="cs-CZ" sz="2800" dirty="0" err="1" smtClean="0">
                <a:solidFill>
                  <a:srgbClr val="686362"/>
                </a:solidFill>
              </a:rPr>
              <a:t>Czech</a:t>
            </a:r>
            <a:r>
              <a:rPr lang="cs-CZ" sz="2800" dirty="0" smtClean="0">
                <a:solidFill>
                  <a:srgbClr val="686362"/>
                </a:solidFill>
              </a:rPr>
              <a:t> </a:t>
            </a:r>
            <a:r>
              <a:rPr lang="cs-CZ" sz="2800" dirty="0" err="1" smtClean="0">
                <a:solidFill>
                  <a:srgbClr val="686362"/>
                </a:solidFill>
              </a:rPr>
              <a:t>Republic</a:t>
            </a:r>
            <a:endParaRPr lang="en-GB" sz="2800" dirty="0" smtClean="0">
              <a:solidFill>
                <a:srgbClr val="68636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 smtClean="0">
                <a:solidFill>
                  <a:srgbClr val="2C537C"/>
                </a:solidFill>
              </a:rPr>
              <a:t>Military</a:t>
            </a:r>
            <a:r>
              <a:rPr lang="cs-CZ" sz="3600" dirty="0" smtClean="0">
                <a:solidFill>
                  <a:srgbClr val="2C537C"/>
                </a:solidFill>
              </a:rPr>
              <a:t> </a:t>
            </a:r>
            <a:r>
              <a:rPr lang="cs-CZ" sz="3600" dirty="0" err="1" smtClean="0">
                <a:solidFill>
                  <a:srgbClr val="2C537C"/>
                </a:solidFill>
              </a:rPr>
              <a:t>English</a:t>
            </a:r>
            <a:endParaRPr lang="en-GB" sz="3600" dirty="0" smtClean="0">
              <a:solidFill>
                <a:srgbClr val="2C537C"/>
              </a:solidFill>
            </a:endParaRPr>
          </a:p>
        </p:txBody>
      </p:sp>
      <p:pic>
        <p:nvPicPr>
          <p:cNvPr id="27650" name="Zástupný symbol pro obsah 4" descr="A report First aid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1628800"/>
            <a:ext cx="6867225" cy="410825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2C537C"/>
                </a:solidFill>
              </a:rPr>
              <a:t>Military</a:t>
            </a:r>
            <a:r>
              <a:rPr lang="cs-CZ" dirty="0" smtClean="0">
                <a:solidFill>
                  <a:srgbClr val="2C537C"/>
                </a:solidFill>
              </a:rPr>
              <a:t> </a:t>
            </a:r>
            <a:r>
              <a:rPr lang="cs-CZ" dirty="0" err="1" smtClean="0">
                <a:solidFill>
                  <a:srgbClr val="2C537C"/>
                </a:solidFill>
              </a:rPr>
              <a:t>English</a:t>
            </a:r>
            <a:endParaRPr lang="en-GB" dirty="0"/>
          </a:p>
        </p:txBody>
      </p:sp>
      <p:pic>
        <p:nvPicPr>
          <p:cNvPr id="4" name="Zástupný symbol pro obsah 3" descr="A report First aid Answer key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132856"/>
            <a:ext cx="7295040" cy="361229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2C537C"/>
                </a:solidFill>
              </a:rPr>
              <a:t>Feedback</a:t>
            </a:r>
            <a:endParaRPr lang="en-GB" dirty="0"/>
          </a:p>
        </p:txBody>
      </p:sp>
      <p:pic>
        <p:nvPicPr>
          <p:cNvPr id="4" name="Zástupný symbol pro obsah 3" descr="EoCC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412776"/>
            <a:ext cx="5612909" cy="457762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2C537C"/>
                </a:solidFill>
              </a:rPr>
              <a:t>Feedback</a:t>
            </a:r>
            <a:endParaRPr lang="cs-CZ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60848"/>
            <a:ext cx="6048672" cy="30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55776" y="2708920"/>
            <a:ext cx="3610744" cy="1972816"/>
          </a:xfrm>
        </p:spPr>
        <p:txBody>
          <a:bodyPr/>
          <a:lstStyle/>
          <a:p>
            <a:pPr algn="ctr">
              <a:buNone/>
            </a:pPr>
            <a:r>
              <a:rPr lang="cs-CZ" sz="3600" dirty="0" err="1" smtClean="0">
                <a:solidFill>
                  <a:srgbClr val="2C537C"/>
                </a:solidFill>
              </a:rPr>
              <a:t>Thank</a:t>
            </a:r>
            <a:r>
              <a:rPr lang="cs-CZ" sz="3600" dirty="0" smtClean="0">
                <a:solidFill>
                  <a:srgbClr val="2C537C"/>
                </a:solidFill>
              </a:rPr>
              <a:t> </a:t>
            </a:r>
            <a:r>
              <a:rPr lang="cs-CZ" sz="3600" dirty="0" err="1" smtClean="0">
                <a:solidFill>
                  <a:srgbClr val="2C537C"/>
                </a:solidFill>
              </a:rPr>
              <a:t>you</a:t>
            </a:r>
            <a:r>
              <a:rPr lang="cs-CZ" sz="3600" dirty="0" smtClean="0">
                <a:solidFill>
                  <a:srgbClr val="2C537C"/>
                </a:solidFill>
              </a:rPr>
              <a:t>.</a:t>
            </a:r>
            <a:endParaRPr lang="cs-CZ" sz="3600" dirty="0">
              <a:solidFill>
                <a:srgbClr val="2C537C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2C537C"/>
                </a:solidFill>
              </a:rPr>
              <a:t>DLI 2003 – 2010: </a:t>
            </a:r>
            <a:r>
              <a:rPr lang="cs-CZ" sz="3600" dirty="0" err="1" smtClean="0">
                <a:solidFill>
                  <a:srgbClr val="2C537C"/>
                </a:solidFill>
              </a:rPr>
              <a:t>Faculty</a:t>
            </a:r>
            <a:r>
              <a:rPr lang="cs-CZ" sz="3600" dirty="0" smtClean="0">
                <a:solidFill>
                  <a:srgbClr val="2C537C"/>
                </a:solidFill>
              </a:rPr>
              <a:t> </a:t>
            </a:r>
            <a:r>
              <a:rPr lang="cs-CZ" sz="3600" dirty="0" err="1" smtClean="0">
                <a:solidFill>
                  <a:srgbClr val="2C537C"/>
                </a:solidFill>
              </a:rPr>
              <a:t>and</a:t>
            </a:r>
            <a:r>
              <a:rPr lang="cs-CZ" sz="3600" dirty="0" smtClean="0">
                <a:solidFill>
                  <a:srgbClr val="2C537C"/>
                </a:solidFill>
              </a:rPr>
              <a:t> </a:t>
            </a:r>
            <a:r>
              <a:rPr lang="cs-CZ" sz="3600" dirty="0" err="1" smtClean="0">
                <a:solidFill>
                  <a:srgbClr val="2C537C"/>
                </a:solidFill>
              </a:rPr>
              <a:t>Staff</a:t>
            </a:r>
            <a:endParaRPr lang="en-GB" sz="3600" dirty="0" smtClean="0"/>
          </a:p>
        </p:txBody>
      </p:sp>
      <p:grpSp>
        <p:nvGrpSpPr>
          <p:cNvPr id="18434" name="Skupina 27"/>
          <p:cNvGrpSpPr>
            <a:grpSpLocks/>
          </p:cNvGrpSpPr>
          <p:nvPr/>
        </p:nvGrpSpPr>
        <p:grpSpPr bwMode="auto">
          <a:xfrm>
            <a:off x="6640513" y="1557338"/>
            <a:ext cx="2108200" cy="4749800"/>
            <a:chOff x="6640140" y="1556792"/>
            <a:chExt cx="2108324" cy="4751040"/>
          </a:xfrm>
        </p:grpSpPr>
        <p:sp>
          <p:nvSpPr>
            <p:cNvPr id="18445" name="Rectangle 17"/>
            <p:cNvSpPr>
              <a:spLocks noChangeArrowheads="1"/>
            </p:cNvSpPr>
            <p:nvPr/>
          </p:nvSpPr>
          <p:spPr bwMode="auto">
            <a:xfrm>
              <a:off x="6651600" y="2598068"/>
              <a:ext cx="2019300" cy="787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>
                  <a:solidFill>
                    <a:srgbClr val="2C537C"/>
                  </a:solidFill>
                  <a:latin typeface="Calibri" pitchFamily="34" charset="0"/>
                </a:rPr>
                <a:t>Sedlec - Vícenice</a:t>
              </a:r>
            </a:p>
          </p:txBody>
        </p:sp>
        <p:sp>
          <p:nvSpPr>
            <p:cNvPr id="18446" name="Rectangle 19"/>
            <p:cNvSpPr>
              <a:spLocks noChangeArrowheads="1"/>
            </p:cNvSpPr>
            <p:nvPr/>
          </p:nvSpPr>
          <p:spPr bwMode="auto">
            <a:xfrm>
              <a:off x="6664300" y="1607468"/>
              <a:ext cx="2019300" cy="787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>
                  <a:solidFill>
                    <a:srgbClr val="2C537C"/>
                  </a:solidFill>
                  <a:latin typeface="Calibri" pitchFamily="34" charset="0"/>
                </a:rPr>
                <a:t>Liberec</a:t>
              </a:r>
            </a:p>
          </p:txBody>
        </p:sp>
        <p:sp>
          <p:nvSpPr>
            <p:cNvPr id="18447" name="Rectangle 18"/>
            <p:cNvSpPr>
              <a:spLocks noChangeArrowheads="1"/>
            </p:cNvSpPr>
            <p:nvPr/>
          </p:nvSpPr>
          <p:spPr bwMode="auto">
            <a:xfrm>
              <a:off x="6664300" y="3601368"/>
              <a:ext cx="2019300" cy="787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>
                  <a:solidFill>
                    <a:srgbClr val="2C537C"/>
                  </a:solidFill>
                  <a:latin typeface="Calibri" pitchFamily="34" charset="0"/>
                </a:rPr>
                <a:t>Translators</a:t>
              </a:r>
            </a:p>
          </p:txBody>
        </p:sp>
        <p:sp>
          <p:nvSpPr>
            <p:cNvPr id="18448" name="Rectangle 19"/>
            <p:cNvSpPr>
              <a:spLocks noChangeArrowheads="1"/>
            </p:cNvSpPr>
            <p:nvPr/>
          </p:nvSpPr>
          <p:spPr bwMode="auto">
            <a:xfrm>
              <a:off x="6640140" y="5520432"/>
              <a:ext cx="2019300" cy="787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>
                  <a:solidFill>
                    <a:srgbClr val="2C537C"/>
                  </a:solidFill>
                  <a:latin typeface="Calibri" pitchFamily="34" charset="0"/>
                </a:rPr>
                <a:t>Čáslav</a:t>
              </a:r>
            </a:p>
          </p:txBody>
        </p:sp>
        <p:sp>
          <p:nvSpPr>
            <p:cNvPr id="18449" name="Rectangle 19"/>
            <p:cNvSpPr>
              <a:spLocks noChangeArrowheads="1"/>
            </p:cNvSpPr>
            <p:nvPr/>
          </p:nvSpPr>
          <p:spPr bwMode="auto">
            <a:xfrm>
              <a:off x="6646838" y="4545931"/>
              <a:ext cx="2019300" cy="787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>
                  <a:solidFill>
                    <a:srgbClr val="2C537C"/>
                  </a:solidFill>
                  <a:latin typeface="Calibri" pitchFamily="34" charset="0"/>
                </a:rPr>
                <a:t>Žatec</a:t>
              </a:r>
            </a:p>
          </p:txBody>
        </p:sp>
        <p:sp>
          <p:nvSpPr>
            <p:cNvPr id="18450" name="Line 21"/>
            <p:cNvSpPr>
              <a:spLocks noChangeShapeType="1"/>
            </p:cNvSpPr>
            <p:nvPr/>
          </p:nvSpPr>
          <p:spPr bwMode="auto">
            <a:xfrm flipH="1">
              <a:off x="6721450" y="4552281"/>
              <a:ext cx="1933575" cy="17145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51" name="Line 21"/>
            <p:cNvSpPr>
              <a:spLocks noChangeShapeType="1"/>
            </p:cNvSpPr>
            <p:nvPr/>
          </p:nvSpPr>
          <p:spPr bwMode="auto">
            <a:xfrm>
              <a:off x="6694463" y="4591968"/>
              <a:ext cx="2011362" cy="16843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52" name="Line 21"/>
            <p:cNvSpPr>
              <a:spLocks noChangeShapeType="1"/>
            </p:cNvSpPr>
            <p:nvPr/>
          </p:nvSpPr>
          <p:spPr bwMode="auto">
            <a:xfrm>
              <a:off x="6660232" y="1556792"/>
              <a:ext cx="2088232" cy="28083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8435" name="Line 20"/>
          <p:cNvSpPr>
            <a:spLocks noChangeShapeType="1"/>
          </p:cNvSpPr>
          <p:nvPr/>
        </p:nvSpPr>
        <p:spPr bwMode="auto">
          <a:xfrm flipH="1">
            <a:off x="6588125" y="1557338"/>
            <a:ext cx="2087563" cy="2735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708400" y="3933825"/>
            <a:ext cx="2019300" cy="7874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latin typeface="+mn-lt"/>
                <a:cs typeface="+mn-cs"/>
              </a:rPr>
              <a:t>Vyškov</a:t>
            </a:r>
          </a:p>
        </p:txBody>
      </p:sp>
      <p:sp>
        <p:nvSpPr>
          <p:cNvPr id="18437" name="Rectangle 17"/>
          <p:cNvSpPr>
            <a:spLocks noChangeArrowheads="1"/>
          </p:cNvSpPr>
          <p:nvPr/>
        </p:nvSpPr>
        <p:spPr bwMode="auto">
          <a:xfrm>
            <a:off x="557213" y="3429000"/>
            <a:ext cx="2019300" cy="7874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2000">
                <a:latin typeface="Calibri" pitchFamily="34" charset="0"/>
              </a:rPr>
              <a:t>SAC Prague</a:t>
            </a:r>
          </a:p>
        </p:txBody>
      </p:sp>
      <p:sp>
        <p:nvSpPr>
          <p:cNvPr id="18438" name="Rectangle 19"/>
          <p:cNvSpPr>
            <a:spLocks noChangeArrowheads="1"/>
          </p:cNvSpPr>
          <p:nvPr/>
        </p:nvSpPr>
        <p:spPr bwMode="auto">
          <a:xfrm>
            <a:off x="557213" y="2636838"/>
            <a:ext cx="2019300" cy="7874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2000">
                <a:latin typeface="Calibri" pitchFamily="34" charset="0"/>
              </a:rPr>
              <a:t>Prague Program</a:t>
            </a:r>
          </a:p>
        </p:txBody>
      </p:sp>
      <p:sp>
        <p:nvSpPr>
          <p:cNvPr id="18439" name="Rectangle 18"/>
          <p:cNvSpPr>
            <a:spLocks noChangeArrowheads="1"/>
          </p:cNvSpPr>
          <p:nvPr/>
        </p:nvSpPr>
        <p:spPr bwMode="auto">
          <a:xfrm>
            <a:off x="557213" y="4630738"/>
            <a:ext cx="2019300" cy="7874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2000">
                <a:latin typeface="Calibri" pitchFamily="34" charset="0"/>
              </a:rPr>
              <a:t>Brno</a:t>
            </a:r>
          </a:p>
        </p:txBody>
      </p:sp>
      <p:sp>
        <p:nvSpPr>
          <p:cNvPr id="18440" name="Rectangle 19"/>
          <p:cNvSpPr>
            <a:spLocks noChangeArrowheads="1"/>
          </p:cNvSpPr>
          <p:nvPr/>
        </p:nvSpPr>
        <p:spPr bwMode="auto">
          <a:xfrm>
            <a:off x="539750" y="5575300"/>
            <a:ext cx="2019300" cy="7874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2000">
                <a:latin typeface="Calibri" pitchFamily="34" charset="0"/>
              </a:rPr>
              <a:t>Olomouc</a:t>
            </a:r>
          </a:p>
        </p:txBody>
      </p:sp>
      <p:sp>
        <p:nvSpPr>
          <p:cNvPr id="18441" name="Rectangle 18"/>
          <p:cNvSpPr>
            <a:spLocks noChangeArrowheads="1"/>
          </p:cNvSpPr>
          <p:nvPr/>
        </p:nvSpPr>
        <p:spPr bwMode="auto">
          <a:xfrm>
            <a:off x="3923928" y="1628800"/>
            <a:ext cx="1440160" cy="792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cs-CZ" sz="3600" dirty="0" smtClean="0">
                <a:latin typeface="Calibri" pitchFamily="34" charset="0"/>
              </a:rPr>
              <a:t>85 </a:t>
            </a:r>
            <a:r>
              <a:rPr lang="cs-CZ" sz="3600" dirty="0">
                <a:latin typeface="Calibri" pitchFamily="34" charset="0"/>
              </a:rPr>
              <a:t>- 64</a:t>
            </a:r>
            <a:endParaRPr lang="en-US" sz="3600" dirty="0">
              <a:latin typeface="Calibri" pitchFamily="34" charset="0"/>
            </a:endParaRPr>
          </a:p>
        </p:txBody>
      </p:sp>
      <p:cxnSp>
        <p:nvCxnSpPr>
          <p:cNvPr id="35" name="Přímá spojovací šipka 34"/>
          <p:cNvCxnSpPr>
            <a:stCxn id="20" idx="1"/>
          </p:cNvCxnSpPr>
          <p:nvPr/>
        </p:nvCxnSpPr>
        <p:spPr>
          <a:xfrm rot="10800000">
            <a:off x="2555875" y="3429000"/>
            <a:ext cx="1152525" cy="898525"/>
          </a:xfrm>
          <a:prstGeom prst="straightConnector1">
            <a:avLst/>
          </a:prstGeom>
          <a:ln w="25400">
            <a:solidFill>
              <a:srgbClr val="2C53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šipka 38"/>
          <p:cNvCxnSpPr>
            <a:stCxn id="20" idx="1"/>
            <a:endCxn id="18439" idx="3"/>
          </p:cNvCxnSpPr>
          <p:nvPr/>
        </p:nvCxnSpPr>
        <p:spPr>
          <a:xfrm rot="10800000" flipV="1">
            <a:off x="2576513" y="4327525"/>
            <a:ext cx="1131887" cy="696913"/>
          </a:xfrm>
          <a:prstGeom prst="straightConnector1">
            <a:avLst/>
          </a:prstGeom>
          <a:ln w="25400">
            <a:solidFill>
              <a:srgbClr val="2C53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šipka 41"/>
          <p:cNvCxnSpPr>
            <a:stCxn id="20" idx="1"/>
            <a:endCxn id="18440" idx="3"/>
          </p:cNvCxnSpPr>
          <p:nvPr/>
        </p:nvCxnSpPr>
        <p:spPr>
          <a:xfrm rot="10800000" flipV="1">
            <a:off x="2559050" y="4327525"/>
            <a:ext cx="1149350" cy="1641475"/>
          </a:xfrm>
          <a:prstGeom prst="straightConnector1">
            <a:avLst/>
          </a:prstGeom>
          <a:ln w="25400">
            <a:solidFill>
              <a:srgbClr val="2C53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2C537C"/>
                </a:solidFill>
              </a:rPr>
              <a:t>DLI: </a:t>
            </a:r>
            <a:r>
              <a:rPr lang="cs-CZ" sz="3600" dirty="0" err="1" smtClean="0">
                <a:solidFill>
                  <a:srgbClr val="2C537C"/>
                </a:solidFill>
              </a:rPr>
              <a:t>Mission</a:t>
            </a:r>
            <a:r>
              <a:rPr lang="cs-CZ" sz="3600" dirty="0" smtClean="0">
                <a:solidFill>
                  <a:srgbClr val="2C537C"/>
                </a:solidFill>
              </a:rPr>
              <a:t> </a:t>
            </a:r>
            <a:r>
              <a:rPr lang="cs-CZ" sz="3600" dirty="0" err="1" smtClean="0">
                <a:solidFill>
                  <a:srgbClr val="2C537C"/>
                </a:solidFill>
              </a:rPr>
              <a:t>and</a:t>
            </a:r>
            <a:r>
              <a:rPr lang="cs-CZ" sz="3600" dirty="0" smtClean="0">
                <a:solidFill>
                  <a:srgbClr val="2C537C"/>
                </a:solidFill>
              </a:rPr>
              <a:t> </a:t>
            </a:r>
            <a:r>
              <a:rPr lang="cs-CZ" sz="3600" dirty="0" err="1" smtClean="0">
                <a:solidFill>
                  <a:srgbClr val="2C537C"/>
                </a:solidFill>
              </a:rPr>
              <a:t>Tasks</a:t>
            </a:r>
            <a:endParaRPr lang="en-GB" sz="3600" dirty="0" smtClean="0">
              <a:solidFill>
                <a:srgbClr val="2C537C"/>
              </a:solidFill>
            </a:endParaRPr>
          </a:p>
        </p:txBody>
      </p:sp>
      <p:sp>
        <p:nvSpPr>
          <p:cNvPr id="21506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0" i="0" dirty="0" smtClean="0"/>
              <a:t>To</a:t>
            </a:r>
            <a:r>
              <a:rPr lang="en-US" i="0" dirty="0" smtClean="0"/>
              <a:t> </a:t>
            </a:r>
            <a:r>
              <a:rPr lang="en-US" b="0" i="0" dirty="0" smtClean="0"/>
              <a:t>ensure sufficiently trained and ready personnel are available to meet the foreign language skill requirements of the Ministry of Defense and the Armed Forces of the Czech Republic.</a:t>
            </a:r>
            <a:endParaRPr lang="en-US" b="0" dirty="0" smtClean="0"/>
          </a:p>
          <a:p>
            <a:r>
              <a:rPr lang="en-US" b="0" i="0" dirty="0" smtClean="0"/>
              <a:t>Test IAW NATO STANAG 6001 </a:t>
            </a:r>
            <a:endParaRPr lang="en-US" b="0" dirty="0" smtClean="0"/>
          </a:p>
          <a:p>
            <a:r>
              <a:rPr lang="en-US" b="0" i="0" dirty="0" smtClean="0"/>
              <a:t>Create</a:t>
            </a:r>
            <a:r>
              <a:rPr lang="en-US" b="0" dirty="0" smtClean="0"/>
              <a:t> </a:t>
            </a:r>
            <a:r>
              <a:rPr lang="en-US" b="0" i="0" dirty="0" smtClean="0"/>
              <a:t>standardized single and multilevel tests for</a:t>
            </a:r>
            <a:r>
              <a:rPr lang="en-US" b="0" dirty="0" smtClean="0"/>
              <a:t> </a:t>
            </a:r>
            <a:r>
              <a:rPr lang="en-US" b="0" i="0" dirty="0" smtClean="0"/>
              <a:t>SLP 1, SLP 2, SLP 3 IAW NATO STANAG 6001 </a:t>
            </a:r>
            <a:endParaRPr lang="en-US" b="0" dirty="0" smtClean="0"/>
          </a:p>
          <a:p>
            <a:r>
              <a:rPr lang="en-US" b="0" i="0" dirty="0" smtClean="0"/>
              <a:t>Regulate</a:t>
            </a:r>
            <a:r>
              <a:rPr lang="en-US" b="0" dirty="0" smtClean="0"/>
              <a:t> </a:t>
            </a:r>
            <a:r>
              <a:rPr lang="en-US" b="0" i="0" dirty="0" smtClean="0"/>
              <a:t>language Czech</a:t>
            </a:r>
            <a:r>
              <a:rPr lang="en-US" b="0" dirty="0" smtClean="0"/>
              <a:t> </a:t>
            </a:r>
            <a:r>
              <a:rPr lang="en-US" b="0" i="0" dirty="0" smtClean="0"/>
              <a:t>Armed</a:t>
            </a:r>
            <a:r>
              <a:rPr lang="en-US" b="0" dirty="0" smtClean="0"/>
              <a:t> </a:t>
            </a:r>
            <a:r>
              <a:rPr lang="en-US" b="0" i="0" dirty="0" smtClean="0"/>
              <a:t>Forces</a:t>
            </a:r>
            <a:r>
              <a:rPr lang="en-US" b="0" dirty="0" smtClean="0"/>
              <a:t> </a:t>
            </a:r>
            <a:r>
              <a:rPr lang="en-US" b="0" i="0" dirty="0" smtClean="0"/>
              <a:t>training</a:t>
            </a:r>
            <a:r>
              <a:rPr lang="en-US" b="0" dirty="0" smtClean="0"/>
              <a:t> </a:t>
            </a:r>
            <a:r>
              <a:rPr lang="en-US" b="0" i="0" dirty="0" smtClean="0"/>
              <a:t>installations</a:t>
            </a:r>
            <a:r>
              <a:rPr lang="en-US" b="0" dirty="0" smtClean="0"/>
              <a:t> </a:t>
            </a:r>
          </a:p>
          <a:p>
            <a:r>
              <a:rPr lang="en-US" b="0" i="0" dirty="0" smtClean="0"/>
              <a:t>Organize</a:t>
            </a:r>
            <a:r>
              <a:rPr lang="en-US" b="0" dirty="0" smtClean="0"/>
              <a:t> </a:t>
            </a:r>
            <a:r>
              <a:rPr lang="en-US" b="0" i="0" dirty="0" smtClean="0"/>
              <a:t>specialized linguistic, methodology</a:t>
            </a:r>
            <a:r>
              <a:rPr lang="en-US" b="0" dirty="0" smtClean="0"/>
              <a:t> </a:t>
            </a:r>
            <a:r>
              <a:rPr lang="en-US" b="0" i="0" dirty="0" smtClean="0"/>
              <a:t>and</a:t>
            </a:r>
            <a:r>
              <a:rPr lang="en-US" b="0" dirty="0" smtClean="0"/>
              <a:t> </a:t>
            </a:r>
            <a:r>
              <a:rPr lang="en-US" b="0" i="0" dirty="0" smtClean="0"/>
              <a:t>testing</a:t>
            </a:r>
            <a:r>
              <a:rPr lang="en-US" b="0" dirty="0" smtClean="0"/>
              <a:t> </a:t>
            </a:r>
            <a:r>
              <a:rPr lang="en-US" b="0" i="0" dirty="0" smtClean="0"/>
              <a:t>seminars, conferences and</a:t>
            </a:r>
            <a:r>
              <a:rPr lang="en-US" b="0" dirty="0" smtClean="0"/>
              <a:t> </a:t>
            </a:r>
            <a:r>
              <a:rPr lang="en-US" b="0" i="0" dirty="0" smtClean="0"/>
              <a:t>workshops</a:t>
            </a:r>
            <a:endParaRPr lang="en-US" b="0" dirty="0" smtClean="0"/>
          </a:p>
          <a:p>
            <a:r>
              <a:rPr lang="en-US" b="0" i="0" dirty="0" smtClean="0"/>
              <a:t>Translate</a:t>
            </a:r>
            <a:r>
              <a:rPr lang="en-US" b="0" dirty="0" smtClean="0"/>
              <a:t> </a:t>
            </a:r>
            <a:r>
              <a:rPr lang="en-US" b="0" i="0" dirty="0" smtClean="0"/>
              <a:t>military and other documents</a:t>
            </a:r>
            <a:endParaRPr lang="en-US" b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solidFill>
                  <a:srgbClr val="2C537C"/>
                </a:solidFill>
              </a:rPr>
              <a:t>DLI 2003 – 2010: </a:t>
            </a:r>
            <a:r>
              <a:rPr lang="cs-CZ" sz="3200" dirty="0" err="1" smtClean="0">
                <a:solidFill>
                  <a:srgbClr val="2C537C"/>
                </a:solidFill>
              </a:rPr>
              <a:t>Students</a:t>
            </a:r>
            <a:r>
              <a:rPr lang="cs-CZ" sz="3200" dirty="0" smtClean="0">
                <a:solidFill>
                  <a:srgbClr val="2C537C"/>
                </a:solidFill>
              </a:rPr>
              <a:t> </a:t>
            </a:r>
            <a:r>
              <a:rPr lang="cs-CZ" sz="3200" dirty="0" err="1" smtClean="0">
                <a:solidFill>
                  <a:srgbClr val="2C537C"/>
                </a:solidFill>
              </a:rPr>
              <a:t>taught</a:t>
            </a:r>
            <a:endParaRPr lang="en-GB" sz="3200" dirty="0" smtClean="0">
              <a:solidFill>
                <a:srgbClr val="2C537C"/>
              </a:solidFill>
            </a:endParaRPr>
          </a:p>
        </p:txBody>
      </p:sp>
      <p:graphicFrame>
        <p:nvGraphicFramePr>
          <p:cNvPr id="19458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p:oleObj spid="_x0000_s19458" name="Worksheet" r:id="rId3" imgW="8229489" imgH="4526391" progId="Excel.Sheet.8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2C537C"/>
                </a:solidFill>
              </a:rPr>
              <a:t>DLI 2003 – 2010: T</a:t>
            </a:r>
            <a:r>
              <a:rPr lang="en-US" sz="3600" dirty="0" err="1" smtClean="0">
                <a:solidFill>
                  <a:srgbClr val="2C537C"/>
                </a:solidFill>
              </a:rPr>
              <a:t>est</a:t>
            </a:r>
            <a:r>
              <a:rPr lang="en-US" sz="3600" dirty="0" smtClean="0">
                <a:solidFill>
                  <a:srgbClr val="2C537C"/>
                </a:solidFill>
              </a:rPr>
              <a:t>-takers</a:t>
            </a:r>
            <a:endParaRPr lang="en-GB" sz="3600" dirty="0" smtClean="0">
              <a:solidFill>
                <a:srgbClr val="2C537C"/>
              </a:solidFill>
            </a:endParaRPr>
          </a:p>
        </p:txBody>
      </p:sp>
      <p:graphicFrame>
        <p:nvGraphicFramePr>
          <p:cNvPr id="20482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p:oleObj spid="_x0000_s20482" name="Worksheet" r:id="rId3" imgW="8229489" imgH="4526391" progId="Excel.Shee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8" name="Obdélník 7"/>
          <p:cNvSpPr/>
          <p:nvPr/>
        </p:nvSpPr>
        <p:spPr>
          <a:xfrm>
            <a:off x="5148064" y="2204864"/>
            <a:ext cx="3095625" cy="1584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tx1"/>
                </a:solidFill>
              </a:rPr>
              <a:t>Testing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27584" y="2204864"/>
            <a:ext cx="3096000" cy="1584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tx1"/>
                </a:solidFill>
              </a:rPr>
              <a:t>Training</a:t>
            </a:r>
            <a:endParaRPr lang="en-GB" sz="3200" dirty="0">
              <a:solidFill>
                <a:schemeClr val="tx1"/>
              </a:solidFill>
            </a:endParaRPr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4068440" y="2997597"/>
            <a:ext cx="864419" cy="1017"/>
          </a:xfrm>
          <a:prstGeom prst="straightConnector1">
            <a:avLst/>
          </a:prstGeom>
          <a:ln w="25400">
            <a:solidFill>
              <a:srgbClr val="68636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2C537C"/>
                </a:solidFill>
              </a:rPr>
              <a:t>DLI: </a:t>
            </a:r>
            <a:r>
              <a:rPr lang="cs-CZ" sz="3600" dirty="0" err="1" smtClean="0">
                <a:solidFill>
                  <a:srgbClr val="2C537C"/>
                </a:solidFill>
              </a:rPr>
              <a:t>Training</a:t>
            </a:r>
            <a:r>
              <a:rPr lang="cs-CZ" sz="3600" dirty="0" smtClean="0">
                <a:solidFill>
                  <a:srgbClr val="2C537C"/>
                </a:solidFill>
              </a:rPr>
              <a:t> </a:t>
            </a:r>
            <a:r>
              <a:rPr lang="cs-CZ" sz="3600" dirty="0" err="1" smtClean="0">
                <a:solidFill>
                  <a:srgbClr val="2C537C"/>
                </a:solidFill>
              </a:rPr>
              <a:t>and</a:t>
            </a:r>
            <a:r>
              <a:rPr lang="cs-CZ" sz="3600" dirty="0" smtClean="0">
                <a:solidFill>
                  <a:srgbClr val="2C537C"/>
                </a:solidFill>
              </a:rPr>
              <a:t> </a:t>
            </a:r>
            <a:r>
              <a:rPr lang="cs-CZ" sz="3600" dirty="0" err="1" smtClean="0">
                <a:solidFill>
                  <a:srgbClr val="2C537C"/>
                </a:solidFill>
              </a:rPr>
              <a:t>Tests</a:t>
            </a:r>
            <a:endParaRPr lang="en-GB" sz="3600" dirty="0" smtClean="0"/>
          </a:p>
        </p:txBody>
      </p:sp>
      <p:sp>
        <p:nvSpPr>
          <p:cNvPr id="25602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Achievement</a:t>
            </a:r>
            <a:r>
              <a:rPr lang="cs-CZ" dirty="0" smtClean="0"/>
              <a:t> </a:t>
            </a:r>
            <a:r>
              <a:rPr lang="cs-CZ" dirty="0" err="1" smtClean="0"/>
              <a:t>tests</a:t>
            </a:r>
            <a:endParaRPr lang="cs-CZ" dirty="0" smtClean="0"/>
          </a:p>
          <a:p>
            <a:pPr lvl="1">
              <a:buFont typeface="Arial" charset="0"/>
              <a:buNone/>
            </a:pPr>
            <a:r>
              <a:rPr lang="cs-CZ" dirty="0" smtClean="0"/>
              <a:t>BQ</a:t>
            </a:r>
          </a:p>
          <a:p>
            <a:pPr lvl="1">
              <a:buFont typeface="Arial" charset="0"/>
              <a:buNone/>
            </a:pPr>
            <a:r>
              <a:rPr lang="en-US" dirty="0" smtClean="0"/>
              <a:t>Performance check</a:t>
            </a:r>
            <a:r>
              <a:rPr lang="cs-CZ" dirty="0" smtClean="0"/>
              <a:t>s</a:t>
            </a:r>
          </a:p>
          <a:p>
            <a:pPr lvl="1">
              <a:buFont typeface="Arial" charset="0"/>
              <a:buNone/>
            </a:pPr>
            <a:endParaRPr lang="cs-CZ" dirty="0" smtClean="0"/>
          </a:p>
          <a:p>
            <a:r>
              <a:rPr lang="cs-CZ" dirty="0" err="1" smtClean="0"/>
              <a:t>Proficiency</a:t>
            </a:r>
            <a:r>
              <a:rPr lang="cs-CZ" dirty="0" smtClean="0"/>
              <a:t> </a:t>
            </a:r>
            <a:r>
              <a:rPr lang="cs-CZ" dirty="0" err="1" smtClean="0"/>
              <a:t>tests</a:t>
            </a:r>
            <a:endParaRPr lang="cs-CZ" dirty="0" smtClean="0"/>
          </a:p>
          <a:p>
            <a:pPr lvl="1">
              <a:buFont typeface="Arial" charset="0"/>
              <a:buNone/>
            </a:pPr>
            <a:r>
              <a:rPr lang="cs-CZ" dirty="0" err="1" smtClean="0"/>
              <a:t>Commercial</a:t>
            </a:r>
            <a:r>
              <a:rPr lang="cs-CZ" dirty="0" smtClean="0"/>
              <a:t> </a:t>
            </a:r>
            <a:r>
              <a:rPr lang="cs-CZ" dirty="0" err="1" smtClean="0"/>
              <a:t>tests</a:t>
            </a:r>
            <a:endParaRPr lang="cs-CZ" dirty="0" smtClean="0"/>
          </a:p>
          <a:p>
            <a:pPr lvl="1">
              <a:buFont typeface="Arial" charset="0"/>
              <a:buNone/>
            </a:pPr>
            <a:r>
              <a:rPr lang="cs-CZ" dirty="0" err="1" smtClean="0"/>
              <a:t>Mock</a:t>
            </a:r>
            <a:r>
              <a:rPr lang="cs-CZ" dirty="0" smtClean="0"/>
              <a:t> </a:t>
            </a:r>
            <a:r>
              <a:rPr lang="cs-CZ" dirty="0" err="1" smtClean="0"/>
              <a:t>tests</a:t>
            </a:r>
            <a:endParaRPr lang="cs-CZ" dirty="0" smtClean="0"/>
          </a:p>
          <a:p>
            <a:pPr lvl="1">
              <a:buFont typeface="Arial" charset="0"/>
              <a:buNone/>
            </a:pPr>
            <a:r>
              <a:rPr lang="cs-CZ" dirty="0" err="1" smtClean="0"/>
              <a:t>Exam</a:t>
            </a:r>
            <a:endParaRPr lang="en-GB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2C537C"/>
                </a:solidFill>
              </a:rPr>
              <a:t>Testing</a:t>
            </a:r>
            <a:r>
              <a:rPr lang="cs-CZ" dirty="0" smtClean="0">
                <a:solidFill>
                  <a:srgbClr val="2C537C"/>
                </a:solidFill>
              </a:rPr>
              <a:t> </a:t>
            </a:r>
            <a:r>
              <a:rPr lang="cs-CZ" dirty="0" err="1" smtClean="0">
                <a:solidFill>
                  <a:srgbClr val="2C537C"/>
                </a:solidFill>
              </a:rPr>
              <a:t>writing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Over</a:t>
            </a:r>
            <a:r>
              <a:rPr lang="cs-CZ" dirty="0" smtClean="0"/>
              <a:t> 3000 test-</a:t>
            </a:r>
            <a:r>
              <a:rPr lang="cs-CZ" dirty="0" err="1" smtClean="0"/>
              <a:t>takers</a:t>
            </a:r>
            <a:r>
              <a:rPr lang="cs-CZ" dirty="0" smtClean="0"/>
              <a:t>/</a:t>
            </a:r>
            <a:r>
              <a:rPr lang="cs-CZ" dirty="0" err="1" smtClean="0"/>
              <a:t>year</a:t>
            </a:r>
            <a:endParaRPr lang="cs-CZ" dirty="0" smtClean="0"/>
          </a:p>
          <a:p>
            <a:r>
              <a:rPr lang="cs-CZ" dirty="0" err="1" smtClean="0"/>
              <a:t>Computer</a:t>
            </a:r>
            <a:r>
              <a:rPr lang="cs-CZ" dirty="0" smtClean="0"/>
              <a:t> </a:t>
            </a:r>
            <a:r>
              <a:rPr lang="cs-CZ" dirty="0" err="1" smtClean="0"/>
              <a:t>delivered</a:t>
            </a:r>
            <a:r>
              <a:rPr lang="cs-CZ" dirty="0" smtClean="0"/>
              <a:t> </a:t>
            </a:r>
            <a:r>
              <a:rPr lang="cs-CZ" dirty="0" err="1" smtClean="0"/>
              <a:t>writing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err="1" smtClean="0"/>
              <a:t>April</a:t>
            </a:r>
            <a:r>
              <a:rPr lang="cs-CZ" dirty="0" smtClean="0"/>
              <a:t> 2008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dirty="0" err="1" smtClean="0"/>
              <a:t>February</a:t>
            </a:r>
            <a:r>
              <a:rPr lang="cs-CZ" dirty="0" smtClean="0"/>
              <a:t> 2010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2C537C"/>
                </a:solidFill>
              </a:rPr>
              <a:t>Testing</a:t>
            </a:r>
            <a:r>
              <a:rPr lang="cs-CZ" dirty="0" smtClean="0">
                <a:solidFill>
                  <a:srgbClr val="2C537C"/>
                </a:solidFill>
              </a:rPr>
              <a:t> </a:t>
            </a:r>
            <a:r>
              <a:rPr lang="cs-CZ" dirty="0" err="1" smtClean="0">
                <a:solidFill>
                  <a:srgbClr val="2C537C"/>
                </a:solidFill>
              </a:rPr>
              <a:t>writing</a:t>
            </a:r>
            <a:endParaRPr lang="en-GB" dirty="0" smtClean="0"/>
          </a:p>
        </p:txBody>
      </p:sp>
      <p:pic>
        <p:nvPicPr>
          <p:cNvPr id="4" name="Zástupný symbol pro obsah 3" descr="writing PC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12776"/>
            <a:ext cx="6566489" cy="460796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</TotalTime>
  <Words>185</Words>
  <Application>Microsoft Office PowerPoint</Application>
  <PresentationFormat>Předvádění na obrazovce (4:3)</PresentationFormat>
  <Paragraphs>52</Paragraphs>
  <Slides>14</Slides>
  <Notes>5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Motiv sady Office</vt:lpstr>
      <vt:lpstr>Worksheet</vt:lpstr>
      <vt:lpstr>The mechanisms of mutual feedback between training and testing </vt:lpstr>
      <vt:lpstr>DLI 2003 – 2010: Faculty and Staff</vt:lpstr>
      <vt:lpstr>DLI: Mission and Tasks</vt:lpstr>
      <vt:lpstr>DLI 2003 – 2010: Students taught</vt:lpstr>
      <vt:lpstr>DLI 2003 – 2010: Test-takers</vt:lpstr>
      <vt:lpstr>Snímek 6</vt:lpstr>
      <vt:lpstr>DLI: Training and Tests</vt:lpstr>
      <vt:lpstr>Testing writing</vt:lpstr>
      <vt:lpstr>Testing writing</vt:lpstr>
      <vt:lpstr>Military English</vt:lpstr>
      <vt:lpstr>Military English</vt:lpstr>
      <vt:lpstr>Feedback</vt:lpstr>
      <vt:lpstr>Feedback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 and t</dc:title>
  <dc:creator>UJPVAN</dc:creator>
  <cp:lastModifiedBy>Windows User</cp:lastModifiedBy>
  <cp:revision>60</cp:revision>
  <dcterms:created xsi:type="dcterms:W3CDTF">2010-10-06T20:42:39Z</dcterms:created>
  <dcterms:modified xsi:type="dcterms:W3CDTF">2010-10-11T09:32:21Z</dcterms:modified>
</cp:coreProperties>
</file>