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21"/>
  </p:notesMasterIdLst>
  <p:sldIdLst>
    <p:sldId id="256" r:id="rId2"/>
    <p:sldId id="257" r:id="rId3"/>
    <p:sldId id="258" r:id="rId4"/>
    <p:sldId id="281" r:id="rId5"/>
    <p:sldId id="259" r:id="rId6"/>
    <p:sldId id="264" r:id="rId7"/>
    <p:sldId id="276" r:id="rId8"/>
    <p:sldId id="265" r:id="rId9"/>
    <p:sldId id="266" r:id="rId10"/>
    <p:sldId id="267" r:id="rId11"/>
    <p:sldId id="268" r:id="rId12"/>
    <p:sldId id="269" r:id="rId13"/>
    <p:sldId id="279" r:id="rId14"/>
    <p:sldId id="271" r:id="rId15"/>
    <p:sldId id="273" r:id="rId16"/>
    <p:sldId id="274" r:id="rId17"/>
    <p:sldId id="278" r:id="rId18"/>
    <p:sldId id="275" r:id="rId19"/>
    <p:sldId id="280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F56A99-47C5-4154-807E-5E32FE5DC8E7}" type="datetimeFigureOut">
              <a:rPr lang="en-US" smtClean="0"/>
              <a:pPr/>
              <a:t>10/3/2017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162457-91DD-4874-94CC-D7EC70D8CBE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162457-91DD-4874-94CC-D7EC70D8CBE7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875F7-928D-4355-9984-B209C7FCD26D}" type="datetime1">
              <a:rPr lang="en-US" smtClean="0"/>
              <a:pPr/>
              <a:t>10/3/2017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0D8E5-A40D-473D-9AC3-EE2E2583827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DB452-3FEA-47D2-84EB-090C04CE6962}" type="datetime1">
              <a:rPr lang="en-US" smtClean="0"/>
              <a:pPr/>
              <a:t>10/3/2017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0D8E5-A40D-473D-9AC3-EE2E2583827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B27B9-BFAE-45FD-8FF0-CDB677E4070F}" type="datetime1">
              <a:rPr lang="en-US" smtClean="0"/>
              <a:pPr/>
              <a:t>10/3/2017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0D8E5-A40D-473D-9AC3-EE2E2583827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123F6-BA77-4728-B9BC-191D160E22D3}" type="datetime1">
              <a:rPr lang="en-US" smtClean="0"/>
              <a:pPr/>
              <a:t>10/3/2017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0D8E5-A40D-473D-9AC3-EE2E2583827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9D87B-E46B-4F9C-B8DA-7C41D74B0D6E}" type="datetime1">
              <a:rPr lang="en-US" smtClean="0"/>
              <a:pPr/>
              <a:t>10/3/2017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0D8E5-A40D-473D-9AC3-EE2E2583827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5DFD5-75B6-493A-81F1-91DF19033607}" type="datetime1">
              <a:rPr lang="en-US" smtClean="0"/>
              <a:pPr/>
              <a:t>10/3/2017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0D8E5-A40D-473D-9AC3-EE2E2583827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9D2D2-4558-43C3-AA8B-EDDEFD36903B}" type="datetime1">
              <a:rPr lang="en-US" smtClean="0"/>
              <a:pPr/>
              <a:t>10/3/2017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0D8E5-A40D-473D-9AC3-EE2E2583827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D831C-9117-4CAA-A95E-EBF920DA80BE}" type="datetime1">
              <a:rPr lang="en-US" smtClean="0"/>
              <a:pPr/>
              <a:t>10/3/2017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0D8E5-A40D-473D-9AC3-EE2E2583827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24BA5-1D51-4FF0-8F17-A10E444EE8A9}" type="datetime1">
              <a:rPr lang="en-US" smtClean="0"/>
              <a:pPr/>
              <a:t>10/3/2017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0D8E5-A40D-473D-9AC3-EE2E2583827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AA53D-9D75-4952-9268-DDC4532A686B}" type="datetime1">
              <a:rPr lang="en-US" smtClean="0"/>
              <a:pPr/>
              <a:t>10/3/2017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0D8E5-A40D-473D-9AC3-EE2E2583827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E9781-0502-4AC1-ABF8-8422E81BE9B6}" type="datetime1">
              <a:rPr lang="en-US" smtClean="0"/>
              <a:pPr/>
              <a:t>10/3/2017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610D8E5-A40D-473D-9AC3-EE2E2583827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51676FC-6E00-49FA-AA61-1DAFBACAC99E}" type="datetime1">
              <a:rPr lang="en-US" smtClean="0"/>
              <a:pPr/>
              <a:t>10/3/2017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610D8E5-A40D-473D-9AC3-EE2E25838274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36713"/>
            <a:ext cx="7772400" cy="237626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STANAG 6001 Speaking Test</a:t>
            </a:r>
            <a:br>
              <a:rPr lang="en-US" dirty="0" smtClean="0"/>
            </a:br>
            <a:r>
              <a:rPr lang="en-US" sz="4000" dirty="0" smtClean="0"/>
              <a:t>Observations;</a:t>
            </a:r>
            <a:br>
              <a:rPr lang="en-US" sz="4000" dirty="0" smtClean="0"/>
            </a:br>
            <a:r>
              <a:rPr lang="en-US" sz="4000" dirty="0" smtClean="0"/>
              <a:t> Lessons learned</a:t>
            </a:r>
            <a:br>
              <a:rPr lang="en-US" sz="4000" dirty="0" smtClean="0"/>
            </a:b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1520" y="3573016"/>
            <a:ext cx="8064896" cy="2304256"/>
          </a:xfrm>
        </p:spPr>
        <p:txBody>
          <a:bodyPr>
            <a:normAutofit/>
          </a:bodyPr>
          <a:lstStyle/>
          <a:p>
            <a:r>
              <a:rPr lang="en-US" sz="2800" dirty="0" smtClean="0"/>
              <a:t>Tamar Shavlakadze</a:t>
            </a:r>
          </a:p>
          <a:p>
            <a:r>
              <a:rPr lang="en-US" sz="2800" dirty="0" smtClean="0"/>
              <a:t>BILC Professional Seminar</a:t>
            </a:r>
          </a:p>
          <a:p>
            <a:r>
              <a:rPr lang="en-US" sz="2800" dirty="0" smtClean="0"/>
              <a:t>Tbilisi, Georgia</a:t>
            </a:r>
          </a:p>
          <a:p>
            <a:r>
              <a:rPr lang="en-US" sz="2800" dirty="0" smtClean="0"/>
              <a:t>1-5 October 2017</a:t>
            </a:r>
            <a:endParaRPr lang="en-US" sz="4000" dirty="0" smtClean="0"/>
          </a:p>
          <a:p>
            <a:endParaRPr lang="en-US" sz="4000" dirty="0" smtClean="0"/>
          </a:p>
          <a:p>
            <a:endParaRPr lang="en-US" sz="4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0D8E5-A40D-473D-9AC3-EE2E25838274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467544" y="404662"/>
          <a:ext cx="8496944" cy="5653326"/>
        </p:xfrm>
        <a:graphic>
          <a:graphicData uri="http://schemas.openxmlformats.org/drawingml/2006/table">
            <a:tbl>
              <a:tblPr/>
              <a:tblGrid>
                <a:gridCol w="1278301"/>
                <a:gridCol w="1746035"/>
                <a:gridCol w="5472608"/>
              </a:tblGrid>
              <a:tr h="24226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47085" marR="470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latin typeface="Calibri"/>
                          <a:ea typeface="Calibri"/>
                          <a:cs typeface="Times New Roman"/>
                        </a:rPr>
                        <a:t>NO PROFICIENCY</a:t>
                      </a:r>
                    </a:p>
                  </a:txBody>
                  <a:tcPr marL="47085" marR="470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5" marR="470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18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Level  1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5" marR="470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SURVIVAL</a:t>
                      </a:r>
                    </a:p>
                  </a:txBody>
                  <a:tcPr marL="47085" marR="470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800" b="1" dirty="0">
                          <a:latin typeface="Calibri"/>
                          <a:ea typeface="Calibri"/>
                          <a:cs typeface="Times New Roman"/>
                        </a:rPr>
                        <a:t>Short conversation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800" b="1" dirty="0">
                          <a:latin typeface="Calibri"/>
                          <a:ea typeface="Calibri"/>
                          <a:cs typeface="Times New Roman"/>
                        </a:rPr>
                        <a:t>Ask and answer simple questions (present tense)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800" b="1" dirty="0">
                          <a:latin typeface="Calibri"/>
                          <a:ea typeface="Calibri"/>
                          <a:cs typeface="Times New Roman"/>
                        </a:rPr>
                        <a:t>Handle a simple transaction (RP)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800" b="1" dirty="0" smtClean="0">
                          <a:latin typeface="Calibri"/>
                          <a:ea typeface="Calibri"/>
                          <a:cs typeface="Times New Roman"/>
                        </a:rPr>
                        <a:t>Short Narration </a:t>
                      </a:r>
                      <a:r>
                        <a:rPr lang="en-US" sz="1800" b="1" dirty="0">
                          <a:latin typeface="Calibri"/>
                          <a:ea typeface="Calibri"/>
                          <a:cs typeface="Times New Roman"/>
                        </a:rPr>
                        <a:t>in present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800" b="1" dirty="0">
                          <a:latin typeface="Calibri"/>
                          <a:ea typeface="Calibri"/>
                          <a:cs typeface="Times New Roman"/>
                        </a:rPr>
                        <a:t>Short description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5" marR="470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660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Level  2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5" marR="470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FUNCTIONAL</a:t>
                      </a:r>
                    </a:p>
                  </a:txBody>
                  <a:tcPr marL="47085" marR="470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800" b="1" dirty="0">
                          <a:latin typeface="Calibri"/>
                          <a:ea typeface="Calibri"/>
                          <a:cs typeface="Times New Roman"/>
                        </a:rPr>
                        <a:t>Narration ( </a:t>
                      </a:r>
                      <a:r>
                        <a:rPr lang="en-US" sz="1800" b="1" dirty="0" smtClean="0">
                          <a:latin typeface="Calibri"/>
                          <a:ea typeface="Calibri"/>
                          <a:cs typeface="Times New Roman"/>
                        </a:rPr>
                        <a:t>Present, Past, future)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800" b="1" dirty="0">
                          <a:latin typeface="Calibri"/>
                          <a:ea typeface="Calibri"/>
                          <a:cs typeface="Times New Roman"/>
                        </a:rPr>
                        <a:t>Description (person, place, object)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800" b="1" dirty="0">
                          <a:latin typeface="Calibri"/>
                          <a:ea typeface="Calibri"/>
                          <a:cs typeface="Times New Roman"/>
                        </a:rPr>
                        <a:t>Report/state facts on a current event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800" b="1" dirty="0">
                          <a:latin typeface="Calibri"/>
                          <a:ea typeface="Calibri"/>
                          <a:cs typeface="Times New Roman"/>
                        </a:rPr>
                        <a:t>Instructions /directions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800" b="1" dirty="0">
                          <a:latin typeface="Calibri"/>
                          <a:ea typeface="Calibri"/>
                          <a:cs typeface="Times New Roman"/>
                        </a:rPr>
                        <a:t>Compare/contrast 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800" b="1" dirty="0">
                          <a:latin typeface="Calibri"/>
                          <a:ea typeface="Calibri"/>
                          <a:cs typeface="Times New Roman"/>
                        </a:rPr>
                        <a:t>Information Gathering </a:t>
                      </a:r>
                      <a:r>
                        <a:rPr lang="en-US" sz="1800" b="1" dirty="0" smtClean="0">
                          <a:latin typeface="Calibri"/>
                          <a:ea typeface="Calibri"/>
                          <a:cs typeface="Times New Roman"/>
                        </a:rPr>
                        <a:t>Task (in </a:t>
                      </a:r>
                      <a:r>
                        <a:rPr lang="en-US" sz="1800" b="1" dirty="0">
                          <a:latin typeface="Calibri"/>
                          <a:ea typeface="Calibri"/>
                          <a:cs typeface="Times New Roman"/>
                        </a:rPr>
                        <a:t>past tense)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Symbol"/>
                        <a:buChar char=""/>
                        <a:tabLst>
                          <a:tab pos="111125" algn="l"/>
                        </a:tabLst>
                      </a:pPr>
                      <a:r>
                        <a:rPr lang="en-US" sz="1800" b="1" dirty="0">
                          <a:latin typeface="Calibri"/>
                          <a:ea typeface="Calibri"/>
                          <a:cs typeface="Times New Roman"/>
                        </a:rPr>
                        <a:t>Deal with a familiar situation with a complication</a:t>
                      </a: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 (</a:t>
                      </a:r>
                      <a:r>
                        <a:rPr lang="en-US" sz="1800" b="1" dirty="0" smtClean="0">
                          <a:latin typeface="Calibri"/>
                          <a:ea typeface="Calibri"/>
                          <a:cs typeface="Times New Roman"/>
                        </a:rPr>
                        <a:t>RP)</a:t>
                      </a:r>
                      <a:endParaRPr lang="en-US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5" marR="470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18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Level  3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5" marR="470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PROFESSIONAL</a:t>
                      </a:r>
                    </a:p>
                  </a:txBody>
                  <a:tcPr marL="47085" marR="470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Supported opinions 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Hypothesize</a:t>
                      </a:r>
                      <a:endParaRPr lang="en-US" sz="18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Discussing 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an abstract topic</a:t>
                      </a:r>
                      <a:endParaRPr lang="en-US" sz="18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State and defend </a:t>
                      </a:r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policy</a:t>
                      </a:r>
                      <a:endParaRPr lang="en-US" sz="18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85" marR="470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0" y="0"/>
            <a:ext cx="7956376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1125" algn="l"/>
              </a:tabLst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Global tasks and Communicative Functions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11125" algn="l"/>
              </a:tabLst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0D8E5-A40D-473D-9AC3-EE2E25838274}" type="slidenum">
              <a:rPr lang="en-US" smtClean="0"/>
              <a:pPr/>
              <a:t>10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395536" y="404664"/>
          <a:ext cx="8424936" cy="6336705"/>
        </p:xfrm>
        <a:graphic>
          <a:graphicData uri="http://schemas.openxmlformats.org/drawingml/2006/table">
            <a:tbl>
              <a:tblPr/>
              <a:tblGrid>
                <a:gridCol w="1212742"/>
                <a:gridCol w="6376929"/>
                <a:gridCol w="835265"/>
              </a:tblGrid>
              <a:tr h="33351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b="1" dirty="0">
                          <a:latin typeface="Times New Roman"/>
                          <a:ea typeface="Times New Roman"/>
                        </a:rPr>
                        <a:t>Levels &amp; Tasks</a:t>
                      </a:r>
                      <a:endParaRPr lang="en-US" sz="1050" dirty="0">
                        <a:latin typeface="Times New Roman"/>
                        <a:ea typeface="Times New Roman"/>
                      </a:endParaRPr>
                    </a:p>
                  </a:txBody>
                  <a:tcPr marL="41841" marR="418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latin typeface="Times New Roman"/>
                          <a:ea typeface="Times New Roman"/>
                        </a:rPr>
                        <a:t> Accuracy</a:t>
                      </a:r>
                      <a:r>
                        <a:rPr lang="en-US" sz="1400" b="1" baseline="0" dirty="0" smtClean="0">
                          <a:latin typeface="Times New Roman"/>
                          <a:ea typeface="Times New Roman"/>
                        </a:rPr>
                        <a:t> Statements</a:t>
                      </a:r>
                      <a:r>
                        <a:rPr lang="en-US" sz="1050" b="1" baseline="0" dirty="0" smtClean="0">
                          <a:latin typeface="Times New Roman"/>
                          <a:ea typeface="Times New Roman"/>
                        </a:rPr>
                        <a:t> </a:t>
                      </a:r>
                      <a:endParaRPr lang="en-US" sz="1050" dirty="0">
                        <a:latin typeface="Times New Roman"/>
                        <a:ea typeface="Times New Roman"/>
                      </a:endParaRPr>
                    </a:p>
                  </a:txBody>
                  <a:tcPr marL="41841" marR="418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b="1" dirty="0">
                          <a:latin typeface="Times New Roman"/>
                          <a:ea typeface="Times New Roman"/>
                        </a:rPr>
                        <a:t>Text produced</a:t>
                      </a:r>
                      <a:endParaRPr lang="en-US" sz="1050" dirty="0">
                        <a:latin typeface="Times New Roman"/>
                        <a:ea typeface="Times New Roman"/>
                      </a:endParaRPr>
                    </a:p>
                  </a:txBody>
                  <a:tcPr marL="41841" marR="418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026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b="1" dirty="0"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050" dirty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dirty="0">
                          <a:latin typeface="Times New Roman"/>
                          <a:ea typeface="Times New Roman"/>
                        </a:rPr>
                        <a:t>NO PROFICIENCY</a:t>
                      </a:r>
                    </a:p>
                  </a:txBody>
                  <a:tcPr marL="41841" marR="418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1590" algn="l"/>
                          <a:tab pos="111760" algn="l"/>
                        </a:tabLst>
                      </a:pPr>
                      <a:r>
                        <a:rPr lang="en-US" sz="1050" dirty="0">
                          <a:latin typeface="Times New Roman"/>
                          <a:ea typeface="Times New Roman"/>
                        </a:rPr>
                        <a:t>No </a:t>
                      </a:r>
                      <a:r>
                        <a:rPr lang="en-US" sz="1050" b="1" dirty="0">
                          <a:latin typeface="Times New Roman"/>
                          <a:ea typeface="Times New Roman"/>
                        </a:rPr>
                        <a:t>functional ability</a:t>
                      </a:r>
                      <a:r>
                        <a:rPr lang="en-US" sz="1050" dirty="0">
                          <a:latin typeface="Times New Roman"/>
                          <a:ea typeface="Times New Roman"/>
                        </a:rPr>
                        <a:t> 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11760" algn="l"/>
                        </a:tabLst>
                      </a:pPr>
                      <a:r>
                        <a:rPr lang="en-US" sz="1050" b="1" dirty="0">
                          <a:latin typeface="Times New Roman"/>
                          <a:ea typeface="Times New Roman"/>
                        </a:rPr>
                        <a:t>None</a:t>
                      </a:r>
                      <a:r>
                        <a:rPr lang="en-US" sz="1050" dirty="0">
                          <a:latin typeface="Times New Roman"/>
                          <a:ea typeface="Times New Roman"/>
                        </a:rPr>
                        <a:t> or </a:t>
                      </a:r>
                      <a:r>
                        <a:rPr lang="en-US" sz="1050" b="1" dirty="0">
                          <a:latin typeface="Times New Roman"/>
                          <a:ea typeface="Times New Roman"/>
                        </a:rPr>
                        <a:t>occasional</a:t>
                      </a:r>
                      <a:r>
                        <a:rPr lang="en-US" sz="1050" dirty="0">
                          <a:latin typeface="Times New Roman"/>
                          <a:ea typeface="Times New Roman"/>
                        </a:rPr>
                        <a:t> isolated words </a:t>
                      </a:r>
                    </a:p>
                  </a:txBody>
                  <a:tcPr marL="41841" marR="418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50" dirty="0">
                          <a:latin typeface="Times New Roman"/>
                          <a:ea typeface="Times New Roman"/>
                        </a:rPr>
                        <a:t>Random words  &amp; phrases </a:t>
                      </a:r>
                    </a:p>
                  </a:txBody>
                  <a:tcPr marL="41841" marR="418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3377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b="1" dirty="0">
                          <a:latin typeface="Times New Roman"/>
                          <a:ea typeface="Times New Roman"/>
                        </a:rPr>
                        <a:t>0+</a:t>
                      </a:r>
                      <a:endParaRPr lang="en-US" sz="1050" dirty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dirty="0">
                          <a:latin typeface="Times New Roman"/>
                          <a:ea typeface="Times New Roman"/>
                        </a:rPr>
                        <a:t>MEMORIZED PROFICIENCY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50" dirty="0">
                          <a:latin typeface="Times New Roman"/>
                          <a:ea typeface="Times New Roman"/>
                        </a:rPr>
                        <a:t>Three  level checks at level 1</a:t>
                      </a:r>
                    </a:p>
                  </a:txBody>
                  <a:tcPr marL="41841" marR="418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11760" algn="l"/>
                        </a:tabLst>
                      </a:pPr>
                      <a:r>
                        <a:rPr lang="en-US" sz="1050" dirty="0">
                          <a:latin typeface="Times New Roman"/>
                          <a:ea typeface="Times New Roman"/>
                        </a:rPr>
                        <a:t>Can ask questions or make statements only with </a:t>
                      </a:r>
                      <a:r>
                        <a:rPr lang="en-US" sz="1050" b="1" dirty="0">
                          <a:latin typeface="Times New Roman"/>
                          <a:ea typeface="Times New Roman"/>
                        </a:rPr>
                        <a:t>memorized material</a:t>
                      </a:r>
                      <a:r>
                        <a:rPr lang="en-US" sz="1050" dirty="0">
                          <a:latin typeface="Times New Roman"/>
                          <a:ea typeface="Times New Roman"/>
                        </a:rPr>
                        <a:t> and </a:t>
                      </a:r>
                      <a:r>
                        <a:rPr lang="en-US" sz="1050" b="1" dirty="0">
                          <a:latin typeface="Times New Roman"/>
                          <a:ea typeface="Times New Roman"/>
                        </a:rPr>
                        <a:t>set expressions</a:t>
                      </a:r>
                      <a:endParaRPr lang="en-US" sz="1050" dirty="0">
                        <a:latin typeface="Times New Roman"/>
                        <a:ea typeface="Times New Roman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11760" algn="l"/>
                        </a:tabLst>
                      </a:pPr>
                      <a:r>
                        <a:rPr lang="en-US" sz="1050" dirty="0">
                          <a:latin typeface="Times New Roman"/>
                          <a:ea typeface="Times New Roman"/>
                        </a:rPr>
                        <a:t>Most utterances are</a:t>
                      </a:r>
                      <a:r>
                        <a:rPr lang="en-US" sz="1050" b="1" dirty="0">
                          <a:latin typeface="Times New Roman"/>
                          <a:ea typeface="Times New Roman"/>
                        </a:rPr>
                        <a:t> telegraphic</a:t>
                      </a:r>
                      <a:endParaRPr lang="en-US" sz="1050" dirty="0">
                        <a:latin typeface="Times New Roman"/>
                        <a:ea typeface="Times New Roman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11760" algn="l"/>
                        </a:tabLst>
                      </a:pPr>
                      <a:r>
                        <a:rPr lang="en-US" sz="1050" dirty="0">
                          <a:latin typeface="Times New Roman"/>
                          <a:ea typeface="Times New Roman"/>
                        </a:rPr>
                        <a:t>Linking words and markers are omitted, confused, or distorted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11760" algn="l"/>
                        </a:tabLst>
                      </a:pPr>
                      <a:r>
                        <a:rPr lang="en-US" sz="1050" dirty="0">
                          <a:latin typeface="Times New Roman"/>
                          <a:ea typeface="Times New Roman"/>
                        </a:rPr>
                        <a:t>Communication is </a:t>
                      </a:r>
                      <a:r>
                        <a:rPr lang="en-US" sz="1050" b="1" dirty="0">
                          <a:latin typeface="Times New Roman"/>
                          <a:ea typeface="Times New Roman"/>
                        </a:rPr>
                        <a:t>severely limited</a:t>
                      </a:r>
                      <a:r>
                        <a:rPr lang="en-US" sz="1050" dirty="0">
                          <a:latin typeface="Times New Roman"/>
                          <a:ea typeface="Times New Roman"/>
                        </a:rPr>
                        <a:t> 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11760" algn="l"/>
                        </a:tabLst>
                      </a:pPr>
                      <a:r>
                        <a:rPr lang="en-US" sz="1050" b="1" dirty="0">
                          <a:latin typeface="Times New Roman"/>
                          <a:ea typeface="Times New Roman"/>
                        </a:rPr>
                        <a:t>Faulty</a:t>
                      </a:r>
                      <a:r>
                        <a:rPr lang="en-US" sz="1050" dirty="0">
                          <a:latin typeface="Times New Roman"/>
                          <a:ea typeface="Times New Roman"/>
                        </a:rPr>
                        <a:t> pronunciation, stress and intonation  </a:t>
                      </a:r>
                    </a:p>
                  </a:txBody>
                  <a:tcPr marL="41841" marR="418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50" dirty="0">
                          <a:latin typeface="Times New Roman"/>
                          <a:ea typeface="Times New Roman"/>
                        </a:rPr>
                        <a:t>Memorized words and short phrases</a:t>
                      </a:r>
                    </a:p>
                  </a:txBody>
                  <a:tcPr marL="41841" marR="418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0133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b="1" dirty="0">
                          <a:latin typeface="Times New Roman"/>
                          <a:ea typeface="Times New Roman"/>
                        </a:rPr>
                        <a:t>1</a:t>
                      </a:r>
                      <a:endParaRPr lang="en-US" sz="1050" dirty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dirty="0">
                          <a:latin typeface="Times New Roman"/>
                          <a:ea typeface="Times New Roman"/>
                        </a:rPr>
                        <a:t>SURVIVAL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050" dirty="0">
                          <a:latin typeface="Times New Roman"/>
                          <a:ea typeface="Times New Roman"/>
                        </a:rPr>
                        <a:t>Short conversation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050" dirty="0">
                          <a:latin typeface="Times New Roman"/>
                          <a:ea typeface="Times New Roman"/>
                        </a:rPr>
                        <a:t>Ask and answer simple questions 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050" dirty="0">
                          <a:latin typeface="Times New Roman"/>
                          <a:ea typeface="Times New Roman"/>
                        </a:rPr>
                        <a:t>Handle a simple transaction (RP</a:t>
                      </a:r>
                      <a:r>
                        <a:rPr lang="en-US" sz="1050" dirty="0" smtClean="0">
                          <a:latin typeface="Times New Roman"/>
                          <a:ea typeface="Times New Roman"/>
                        </a:rPr>
                        <a:t>)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050" dirty="0" smtClean="0">
                          <a:latin typeface="Times New Roman"/>
                          <a:ea typeface="Times New Roman"/>
                        </a:rPr>
                        <a:t>Short Narration 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050" dirty="0" smtClean="0">
                          <a:latin typeface="Times New Roman"/>
                          <a:ea typeface="Times New Roman"/>
                        </a:rPr>
                        <a:t>Short Description</a:t>
                      </a:r>
                    </a:p>
                  </a:txBody>
                  <a:tcPr marL="41841" marR="418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11760" algn="l"/>
                          <a:tab pos="291465" algn="l"/>
                        </a:tabLst>
                      </a:pPr>
                      <a:r>
                        <a:rPr lang="en-US" sz="1050" dirty="0">
                          <a:latin typeface="Times New Roman"/>
                          <a:ea typeface="Times New Roman"/>
                        </a:rPr>
                        <a:t>Can </a:t>
                      </a:r>
                      <a:r>
                        <a:rPr lang="en-US" sz="1050" b="1" dirty="0">
                          <a:latin typeface="Times New Roman"/>
                          <a:ea typeface="Times New Roman"/>
                        </a:rPr>
                        <a:t>create sentences</a:t>
                      </a:r>
                      <a:endParaRPr lang="en-US" sz="1050" dirty="0">
                        <a:latin typeface="Times New Roman"/>
                        <a:ea typeface="Times New Roman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11760" algn="l"/>
                          <a:tab pos="291465" algn="l"/>
                        </a:tabLst>
                      </a:pPr>
                      <a:r>
                        <a:rPr lang="en-US" sz="1050" dirty="0">
                          <a:latin typeface="Times New Roman"/>
                          <a:ea typeface="Times New Roman"/>
                        </a:rPr>
                        <a:t>Can begin, maintain, and close </a:t>
                      </a:r>
                      <a:r>
                        <a:rPr lang="en-US" sz="1050" b="1" dirty="0">
                          <a:latin typeface="Times New Roman"/>
                          <a:ea typeface="Times New Roman"/>
                        </a:rPr>
                        <a:t>short conversations</a:t>
                      </a:r>
                      <a:r>
                        <a:rPr lang="en-US" sz="1050" dirty="0">
                          <a:latin typeface="Times New Roman"/>
                          <a:ea typeface="Times New Roman"/>
                        </a:rPr>
                        <a:t> 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11760" algn="l"/>
                          <a:tab pos="291465" algn="l"/>
                        </a:tabLst>
                      </a:pPr>
                      <a:r>
                        <a:rPr lang="en-US" sz="1050" dirty="0">
                          <a:latin typeface="Times New Roman"/>
                          <a:ea typeface="Times New Roman"/>
                        </a:rPr>
                        <a:t>Can </a:t>
                      </a:r>
                      <a:r>
                        <a:rPr lang="en-US" sz="1050" b="1" dirty="0">
                          <a:latin typeface="Times New Roman"/>
                          <a:ea typeface="Times New Roman"/>
                        </a:rPr>
                        <a:t>satisfy simple, predictable, personal and accommodation needs</a:t>
                      </a:r>
                      <a:r>
                        <a:rPr lang="en-US" sz="1050" dirty="0">
                          <a:latin typeface="Times New Roman"/>
                          <a:ea typeface="Times New Roman"/>
                        </a:rPr>
                        <a:t> 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11760" algn="l"/>
                          <a:tab pos="291465" algn="l"/>
                        </a:tabLst>
                      </a:pPr>
                      <a:r>
                        <a:rPr lang="en-US" sz="1050" dirty="0">
                          <a:latin typeface="Times New Roman"/>
                          <a:ea typeface="Times New Roman"/>
                        </a:rPr>
                        <a:t>Can meet </a:t>
                      </a:r>
                      <a:r>
                        <a:rPr lang="en-US" sz="1050" b="1" dirty="0">
                          <a:latin typeface="Times New Roman"/>
                          <a:ea typeface="Times New Roman"/>
                        </a:rPr>
                        <a:t>minimum </a:t>
                      </a:r>
                      <a:r>
                        <a:rPr lang="en-US" sz="1050" dirty="0">
                          <a:latin typeface="Times New Roman"/>
                          <a:ea typeface="Times New Roman"/>
                        </a:rPr>
                        <a:t>courtesy, introduction, and identification requirements 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11760" algn="l"/>
                          <a:tab pos="291465" algn="l"/>
                        </a:tabLst>
                      </a:pPr>
                      <a:r>
                        <a:rPr lang="en-US" sz="1050" dirty="0">
                          <a:latin typeface="Times New Roman"/>
                          <a:ea typeface="Times New Roman"/>
                        </a:rPr>
                        <a:t>Communicate about </a:t>
                      </a:r>
                      <a:r>
                        <a:rPr lang="en-US" sz="1050" b="1" dirty="0">
                          <a:latin typeface="Times New Roman"/>
                          <a:ea typeface="Times New Roman"/>
                        </a:rPr>
                        <a:t>routine tasks</a:t>
                      </a:r>
                      <a:r>
                        <a:rPr lang="en-US" sz="1050" dirty="0">
                          <a:latin typeface="Times New Roman"/>
                          <a:ea typeface="Times New Roman"/>
                        </a:rPr>
                        <a:t> in the workplace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11760" algn="l"/>
                          <a:tab pos="291465" algn="l"/>
                        </a:tabLst>
                      </a:pPr>
                      <a:r>
                        <a:rPr lang="en-US" sz="1050" b="1" dirty="0">
                          <a:latin typeface="Times New Roman"/>
                          <a:ea typeface="Times New Roman"/>
                        </a:rPr>
                        <a:t>Seldom</a:t>
                      </a:r>
                      <a:r>
                        <a:rPr lang="en-US" sz="1050" dirty="0">
                          <a:latin typeface="Times New Roman"/>
                          <a:ea typeface="Times New Roman"/>
                        </a:rPr>
                        <a:t> speaks with natural fluency, and </a:t>
                      </a:r>
                      <a:r>
                        <a:rPr lang="en-US" sz="1050" b="1" dirty="0">
                          <a:latin typeface="Times New Roman"/>
                          <a:ea typeface="Times New Roman"/>
                        </a:rPr>
                        <a:t>cannot produce</a:t>
                      </a:r>
                      <a:r>
                        <a:rPr lang="en-US" sz="1050" dirty="0">
                          <a:latin typeface="Times New Roman"/>
                          <a:ea typeface="Times New Roman"/>
                        </a:rPr>
                        <a:t> continuous discourse, except with rehearsed material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11760" algn="l"/>
                          <a:tab pos="291465" algn="l"/>
                        </a:tabLst>
                      </a:pPr>
                      <a:r>
                        <a:rPr lang="en-US" sz="1050" dirty="0">
                          <a:latin typeface="Times New Roman"/>
                          <a:ea typeface="Times New Roman"/>
                        </a:rPr>
                        <a:t>Can speak at the </a:t>
                      </a:r>
                      <a:r>
                        <a:rPr lang="en-US" sz="1050" b="1" dirty="0">
                          <a:latin typeface="Times New Roman"/>
                          <a:ea typeface="Times New Roman"/>
                        </a:rPr>
                        <a:t>sentence  level</a:t>
                      </a:r>
                      <a:r>
                        <a:rPr lang="en-US" sz="1050" dirty="0">
                          <a:latin typeface="Times New Roman"/>
                          <a:ea typeface="Times New Roman"/>
                        </a:rPr>
                        <a:t> and may produce strings of two or more simple sentences joined by common linking words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11760" algn="l"/>
                          <a:tab pos="291465" algn="l"/>
                        </a:tabLst>
                      </a:pPr>
                      <a:r>
                        <a:rPr lang="en-US" sz="1050" dirty="0">
                          <a:latin typeface="Times New Roman"/>
                          <a:ea typeface="Times New Roman"/>
                        </a:rPr>
                        <a:t>Frequent errors in pronunciation, vocabulary, and grammar often distort meaning 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11760" algn="l"/>
                          <a:tab pos="291465" algn="l"/>
                        </a:tabLst>
                      </a:pPr>
                      <a:r>
                        <a:rPr lang="en-US" sz="1050" dirty="0">
                          <a:latin typeface="Times New Roman"/>
                          <a:ea typeface="Times New Roman"/>
                        </a:rPr>
                        <a:t>May only use </a:t>
                      </a:r>
                      <a:r>
                        <a:rPr lang="en-US" sz="1050" b="1" dirty="0">
                          <a:latin typeface="Times New Roman"/>
                          <a:ea typeface="Times New Roman"/>
                        </a:rPr>
                        <a:t>one tense</a:t>
                      </a:r>
                      <a:r>
                        <a:rPr lang="en-US" sz="1050" dirty="0">
                          <a:latin typeface="Times New Roman"/>
                          <a:ea typeface="Times New Roman"/>
                        </a:rPr>
                        <a:t> or tend to avoid certain structures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11760" algn="l"/>
                          <a:tab pos="291465" algn="l"/>
                        </a:tabLst>
                      </a:pPr>
                      <a:r>
                        <a:rPr lang="en-US" sz="1050" dirty="0">
                          <a:latin typeface="Times New Roman"/>
                          <a:ea typeface="Times New Roman"/>
                        </a:rPr>
                        <a:t>Speech is </a:t>
                      </a:r>
                      <a:r>
                        <a:rPr lang="en-US" sz="1050" b="1" dirty="0">
                          <a:latin typeface="Times New Roman"/>
                          <a:ea typeface="Times New Roman"/>
                        </a:rPr>
                        <a:t>often </a:t>
                      </a:r>
                      <a:r>
                        <a:rPr lang="en-US" sz="1050" dirty="0">
                          <a:latin typeface="Times New Roman"/>
                          <a:ea typeface="Times New Roman"/>
                        </a:rPr>
                        <a:t>characterized by </a:t>
                      </a:r>
                      <a:r>
                        <a:rPr lang="en-US" sz="1050" b="1" dirty="0">
                          <a:latin typeface="Times New Roman"/>
                          <a:ea typeface="Times New Roman"/>
                        </a:rPr>
                        <a:t>hesitations, erratic word order, groping for words</a:t>
                      </a:r>
                      <a:endParaRPr lang="en-US" sz="1050" dirty="0">
                        <a:latin typeface="Times New Roman"/>
                        <a:ea typeface="Times New Roman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11760" algn="l"/>
                          <a:tab pos="291465" algn="l"/>
                        </a:tabLst>
                      </a:pPr>
                      <a:r>
                        <a:rPr lang="en-US" sz="105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050" b="1" dirty="0">
                          <a:latin typeface="Times New Roman"/>
                          <a:ea typeface="Times New Roman"/>
                        </a:rPr>
                        <a:t>Ineffectiv</a:t>
                      </a:r>
                      <a:r>
                        <a:rPr lang="en-US" sz="1050" dirty="0">
                          <a:latin typeface="Times New Roman"/>
                          <a:ea typeface="Times New Roman"/>
                        </a:rPr>
                        <a:t>e reformation and self-corrections  </a:t>
                      </a:r>
                    </a:p>
                  </a:txBody>
                  <a:tcPr marL="41841" marR="418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50" dirty="0">
                          <a:latin typeface="Times New Roman"/>
                          <a:ea typeface="Times New Roman"/>
                        </a:rPr>
                        <a:t>Discrete sentences </a:t>
                      </a:r>
                    </a:p>
                  </a:txBody>
                  <a:tcPr marL="41841" marR="418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782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b="1" dirty="0">
                          <a:latin typeface="Times New Roman"/>
                          <a:ea typeface="Times New Roman"/>
                        </a:rPr>
                        <a:t>1+</a:t>
                      </a:r>
                      <a:endParaRPr lang="en-US" sz="1050" dirty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dirty="0">
                          <a:latin typeface="Times New Roman"/>
                          <a:ea typeface="Times New Roman"/>
                        </a:rPr>
                        <a:t>SURVIVAL+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50" dirty="0">
                          <a:latin typeface="Times New Roman"/>
                          <a:ea typeface="Times New Roman"/>
                        </a:rPr>
                        <a:t>Three  probes at Level 2 (RP)</a:t>
                      </a:r>
                    </a:p>
                  </a:txBody>
                  <a:tcPr marL="41841" marR="418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1590" algn="l"/>
                          <a:tab pos="111760" algn="l"/>
                        </a:tabLst>
                      </a:pPr>
                      <a:r>
                        <a:rPr lang="en-US" sz="1050" dirty="0">
                          <a:latin typeface="Times New Roman"/>
                          <a:ea typeface="Times New Roman"/>
                        </a:rPr>
                        <a:t>Can </a:t>
                      </a:r>
                      <a:r>
                        <a:rPr lang="en-US" sz="1050" b="1" dirty="0">
                          <a:latin typeface="Times New Roman"/>
                          <a:ea typeface="Times New Roman"/>
                        </a:rPr>
                        <a:t>easily</a:t>
                      </a:r>
                      <a:r>
                        <a:rPr lang="en-US" sz="1050" dirty="0">
                          <a:latin typeface="Times New Roman"/>
                          <a:ea typeface="Times New Roman"/>
                        </a:rPr>
                        <a:t> take part in short conversations by asking and answering simple questions 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1590" algn="l"/>
                          <a:tab pos="111760" algn="l"/>
                        </a:tabLst>
                      </a:pPr>
                      <a:r>
                        <a:rPr lang="en-US" sz="1050" dirty="0">
                          <a:latin typeface="Times New Roman"/>
                          <a:ea typeface="Times New Roman"/>
                        </a:rPr>
                        <a:t>Shows a very </a:t>
                      </a:r>
                      <a:r>
                        <a:rPr lang="en-US" sz="1050" b="1" dirty="0">
                          <a:latin typeface="Times New Roman"/>
                          <a:ea typeface="Times New Roman"/>
                        </a:rPr>
                        <a:t>limited </a:t>
                      </a:r>
                      <a:r>
                        <a:rPr lang="en-US" sz="1050" dirty="0">
                          <a:latin typeface="Times New Roman"/>
                          <a:ea typeface="Times New Roman"/>
                        </a:rPr>
                        <a:t>and </a:t>
                      </a:r>
                      <a:r>
                        <a:rPr lang="en-US" sz="1050" b="1" dirty="0">
                          <a:latin typeface="Times New Roman"/>
                          <a:ea typeface="Times New Roman"/>
                        </a:rPr>
                        <a:t>inconsistent</a:t>
                      </a:r>
                      <a:r>
                        <a:rPr lang="en-US" sz="1050" dirty="0">
                          <a:latin typeface="Times New Roman"/>
                          <a:ea typeface="Times New Roman"/>
                        </a:rPr>
                        <a:t> ability to handle longer conversations on concrete topics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1590" algn="l"/>
                          <a:tab pos="111760" algn="l"/>
                        </a:tabLst>
                      </a:pPr>
                      <a:r>
                        <a:rPr lang="en-US" sz="1050" dirty="0">
                          <a:latin typeface="Times New Roman"/>
                          <a:ea typeface="Times New Roman"/>
                        </a:rPr>
                        <a:t>Discourse consists of strings of related sentences but </a:t>
                      </a:r>
                      <a:r>
                        <a:rPr lang="en-US" sz="1050" b="1" dirty="0">
                          <a:latin typeface="Times New Roman"/>
                          <a:ea typeface="Times New Roman"/>
                        </a:rPr>
                        <a:t>not full paragraphs</a:t>
                      </a:r>
                      <a:r>
                        <a:rPr lang="en-US" sz="1050" dirty="0">
                          <a:latin typeface="Times New Roman"/>
                          <a:ea typeface="Times New Roman"/>
                        </a:rPr>
                        <a:t> 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1590" algn="l"/>
                          <a:tab pos="111760" algn="l"/>
                        </a:tabLst>
                      </a:pPr>
                      <a:r>
                        <a:rPr lang="en-US" sz="1050" dirty="0">
                          <a:latin typeface="Times New Roman"/>
                          <a:ea typeface="Times New Roman"/>
                        </a:rPr>
                        <a:t>Can </a:t>
                      </a:r>
                      <a:r>
                        <a:rPr lang="en-US" sz="1050" b="1" dirty="0">
                          <a:latin typeface="Times New Roman"/>
                          <a:ea typeface="Times New Roman"/>
                        </a:rPr>
                        <a:t>satisfy a few social demands</a:t>
                      </a:r>
                      <a:r>
                        <a:rPr lang="en-US" sz="1050" dirty="0">
                          <a:latin typeface="Times New Roman"/>
                          <a:ea typeface="Times New Roman"/>
                        </a:rPr>
                        <a:t> and provide more than skeletal information when supplying biographical background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1590" algn="l"/>
                          <a:tab pos="111760" algn="l"/>
                        </a:tabLst>
                      </a:pPr>
                      <a:r>
                        <a:rPr lang="en-US" sz="1050" dirty="0">
                          <a:latin typeface="Times New Roman"/>
                          <a:ea typeface="Times New Roman"/>
                        </a:rPr>
                        <a:t>Can </a:t>
                      </a:r>
                      <a:r>
                        <a:rPr lang="en-US" sz="1050" b="1" dirty="0">
                          <a:latin typeface="Times New Roman"/>
                          <a:ea typeface="Times New Roman"/>
                        </a:rPr>
                        <a:t>readily</a:t>
                      </a:r>
                      <a:r>
                        <a:rPr lang="en-US" sz="1050" dirty="0">
                          <a:latin typeface="Times New Roman"/>
                          <a:ea typeface="Times New Roman"/>
                        </a:rPr>
                        <a:t> ask for assistance; request information and clarification; and express satisfaction, dissatisfaction, and confirmation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1590" algn="l"/>
                          <a:tab pos="111760" algn="l"/>
                        </a:tabLst>
                      </a:pPr>
                      <a:r>
                        <a:rPr lang="en-US" sz="1050" dirty="0">
                          <a:latin typeface="Times New Roman"/>
                          <a:ea typeface="Times New Roman"/>
                        </a:rPr>
                        <a:t>May hesitate and even have to change the subject because of </a:t>
                      </a:r>
                      <a:r>
                        <a:rPr lang="en-US" sz="1050" b="1" dirty="0">
                          <a:latin typeface="Times New Roman"/>
                          <a:ea typeface="Times New Roman"/>
                        </a:rPr>
                        <a:t>lack of language resources </a:t>
                      </a:r>
                      <a:endParaRPr lang="en-US" sz="1050" dirty="0">
                        <a:latin typeface="Times New Roman"/>
                        <a:ea typeface="Times New Roman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1590" algn="l"/>
                          <a:tab pos="111760" algn="l"/>
                        </a:tabLst>
                      </a:pPr>
                      <a:r>
                        <a:rPr lang="en-US" sz="1050" dirty="0">
                          <a:latin typeface="Times New Roman"/>
                          <a:ea typeface="Times New Roman"/>
                        </a:rPr>
                        <a:t>Simple structures and basic grammatical relations are only </a:t>
                      </a:r>
                      <a:r>
                        <a:rPr lang="en-US" sz="1050" b="1" dirty="0">
                          <a:latin typeface="Times New Roman"/>
                          <a:ea typeface="Times New Roman"/>
                        </a:rPr>
                        <a:t>somewhat controlled</a:t>
                      </a:r>
                      <a:endParaRPr lang="en-US" sz="1050" dirty="0">
                        <a:latin typeface="Times New Roman"/>
                        <a:ea typeface="Times New Roman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1590" algn="l"/>
                          <a:tab pos="111760" algn="l"/>
                        </a:tabLst>
                      </a:pPr>
                      <a:r>
                        <a:rPr lang="en-US" sz="1050" dirty="0">
                          <a:latin typeface="Times New Roman"/>
                          <a:ea typeface="Times New Roman"/>
                        </a:rPr>
                        <a:t>Time references may be used </a:t>
                      </a:r>
                      <a:r>
                        <a:rPr lang="en-US" sz="1050" b="1" dirty="0">
                          <a:latin typeface="Times New Roman"/>
                          <a:ea typeface="Times New Roman"/>
                        </a:rPr>
                        <a:t>incorrectly</a:t>
                      </a:r>
                      <a:endParaRPr lang="en-US" sz="1050" dirty="0">
                        <a:latin typeface="Times New Roman"/>
                        <a:ea typeface="Times New Roman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1590" algn="l"/>
                          <a:tab pos="111760" algn="l"/>
                        </a:tabLst>
                      </a:pPr>
                      <a:r>
                        <a:rPr lang="en-US" sz="1050" dirty="0">
                          <a:latin typeface="Times New Roman"/>
                          <a:ea typeface="Times New Roman"/>
                        </a:rPr>
                        <a:t>Vocabulary may be</a:t>
                      </a:r>
                      <a:r>
                        <a:rPr lang="en-US" sz="1050" b="1" dirty="0">
                          <a:latin typeface="Times New Roman"/>
                          <a:ea typeface="Times New Roman"/>
                        </a:rPr>
                        <a:t> imprecise</a:t>
                      </a:r>
                      <a:r>
                        <a:rPr lang="en-US" sz="1050" dirty="0">
                          <a:latin typeface="Times New Roman"/>
                          <a:ea typeface="Times New Roman"/>
                        </a:rPr>
                        <a:t> except for the highest frequency utterances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1590" algn="l"/>
                          <a:tab pos="111760" algn="l"/>
                        </a:tabLst>
                      </a:pPr>
                      <a:r>
                        <a:rPr lang="en-US" sz="1050" b="1" dirty="0">
                          <a:latin typeface="Times New Roman"/>
                          <a:ea typeface="Times New Roman"/>
                        </a:rPr>
                        <a:t>Frequent errors</a:t>
                      </a:r>
                      <a:r>
                        <a:rPr lang="en-US" sz="1050" dirty="0">
                          <a:latin typeface="Times New Roman"/>
                          <a:ea typeface="Times New Roman"/>
                        </a:rPr>
                        <a:t> in pronunciation, vocabulary, or grammar may impede communication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1590" algn="l"/>
                          <a:tab pos="111760" algn="l"/>
                        </a:tabLst>
                      </a:pPr>
                      <a:r>
                        <a:rPr lang="en-US" sz="1050" dirty="0">
                          <a:latin typeface="Times New Roman"/>
                          <a:ea typeface="Times New Roman"/>
                        </a:rPr>
                        <a:t>Delivery may be labored  </a:t>
                      </a:r>
                    </a:p>
                  </a:txBody>
                  <a:tcPr marL="41841" marR="418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50" dirty="0">
                          <a:latin typeface="Times New Roman"/>
                          <a:ea typeface="Times New Roman"/>
                        </a:rPr>
                        <a:t>Strings of related sentences</a:t>
                      </a:r>
                    </a:p>
                  </a:txBody>
                  <a:tcPr marL="41841" marR="418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5601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225" algn="l"/>
                <a:tab pos="111125" algn="l"/>
              </a:tabLst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Holistic Assessment Scale </a:t>
            </a: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225" algn="l"/>
                <a:tab pos="111125" algn="l"/>
              </a:tabLst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0D8E5-A40D-473D-9AC3-EE2E25838274}" type="slidenum">
              <a:rPr lang="en-US" smtClean="0"/>
              <a:pPr/>
              <a:t>11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395536" y="188640"/>
          <a:ext cx="8424934" cy="6466306"/>
        </p:xfrm>
        <a:graphic>
          <a:graphicData uri="http://schemas.openxmlformats.org/drawingml/2006/table">
            <a:tbl>
              <a:tblPr/>
              <a:tblGrid>
                <a:gridCol w="1212741"/>
                <a:gridCol w="6376928"/>
                <a:gridCol w="835265"/>
              </a:tblGrid>
              <a:tr h="251880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b="1" dirty="0">
                          <a:latin typeface="Times New Roman"/>
                          <a:ea typeface="Times New Roman"/>
                        </a:rPr>
                        <a:t>2</a:t>
                      </a:r>
                      <a:endParaRPr lang="en-US" sz="1050" dirty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dirty="0">
                          <a:latin typeface="Times New Roman"/>
                          <a:ea typeface="Times New Roman"/>
                        </a:rPr>
                        <a:t>FUNCTIONAL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050" dirty="0">
                          <a:latin typeface="Times New Roman"/>
                          <a:ea typeface="Times New Roman"/>
                        </a:rPr>
                        <a:t>Past narration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050" dirty="0">
                          <a:latin typeface="Times New Roman"/>
                          <a:ea typeface="Times New Roman"/>
                        </a:rPr>
                        <a:t>Description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050" dirty="0">
                          <a:latin typeface="Times New Roman"/>
                          <a:ea typeface="Times New Roman"/>
                        </a:rPr>
                        <a:t>Report on a current event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050" dirty="0" smtClean="0">
                          <a:latin typeface="Times New Roman"/>
                          <a:ea typeface="Times New Roman"/>
                        </a:rPr>
                        <a:t>Instructions </a:t>
                      </a:r>
                      <a:r>
                        <a:rPr lang="en-US" sz="1050" dirty="0">
                          <a:latin typeface="Times New Roman"/>
                          <a:ea typeface="Times New Roman"/>
                        </a:rPr>
                        <a:t>/directions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050" dirty="0">
                          <a:latin typeface="Times New Roman"/>
                          <a:ea typeface="Times New Roman"/>
                        </a:rPr>
                        <a:t>Deal with a familiar situation with a complication RP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050" dirty="0">
                          <a:latin typeface="Times New Roman"/>
                          <a:ea typeface="Times New Roman"/>
                        </a:rPr>
                        <a:t>IGT in Past tense</a:t>
                      </a:r>
                    </a:p>
                  </a:txBody>
                  <a:tcPr marL="41841" marR="418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11125" algn="l"/>
                        </a:tabLst>
                      </a:pPr>
                      <a:r>
                        <a:rPr lang="en-US" sz="1050" dirty="0">
                          <a:latin typeface="Times New Roman"/>
                          <a:ea typeface="Times New Roman"/>
                        </a:rPr>
                        <a:t>Can narrate </a:t>
                      </a:r>
                      <a:r>
                        <a:rPr lang="en-US" sz="1050" b="1" dirty="0">
                          <a:latin typeface="Times New Roman"/>
                          <a:ea typeface="Times New Roman"/>
                        </a:rPr>
                        <a:t>current, past and future</a:t>
                      </a:r>
                      <a:r>
                        <a:rPr lang="en-US" sz="1050" dirty="0">
                          <a:latin typeface="Times New Roman"/>
                          <a:ea typeface="Times New Roman"/>
                        </a:rPr>
                        <a:t> activities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11125" algn="l"/>
                        </a:tabLst>
                      </a:pPr>
                      <a:r>
                        <a:rPr lang="en-US" sz="1050" dirty="0">
                          <a:latin typeface="Times New Roman"/>
                          <a:ea typeface="Times New Roman"/>
                        </a:rPr>
                        <a:t>Can describe people, places, and things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050" dirty="0">
                          <a:latin typeface="Times New Roman"/>
                          <a:ea typeface="Times New Roman"/>
                        </a:rPr>
                        <a:t>Can create </a:t>
                      </a:r>
                      <a:r>
                        <a:rPr lang="en-US" sz="1050" b="1" dirty="0">
                          <a:latin typeface="Times New Roman"/>
                          <a:ea typeface="Times New Roman"/>
                        </a:rPr>
                        <a:t>full paragraphs, minimally cohesive</a:t>
                      </a:r>
                      <a:endParaRPr lang="en-US" sz="1050" dirty="0">
                        <a:latin typeface="Times New Roman"/>
                        <a:ea typeface="Times New Roman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11125" algn="l"/>
                        </a:tabLst>
                      </a:pPr>
                      <a:r>
                        <a:rPr lang="en-US" sz="1050" dirty="0">
                          <a:latin typeface="Times New Roman"/>
                          <a:ea typeface="Times New Roman"/>
                        </a:rPr>
                        <a:t>Can </a:t>
                      </a:r>
                      <a:r>
                        <a:rPr lang="en-US" sz="1050" b="1" dirty="0">
                          <a:latin typeface="Times New Roman"/>
                          <a:ea typeface="Times New Roman"/>
                        </a:rPr>
                        <a:t>confidently</a:t>
                      </a:r>
                      <a:r>
                        <a:rPr lang="en-US" sz="1050" dirty="0">
                          <a:latin typeface="Times New Roman"/>
                          <a:ea typeface="Times New Roman"/>
                        </a:rPr>
                        <a:t> handle most normal, casual conversations on concrete topics 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11125" algn="l"/>
                        </a:tabLst>
                      </a:pPr>
                      <a:r>
                        <a:rPr lang="en-US" sz="1050" dirty="0">
                          <a:latin typeface="Times New Roman"/>
                          <a:ea typeface="Times New Roman"/>
                        </a:rPr>
                        <a:t>Can </a:t>
                      </a:r>
                      <a:r>
                        <a:rPr lang="en-US" sz="1050" b="1" dirty="0">
                          <a:latin typeface="Times New Roman"/>
                          <a:ea typeface="Times New Roman"/>
                        </a:rPr>
                        <a:t>often</a:t>
                      </a:r>
                      <a:r>
                        <a:rPr lang="en-US" sz="1050" dirty="0">
                          <a:latin typeface="Times New Roman"/>
                          <a:ea typeface="Times New Roman"/>
                        </a:rPr>
                        <a:t> elaborate in common daily communicative situations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11125" algn="l"/>
                        </a:tabLst>
                      </a:pPr>
                      <a:r>
                        <a:rPr lang="en-US" sz="1050" dirty="0">
                          <a:latin typeface="Times New Roman"/>
                          <a:ea typeface="Times New Roman"/>
                        </a:rPr>
                        <a:t>Can give </a:t>
                      </a:r>
                      <a:r>
                        <a:rPr lang="en-US" sz="1050" b="1" dirty="0">
                          <a:latin typeface="Times New Roman"/>
                          <a:ea typeface="Times New Roman"/>
                        </a:rPr>
                        <a:t>complicated </a:t>
                      </a:r>
                      <a:r>
                        <a:rPr lang="en-US" sz="1050" dirty="0">
                          <a:latin typeface="Times New Roman"/>
                          <a:ea typeface="Times New Roman"/>
                        </a:rPr>
                        <a:t>and </a:t>
                      </a:r>
                      <a:r>
                        <a:rPr lang="en-US" sz="1050" b="1" dirty="0">
                          <a:latin typeface="Times New Roman"/>
                          <a:ea typeface="Times New Roman"/>
                        </a:rPr>
                        <a:t>detailed</a:t>
                      </a:r>
                      <a:r>
                        <a:rPr lang="en-US" sz="1050" dirty="0">
                          <a:latin typeface="Times New Roman"/>
                          <a:ea typeface="Times New Roman"/>
                        </a:rPr>
                        <a:t> directions and make non-routine changes in travel and other arrangements 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1590" algn="l"/>
                        </a:tabLst>
                      </a:pPr>
                      <a:r>
                        <a:rPr lang="en-US" sz="1050" dirty="0">
                          <a:latin typeface="Times New Roman"/>
                          <a:ea typeface="Times New Roman"/>
                        </a:rPr>
                        <a:t>Simple structures and basic grammatical relations are </a:t>
                      </a:r>
                      <a:r>
                        <a:rPr lang="en-US" sz="1050" b="1" dirty="0">
                          <a:latin typeface="Times New Roman"/>
                          <a:ea typeface="Times New Roman"/>
                        </a:rPr>
                        <a:t>typically controlled</a:t>
                      </a:r>
                      <a:r>
                        <a:rPr lang="en-US" sz="1050" dirty="0">
                          <a:latin typeface="Times New Roman"/>
                          <a:ea typeface="Times New Roman"/>
                        </a:rPr>
                        <a:t>, while more complex structures are used inaccurately or avoided   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11125" algn="l"/>
                        </a:tabLst>
                      </a:pPr>
                      <a:r>
                        <a:rPr lang="en-US" sz="1050" dirty="0">
                          <a:latin typeface="Times New Roman"/>
                          <a:ea typeface="Times New Roman"/>
                        </a:rPr>
                        <a:t>Vocabulary use is </a:t>
                      </a:r>
                      <a:r>
                        <a:rPr lang="en-US" sz="1050" b="1" dirty="0">
                          <a:latin typeface="Times New Roman"/>
                          <a:ea typeface="Times New Roman"/>
                        </a:rPr>
                        <a:t>appropriate</a:t>
                      </a:r>
                      <a:r>
                        <a:rPr lang="en-US" sz="1050" dirty="0">
                          <a:latin typeface="Times New Roman"/>
                          <a:ea typeface="Times New Roman"/>
                        </a:rPr>
                        <a:t> for high-frequency utterances but unusual and imprecise at other times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11125" algn="l"/>
                        </a:tabLst>
                      </a:pPr>
                      <a:r>
                        <a:rPr lang="en-US" sz="1050" dirty="0">
                          <a:latin typeface="Times New Roman"/>
                          <a:ea typeface="Times New Roman"/>
                        </a:rPr>
                        <a:t>Errors in pronunciation, vocabulary, and grammar may sometimes distort meaning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050" b="1" dirty="0">
                          <a:latin typeface="Times New Roman"/>
                          <a:ea typeface="Times New Roman"/>
                        </a:rPr>
                        <a:t>Generally </a:t>
                      </a:r>
                      <a:r>
                        <a:rPr lang="en-US" sz="1050" dirty="0">
                          <a:latin typeface="Times New Roman"/>
                          <a:ea typeface="Times New Roman"/>
                        </a:rPr>
                        <a:t>speaks in a way that is </a:t>
                      </a:r>
                      <a:r>
                        <a:rPr lang="en-US" sz="1050" b="1" dirty="0">
                          <a:latin typeface="Times New Roman"/>
                          <a:ea typeface="Times New Roman"/>
                        </a:rPr>
                        <a:t>appropriate to the situation</a:t>
                      </a:r>
                      <a:r>
                        <a:rPr lang="en-US" sz="1050" dirty="0">
                          <a:latin typeface="Times New Roman"/>
                          <a:ea typeface="Times New Roman"/>
                        </a:rPr>
                        <a:t>, although command of the spoken language is not always </a:t>
                      </a:r>
                      <a:r>
                        <a:rPr lang="en-US" sz="1050" dirty="0" smtClean="0">
                          <a:latin typeface="Times New Roman"/>
                          <a:ea typeface="Times New Roman"/>
                        </a:rPr>
                        <a:t>firm </a:t>
                      </a:r>
                      <a:endParaRPr lang="en-US" sz="1050" dirty="0">
                        <a:latin typeface="Times New Roman"/>
                        <a:ea typeface="Times New Roman"/>
                      </a:endParaRPr>
                    </a:p>
                  </a:txBody>
                  <a:tcPr marL="41841" marR="418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50" dirty="0">
                          <a:latin typeface="Times New Roman"/>
                          <a:ea typeface="Times New Roman"/>
                        </a:rPr>
                        <a:t>Full paragraphs, minimally cohesive </a:t>
                      </a:r>
                    </a:p>
                  </a:txBody>
                  <a:tcPr marL="41841" marR="418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595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b="1" dirty="0">
                          <a:latin typeface="Times New Roman"/>
                          <a:ea typeface="Times New Roman"/>
                        </a:rPr>
                        <a:t>2+</a:t>
                      </a:r>
                      <a:endParaRPr lang="en-US" sz="1050" dirty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dirty="0">
                          <a:latin typeface="Times New Roman"/>
                          <a:ea typeface="Times New Roman"/>
                        </a:rPr>
                        <a:t>FUNCTIONAL+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50" dirty="0">
                          <a:latin typeface="Times New Roman"/>
                          <a:ea typeface="Times New Roman"/>
                        </a:rPr>
                        <a:t>Three probes at level 3 </a:t>
                      </a:r>
                    </a:p>
                  </a:txBody>
                  <a:tcPr marL="41841" marR="418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11760" algn="l"/>
                          <a:tab pos="201295" algn="l"/>
                        </a:tabLst>
                      </a:pPr>
                      <a:r>
                        <a:rPr lang="en-US" sz="1050" dirty="0">
                          <a:latin typeface="Times New Roman"/>
                          <a:ea typeface="Times New Roman"/>
                        </a:rPr>
                        <a:t>Can create a significant amount of discourse beyond the paragraph level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11760" algn="l"/>
                          <a:tab pos="201295" algn="l"/>
                        </a:tabLst>
                      </a:pPr>
                      <a:r>
                        <a:rPr lang="en-US" sz="1050" dirty="0">
                          <a:latin typeface="Times New Roman"/>
                          <a:ea typeface="Times New Roman"/>
                        </a:rPr>
                        <a:t>Can use the language </a:t>
                      </a:r>
                      <a:r>
                        <a:rPr lang="en-US" sz="1050" b="1" dirty="0">
                          <a:latin typeface="Times New Roman"/>
                          <a:ea typeface="Times New Roman"/>
                        </a:rPr>
                        <a:t>effectively </a:t>
                      </a:r>
                      <a:r>
                        <a:rPr lang="en-US" sz="1050" dirty="0">
                          <a:latin typeface="Times New Roman"/>
                          <a:ea typeface="Times New Roman"/>
                        </a:rPr>
                        <a:t>to narrate, describe, state facts, compare and contrast, give detailed instructions and directions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11760" algn="l"/>
                          <a:tab pos="201295" algn="l"/>
                        </a:tabLst>
                      </a:pPr>
                      <a:r>
                        <a:rPr lang="en-US" sz="1050" dirty="0">
                          <a:latin typeface="Times New Roman"/>
                          <a:ea typeface="Times New Roman"/>
                        </a:rPr>
                        <a:t>Can use the language with </a:t>
                      </a:r>
                      <a:r>
                        <a:rPr lang="en-US" sz="1050" b="1" dirty="0">
                          <a:latin typeface="Times New Roman"/>
                          <a:ea typeface="Times New Roman"/>
                        </a:rPr>
                        <a:t>less ease</a:t>
                      </a:r>
                      <a:r>
                        <a:rPr lang="en-US" sz="105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050" b="1" dirty="0">
                          <a:latin typeface="Times New Roman"/>
                          <a:ea typeface="Times New Roman"/>
                        </a:rPr>
                        <a:t>and effectiveness</a:t>
                      </a:r>
                      <a:r>
                        <a:rPr lang="en-US" sz="1050" dirty="0">
                          <a:latin typeface="Times New Roman"/>
                          <a:ea typeface="Times New Roman"/>
                        </a:rPr>
                        <a:t> to support opinion, clarify points, and answer objections 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11760" algn="l"/>
                          <a:tab pos="201295" algn="l"/>
                        </a:tabLst>
                      </a:pPr>
                      <a:r>
                        <a:rPr lang="en-US" sz="1050" dirty="0">
                          <a:latin typeface="Times New Roman"/>
                          <a:ea typeface="Times New Roman"/>
                        </a:rPr>
                        <a:t>Shows </a:t>
                      </a:r>
                      <a:r>
                        <a:rPr lang="en-US" sz="1050" b="1" dirty="0">
                          <a:latin typeface="Times New Roman"/>
                          <a:ea typeface="Times New Roman"/>
                        </a:rPr>
                        <a:t>some linguistic limitations</a:t>
                      </a:r>
                      <a:r>
                        <a:rPr lang="en-US" sz="1050" dirty="0">
                          <a:latin typeface="Times New Roman"/>
                          <a:ea typeface="Times New Roman"/>
                        </a:rPr>
                        <a:t> when dealing with unfamiliar subjects and situations 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11760" algn="l"/>
                          <a:tab pos="201295" algn="l"/>
                        </a:tabLst>
                      </a:pPr>
                      <a:r>
                        <a:rPr lang="en-US" sz="1050" dirty="0">
                          <a:latin typeface="Times New Roman"/>
                          <a:ea typeface="Times New Roman"/>
                        </a:rPr>
                        <a:t>Can generally elicit information and informed opinion 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11760" algn="l"/>
                          <a:tab pos="201295" algn="l"/>
                        </a:tabLst>
                      </a:pPr>
                      <a:r>
                        <a:rPr lang="en-US" sz="1050" dirty="0">
                          <a:latin typeface="Times New Roman"/>
                          <a:ea typeface="Times New Roman"/>
                        </a:rPr>
                        <a:t>Can often discuss abstract concepts but can </a:t>
                      </a:r>
                      <a:r>
                        <a:rPr lang="en-US" sz="1050" b="1" dirty="0">
                          <a:latin typeface="Times New Roman"/>
                          <a:ea typeface="Times New Roman"/>
                        </a:rPr>
                        <a:t>rarely use abstract linguistic formulations</a:t>
                      </a:r>
                      <a:r>
                        <a:rPr lang="en-US" sz="105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050" b="1" dirty="0">
                          <a:latin typeface="Times New Roman"/>
                          <a:ea typeface="Times New Roman"/>
                        </a:rPr>
                        <a:t>successfully </a:t>
                      </a:r>
                      <a:endParaRPr lang="en-US" sz="1050" dirty="0">
                        <a:latin typeface="Times New Roman"/>
                        <a:ea typeface="Times New Roman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11760" algn="l"/>
                          <a:tab pos="201295" algn="l"/>
                        </a:tabLst>
                      </a:pPr>
                      <a:r>
                        <a:rPr lang="en-US" sz="1050" dirty="0">
                          <a:latin typeface="Times New Roman"/>
                          <a:ea typeface="Times New Roman"/>
                        </a:rPr>
                        <a:t>Errors in vocabulary and more complex structures and cohesive features </a:t>
                      </a:r>
                      <a:r>
                        <a:rPr lang="en-US" sz="1050" b="1" dirty="0">
                          <a:latin typeface="Times New Roman"/>
                          <a:ea typeface="Times New Roman"/>
                        </a:rPr>
                        <a:t>sometimes interfere</a:t>
                      </a:r>
                      <a:r>
                        <a:rPr lang="en-US" sz="1050" dirty="0">
                          <a:latin typeface="Times New Roman"/>
                          <a:ea typeface="Times New Roman"/>
                        </a:rPr>
                        <a:t> with efforts to elaborate on an argument or point of view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11760" algn="l"/>
                          <a:tab pos="201295" algn="l"/>
                        </a:tabLst>
                      </a:pPr>
                      <a:r>
                        <a:rPr lang="en-US" sz="1050" dirty="0">
                          <a:latin typeface="Times New Roman"/>
                          <a:ea typeface="Times New Roman"/>
                        </a:rPr>
                        <a:t>Pronunciation errors may </a:t>
                      </a:r>
                      <a:r>
                        <a:rPr lang="en-US" sz="1050" b="1" dirty="0">
                          <a:latin typeface="Times New Roman"/>
                          <a:ea typeface="Times New Roman"/>
                        </a:rPr>
                        <a:t>occasionally</a:t>
                      </a:r>
                      <a:r>
                        <a:rPr lang="en-US" sz="1050" dirty="0">
                          <a:latin typeface="Times New Roman"/>
                          <a:ea typeface="Times New Roman"/>
                        </a:rPr>
                        <a:t> impede communication 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11760" algn="l"/>
                          <a:tab pos="201295" algn="l"/>
                        </a:tabLst>
                      </a:pPr>
                      <a:r>
                        <a:rPr lang="en-US" sz="1050" dirty="0">
                          <a:latin typeface="Times New Roman"/>
                          <a:ea typeface="Times New Roman"/>
                        </a:rPr>
                        <a:t>Speech is </a:t>
                      </a:r>
                      <a:r>
                        <a:rPr lang="en-US" sz="1050" b="1" dirty="0">
                          <a:latin typeface="Times New Roman"/>
                          <a:ea typeface="Times New Roman"/>
                        </a:rPr>
                        <a:t>usually appropriate</a:t>
                      </a:r>
                      <a:r>
                        <a:rPr lang="en-US" sz="1050" dirty="0">
                          <a:latin typeface="Times New Roman"/>
                          <a:ea typeface="Times New Roman"/>
                        </a:rPr>
                        <a:t> to the situation</a:t>
                      </a:r>
                    </a:p>
                  </a:txBody>
                  <a:tcPr marL="41841" marR="418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50" dirty="0">
                          <a:latin typeface="Times New Roman"/>
                          <a:ea typeface="Times New Roman"/>
                        </a:rPr>
                        <a:t>Discourse beyond the paragraph level</a:t>
                      </a:r>
                    </a:p>
                  </a:txBody>
                  <a:tcPr marL="41841" marR="418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8793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b="1" dirty="0">
                          <a:latin typeface="Times New Roman"/>
                          <a:ea typeface="Times New Roman"/>
                        </a:rPr>
                        <a:t>3</a:t>
                      </a:r>
                      <a:endParaRPr lang="en-US" sz="1050" dirty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dirty="0">
                          <a:latin typeface="Times New Roman"/>
                          <a:ea typeface="Times New Roman"/>
                        </a:rPr>
                        <a:t>PROFESSIONAL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050" dirty="0">
                          <a:latin typeface="Times New Roman"/>
                          <a:ea typeface="Times New Roman"/>
                        </a:rPr>
                        <a:t>Supported opinions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050" dirty="0">
                          <a:latin typeface="Times New Roman"/>
                          <a:ea typeface="Times New Roman"/>
                        </a:rPr>
                        <a:t>Hypothesizing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050" dirty="0">
                          <a:latin typeface="Times New Roman"/>
                          <a:ea typeface="Times New Roman"/>
                        </a:rPr>
                        <a:t>Discuss an abstract topic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050" dirty="0">
                          <a:latin typeface="Times New Roman"/>
                          <a:ea typeface="Times New Roman"/>
                        </a:rPr>
                        <a:t>State and defend Policy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050" dirty="0">
                          <a:latin typeface="Times New Roman"/>
                          <a:ea typeface="Times New Roman"/>
                        </a:rPr>
                        <a:t>Clarify points</a:t>
                      </a:r>
                    </a:p>
                  </a:txBody>
                  <a:tcPr marL="41841" marR="418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11760" algn="l"/>
                        </a:tabLst>
                      </a:pPr>
                      <a:r>
                        <a:rPr lang="en-US" sz="1050" dirty="0">
                          <a:latin typeface="Times New Roman"/>
                          <a:ea typeface="Times New Roman"/>
                        </a:rPr>
                        <a:t>Produces </a:t>
                      </a:r>
                      <a:r>
                        <a:rPr lang="en-US" sz="1050" b="1" dirty="0">
                          <a:latin typeface="Times New Roman"/>
                          <a:ea typeface="Times New Roman"/>
                        </a:rPr>
                        <a:t>extended discourse</a:t>
                      </a:r>
                      <a:r>
                        <a:rPr lang="en-US" sz="1050" dirty="0">
                          <a:latin typeface="Times New Roman"/>
                          <a:ea typeface="Times New Roman"/>
                        </a:rPr>
                        <a:t> and conveys meaning </a:t>
                      </a:r>
                      <a:r>
                        <a:rPr lang="en-US" sz="1050" b="1" dirty="0">
                          <a:latin typeface="Times New Roman"/>
                          <a:ea typeface="Times New Roman"/>
                        </a:rPr>
                        <a:t>correctly and effectively</a:t>
                      </a:r>
                      <a:endParaRPr lang="en-US" sz="1050" dirty="0">
                        <a:latin typeface="Times New Roman"/>
                        <a:ea typeface="Times New Roman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11760" algn="l"/>
                        </a:tabLst>
                      </a:pPr>
                      <a:r>
                        <a:rPr lang="en-US" sz="1050" dirty="0">
                          <a:latin typeface="Times New Roman"/>
                          <a:ea typeface="Times New Roman"/>
                        </a:rPr>
                        <a:t>Use of structural devices is </a:t>
                      </a:r>
                      <a:r>
                        <a:rPr lang="en-US" sz="1050" b="1" dirty="0">
                          <a:latin typeface="Times New Roman"/>
                          <a:ea typeface="Times New Roman"/>
                        </a:rPr>
                        <a:t>flexible and elaborate</a:t>
                      </a:r>
                      <a:endParaRPr lang="en-US" sz="1050" dirty="0">
                        <a:latin typeface="Times New Roman"/>
                        <a:ea typeface="Times New Roman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11760" algn="l"/>
                        </a:tabLst>
                      </a:pPr>
                      <a:r>
                        <a:rPr lang="en-US" sz="1050" dirty="0">
                          <a:latin typeface="Times New Roman"/>
                          <a:ea typeface="Times New Roman"/>
                        </a:rPr>
                        <a:t>Speaks </a:t>
                      </a:r>
                      <a:r>
                        <a:rPr lang="en-US" sz="1050" b="1" dirty="0">
                          <a:latin typeface="Times New Roman"/>
                          <a:ea typeface="Times New Roman"/>
                        </a:rPr>
                        <a:t>readily</a:t>
                      </a:r>
                      <a:r>
                        <a:rPr lang="en-US" sz="1050" dirty="0">
                          <a:latin typeface="Times New Roman"/>
                          <a:ea typeface="Times New Roman"/>
                        </a:rPr>
                        <a:t> and in a way that is appropriate to the situation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11760" algn="l"/>
                        </a:tabLst>
                      </a:pPr>
                      <a:r>
                        <a:rPr lang="en-US" sz="1050" dirty="0">
                          <a:latin typeface="Times New Roman"/>
                          <a:ea typeface="Times New Roman"/>
                        </a:rPr>
                        <a:t>Without searching for words or phrases, can use the language clearly and relatively naturally to elaborate on concepts freely 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11760" algn="l"/>
                        </a:tabLst>
                      </a:pPr>
                      <a:r>
                        <a:rPr lang="en-US" sz="1050" dirty="0">
                          <a:latin typeface="Times New Roman"/>
                          <a:ea typeface="Times New Roman"/>
                        </a:rPr>
                        <a:t>Can </a:t>
                      </a:r>
                      <a:r>
                        <a:rPr lang="en-US" sz="1050" b="1" dirty="0">
                          <a:latin typeface="Times New Roman"/>
                          <a:ea typeface="Times New Roman"/>
                        </a:rPr>
                        <a:t>convey abstract concepts</a:t>
                      </a:r>
                      <a:endParaRPr lang="en-US" sz="1050" dirty="0">
                        <a:latin typeface="Times New Roman"/>
                        <a:ea typeface="Times New Roman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11760" algn="l"/>
                        </a:tabLst>
                      </a:pPr>
                      <a:r>
                        <a:rPr lang="en-US" sz="1050" dirty="0">
                          <a:latin typeface="Times New Roman"/>
                          <a:ea typeface="Times New Roman"/>
                        </a:rPr>
                        <a:t>Can </a:t>
                      </a:r>
                      <a:r>
                        <a:rPr lang="en-US" sz="1050" b="1" dirty="0">
                          <a:latin typeface="Times New Roman"/>
                          <a:ea typeface="Times New Roman"/>
                        </a:rPr>
                        <a:t>easily </a:t>
                      </a:r>
                      <a:r>
                        <a:rPr lang="en-US" sz="1050" dirty="0">
                          <a:latin typeface="Times New Roman"/>
                          <a:ea typeface="Times New Roman"/>
                        </a:rPr>
                        <a:t>repair the conversation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11760" algn="l"/>
                        </a:tabLst>
                      </a:pPr>
                      <a:r>
                        <a:rPr lang="en-US" sz="1050" dirty="0">
                          <a:latin typeface="Times New Roman"/>
                          <a:ea typeface="Times New Roman"/>
                        </a:rPr>
                        <a:t>Pronunciation may be foreign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11760" algn="l"/>
                        </a:tabLst>
                      </a:pPr>
                      <a:r>
                        <a:rPr lang="en-US" sz="1050" dirty="0">
                          <a:latin typeface="Times New Roman"/>
                          <a:ea typeface="Times New Roman"/>
                        </a:rPr>
                        <a:t>Errors may occur in low frequency or highly complex structures characteristic of a formal style of speech</a:t>
                      </a:r>
                    </a:p>
                  </a:txBody>
                  <a:tcPr marL="41841" marR="418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50" dirty="0">
                          <a:latin typeface="Times New Roman"/>
                          <a:ea typeface="Times New Roman"/>
                        </a:rPr>
                        <a:t>Extended discourse</a:t>
                      </a:r>
                    </a:p>
                  </a:txBody>
                  <a:tcPr marL="41841" marR="418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6625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0D8E5-A40D-473D-9AC3-EE2E25838274}" type="slidenum">
              <a:rPr lang="en-US" smtClean="0"/>
              <a:pPr/>
              <a:t>12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Fluency &amp; Accuracy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Tx/>
              <a:buChar char="-"/>
            </a:pPr>
            <a:r>
              <a:rPr lang="en-US" dirty="0" smtClean="0">
                <a:solidFill>
                  <a:schemeClr val="tx1"/>
                </a:solidFill>
              </a:rPr>
              <a:t>Opposite ends of a continuum in which at extremes speech is seen as </a:t>
            </a:r>
            <a:r>
              <a:rPr lang="en-US" b="1" i="1" u="sng" dirty="0" smtClean="0">
                <a:solidFill>
                  <a:schemeClr val="tx1"/>
                </a:solidFill>
              </a:rPr>
              <a:t>accurate and </a:t>
            </a:r>
            <a:r>
              <a:rPr lang="en-US" b="1" i="1" u="sng" dirty="0" err="1" smtClean="0">
                <a:solidFill>
                  <a:schemeClr val="tx1"/>
                </a:solidFill>
              </a:rPr>
              <a:t>disfluent</a:t>
            </a:r>
            <a:r>
              <a:rPr lang="en-US" b="1" i="1" u="sng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or </a:t>
            </a:r>
            <a:r>
              <a:rPr lang="en-US" b="1" i="1" u="sng" dirty="0" smtClean="0">
                <a:solidFill>
                  <a:schemeClr val="tx1"/>
                </a:solidFill>
              </a:rPr>
              <a:t>inaccurate and fluent</a:t>
            </a:r>
          </a:p>
          <a:p>
            <a:pPr algn="just"/>
            <a:r>
              <a:rPr lang="en-US" sz="3600" b="1" dirty="0" smtClean="0">
                <a:solidFill>
                  <a:schemeClr val="tx1"/>
                </a:solidFill>
              </a:rPr>
              <a:t>Two components of assessment </a:t>
            </a:r>
          </a:p>
          <a:p>
            <a:pPr algn="just">
              <a:buFontTx/>
              <a:buChar char="-"/>
            </a:pPr>
            <a:r>
              <a:rPr lang="en-US" dirty="0" smtClean="0">
                <a:solidFill>
                  <a:schemeClr val="tx1"/>
                </a:solidFill>
              </a:rPr>
              <a:t>Accuracy of structure and vocabulary </a:t>
            </a:r>
          </a:p>
          <a:p>
            <a:pPr algn="just">
              <a:buFontTx/>
              <a:buChar char="-"/>
            </a:pPr>
            <a:r>
              <a:rPr lang="en-US" dirty="0" smtClean="0">
                <a:solidFill>
                  <a:schemeClr val="tx1"/>
                </a:solidFill>
              </a:rPr>
              <a:t>Quality and speed of delivery </a:t>
            </a:r>
          </a:p>
          <a:p>
            <a:pPr algn="just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0D8E5-A40D-473D-9AC3-EE2E25838274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‘Error gravity’ – determines seriousness of errors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- John buy a newspaper every day.</a:t>
            </a:r>
          </a:p>
          <a:p>
            <a:pPr algn="l"/>
            <a:endParaRPr lang="en-US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 - Every day a newspaper buy.</a:t>
            </a:r>
          </a:p>
          <a:p>
            <a:pPr algn="l"/>
            <a:endParaRPr lang="en-US" dirty="0" smtClean="0"/>
          </a:p>
          <a:p>
            <a:pPr algn="l"/>
            <a:endParaRPr lang="en-US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en-US" sz="2400" dirty="0" smtClean="0"/>
              <a:t>(James,1998)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0D8E5-A40D-473D-9AC3-EE2E25838274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Definitions of fluency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16832"/>
            <a:ext cx="8147248" cy="420933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Fluency markers</a:t>
            </a:r>
          </a:p>
          <a:p>
            <a:r>
              <a:rPr lang="en-US" dirty="0" smtClean="0"/>
              <a:t>flow of smoothness</a:t>
            </a:r>
          </a:p>
          <a:p>
            <a:r>
              <a:rPr lang="en-US" dirty="0" smtClean="0"/>
              <a:t>rate of speech</a:t>
            </a:r>
          </a:p>
          <a:p>
            <a:r>
              <a:rPr lang="en-US" dirty="0" smtClean="0"/>
              <a:t> absence of excessive pausing</a:t>
            </a:r>
          </a:p>
          <a:p>
            <a:r>
              <a:rPr lang="en-US" dirty="0" smtClean="0"/>
              <a:t> absence of disturbing hesitation markers</a:t>
            </a:r>
          </a:p>
          <a:p>
            <a:r>
              <a:rPr lang="en-US" dirty="0" smtClean="0"/>
              <a:t> length of utterances</a:t>
            </a:r>
          </a:p>
          <a:p>
            <a:r>
              <a:rPr lang="en-US" dirty="0" smtClean="0"/>
              <a:t>connectedness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0D8E5-A40D-473D-9AC3-EE2E25838274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620688"/>
            <a:ext cx="7499176" cy="5505475"/>
          </a:xfrm>
        </p:spPr>
        <p:txBody>
          <a:bodyPr/>
          <a:lstStyle/>
          <a:p>
            <a:pPr>
              <a:buNone/>
            </a:pPr>
            <a:endParaRPr lang="en-US" u="sng" dirty="0" smtClean="0"/>
          </a:p>
          <a:p>
            <a:pPr>
              <a:buNone/>
            </a:pPr>
            <a:r>
              <a:rPr lang="en-US" u="sng" dirty="0" smtClean="0"/>
              <a:t>Central part of fluency</a:t>
            </a:r>
          </a:p>
          <a:p>
            <a:pPr>
              <a:buNone/>
            </a:pPr>
            <a:endParaRPr lang="en-US" u="sng" dirty="0" smtClean="0"/>
          </a:p>
          <a:p>
            <a:r>
              <a:rPr lang="en-US" dirty="0" smtClean="0"/>
              <a:t>Speaking rate</a:t>
            </a:r>
          </a:p>
          <a:p>
            <a:r>
              <a:rPr lang="en-US" dirty="0" smtClean="0"/>
              <a:t>Speech –pause relationships</a:t>
            </a:r>
          </a:p>
          <a:p>
            <a:r>
              <a:rPr lang="en-US" dirty="0" smtClean="0"/>
              <a:t>Frequency of dysfluency markers </a:t>
            </a:r>
          </a:p>
          <a:p>
            <a:pPr>
              <a:buNone/>
            </a:pPr>
            <a:r>
              <a:rPr lang="en-US" dirty="0" smtClean="0"/>
              <a:t>( hesitations, repetitions, self-corrections)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“Small words” and generic words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0D8E5-A40D-473D-9AC3-EE2E25838274}" type="slidenum">
              <a:rPr lang="en-US" smtClean="0"/>
              <a:pPr/>
              <a:t>16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827583" y="548679"/>
          <a:ext cx="7848872" cy="5497017"/>
        </p:xfrm>
        <a:graphic>
          <a:graphicData uri="http://schemas.openxmlformats.org/drawingml/2006/table">
            <a:tbl>
              <a:tblPr/>
              <a:tblGrid>
                <a:gridCol w="1329878"/>
                <a:gridCol w="3672838"/>
                <a:gridCol w="2846156"/>
              </a:tblGrid>
              <a:tr h="7920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Calibri"/>
                          <a:ea typeface="Calibri"/>
                          <a:cs typeface="Times New Roman"/>
                        </a:rPr>
                        <a:t>Range of Vocabulary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Calibri"/>
                          <a:ea typeface="Calibri"/>
                          <a:cs typeface="Times New Roman"/>
                        </a:rPr>
                        <a:t>Grammar Structures 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681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Calibri"/>
                          <a:ea typeface="Calibri"/>
                          <a:cs typeface="Times New Roman"/>
                        </a:rPr>
                        <a:t>Level 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Calibri"/>
                          <a:ea typeface="Calibri"/>
                          <a:cs typeface="Times New Roman"/>
                        </a:rPr>
                        <a:t>High frequency concrete Voc- </a:t>
                      </a:r>
                      <a:r>
                        <a:rPr lang="en-US" sz="2000" i="1" dirty="0" smtClean="0">
                          <a:latin typeface="Calibri"/>
                          <a:ea typeface="Calibri"/>
                          <a:cs typeface="Times New Roman"/>
                        </a:rPr>
                        <a:t>eyeglasses;   </a:t>
                      </a:r>
                      <a:r>
                        <a:rPr kumimoji="0" lang="en-US" sz="2000" i="1" kern="1200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mast; etc. 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Calibri"/>
                          <a:ea typeface="Calibri"/>
                          <a:cs typeface="Times New Roman"/>
                        </a:rPr>
                        <a:t>Simple structures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841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Calibri"/>
                          <a:ea typeface="Calibri"/>
                          <a:cs typeface="Times New Roman"/>
                        </a:rPr>
                        <a:t>Level 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Calibri"/>
                          <a:ea typeface="Calibri"/>
                          <a:cs typeface="Times New Roman"/>
                        </a:rPr>
                        <a:t>Low frequency concrete voc - </a:t>
                      </a:r>
                      <a:r>
                        <a:rPr lang="en-US" sz="2000" i="1" dirty="0">
                          <a:latin typeface="Calibri"/>
                          <a:ea typeface="Calibri"/>
                          <a:cs typeface="Times New Roman"/>
                        </a:rPr>
                        <a:t>spectacles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Calibri"/>
                          <a:ea typeface="Calibri"/>
                          <a:cs typeface="Times New Roman"/>
                        </a:rPr>
                        <a:t> High frequency abstract Voc </a:t>
                      </a:r>
                      <a:r>
                        <a:rPr lang="en-US" sz="2000" dirty="0" smtClean="0"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r>
                        <a:rPr kumimoji="0" lang="en-US" sz="2000" i="1" kern="1200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obligation; reduction; permanent</a:t>
                      </a:r>
                      <a:r>
                        <a:rPr kumimoji="0" lang="en-US" sz="2000" kern="1200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; </a:t>
                      </a:r>
                      <a:r>
                        <a:rPr lang="en-US" sz="2000" dirty="0" smtClean="0">
                          <a:latin typeface="Calibri"/>
                          <a:ea typeface="Calibri"/>
                          <a:cs typeface="Times New Roman"/>
                        </a:rPr>
                        <a:t>dilemma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Calibri"/>
                          <a:ea typeface="Calibri"/>
                          <a:cs typeface="Times New Roman"/>
                        </a:rPr>
                        <a:t>Complex grammatical structures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841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Calibri"/>
                          <a:ea typeface="Calibri"/>
                          <a:cs typeface="Times New Roman"/>
                        </a:rPr>
                        <a:t>Level 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0"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Low frequency concrete voc – </a:t>
                      </a:r>
                      <a:r>
                        <a:rPr kumimoji="0" lang="en-US" sz="180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monocle; mizzenmast </a:t>
                      </a:r>
                      <a:r>
                        <a:rPr kumimoji="0"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; camshaft </a:t>
                      </a:r>
                    </a:p>
                    <a:p>
                      <a:endParaRPr kumimoji="0" lang="en-US" sz="1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Low frequency abstract- </a:t>
                      </a:r>
                      <a:r>
                        <a:rPr kumimoji="0" lang="en-US" sz="180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conundrum; scoff; abhor; rebuke.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Calibri"/>
                          <a:ea typeface="Calibri"/>
                          <a:cs typeface="Times New Roman"/>
                        </a:rPr>
                        <a:t>Low frequency grammatical structures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0D8E5-A40D-473D-9AC3-EE2E25838274}" type="slidenum">
              <a:rPr lang="en-US" smtClean="0"/>
              <a:pPr/>
              <a:t>17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Bibliography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7571184" cy="4525963"/>
          </a:xfrm>
        </p:spPr>
        <p:txBody>
          <a:bodyPr>
            <a:normAutofit/>
          </a:bodyPr>
          <a:lstStyle/>
          <a:p>
            <a:pPr lvl="0"/>
            <a:r>
              <a:rPr lang="en-US" dirty="0" smtClean="0"/>
              <a:t>Testing Second Language by Glenn Fulcher</a:t>
            </a:r>
          </a:p>
          <a:p>
            <a:pPr lvl="0"/>
            <a:r>
              <a:rPr lang="en-US" dirty="0" smtClean="0"/>
              <a:t>Assessing Speaking by Sari Luoma</a:t>
            </a:r>
          </a:p>
          <a:p>
            <a:pPr lvl="0"/>
            <a:r>
              <a:rPr lang="en-US" dirty="0" smtClean="0"/>
              <a:t>Common European Framework of Reference for Languages: Learning, teaching, assessment</a:t>
            </a:r>
          </a:p>
          <a:p>
            <a:pPr lvl="0"/>
            <a:r>
              <a:rPr lang="en-US" dirty="0" smtClean="0"/>
              <a:t>Standardization Agreement 6001 (5</a:t>
            </a:r>
            <a:r>
              <a:rPr lang="en-US" baseline="30000" dirty="0" smtClean="0"/>
              <a:t>th</a:t>
            </a:r>
            <a:r>
              <a:rPr lang="en-US" dirty="0" smtClean="0"/>
              <a:t> addition )</a:t>
            </a:r>
          </a:p>
          <a:p>
            <a:pPr lvl="0"/>
            <a:r>
              <a:rPr lang="en-US" dirty="0" smtClean="0"/>
              <a:t>LTS/ALTS material (Trisection of speaking and OPI checklist)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0D8E5-A40D-473D-9AC3-EE2E25838274}" type="slidenum">
              <a:rPr lang="en-US" smtClean="0"/>
              <a:pPr/>
              <a:t>18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268760"/>
            <a:ext cx="8229600" cy="3600400"/>
          </a:xfrm>
        </p:spPr>
        <p:txBody>
          <a:bodyPr/>
          <a:lstStyle/>
          <a:p>
            <a:r>
              <a:rPr lang="en-US" b="1" i="1" dirty="0" smtClean="0">
                <a:latin typeface="Californian FB" pitchFamily="18" charset="0"/>
              </a:rPr>
              <a:t>Thank you</a:t>
            </a:r>
            <a:br>
              <a:rPr lang="en-US" b="1" i="1" dirty="0" smtClean="0">
                <a:latin typeface="Californian FB" pitchFamily="18" charset="0"/>
              </a:rPr>
            </a:br>
            <a:endParaRPr lang="en-US" b="1" i="1" dirty="0">
              <a:latin typeface="Californian FB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0D8E5-A40D-473D-9AC3-EE2E25838274}" type="slidenum">
              <a:rPr lang="en-US" smtClean="0"/>
              <a:pPr/>
              <a:t>19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General Outline of the Presentation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txBody>
          <a:bodyPr/>
          <a:lstStyle/>
          <a:p>
            <a:pPr lvl="0">
              <a:buFont typeface="Wingdings" pitchFamily="2" charset="2"/>
              <a:buChar char="v"/>
            </a:pPr>
            <a:r>
              <a:rPr lang="en-US" dirty="0" smtClean="0"/>
              <a:t> Speaking test format (the core of the test and tester stance)</a:t>
            </a:r>
          </a:p>
          <a:p>
            <a:pPr lvl="0">
              <a:buFont typeface="Wingdings" pitchFamily="2" charset="2"/>
              <a:buChar char="v"/>
            </a:pPr>
            <a:r>
              <a:rPr lang="en-US" dirty="0" smtClean="0"/>
              <a:t> Global </a:t>
            </a:r>
            <a:r>
              <a:rPr lang="en-US" b="1" dirty="0" smtClean="0"/>
              <a:t>tasks and communicative functions</a:t>
            </a:r>
            <a:r>
              <a:rPr lang="en-US" dirty="0" smtClean="0"/>
              <a:t> (macro and micro functions)</a:t>
            </a:r>
          </a:p>
          <a:p>
            <a:pPr lvl="0">
              <a:buFont typeface="Wingdings" pitchFamily="2" charset="2"/>
              <a:buChar char="v"/>
            </a:pPr>
            <a:r>
              <a:rPr lang="en-US" b="1" dirty="0" smtClean="0"/>
              <a:t> Evaluation (Fluency &amp; Accuracy)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0D8E5-A40D-473D-9AC3-EE2E25838274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52704"/>
          </a:xfrm>
        </p:spPr>
        <p:txBody>
          <a:bodyPr/>
          <a:lstStyle/>
          <a:p>
            <a:r>
              <a:rPr lang="en-US" b="1" dirty="0" smtClean="0"/>
              <a:t>Who are the test takers?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5093920"/>
          </a:xfrm>
        </p:spPr>
        <p:txBody>
          <a:bodyPr>
            <a:normAutofit/>
          </a:bodyPr>
          <a:lstStyle/>
          <a:p>
            <a:pPr lvl="0">
              <a:buFont typeface="Wingdings" pitchFamily="2" charset="2"/>
              <a:buChar char="v"/>
            </a:pPr>
            <a:r>
              <a:rPr lang="en-US" dirty="0" smtClean="0"/>
              <a:t> Resolute Support Mission;</a:t>
            </a:r>
          </a:p>
          <a:p>
            <a:pPr lvl="0">
              <a:buFont typeface="Wingdings" pitchFamily="2" charset="2"/>
              <a:buChar char="v"/>
            </a:pPr>
            <a:r>
              <a:rPr lang="en-US" dirty="0" smtClean="0"/>
              <a:t>  Promotion to higher ranks;</a:t>
            </a:r>
          </a:p>
          <a:p>
            <a:pPr lvl="0">
              <a:buFont typeface="Wingdings" pitchFamily="2" charset="2"/>
              <a:buChar char="v"/>
            </a:pPr>
            <a:r>
              <a:rPr lang="en-US" dirty="0" smtClean="0"/>
              <a:t>  International positions abroad;</a:t>
            </a:r>
          </a:p>
          <a:p>
            <a:pPr lvl="0">
              <a:buFont typeface="Wingdings" pitchFamily="2" charset="2"/>
              <a:buChar char="v"/>
            </a:pPr>
            <a:r>
              <a:rPr lang="en-US" dirty="0" smtClean="0"/>
              <a:t>  Courses abroad;</a:t>
            </a:r>
          </a:p>
          <a:p>
            <a:pPr lvl="0">
              <a:buFont typeface="Wingdings" pitchFamily="2" charset="2"/>
              <a:buChar char="v"/>
            </a:pPr>
            <a:r>
              <a:rPr lang="en-US" dirty="0" smtClean="0"/>
              <a:t>  Graduates of English language courses of the Language Training School of NDA;</a:t>
            </a:r>
          </a:p>
          <a:p>
            <a:pPr lvl="0">
              <a:buFont typeface="Wingdings" pitchFamily="2" charset="2"/>
              <a:buChar char="v"/>
            </a:pPr>
            <a:r>
              <a:rPr lang="en-US" dirty="0" smtClean="0"/>
              <a:t> Graduates of Bachelors Programme of National Defence Academy;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Applicants for the positions of teachers and translators.</a:t>
            </a:r>
          </a:p>
          <a:p>
            <a:pPr lvl="0">
              <a:buFont typeface="Wingdings" pitchFamily="2" charset="2"/>
              <a:buChar char="v"/>
            </a:pPr>
            <a:endParaRPr lang="en-US" dirty="0" smtClean="0"/>
          </a:p>
          <a:p>
            <a:pPr lvl="0">
              <a:buFont typeface="Wingdings" pitchFamily="2" charset="2"/>
              <a:buChar char="v"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0D8E5-A40D-473D-9AC3-EE2E25838274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Test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Bi-level (levels 1-2; 2-3)</a:t>
            </a:r>
          </a:p>
          <a:p>
            <a:r>
              <a:rPr lang="en-US" dirty="0" smtClean="0"/>
              <a:t>Length: Bi-level 1-2             20-25 minutes </a:t>
            </a:r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 smtClean="0"/>
              <a:t>                 Bi-level 2-3 	      30-35 minutes</a:t>
            </a:r>
          </a:p>
          <a:p>
            <a:r>
              <a:rPr lang="en-US" dirty="0" smtClean="0"/>
              <a:t>Two examiners (interlocutor/rater)	</a:t>
            </a:r>
          </a:p>
          <a:p>
            <a:r>
              <a:rPr lang="en-US" dirty="0" smtClean="0"/>
              <a:t>Guided interview</a:t>
            </a:r>
          </a:p>
          <a:p>
            <a:r>
              <a:rPr lang="en-US" dirty="0" smtClean="0"/>
              <a:t>Three mandatory phases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0D8E5-A40D-473D-9AC3-EE2E25838274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899592" y="764705"/>
          <a:ext cx="7776864" cy="4873857"/>
        </p:xfrm>
        <a:graphic>
          <a:graphicData uri="http://schemas.openxmlformats.org/drawingml/2006/table">
            <a:tbl>
              <a:tblPr/>
              <a:tblGrid>
                <a:gridCol w="1527926"/>
                <a:gridCol w="2856383"/>
                <a:gridCol w="3392555"/>
              </a:tblGrid>
              <a:tr h="31282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18" marR="5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Calibri"/>
                          <a:ea typeface="Calibri"/>
                          <a:cs typeface="Times New Roman"/>
                        </a:rPr>
                        <a:t>Level Checks</a:t>
                      </a:r>
                    </a:p>
                  </a:txBody>
                  <a:tcPr marL="57618" marR="5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Calibri"/>
                          <a:ea typeface="Calibri"/>
                          <a:cs typeface="Times New Roman"/>
                        </a:rPr>
                        <a:t>Probes </a:t>
                      </a:r>
                    </a:p>
                  </a:txBody>
                  <a:tcPr marL="57618" marR="5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979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Calibri"/>
                          <a:ea typeface="Calibri"/>
                          <a:cs typeface="Times New Roman"/>
                        </a:rPr>
                        <a:t>Three </a:t>
                      </a:r>
                      <a:r>
                        <a:rPr lang="en-US" sz="2000" dirty="0" smtClean="0">
                          <a:latin typeface="Calibri"/>
                          <a:ea typeface="Calibri"/>
                          <a:cs typeface="Times New Roman"/>
                        </a:rPr>
                        <a:t>Perspectives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18" marR="5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latin typeface="Calibri"/>
                          <a:ea typeface="Calibri"/>
                          <a:cs typeface="Times New Roman"/>
                        </a:rPr>
                        <a:t>The core</a:t>
                      </a:r>
                      <a:endParaRPr lang="en-US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18" marR="5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7376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Calibri"/>
                          <a:ea typeface="Calibri"/>
                          <a:cs typeface="Times New Roman"/>
                        </a:rPr>
                        <a:t>Psychological</a:t>
                      </a:r>
                    </a:p>
                  </a:txBody>
                  <a:tcPr marL="57618" marR="5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Calibri"/>
                          <a:ea typeface="Calibri"/>
                          <a:cs typeface="Times New Roman"/>
                        </a:rPr>
                        <a:t>Proves the examinee what she or he can do</a:t>
                      </a:r>
                    </a:p>
                  </a:txBody>
                  <a:tcPr marL="57618" marR="5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Calibri"/>
                          <a:ea typeface="Calibri"/>
                          <a:cs typeface="Times New Roman"/>
                        </a:rPr>
                        <a:t>Proves the </a:t>
                      </a:r>
                      <a:r>
                        <a:rPr lang="en-US" sz="2000" dirty="0" smtClean="0">
                          <a:latin typeface="Calibri"/>
                          <a:ea typeface="Calibri"/>
                          <a:cs typeface="Times New Roman"/>
                        </a:rPr>
                        <a:t>examinee </a:t>
                      </a:r>
                      <a:r>
                        <a:rPr lang="en-US" sz="2000" dirty="0">
                          <a:latin typeface="Calibri"/>
                          <a:ea typeface="Calibri"/>
                          <a:cs typeface="Times New Roman"/>
                        </a:rPr>
                        <a:t>what he or she cannot do </a:t>
                      </a:r>
                    </a:p>
                  </a:txBody>
                  <a:tcPr marL="57618" marR="5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5958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Calibri"/>
                          <a:ea typeface="Calibri"/>
                          <a:cs typeface="Times New Roman"/>
                        </a:rPr>
                        <a:t>Linguistic</a:t>
                      </a:r>
                    </a:p>
                  </a:txBody>
                  <a:tcPr marL="57618" marR="5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Calibri"/>
                          <a:ea typeface="Calibri"/>
                          <a:cs typeface="Times New Roman"/>
                        </a:rPr>
                        <a:t>Checks for tasks and content which examinee performs with greatest accuracy</a:t>
                      </a:r>
                    </a:p>
                  </a:txBody>
                  <a:tcPr marL="57618" marR="5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Calibri"/>
                          <a:ea typeface="Calibri"/>
                          <a:cs typeface="Times New Roman"/>
                        </a:rPr>
                        <a:t>Checks for tasks and content which examinee performs with least </a:t>
                      </a:r>
                      <a:r>
                        <a:rPr lang="en-US" sz="2000" dirty="0" smtClean="0">
                          <a:latin typeface="Calibri"/>
                          <a:ea typeface="Calibri"/>
                          <a:cs typeface="Times New Roman"/>
                        </a:rPr>
                        <a:t>accuracy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18" marR="5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1917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latin typeface="Calibri"/>
                          <a:ea typeface="Calibri"/>
                          <a:cs typeface="Times New Roman"/>
                        </a:rPr>
                        <a:t>Evaluative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18" marR="5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Calibri"/>
                          <a:ea typeface="Calibri"/>
                          <a:cs typeface="Times New Roman"/>
                        </a:rPr>
                        <a:t>Finds the examinee’s speaking </a:t>
                      </a:r>
                      <a:r>
                        <a:rPr lang="en-US" sz="2000" dirty="0" smtClean="0">
                          <a:latin typeface="Calibri"/>
                          <a:ea typeface="Calibri"/>
                          <a:cs typeface="Times New Roman"/>
                        </a:rPr>
                        <a:t>level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18" marR="5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Calibri"/>
                          <a:ea typeface="Calibri"/>
                          <a:cs typeface="Times New Roman"/>
                        </a:rPr>
                        <a:t>Finds level at </a:t>
                      </a:r>
                      <a:r>
                        <a:rPr lang="en-US" sz="2000" dirty="0" smtClean="0">
                          <a:latin typeface="Calibri"/>
                          <a:ea typeface="Calibri"/>
                          <a:cs typeface="Times New Roman"/>
                        </a:rPr>
                        <a:t>which examinees </a:t>
                      </a:r>
                      <a:r>
                        <a:rPr lang="en-US" sz="2000" dirty="0">
                          <a:latin typeface="Calibri"/>
                          <a:ea typeface="Calibri"/>
                          <a:cs typeface="Times New Roman"/>
                        </a:rPr>
                        <a:t>can no longer speak </a:t>
                      </a:r>
                      <a:r>
                        <a:rPr lang="en-US" sz="2000" dirty="0" smtClean="0">
                          <a:latin typeface="Calibri"/>
                          <a:ea typeface="Calibri"/>
                          <a:cs typeface="Times New Roman"/>
                        </a:rPr>
                        <a:t>accurately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618" marR="5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3059832" y="80841"/>
            <a:ext cx="338437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87624" y="0"/>
            <a:ext cx="7200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Core of the test and three Perspectives </a:t>
            </a:r>
            <a:endParaRPr lang="en-US" sz="32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0D8E5-A40D-473D-9AC3-EE2E25838274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Tester stance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57200" y="1844824"/>
            <a:ext cx="7715200" cy="4281339"/>
          </a:xfrm>
        </p:spPr>
        <p:txBody>
          <a:bodyPr>
            <a:normAutofit/>
          </a:bodyPr>
          <a:lstStyle/>
          <a:p>
            <a:pPr lvl="0"/>
            <a:r>
              <a:rPr lang="en-US" dirty="0" smtClean="0"/>
              <a:t>TTT (Teachers/testers) talking time must be at a minimum in both cases; </a:t>
            </a:r>
          </a:p>
          <a:p>
            <a:pPr lvl="0"/>
            <a:r>
              <a:rPr lang="en-US" dirty="0" smtClean="0"/>
              <a:t>Lessons as well as speaking tests should be contextualized; </a:t>
            </a:r>
          </a:p>
          <a:p>
            <a:pPr lvl="0"/>
            <a:r>
              <a:rPr lang="en-US" dirty="0" smtClean="0"/>
              <a:t>Instruction checking questions should be used; </a:t>
            </a:r>
          </a:p>
          <a:p>
            <a:pPr lvl="0"/>
            <a:r>
              <a:rPr lang="en-US" dirty="0" smtClean="0"/>
              <a:t>Teachers/testers should create friendly atmosphere;</a:t>
            </a:r>
          </a:p>
          <a:p>
            <a:pPr lvl="0"/>
            <a:r>
              <a:rPr lang="en-US" dirty="0" smtClean="0"/>
              <a:t>Teachers/testers should be in control of the lesson/exam;</a:t>
            </a:r>
          </a:p>
          <a:p>
            <a:pPr lvl="0"/>
            <a:r>
              <a:rPr lang="en-US" dirty="0" smtClean="0"/>
              <a:t>Pursue topics with follow-up questions.</a:t>
            </a:r>
          </a:p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0D8E5-A40D-473D-9AC3-EE2E25838274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908720"/>
            <a:ext cx="8229600" cy="938368"/>
          </a:xfrm>
        </p:spPr>
        <p:txBody>
          <a:bodyPr>
            <a:normAutofit fontScale="90000"/>
          </a:bodyPr>
          <a:lstStyle/>
          <a:p>
            <a:r>
              <a:rPr lang="en-US" sz="5400" dirty="0" smtClean="0">
                <a:solidFill>
                  <a:schemeClr val="tx1"/>
                </a:solidFill>
              </a:rPr>
              <a:t/>
            </a:r>
            <a:br>
              <a:rPr lang="en-US" sz="5400" dirty="0" smtClean="0">
                <a:solidFill>
                  <a:schemeClr val="tx1"/>
                </a:solidFill>
              </a:rPr>
            </a:br>
            <a:r>
              <a:rPr lang="en-US" sz="5400" dirty="0" smtClean="0">
                <a:solidFill>
                  <a:schemeClr val="tx1"/>
                </a:solidFill>
              </a:rPr>
              <a:t/>
            </a:r>
            <a:br>
              <a:rPr lang="en-US" sz="5400" dirty="0" smtClean="0">
                <a:solidFill>
                  <a:schemeClr val="tx1"/>
                </a:solidFill>
              </a:rPr>
            </a:br>
            <a:r>
              <a:rPr lang="en-US" sz="5400" dirty="0" smtClean="0">
                <a:solidFill>
                  <a:schemeClr val="tx1"/>
                </a:solidFill>
              </a:rPr>
              <a:t>       </a:t>
            </a:r>
            <a:br>
              <a:rPr lang="en-US" sz="5400" dirty="0" smtClean="0">
                <a:solidFill>
                  <a:schemeClr val="tx1"/>
                </a:solidFill>
              </a:rPr>
            </a:br>
            <a:r>
              <a:rPr lang="en-US" sz="5400" dirty="0" smtClean="0">
                <a:solidFill>
                  <a:schemeClr val="tx1"/>
                </a:solidFill>
              </a:rPr>
              <a:t/>
            </a:r>
            <a:br>
              <a:rPr lang="en-US" sz="5400" dirty="0" smtClean="0">
                <a:solidFill>
                  <a:schemeClr val="tx1"/>
                </a:solidFill>
              </a:rPr>
            </a:br>
            <a:r>
              <a:rPr lang="en-US" sz="5400" dirty="0" smtClean="0">
                <a:solidFill>
                  <a:schemeClr val="tx1"/>
                </a:solidFill>
              </a:rPr>
              <a:t/>
            </a:r>
            <a:br>
              <a:rPr lang="en-US" sz="5400" dirty="0" smtClean="0">
                <a:solidFill>
                  <a:schemeClr val="tx1"/>
                </a:solidFill>
              </a:rPr>
            </a:br>
            <a:r>
              <a:rPr lang="en-US" sz="5400" dirty="0" smtClean="0">
                <a:solidFill>
                  <a:schemeClr val="tx1"/>
                </a:solidFill>
              </a:rPr>
              <a:t/>
            </a:r>
            <a:br>
              <a:rPr lang="en-US" sz="5400" dirty="0" smtClean="0">
                <a:solidFill>
                  <a:schemeClr val="tx1"/>
                </a:solidFill>
              </a:rPr>
            </a:br>
            <a:r>
              <a:rPr lang="en-US" sz="5400" dirty="0" smtClean="0">
                <a:solidFill>
                  <a:schemeClr val="tx1"/>
                </a:solidFill>
              </a:rPr>
              <a:t>            Tester Stance</a:t>
            </a:r>
            <a:br>
              <a:rPr lang="en-US" sz="5400" dirty="0" smtClean="0">
                <a:solidFill>
                  <a:schemeClr val="tx1"/>
                </a:solidFill>
              </a:rPr>
            </a:b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ctr"/>
            <a:endParaRPr lang="en-US" sz="4000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en-US" sz="3600" dirty="0" smtClean="0">
                <a:solidFill>
                  <a:schemeClr val="tx1"/>
                </a:solidFill>
              </a:rPr>
              <a:t> Testers Should NOT:</a:t>
            </a:r>
          </a:p>
          <a:p>
            <a:endParaRPr lang="en-US" sz="3600" dirty="0">
              <a:solidFill>
                <a:schemeClr val="tx1"/>
              </a:solidFill>
            </a:endParaRPr>
          </a:p>
          <a:p>
            <a:pPr lvl="0">
              <a:buFont typeface="Wingdings" pitchFamily="2" charset="2"/>
              <a:buChar char="Ø"/>
            </a:pPr>
            <a:r>
              <a:rPr lang="en-US" sz="3600" dirty="0" smtClean="0">
                <a:solidFill>
                  <a:schemeClr val="tx1"/>
                </a:solidFill>
              </a:rPr>
              <a:t>Correct examinees; </a:t>
            </a:r>
          </a:p>
          <a:p>
            <a:pPr lvl="0">
              <a:buFont typeface="Wingdings" pitchFamily="2" charset="2"/>
              <a:buChar char="Ø"/>
            </a:pPr>
            <a:r>
              <a:rPr lang="en-US" sz="3600" dirty="0" smtClean="0">
                <a:solidFill>
                  <a:schemeClr val="tx1"/>
                </a:solidFill>
              </a:rPr>
              <a:t>Finish their sentence;</a:t>
            </a:r>
          </a:p>
          <a:p>
            <a:pPr lvl="0">
              <a:buFont typeface="Wingdings" pitchFamily="2" charset="2"/>
              <a:buChar char="Ø"/>
            </a:pPr>
            <a:r>
              <a:rPr lang="en-US" sz="3600" dirty="0" smtClean="0">
                <a:solidFill>
                  <a:schemeClr val="tx1"/>
                </a:solidFill>
              </a:rPr>
              <a:t>Use body language;</a:t>
            </a:r>
          </a:p>
          <a:p>
            <a:pPr lvl="0">
              <a:buFont typeface="Wingdings" pitchFamily="2" charset="2"/>
              <a:buChar char="Ø"/>
            </a:pPr>
            <a:r>
              <a:rPr lang="en-US" sz="3600" dirty="0" smtClean="0">
                <a:solidFill>
                  <a:schemeClr val="tx1"/>
                </a:solidFill>
              </a:rPr>
              <a:t>Feed vocabulary item;</a:t>
            </a:r>
          </a:p>
          <a:p>
            <a:pPr lvl="0">
              <a:buFont typeface="Wingdings" pitchFamily="2" charset="2"/>
              <a:buChar char="Ø"/>
            </a:pPr>
            <a:r>
              <a:rPr lang="en-US" sz="3600" dirty="0" smtClean="0">
                <a:solidFill>
                  <a:schemeClr val="tx1"/>
                </a:solidFill>
              </a:rPr>
              <a:t>Go informal or start chatting with candidates.</a:t>
            </a:r>
          </a:p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0D8E5-A40D-473D-9AC3-EE2E25838274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507288" cy="144016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Global Tasks and Communicative Functions</a:t>
            </a:r>
            <a:br>
              <a:rPr lang="en-US" b="1" dirty="0" smtClean="0"/>
            </a:br>
            <a:r>
              <a:rPr lang="en-US" sz="3100" b="1" dirty="0" smtClean="0"/>
              <a:t/>
            </a:r>
            <a:br>
              <a:rPr lang="en-US" sz="3100" b="1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67544" y="2708921"/>
          <a:ext cx="8219256" cy="29523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04456"/>
                <a:gridCol w="4114800"/>
              </a:tblGrid>
              <a:tr h="590466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Factually oriented talk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Evaluative talk </a:t>
                      </a:r>
                      <a:endParaRPr lang="en-US" sz="2400" dirty="0"/>
                    </a:p>
                  </a:txBody>
                  <a:tcPr/>
                </a:tc>
              </a:tr>
              <a:tr h="590466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description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explanation</a:t>
                      </a:r>
                      <a:endParaRPr lang="en-US" sz="2400" dirty="0"/>
                    </a:p>
                  </a:txBody>
                  <a:tcPr/>
                </a:tc>
              </a:tr>
              <a:tr h="590466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narration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justification</a:t>
                      </a:r>
                      <a:endParaRPr lang="en-US" sz="2400" dirty="0"/>
                    </a:p>
                  </a:txBody>
                  <a:tcPr/>
                </a:tc>
              </a:tr>
              <a:tr h="590466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instruction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prediction</a:t>
                      </a:r>
                      <a:endParaRPr lang="en-US" sz="2400" dirty="0"/>
                    </a:p>
                  </a:txBody>
                  <a:tcPr/>
                </a:tc>
              </a:tr>
              <a:tr h="590466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comparison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decision           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0D8E5-A40D-473D-9AC3-EE2E25838274}" type="slidenum">
              <a:rPr lang="en-US" smtClean="0"/>
              <a:pPr/>
              <a:t>8</a:t>
            </a:fld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755576" y="5805264"/>
          <a:ext cx="1656184" cy="64807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56184"/>
              </a:tblGrid>
              <a:tr h="648072"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Bygate (1987)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251520" y="1412776"/>
            <a:ext cx="85689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Macro function – categories for the functional use of spoken and written discourse consisting of a sequence of sentences.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363272" cy="1196752"/>
          </a:xfrm>
        </p:spPr>
        <p:txBody>
          <a:bodyPr>
            <a:normAutofit fontScale="90000"/>
          </a:bodyPr>
          <a:lstStyle/>
          <a:p>
            <a:pPr algn="l"/>
            <a:r>
              <a:rPr lang="en-US" sz="2700" dirty="0" smtClean="0"/>
              <a:t/>
            </a:r>
            <a:br>
              <a:rPr lang="en-US" sz="2700" dirty="0" smtClean="0"/>
            </a:br>
            <a:r>
              <a:rPr lang="en-US" sz="2700" dirty="0" smtClean="0"/>
              <a:t/>
            </a:r>
            <a:br>
              <a:rPr lang="en-US" sz="2700" dirty="0" smtClean="0"/>
            </a:br>
            <a:r>
              <a:rPr lang="en-US" sz="2700" dirty="0"/>
              <a:t/>
            </a:r>
            <a:br>
              <a:rPr lang="en-US" sz="2700" dirty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12568"/>
          </a:xfrm>
        </p:spPr>
        <p:txBody>
          <a:bodyPr>
            <a:normAutofit fontScale="92500" lnSpcReduction="10000"/>
          </a:bodyPr>
          <a:lstStyle/>
          <a:p>
            <a:pPr lvl="0">
              <a:buNone/>
            </a:pPr>
            <a:r>
              <a:rPr lang="en-US" sz="2200" b="1" dirty="0" smtClean="0"/>
              <a:t>CEF groups them into 6 main categories:</a:t>
            </a:r>
          </a:p>
          <a:p>
            <a:pPr lvl="0"/>
            <a:r>
              <a:rPr lang="en-US" b="1" dirty="0" smtClean="0"/>
              <a:t>giving and asking for factual information, </a:t>
            </a:r>
            <a:r>
              <a:rPr lang="en-US" dirty="0" smtClean="0"/>
              <a:t>e.g.</a:t>
            </a:r>
            <a:r>
              <a:rPr lang="en-US" b="1" dirty="0" smtClean="0"/>
              <a:t> </a:t>
            </a:r>
            <a:r>
              <a:rPr lang="en-US" dirty="0" smtClean="0"/>
              <a:t> identifying, reporting, correcting, asking, answering;</a:t>
            </a:r>
          </a:p>
          <a:p>
            <a:pPr lvl="0"/>
            <a:r>
              <a:rPr lang="en-US" b="1" dirty="0" smtClean="0"/>
              <a:t>expressing and asking about attitudes, e.g. </a:t>
            </a:r>
            <a:r>
              <a:rPr lang="en-US" dirty="0" smtClean="0"/>
              <a:t>agreement/disagreement, knowledge/ignorance, ability, intentions, preference, emotions, apologies, sympathy.</a:t>
            </a:r>
          </a:p>
          <a:p>
            <a:pPr lvl="0"/>
            <a:r>
              <a:rPr lang="en-US" b="1" dirty="0" smtClean="0"/>
              <a:t>suasion, e.g.</a:t>
            </a:r>
            <a:r>
              <a:rPr lang="en-US" dirty="0" smtClean="0"/>
              <a:t> suggestions, requesting, warnings, advice, asking help, invitations, offers;</a:t>
            </a:r>
          </a:p>
          <a:p>
            <a:pPr lvl="0"/>
            <a:r>
              <a:rPr lang="en-US" b="1" dirty="0" smtClean="0"/>
              <a:t>socializing</a:t>
            </a:r>
            <a:r>
              <a:rPr lang="en-US" dirty="0" smtClean="0"/>
              <a:t>, e.g. attracting attention, addressing, greetings, introduction;;</a:t>
            </a:r>
          </a:p>
          <a:p>
            <a:pPr lvl="0"/>
            <a:r>
              <a:rPr lang="en-US" b="1" dirty="0" smtClean="0"/>
              <a:t>structuring discourse</a:t>
            </a:r>
            <a:r>
              <a:rPr lang="en-US" dirty="0" smtClean="0"/>
              <a:t>, e.g. opening, turn taking, closing, changing the theme;</a:t>
            </a:r>
          </a:p>
          <a:p>
            <a:pPr lvl="0"/>
            <a:r>
              <a:rPr lang="en-US" b="1" dirty="0" smtClean="0"/>
              <a:t>communication repair</a:t>
            </a:r>
            <a:r>
              <a:rPr lang="en-US" dirty="0" smtClean="0"/>
              <a:t>, e.g. signaling non-understanding, appealing for assistance, paraphrasing. </a:t>
            </a:r>
          </a:p>
          <a:p>
            <a:pPr lvl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0D8E5-A40D-473D-9AC3-EE2E25838274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187624" y="404664"/>
            <a:ext cx="56886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060104" y="260648"/>
            <a:ext cx="3960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11560" y="0"/>
            <a:ext cx="813690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800" b="1" dirty="0" smtClean="0"/>
          </a:p>
          <a:p>
            <a:r>
              <a:rPr lang="en-US" sz="2800" b="1" dirty="0" smtClean="0"/>
              <a:t>Micro functions </a:t>
            </a:r>
            <a:r>
              <a:rPr lang="en-US" sz="2800" dirty="0" smtClean="0"/>
              <a:t>are related to </a:t>
            </a:r>
            <a:r>
              <a:rPr lang="en-US" sz="2800" b="1" dirty="0" smtClean="0"/>
              <a:t>individual actions</a:t>
            </a:r>
            <a:r>
              <a:rPr lang="en-US" sz="2800" dirty="0" smtClean="0"/>
              <a:t> completed within a turn in an interaction. </a:t>
            </a:r>
          </a:p>
          <a:p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1032</TotalTime>
  <Words>1543</Words>
  <Application>Microsoft Office PowerPoint</Application>
  <PresentationFormat>On-screen Show (4:3)</PresentationFormat>
  <Paragraphs>276</Paragraphs>
  <Slides>19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Flow</vt:lpstr>
      <vt:lpstr>STANAG 6001 Speaking Test Observations;  Lessons learned </vt:lpstr>
      <vt:lpstr>General Outline of the Presentation</vt:lpstr>
      <vt:lpstr>Who are the test takers?</vt:lpstr>
      <vt:lpstr>General Test Format</vt:lpstr>
      <vt:lpstr>Slide 5</vt:lpstr>
      <vt:lpstr>Tester stance</vt:lpstr>
      <vt:lpstr>                         Tester Stance </vt:lpstr>
      <vt:lpstr>  Global Tasks and Communicative Functions   </vt:lpstr>
      <vt:lpstr>    </vt:lpstr>
      <vt:lpstr>Slide 10</vt:lpstr>
      <vt:lpstr>Slide 11</vt:lpstr>
      <vt:lpstr>Slide 12</vt:lpstr>
      <vt:lpstr>Fluency &amp; Accuracy</vt:lpstr>
      <vt:lpstr> ‘Error gravity’ – determines seriousness of errors</vt:lpstr>
      <vt:lpstr>Definitions of fluency </vt:lpstr>
      <vt:lpstr>Slide 16</vt:lpstr>
      <vt:lpstr>Slide 17</vt:lpstr>
      <vt:lpstr>Bibliography </vt:lpstr>
      <vt:lpstr>Thank you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tshavlakadze</dc:creator>
  <cp:lastModifiedBy>user</cp:lastModifiedBy>
  <cp:revision>151</cp:revision>
  <dcterms:created xsi:type="dcterms:W3CDTF">2017-09-14T06:52:17Z</dcterms:created>
  <dcterms:modified xsi:type="dcterms:W3CDTF">2017-10-03T12:49:23Z</dcterms:modified>
</cp:coreProperties>
</file>