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6" r:id="rId2"/>
    <p:sldId id="265" r:id="rId3"/>
    <p:sldId id="259" r:id="rId4"/>
    <p:sldId id="278" r:id="rId5"/>
    <p:sldId id="284" r:id="rId6"/>
    <p:sldId id="266" r:id="rId7"/>
    <p:sldId id="281" r:id="rId8"/>
    <p:sldId id="271" r:id="rId9"/>
    <p:sldId id="277" r:id="rId10"/>
    <p:sldId id="275" r:id="rId11"/>
    <p:sldId id="270" r:id="rId12"/>
    <p:sldId id="276" r:id="rId13"/>
    <p:sldId id="267" r:id="rId14"/>
    <p:sldId id="283" r:id="rId15"/>
  </p:sldIdLst>
  <p:sldSz cx="12192000" cy="6858000"/>
  <p:notesSz cx="6921500" cy="9423400"/>
  <p:defaultTextStyle>
    <a:defPPr>
      <a:defRPr lang="en-US"/>
    </a:defPPr>
    <a:lvl1pPr algn="l" rtl="0" fontAlgn="base">
      <a:spcBef>
        <a:spcPct val="0"/>
      </a:spcBef>
      <a:spcAft>
        <a:spcPct val="0"/>
      </a:spcAft>
      <a:defRPr sz="2200" kern="1200">
        <a:solidFill>
          <a:schemeClr val="tx1"/>
        </a:solidFill>
        <a:latin typeface="Verdana" pitchFamily="34" charset="0"/>
        <a:ea typeface="+mn-ea"/>
        <a:cs typeface="+mn-cs"/>
      </a:defRPr>
    </a:lvl1pPr>
    <a:lvl2pPr marL="457200" algn="l" rtl="0" fontAlgn="base">
      <a:spcBef>
        <a:spcPct val="0"/>
      </a:spcBef>
      <a:spcAft>
        <a:spcPct val="0"/>
      </a:spcAft>
      <a:defRPr sz="2200" kern="1200">
        <a:solidFill>
          <a:schemeClr val="tx1"/>
        </a:solidFill>
        <a:latin typeface="Verdana" pitchFamily="34" charset="0"/>
        <a:ea typeface="+mn-ea"/>
        <a:cs typeface="+mn-cs"/>
      </a:defRPr>
    </a:lvl2pPr>
    <a:lvl3pPr marL="914400" algn="l" rtl="0" fontAlgn="base">
      <a:spcBef>
        <a:spcPct val="0"/>
      </a:spcBef>
      <a:spcAft>
        <a:spcPct val="0"/>
      </a:spcAft>
      <a:defRPr sz="2200" kern="1200">
        <a:solidFill>
          <a:schemeClr val="tx1"/>
        </a:solidFill>
        <a:latin typeface="Verdana" pitchFamily="34" charset="0"/>
        <a:ea typeface="+mn-ea"/>
        <a:cs typeface="+mn-cs"/>
      </a:defRPr>
    </a:lvl3pPr>
    <a:lvl4pPr marL="1371600" algn="l" rtl="0" fontAlgn="base">
      <a:spcBef>
        <a:spcPct val="0"/>
      </a:spcBef>
      <a:spcAft>
        <a:spcPct val="0"/>
      </a:spcAft>
      <a:defRPr sz="2200" kern="1200">
        <a:solidFill>
          <a:schemeClr val="tx1"/>
        </a:solidFill>
        <a:latin typeface="Verdana" pitchFamily="34" charset="0"/>
        <a:ea typeface="+mn-ea"/>
        <a:cs typeface="+mn-cs"/>
      </a:defRPr>
    </a:lvl4pPr>
    <a:lvl5pPr marL="1828800" algn="l" rtl="0" fontAlgn="base">
      <a:spcBef>
        <a:spcPct val="0"/>
      </a:spcBef>
      <a:spcAft>
        <a:spcPct val="0"/>
      </a:spcAft>
      <a:defRPr sz="2200" kern="1200">
        <a:solidFill>
          <a:schemeClr val="tx1"/>
        </a:solidFill>
        <a:latin typeface="Verdana" pitchFamily="34" charset="0"/>
        <a:ea typeface="+mn-ea"/>
        <a:cs typeface="+mn-cs"/>
      </a:defRPr>
    </a:lvl5pPr>
    <a:lvl6pPr marL="2286000" algn="l" defTabSz="914400" rtl="0" eaLnBrk="1" latinLnBrk="0" hangingPunct="1">
      <a:defRPr sz="2200" kern="1200">
        <a:solidFill>
          <a:schemeClr val="tx1"/>
        </a:solidFill>
        <a:latin typeface="Verdana" pitchFamily="34" charset="0"/>
        <a:ea typeface="+mn-ea"/>
        <a:cs typeface="+mn-cs"/>
      </a:defRPr>
    </a:lvl6pPr>
    <a:lvl7pPr marL="2743200" algn="l" defTabSz="914400" rtl="0" eaLnBrk="1" latinLnBrk="0" hangingPunct="1">
      <a:defRPr sz="2200" kern="1200">
        <a:solidFill>
          <a:schemeClr val="tx1"/>
        </a:solidFill>
        <a:latin typeface="Verdana" pitchFamily="34" charset="0"/>
        <a:ea typeface="+mn-ea"/>
        <a:cs typeface="+mn-cs"/>
      </a:defRPr>
    </a:lvl7pPr>
    <a:lvl8pPr marL="3200400" algn="l" defTabSz="914400" rtl="0" eaLnBrk="1" latinLnBrk="0" hangingPunct="1">
      <a:defRPr sz="2200" kern="1200">
        <a:solidFill>
          <a:schemeClr val="tx1"/>
        </a:solidFill>
        <a:latin typeface="Verdana" pitchFamily="34" charset="0"/>
        <a:ea typeface="+mn-ea"/>
        <a:cs typeface="+mn-cs"/>
      </a:defRPr>
    </a:lvl8pPr>
    <a:lvl9pPr marL="3657600" algn="l" defTabSz="914400" rtl="0" eaLnBrk="1" latinLnBrk="0" hangingPunct="1">
      <a:defRPr sz="22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68">
          <p15:clr>
            <a:srgbClr val="A4A3A4"/>
          </p15:clr>
        </p15:guide>
        <p15:guide id="2" pos="21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BD9B"/>
    <a:srgbClr val="E703AB"/>
    <a:srgbClr val="B80047"/>
    <a:srgbClr val="000000"/>
    <a:srgbClr val="55286E"/>
    <a:srgbClr val="FFFFFF"/>
    <a:srgbClr val="0E3B6E"/>
    <a:srgbClr val="005187"/>
    <a:srgbClr val="00423C"/>
    <a:srgbClr val="0E61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163" autoAdjust="0"/>
  </p:normalViewPr>
  <p:slideViewPr>
    <p:cSldViewPr>
      <p:cViewPr varScale="1">
        <p:scale>
          <a:sx n="105" d="100"/>
          <a:sy n="105" d="100"/>
        </p:scale>
        <p:origin x="774" y="102"/>
      </p:cViewPr>
      <p:guideLst>
        <p:guide orient="horz" pos="2160"/>
        <p:guide pos="3840"/>
      </p:guideLst>
    </p:cSldViewPr>
  </p:slideViewPr>
  <p:notesTextViewPr>
    <p:cViewPr>
      <p:scale>
        <a:sx n="100" d="100"/>
        <a:sy n="100" d="100"/>
      </p:scale>
      <p:origin x="0" y="0"/>
    </p:cViewPr>
  </p:notesTextViewPr>
  <p:notesViewPr>
    <p:cSldViewPr>
      <p:cViewPr varScale="1">
        <p:scale>
          <a:sx n="75" d="100"/>
          <a:sy n="75" d="100"/>
        </p:scale>
        <p:origin x="-2118" y="-90"/>
      </p:cViewPr>
      <p:guideLst>
        <p:guide orient="horz" pos="2968"/>
        <p:guide pos="21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E0E3C0-6360-438F-B68D-0D5ED0D879B7}"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BED211F9-1D03-4B33-94EE-FB5277472519}">
      <dgm:prSet phldrT="[Text]"/>
      <dgm:spPr>
        <a:solidFill>
          <a:srgbClr val="E703AB"/>
        </a:solidFill>
      </dgm:spPr>
      <dgm:t>
        <a:bodyPr/>
        <a:lstStyle/>
        <a:p>
          <a:r>
            <a:rPr lang="en-GB" dirty="0" smtClean="0">
              <a:solidFill>
                <a:schemeClr val="bg1"/>
              </a:solidFill>
            </a:rPr>
            <a:t>Training</a:t>
          </a:r>
          <a:endParaRPr lang="nl-NL" dirty="0" smtClean="0">
            <a:solidFill>
              <a:schemeClr val="bg1"/>
            </a:solidFill>
          </a:endParaRPr>
        </a:p>
        <a:p>
          <a:r>
            <a:rPr lang="en-GB" dirty="0" smtClean="0">
              <a:solidFill>
                <a:schemeClr val="bg1"/>
              </a:solidFill>
            </a:rPr>
            <a:t>Conventions</a:t>
          </a:r>
          <a:endParaRPr lang="nl-NL" dirty="0" smtClean="0">
            <a:solidFill>
              <a:schemeClr val="bg1"/>
            </a:solidFill>
          </a:endParaRPr>
        </a:p>
        <a:p>
          <a:r>
            <a:rPr lang="en-GB" dirty="0" smtClean="0">
              <a:solidFill>
                <a:schemeClr val="bg1"/>
              </a:solidFill>
            </a:rPr>
            <a:t>Peer coaching</a:t>
          </a:r>
        </a:p>
        <a:p>
          <a:r>
            <a:rPr lang="en-GB" dirty="0" smtClean="0">
              <a:solidFill>
                <a:schemeClr val="bg1"/>
              </a:solidFill>
            </a:rPr>
            <a:t>Progress meetings</a:t>
          </a:r>
          <a:endParaRPr lang="nl-NL" dirty="0" smtClean="0">
            <a:solidFill>
              <a:schemeClr val="bg1"/>
            </a:solidFill>
          </a:endParaRPr>
        </a:p>
        <a:p>
          <a:r>
            <a:rPr lang="en-GB" dirty="0" smtClean="0">
              <a:solidFill>
                <a:schemeClr val="bg1"/>
              </a:solidFill>
            </a:rPr>
            <a:t>Case studies</a:t>
          </a:r>
          <a:endParaRPr lang="nl-NL" dirty="0" smtClean="0">
            <a:solidFill>
              <a:schemeClr val="bg1"/>
            </a:solidFill>
          </a:endParaRPr>
        </a:p>
        <a:p>
          <a:r>
            <a:rPr lang="en-GB" dirty="0" smtClean="0">
              <a:solidFill>
                <a:schemeClr val="bg1"/>
              </a:solidFill>
            </a:rPr>
            <a:t>Clinical lessons</a:t>
          </a:r>
          <a:endParaRPr lang="nl-NL" dirty="0" smtClean="0">
            <a:solidFill>
              <a:schemeClr val="bg1"/>
            </a:solidFill>
          </a:endParaRPr>
        </a:p>
        <a:p>
          <a:r>
            <a:rPr lang="en-GB" dirty="0" smtClean="0">
              <a:solidFill>
                <a:schemeClr val="bg1"/>
              </a:solidFill>
            </a:rPr>
            <a:t>Team activities</a:t>
          </a:r>
          <a:endParaRPr lang="nl-NL" dirty="0" smtClean="0">
            <a:solidFill>
              <a:schemeClr val="bg1"/>
            </a:solidFill>
          </a:endParaRPr>
        </a:p>
        <a:p>
          <a:r>
            <a:rPr lang="en-GB" dirty="0" smtClean="0">
              <a:solidFill>
                <a:schemeClr val="bg1"/>
              </a:solidFill>
            </a:rPr>
            <a:t>Observation activities</a:t>
          </a:r>
          <a:endParaRPr lang="en-US" dirty="0">
            <a:solidFill>
              <a:schemeClr val="bg1"/>
            </a:solidFill>
          </a:endParaRPr>
        </a:p>
      </dgm:t>
    </dgm:pt>
    <dgm:pt modelId="{7776D4D0-60C6-4D74-BF9A-5B037290898E}" type="parTrans" cxnId="{B90CC28D-8BCB-41E5-B0CB-61E68DDC338D}">
      <dgm:prSet/>
      <dgm:spPr/>
      <dgm:t>
        <a:bodyPr/>
        <a:lstStyle/>
        <a:p>
          <a:endParaRPr lang="en-US"/>
        </a:p>
      </dgm:t>
    </dgm:pt>
    <dgm:pt modelId="{5663C0CE-B704-4627-9B31-01A6BFB61800}" type="sibTrans" cxnId="{B90CC28D-8BCB-41E5-B0CB-61E68DDC338D}">
      <dgm:prSet/>
      <dgm:spPr/>
      <dgm:t>
        <a:bodyPr/>
        <a:lstStyle/>
        <a:p>
          <a:endParaRPr lang="en-US"/>
        </a:p>
      </dgm:t>
    </dgm:pt>
    <dgm:pt modelId="{C05AAD70-9A6A-4D8E-BC05-A8B60EC48619}">
      <dgm:prSet phldrT="[Text]" phldr="1"/>
      <dgm:spPr/>
      <dgm:t>
        <a:bodyPr/>
        <a:lstStyle/>
        <a:p>
          <a:endParaRPr lang="en-US"/>
        </a:p>
      </dgm:t>
    </dgm:pt>
    <dgm:pt modelId="{B3B24812-D624-4303-A9EA-B396D5DFA028}" type="parTrans" cxnId="{395BDB6A-1CDA-4BC5-9C11-C752E0371747}">
      <dgm:prSet/>
      <dgm:spPr/>
      <dgm:t>
        <a:bodyPr/>
        <a:lstStyle/>
        <a:p>
          <a:endParaRPr lang="en-US"/>
        </a:p>
      </dgm:t>
    </dgm:pt>
    <dgm:pt modelId="{1F1BF10F-3C37-456C-BAC9-DCE35F01F4EF}" type="sibTrans" cxnId="{395BDB6A-1CDA-4BC5-9C11-C752E0371747}">
      <dgm:prSet/>
      <dgm:spPr/>
      <dgm:t>
        <a:bodyPr/>
        <a:lstStyle/>
        <a:p>
          <a:endParaRPr lang="en-US"/>
        </a:p>
      </dgm:t>
    </dgm:pt>
    <dgm:pt modelId="{01982741-942D-4B1E-B261-663139F3BD0C}">
      <dgm:prSet phldrT="[Text]" phldr="1"/>
      <dgm:spPr/>
      <dgm:t>
        <a:bodyPr/>
        <a:lstStyle/>
        <a:p>
          <a:endParaRPr lang="en-US" dirty="0"/>
        </a:p>
      </dgm:t>
    </dgm:pt>
    <dgm:pt modelId="{51F4F470-ABD1-4301-A13F-3B94A88511C0}" type="parTrans" cxnId="{0B7C777B-4A62-45F9-8F57-16D4D3D27B00}">
      <dgm:prSet/>
      <dgm:spPr/>
      <dgm:t>
        <a:bodyPr/>
        <a:lstStyle/>
        <a:p>
          <a:endParaRPr lang="en-US"/>
        </a:p>
      </dgm:t>
    </dgm:pt>
    <dgm:pt modelId="{AFEA5539-135C-4F23-87DA-B50333518A26}" type="sibTrans" cxnId="{0B7C777B-4A62-45F9-8F57-16D4D3D27B00}">
      <dgm:prSet/>
      <dgm:spPr/>
      <dgm:t>
        <a:bodyPr/>
        <a:lstStyle/>
        <a:p>
          <a:endParaRPr lang="en-US"/>
        </a:p>
      </dgm:t>
    </dgm:pt>
    <dgm:pt modelId="{09F38CD6-0EDC-4F9C-A742-662EFB5BA340}">
      <dgm:prSet phldrT="[Text]" phldr="1"/>
      <dgm:spPr/>
      <dgm:t>
        <a:bodyPr/>
        <a:lstStyle/>
        <a:p>
          <a:endParaRPr lang="en-US"/>
        </a:p>
      </dgm:t>
    </dgm:pt>
    <dgm:pt modelId="{132D41F3-F969-4737-A831-01B0499C3299}" type="parTrans" cxnId="{C25014EB-08F8-4451-BF3F-9FAAAD619230}">
      <dgm:prSet/>
      <dgm:spPr/>
      <dgm:t>
        <a:bodyPr/>
        <a:lstStyle/>
        <a:p>
          <a:endParaRPr lang="en-US"/>
        </a:p>
      </dgm:t>
    </dgm:pt>
    <dgm:pt modelId="{A9464AA8-D0E3-4F5D-9EE0-71803DC53D06}" type="sibTrans" cxnId="{C25014EB-08F8-4451-BF3F-9FAAAD619230}">
      <dgm:prSet/>
      <dgm:spPr/>
      <dgm:t>
        <a:bodyPr/>
        <a:lstStyle/>
        <a:p>
          <a:endParaRPr lang="en-US"/>
        </a:p>
      </dgm:t>
    </dgm:pt>
    <dgm:pt modelId="{9B2FA8C9-612A-4701-94A0-2B9197DC027B}">
      <dgm:prSet/>
      <dgm:spPr>
        <a:solidFill>
          <a:srgbClr val="2DBD9B"/>
        </a:solidFill>
      </dgm:spPr>
      <dgm:t>
        <a:bodyPr/>
        <a:lstStyle/>
        <a:p>
          <a:r>
            <a:rPr lang="en-GB" dirty="0" smtClean="0"/>
            <a:t>Workplace learning</a:t>
          </a:r>
          <a:endParaRPr lang="nl-NL" dirty="0" smtClean="0"/>
        </a:p>
        <a:p>
          <a:r>
            <a:rPr lang="en-GB" dirty="0" smtClean="0"/>
            <a:t>Books/magazines</a:t>
          </a:r>
          <a:endParaRPr lang="nl-NL" dirty="0" smtClean="0"/>
        </a:p>
        <a:p>
          <a:r>
            <a:rPr lang="en-GB" dirty="0" smtClean="0"/>
            <a:t>Coaching</a:t>
          </a:r>
          <a:endParaRPr lang="nl-NL" dirty="0" smtClean="0"/>
        </a:p>
        <a:p>
          <a:r>
            <a:rPr lang="en-GB" dirty="0" smtClean="0"/>
            <a:t>Reading articles</a:t>
          </a:r>
          <a:endParaRPr lang="nl-NL" dirty="0" smtClean="0"/>
        </a:p>
        <a:p>
          <a:r>
            <a:rPr lang="en-GB" dirty="0" smtClean="0"/>
            <a:t>Exams</a:t>
          </a:r>
          <a:endParaRPr lang="nl-NL" dirty="0" smtClean="0"/>
        </a:p>
        <a:p>
          <a:r>
            <a:rPr lang="en-GB" dirty="0" smtClean="0"/>
            <a:t>Workplace/practical activities</a:t>
          </a:r>
          <a:endParaRPr lang="nl-NL" dirty="0" smtClean="0"/>
        </a:p>
        <a:p>
          <a:r>
            <a:rPr lang="en-GB" dirty="0" smtClean="0"/>
            <a:t>Writing reflections</a:t>
          </a:r>
          <a:endParaRPr lang="nl-NL" dirty="0"/>
        </a:p>
      </dgm:t>
    </dgm:pt>
    <dgm:pt modelId="{42DBD84F-C598-4590-8212-F5258A0F4374}" type="parTrans" cxnId="{78A91D42-92DA-4DAF-B2E2-5F5156E8DE33}">
      <dgm:prSet/>
      <dgm:spPr/>
      <dgm:t>
        <a:bodyPr/>
        <a:lstStyle/>
        <a:p>
          <a:endParaRPr lang="en-US"/>
        </a:p>
      </dgm:t>
    </dgm:pt>
    <dgm:pt modelId="{2BFA92CF-953D-4A62-AB79-7E0ED919FEF1}" type="sibTrans" cxnId="{78A91D42-92DA-4DAF-B2E2-5F5156E8DE33}">
      <dgm:prSet/>
      <dgm:spPr/>
      <dgm:t>
        <a:bodyPr/>
        <a:lstStyle/>
        <a:p>
          <a:endParaRPr lang="en-US"/>
        </a:p>
      </dgm:t>
    </dgm:pt>
    <dgm:pt modelId="{95FB9F31-9BE3-4923-9F9C-FEE3CE86FC21}">
      <dgm:prSet/>
      <dgm:spPr/>
      <dgm:t>
        <a:bodyPr/>
        <a:lstStyle/>
        <a:p>
          <a:r>
            <a:rPr lang="en-GB" smtClean="0"/>
            <a:t>Webinars</a:t>
          </a:r>
          <a:endParaRPr lang="nl-NL" smtClean="0"/>
        </a:p>
        <a:p>
          <a:r>
            <a:rPr lang="en-GB" smtClean="0"/>
            <a:t>Virtual classrooms</a:t>
          </a:r>
          <a:endParaRPr lang="nl-NL" smtClean="0"/>
        </a:p>
        <a:p>
          <a:r>
            <a:rPr lang="en-GB" smtClean="0"/>
            <a:t>Forum</a:t>
          </a:r>
          <a:endParaRPr lang="nl-NL" smtClean="0"/>
        </a:p>
        <a:p>
          <a:r>
            <a:rPr lang="en-GB" smtClean="0"/>
            <a:t>Serious gaming</a:t>
          </a:r>
          <a:endParaRPr lang="nl-NL" smtClean="0"/>
        </a:p>
        <a:p>
          <a:r>
            <a:rPr lang="en-GB" smtClean="0"/>
            <a:t>Mind maps</a:t>
          </a:r>
          <a:endParaRPr lang="nl-NL" smtClean="0"/>
        </a:p>
        <a:p>
          <a:r>
            <a:rPr lang="en-GB" smtClean="0"/>
            <a:t>Creating videos</a:t>
          </a:r>
          <a:endParaRPr lang="nl-NL" smtClean="0"/>
        </a:p>
        <a:p>
          <a:r>
            <a:rPr lang="en-GB" smtClean="0"/>
            <a:t>Skype meetings</a:t>
          </a:r>
          <a:endParaRPr lang="nl-NL" smtClean="0"/>
        </a:p>
        <a:p>
          <a:r>
            <a:rPr lang="en-GB" smtClean="0"/>
            <a:t>Peer feedback</a:t>
          </a:r>
          <a:endParaRPr lang="nl-NL" smtClean="0"/>
        </a:p>
        <a:p>
          <a:r>
            <a:rPr lang="en-GB" smtClean="0"/>
            <a:t>Social networking</a:t>
          </a:r>
          <a:endParaRPr lang="nl-NL"/>
        </a:p>
      </dgm:t>
    </dgm:pt>
    <dgm:pt modelId="{6F4D7EF9-E92F-4A7F-82D8-C56237B882A2}" type="parTrans" cxnId="{0F3D2C73-43D4-416D-BE25-580989C9DDC5}">
      <dgm:prSet/>
      <dgm:spPr/>
      <dgm:t>
        <a:bodyPr/>
        <a:lstStyle/>
        <a:p>
          <a:endParaRPr lang="en-US"/>
        </a:p>
      </dgm:t>
    </dgm:pt>
    <dgm:pt modelId="{EDDF967A-9458-4DC8-BF16-24D5D9164671}" type="sibTrans" cxnId="{0F3D2C73-43D4-416D-BE25-580989C9DDC5}">
      <dgm:prSet/>
      <dgm:spPr/>
      <dgm:t>
        <a:bodyPr/>
        <a:lstStyle/>
        <a:p>
          <a:endParaRPr lang="en-US"/>
        </a:p>
      </dgm:t>
    </dgm:pt>
    <dgm:pt modelId="{E134C1C4-7E6D-4AD7-9A95-6C4F49912E5C}">
      <dgm:prSet/>
      <dgm:spPr>
        <a:solidFill>
          <a:schemeClr val="tx2"/>
        </a:solidFill>
      </dgm:spPr>
      <dgm:t>
        <a:bodyPr/>
        <a:lstStyle/>
        <a:p>
          <a:r>
            <a:rPr lang="en-GB" dirty="0" smtClean="0"/>
            <a:t>E-learning modules</a:t>
          </a:r>
          <a:endParaRPr lang="nl-NL" dirty="0" smtClean="0"/>
        </a:p>
        <a:p>
          <a:r>
            <a:rPr lang="en-GB" dirty="0" smtClean="0"/>
            <a:t>Internet searches</a:t>
          </a:r>
          <a:endParaRPr lang="nl-NL" dirty="0" smtClean="0"/>
        </a:p>
        <a:p>
          <a:r>
            <a:rPr lang="en-GB" dirty="0" smtClean="0"/>
            <a:t>Using informative apps</a:t>
          </a:r>
          <a:endParaRPr lang="nl-NL" dirty="0" smtClean="0"/>
        </a:p>
        <a:p>
          <a:r>
            <a:rPr lang="en-GB" dirty="0" smtClean="0"/>
            <a:t>Serious gaming</a:t>
          </a:r>
          <a:endParaRPr lang="nl-NL" dirty="0" smtClean="0"/>
        </a:p>
        <a:p>
          <a:r>
            <a:rPr lang="en-GB" dirty="0" smtClean="0"/>
            <a:t>Formative exams/quizzes</a:t>
          </a:r>
          <a:endParaRPr lang="nl-NL" dirty="0" smtClean="0"/>
        </a:p>
        <a:p>
          <a:r>
            <a:rPr lang="en-GB" dirty="0" smtClean="0"/>
            <a:t>Watching/creating videos</a:t>
          </a:r>
          <a:endParaRPr lang="nl-NL" dirty="0" smtClean="0"/>
        </a:p>
        <a:p>
          <a:r>
            <a:rPr lang="en-GB" dirty="0" smtClean="0"/>
            <a:t>Polls</a:t>
          </a:r>
          <a:endParaRPr lang="nl-NL" dirty="0" smtClean="0"/>
        </a:p>
        <a:p>
          <a:r>
            <a:rPr lang="en-GB" dirty="0" smtClean="0"/>
            <a:t>Reading/writing blogs</a:t>
          </a:r>
          <a:endParaRPr lang="nl-NL" dirty="0" smtClean="0"/>
        </a:p>
        <a:p>
          <a:r>
            <a:rPr lang="en-GB" dirty="0" smtClean="0"/>
            <a:t>E-books </a:t>
          </a:r>
          <a:endParaRPr lang="nl-NL" dirty="0" smtClean="0"/>
        </a:p>
        <a:p>
          <a:r>
            <a:rPr lang="en-GB" dirty="0" smtClean="0"/>
            <a:t>Mind maps</a:t>
          </a:r>
          <a:endParaRPr lang="nl-NL" dirty="0" smtClean="0"/>
        </a:p>
      </dgm:t>
    </dgm:pt>
    <dgm:pt modelId="{3527C0AA-F3AF-469C-BA45-FD03DBCA8C6E}" type="parTrans" cxnId="{B6A9E89B-B533-4B77-BA64-65FFEA71C7AB}">
      <dgm:prSet/>
      <dgm:spPr/>
      <dgm:t>
        <a:bodyPr/>
        <a:lstStyle/>
        <a:p>
          <a:endParaRPr lang="en-US"/>
        </a:p>
      </dgm:t>
    </dgm:pt>
    <dgm:pt modelId="{992D8B7E-B8C9-4DB9-9480-8D78B34EE85C}" type="sibTrans" cxnId="{B6A9E89B-B533-4B77-BA64-65FFEA71C7AB}">
      <dgm:prSet/>
      <dgm:spPr/>
      <dgm:t>
        <a:bodyPr/>
        <a:lstStyle/>
        <a:p>
          <a:endParaRPr lang="en-US"/>
        </a:p>
      </dgm:t>
    </dgm:pt>
    <dgm:pt modelId="{E8B353FA-8263-4E8A-80D4-3979EAC20A7C}">
      <dgm:prSet/>
      <dgm:spPr/>
      <dgm:t>
        <a:bodyPr/>
        <a:lstStyle/>
        <a:p>
          <a:endParaRPr lang="en-US"/>
        </a:p>
      </dgm:t>
    </dgm:pt>
    <dgm:pt modelId="{70AD15ED-3792-40E0-BB74-0D3073F19FD4}" type="parTrans" cxnId="{14E10A89-1A6B-4B9B-B222-51F8D9910056}">
      <dgm:prSet/>
      <dgm:spPr/>
      <dgm:t>
        <a:bodyPr/>
        <a:lstStyle/>
        <a:p>
          <a:endParaRPr lang="en-US"/>
        </a:p>
      </dgm:t>
    </dgm:pt>
    <dgm:pt modelId="{808E8438-BC34-4F7E-93DC-14E6830BB98E}" type="sibTrans" cxnId="{14E10A89-1A6B-4B9B-B222-51F8D9910056}">
      <dgm:prSet/>
      <dgm:spPr/>
      <dgm:t>
        <a:bodyPr/>
        <a:lstStyle/>
        <a:p>
          <a:endParaRPr lang="en-US"/>
        </a:p>
      </dgm:t>
    </dgm:pt>
    <dgm:pt modelId="{15E87B4D-4085-4BC0-B9F2-4B2AD6F370CB}">
      <dgm:prSet/>
      <dgm:spPr/>
      <dgm:t>
        <a:bodyPr/>
        <a:lstStyle/>
        <a:p>
          <a:endParaRPr lang="en-US"/>
        </a:p>
      </dgm:t>
    </dgm:pt>
    <dgm:pt modelId="{14B496DB-9367-431E-B9FD-1EDBF27A54BC}" type="parTrans" cxnId="{9DBB2991-3204-47C7-9B92-A405F9D43C47}">
      <dgm:prSet/>
      <dgm:spPr/>
      <dgm:t>
        <a:bodyPr/>
        <a:lstStyle/>
        <a:p>
          <a:endParaRPr lang="en-US"/>
        </a:p>
      </dgm:t>
    </dgm:pt>
    <dgm:pt modelId="{7C8203F2-2349-420F-8E67-A36BDA754438}" type="sibTrans" cxnId="{9DBB2991-3204-47C7-9B92-A405F9D43C47}">
      <dgm:prSet/>
      <dgm:spPr/>
      <dgm:t>
        <a:bodyPr/>
        <a:lstStyle/>
        <a:p>
          <a:endParaRPr lang="en-US"/>
        </a:p>
      </dgm:t>
    </dgm:pt>
    <dgm:pt modelId="{11675DD6-06BF-4C30-A1C5-3D5FFA8B534B}">
      <dgm:prSet/>
      <dgm:spPr/>
      <dgm:t>
        <a:bodyPr/>
        <a:lstStyle/>
        <a:p>
          <a:endParaRPr lang="en-US"/>
        </a:p>
      </dgm:t>
    </dgm:pt>
    <dgm:pt modelId="{02A19C4C-1A42-4090-B774-079DC80BF4F9}" type="parTrans" cxnId="{FFDE4CEE-7404-4A00-9336-5B833BCB7E2C}">
      <dgm:prSet/>
      <dgm:spPr/>
      <dgm:t>
        <a:bodyPr/>
        <a:lstStyle/>
        <a:p>
          <a:endParaRPr lang="en-US"/>
        </a:p>
      </dgm:t>
    </dgm:pt>
    <dgm:pt modelId="{27F1AD31-9B28-416E-A4C9-1A63D6C31878}" type="sibTrans" cxnId="{FFDE4CEE-7404-4A00-9336-5B833BCB7E2C}">
      <dgm:prSet/>
      <dgm:spPr/>
      <dgm:t>
        <a:bodyPr/>
        <a:lstStyle/>
        <a:p>
          <a:endParaRPr lang="en-US"/>
        </a:p>
      </dgm:t>
    </dgm:pt>
    <dgm:pt modelId="{C7896BF9-7184-4C47-89C6-5B60634CCF45}">
      <dgm:prSet/>
      <dgm:spPr/>
      <dgm:t>
        <a:bodyPr/>
        <a:lstStyle/>
        <a:p>
          <a:endParaRPr lang="en-US"/>
        </a:p>
      </dgm:t>
    </dgm:pt>
    <dgm:pt modelId="{655760FC-B224-4D85-916A-E84D5251C9E4}" type="parTrans" cxnId="{203D9386-C7F6-431F-8AE9-B9D48474F943}">
      <dgm:prSet/>
      <dgm:spPr/>
      <dgm:t>
        <a:bodyPr/>
        <a:lstStyle/>
        <a:p>
          <a:endParaRPr lang="en-US"/>
        </a:p>
      </dgm:t>
    </dgm:pt>
    <dgm:pt modelId="{23572D83-2EF5-4B2F-B7B6-AF517F8DA9D9}" type="sibTrans" cxnId="{203D9386-C7F6-431F-8AE9-B9D48474F943}">
      <dgm:prSet/>
      <dgm:spPr/>
      <dgm:t>
        <a:bodyPr/>
        <a:lstStyle/>
        <a:p>
          <a:endParaRPr lang="en-US"/>
        </a:p>
      </dgm:t>
    </dgm:pt>
    <dgm:pt modelId="{98722B61-FF68-4A96-AD1E-7C9780C50784}">
      <dgm:prSet/>
      <dgm:spPr/>
      <dgm:t>
        <a:bodyPr/>
        <a:lstStyle/>
        <a:p>
          <a:endParaRPr lang="en-US"/>
        </a:p>
      </dgm:t>
    </dgm:pt>
    <dgm:pt modelId="{C063C81B-081B-4C43-B354-02D647701C7B}" type="parTrans" cxnId="{CA0A108A-A734-491F-AA78-C5F93723B8ED}">
      <dgm:prSet/>
      <dgm:spPr/>
      <dgm:t>
        <a:bodyPr/>
        <a:lstStyle/>
        <a:p>
          <a:endParaRPr lang="en-US"/>
        </a:p>
      </dgm:t>
    </dgm:pt>
    <dgm:pt modelId="{B26C5C2D-90A3-45B2-80FE-C0DD3B4A8DE4}" type="sibTrans" cxnId="{CA0A108A-A734-491F-AA78-C5F93723B8ED}">
      <dgm:prSet/>
      <dgm:spPr/>
      <dgm:t>
        <a:bodyPr/>
        <a:lstStyle/>
        <a:p>
          <a:endParaRPr lang="en-US"/>
        </a:p>
      </dgm:t>
    </dgm:pt>
    <dgm:pt modelId="{C467679E-74F0-4D3E-96F4-5316D62ED135}" type="pres">
      <dgm:prSet presAssocID="{13E0E3C0-6360-438F-B68D-0D5ED0D879B7}" presName="matrix" presStyleCnt="0">
        <dgm:presLayoutVars>
          <dgm:chMax val="1"/>
          <dgm:dir/>
          <dgm:resizeHandles val="exact"/>
        </dgm:presLayoutVars>
      </dgm:prSet>
      <dgm:spPr/>
      <dgm:t>
        <a:bodyPr/>
        <a:lstStyle/>
        <a:p>
          <a:endParaRPr lang="en-US"/>
        </a:p>
      </dgm:t>
    </dgm:pt>
    <dgm:pt modelId="{D18C5C6B-3C14-4899-A58A-52267C39593C}" type="pres">
      <dgm:prSet presAssocID="{13E0E3C0-6360-438F-B68D-0D5ED0D879B7}" presName="axisShape" presStyleLbl="bgShp" presStyleIdx="0" presStyleCnt="1" custScaleX="100964" custScaleY="98245"/>
      <dgm:spPr/>
    </dgm:pt>
    <dgm:pt modelId="{4BE2CE68-D817-4633-BC82-18E93FF21E70}" type="pres">
      <dgm:prSet presAssocID="{13E0E3C0-6360-438F-B68D-0D5ED0D879B7}" presName="rect1" presStyleLbl="node1" presStyleIdx="0" presStyleCnt="4">
        <dgm:presLayoutVars>
          <dgm:chMax val="0"/>
          <dgm:chPref val="0"/>
          <dgm:bulletEnabled val="1"/>
        </dgm:presLayoutVars>
      </dgm:prSet>
      <dgm:spPr/>
      <dgm:t>
        <a:bodyPr/>
        <a:lstStyle/>
        <a:p>
          <a:endParaRPr lang="en-US"/>
        </a:p>
      </dgm:t>
    </dgm:pt>
    <dgm:pt modelId="{B2B13EEA-6449-4930-9251-41B3470985DA}" type="pres">
      <dgm:prSet presAssocID="{13E0E3C0-6360-438F-B68D-0D5ED0D879B7}" presName="rect2" presStyleLbl="node1" presStyleIdx="1" presStyleCnt="4">
        <dgm:presLayoutVars>
          <dgm:chMax val="0"/>
          <dgm:chPref val="0"/>
          <dgm:bulletEnabled val="1"/>
        </dgm:presLayoutVars>
      </dgm:prSet>
      <dgm:spPr/>
      <dgm:t>
        <a:bodyPr/>
        <a:lstStyle/>
        <a:p>
          <a:endParaRPr lang="en-US"/>
        </a:p>
      </dgm:t>
    </dgm:pt>
    <dgm:pt modelId="{CF587EEE-26C3-49F6-A2D3-3C7D506AA554}" type="pres">
      <dgm:prSet presAssocID="{13E0E3C0-6360-438F-B68D-0D5ED0D879B7}" presName="rect3" presStyleLbl="node1" presStyleIdx="2" presStyleCnt="4">
        <dgm:presLayoutVars>
          <dgm:chMax val="0"/>
          <dgm:chPref val="0"/>
          <dgm:bulletEnabled val="1"/>
        </dgm:presLayoutVars>
      </dgm:prSet>
      <dgm:spPr/>
      <dgm:t>
        <a:bodyPr/>
        <a:lstStyle/>
        <a:p>
          <a:endParaRPr lang="en-US"/>
        </a:p>
      </dgm:t>
    </dgm:pt>
    <dgm:pt modelId="{EA094CED-AFE1-4A95-9408-72FD1BFD315A}" type="pres">
      <dgm:prSet presAssocID="{13E0E3C0-6360-438F-B68D-0D5ED0D879B7}" presName="rect4" presStyleLbl="node1" presStyleIdx="3" presStyleCnt="4">
        <dgm:presLayoutVars>
          <dgm:chMax val="0"/>
          <dgm:chPref val="0"/>
          <dgm:bulletEnabled val="1"/>
        </dgm:presLayoutVars>
      </dgm:prSet>
      <dgm:spPr/>
      <dgm:t>
        <a:bodyPr/>
        <a:lstStyle/>
        <a:p>
          <a:endParaRPr lang="en-US"/>
        </a:p>
      </dgm:t>
    </dgm:pt>
  </dgm:ptLst>
  <dgm:cxnLst>
    <dgm:cxn modelId="{78A91D42-92DA-4DAF-B2E2-5F5156E8DE33}" srcId="{13E0E3C0-6360-438F-B68D-0D5ED0D879B7}" destId="{9B2FA8C9-612A-4701-94A0-2B9197DC027B}" srcOrd="1" destOrd="0" parTransId="{42DBD84F-C598-4590-8212-F5258A0F4374}" sibTransId="{2BFA92CF-953D-4A62-AB79-7E0ED919FEF1}"/>
    <dgm:cxn modelId="{9DBB2991-3204-47C7-9B92-A405F9D43C47}" srcId="{13E0E3C0-6360-438F-B68D-0D5ED0D879B7}" destId="{15E87B4D-4085-4BC0-B9F2-4B2AD6F370CB}" srcOrd="5" destOrd="0" parTransId="{14B496DB-9367-431E-B9FD-1EDBF27A54BC}" sibTransId="{7C8203F2-2349-420F-8E67-A36BDA754438}"/>
    <dgm:cxn modelId="{36369205-409C-4D74-9CE3-44C517BE2B38}" type="presOf" srcId="{95FB9F31-9BE3-4923-9F9C-FEE3CE86FC21}" destId="{CF587EEE-26C3-49F6-A2D3-3C7D506AA554}" srcOrd="0" destOrd="0" presId="urn:microsoft.com/office/officeart/2005/8/layout/matrix2"/>
    <dgm:cxn modelId="{6D5BD6FA-5FC5-44D1-BA7B-BE0321C392DC}" type="presOf" srcId="{E134C1C4-7E6D-4AD7-9A95-6C4F49912E5C}" destId="{EA094CED-AFE1-4A95-9408-72FD1BFD315A}" srcOrd="0" destOrd="0" presId="urn:microsoft.com/office/officeart/2005/8/layout/matrix2"/>
    <dgm:cxn modelId="{0B7C777B-4A62-45F9-8F57-16D4D3D27B00}" srcId="{13E0E3C0-6360-438F-B68D-0D5ED0D879B7}" destId="{01982741-942D-4B1E-B261-663139F3BD0C}" srcOrd="10" destOrd="0" parTransId="{51F4F470-ABD1-4301-A13F-3B94A88511C0}" sibTransId="{AFEA5539-135C-4F23-87DA-B50333518A26}"/>
    <dgm:cxn modelId="{52EBD4A3-1FF2-481B-89D3-04B7B49E67E1}" type="presOf" srcId="{9B2FA8C9-612A-4701-94A0-2B9197DC027B}" destId="{B2B13EEA-6449-4930-9251-41B3470985DA}" srcOrd="0" destOrd="0" presId="urn:microsoft.com/office/officeart/2005/8/layout/matrix2"/>
    <dgm:cxn modelId="{FFDE4CEE-7404-4A00-9336-5B833BCB7E2C}" srcId="{13E0E3C0-6360-438F-B68D-0D5ED0D879B7}" destId="{11675DD6-06BF-4C30-A1C5-3D5FFA8B534B}" srcOrd="6" destOrd="0" parTransId="{02A19C4C-1A42-4090-B774-079DC80BF4F9}" sibTransId="{27F1AD31-9B28-416E-A4C9-1A63D6C31878}"/>
    <dgm:cxn modelId="{B90CC28D-8BCB-41E5-B0CB-61E68DDC338D}" srcId="{13E0E3C0-6360-438F-B68D-0D5ED0D879B7}" destId="{BED211F9-1D03-4B33-94EE-FB5277472519}" srcOrd="0" destOrd="0" parTransId="{7776D4D0-60C6-4D74-BF9A-5B037290898E}" sibTransId="{5663C0CE-B704-4627-9B31-01A6BFB61800}"/>
    <dgm:cxn modelId="{B6A9E89B-B533-4B77-BA64-65FFEA71C7AB}" srcId="{13E0E3C0-6360-438F-B68D-0D5ED0D879B7}" destId="{E134C1C4-7E6D-4AD7-9A95-6C4F49912E5C}" srcOrd="3" destOrd="0" parTransId="{3527C0AA-F3AF-469C-BA45-FD03DBCA8C6E}" sibTransId="{992D8B7E-B8C9-4DB9-9480-8D78B34EE85C}"/>
    <dgm:cxn modelId="{0F3D2C73-43D4-416D-BE25-580989C9DDC5}" srcId="{13E0E3C0-6360-438F-B68D-0D5ED0D879B7}" destId="{95FB9F31-9BE3-4923-9F9C-FEE3CE86FC21}" srcOrd="2" destOrd="0" parTransId="{6F4D7EF9-E92F-4A7F-82D8-C56237B882A2}" sibTransId="{EDDF967A-9458-4DC8-BF16-24D5D9164671}"/>
    <dgm:cxn modelId="{203D9386-C7F6-431F-8AE9-B9D48474F943}" srcId="{13E0E3C0-6360-438F-B68D-0D5ED0D879B7}" destId="{C7896BF9-7184-4C47-89C6-5B60634CCF45}" srcOrd="7" destOrd="0" parTransId="{655760FC-B224-4D85-916A-E84D5251C9E4}" sibTransId="{23572D83-2EF5-4B2F-B7B6-AF517F8DA9D9}"/>
    <dgm:cxn modelId="{14E10A89-1A6B-4B9B-B222-51F8D9910056}" srcId="{13E0E3C0-6360-438F-B68D-0D5ED0D879B7}" destId="{E8B353FA-8263-4E8A-80D4-3979EAC20A7C}" srcOrd="4" destOrd="0" parTransId="{70AD15ED-3792-40E0-BB74-0D3073F19FD4}" sibTransId="{808E8438-BC34-4F7E-93DC-14E6830BB98E}"/>
    <dgm:cxn modelId="{CA0A108A-A734-491F-AA78-C5F93723B8ED}" srcId="{13E0E3C0-6360-438F-B68D-0D5ED0D879B7}" destId="{98722B61-FF68-4A96-AD1E-7C9780C50784}" srcOrd="8" destOrd="0" parTransId="{C063C81B-081B-4C43-B354-02D647701C7B}" sibTransId="{B26C5C2D-90A3-45B2-80FE-C0DD3B4A8DE4}"/>
    <dgm:cxn modelId="{C482C308-7A1A-4578-BE39-B705C86AF798}" type="presOf" srcId="{BED211F9-1D03-4B33-94EE-FB5277472519}" destId="{4BE2CE68-D817-4633-BC82-18E93FF21E70}" srcOrd="0" destOrd="0" presId="urn:microsoft.com/office/officeart/2005/8/layout/matrix2"/>
    <dgm:cxn modelId="{45705A37-976C-48E5-9DB2-7897225BFAF9}" type="presOf" srcId="{13E0E3C0-6360-438F-B68D-0D5ED0D879B7}" destId="{C467679E-74F0-4D3E-96F4-5316D62ED135}" srcOrd="0" destOrd="0" presId="urn:microsoft.com/office/officeart/2005/8/layout/matrix2"/>
    <dgm:cxn modelId="{395BDB6A-1CDA-4BC5-9C11-C752E0371747}" srcId="{13E0E3C0-6360-438F-B68D-0D5ED0D879B7}" destId="{C05AAD70-9A6A-4D8E-BC05-A8B60EC48619}" srcOrd="9" destOrd="0" parTransId="{B3B24812-D624-4303-A9EA-B396D5DFA028}" sibTransId="{1F1BF10F-3C37-456C-BAC9-DCE35F01F4EF}"/>
    <dgm:cxn modelId="{C25014EB-08F8-4451-BF3F-9FAAAD619230}" srcId="{13E0E3C0-6360-438F-B68D-0D5ED0D879B7}" destId="{09F38CD6-0EDC-4F9C-A742-662EFB5BA340}" srcOrd="11" destOrd="0" parTransId="{132D41F3-F969-4737-A831-01B0499C3299}" sibTransId="{A9464AA8-D0E3-4F5D-9EE0-71803DC53D06}"/>
    <dgm:cxn modelId="{CE0C98D1-4A54-46AC-9CC8-78655B2CF5E8}" type="presParOf" srcId="{C467679E-74F0-4D3E-96F4-5316D62ED135}" destId="{D18C5C6B-3C14-4899-A58A-52267C39593C}" srcOrd="0" destOrd="0" presId="urn:microsoft.com/office/officeart/2005/8/layout/matrix2"/>
    <dgm:cxn modelId="{E0A6CD2C-9999-4C36-99AF-12B739A622FE}" type="presParOf" srcId="{C467679E-74F0-4D3E-96F4-5316D62ED135}" destId="{4BE2CE68-D817-4633-BC82-18E93FF21E70}" srcOrd="1" destOrd="0" presId="urn:microsoft.com/office/officeart/2005/8/layout/matrix2"/>
    <dgm:cxn modelId="{29ED14FE-8EA6-4C38-9918-EE86B3E688F9}" type="presParOf" srcId="{C467679E-74F0-4D3E-96F4-5316D62ED135}" destId="{B2B13EEA-6449-4930-9251-41B3470985DA}" srcOrd="2" destOrd="0" presId="urn:microsoft.com/office/officeart/2005/8/layout/matrix2"/>
    <dgm:cxn modelId="{B9B82B63-E8E5-4DA8-9542-5A28EF19D429}" type="presParOf" srcId="{C467679E-74F0-4D3E-96F4-5316D62ED135}" destId="{CF587EEE-26C3-49F6-A2D3-3C7D506AA554}" srcOrd="3" destOrd="0" presId="urn:microsoft.com/office/officeart/2005/8/layout/matrix2"/>
    <dgm:cxn modelId="{86FF70DB-F837-48AE-A9FE-01B839A5C45C}" type="presParOf" srcId="{C467679E-74F0-4D3E-96F4-5316D62ED135}" destId="{EA094CED-AFE1-4A95-9408-72FD1BFD315A}"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C5C6B-3C14-4899-A58A-52267C39593C}">
      <dsp:nvSpPr>
        <dsp:cNvPr id="0" name=""/>
        <dsp:cNvSpPr/>
      </dsp:nvSpPr>
      <dsp:spPr>
        <a:xfrm>
          <a:off x="2481873" y="48231"/>
          <a:ext cx="5549420" cy="5399972"/>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E2CE68-D817-4633-BC82-18E93FF21E70}">
      <dsp:nvSpPr>
        <dsp:cNvPr id="0" name=""/>
        <dsp:cNvSpPr/>
      </dsp:nvSpPr>
      <dsp:spPr>
        <a:xfrm>
          <a:off x="2865634" y="357268"/>
          <a:ext cx="2198574" cy="2198574"/>
        </a:xfrm>
        <a:prstGeom prst="roundRect">
          <a:avLst/>
        </a:prstGeom>
        <a:solidFill>
          <a:srgbClr val="E703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solidFill>
                <a:schemeClr val="bg1"/>
              </a:solidFill>
            </a:rPr>
            <a:t>Training</a:t>
          </a:r>
          <a:endParaRPr lang="nl-NL" sz="1000" kern="1200" dirty="0" smtClean="0">
            <a:solidFill>
              <a:schemeClr val="bg1"/>
            </a:solidFill>
          </a:endParaRPr>
        </a:p>
        <a:p>
          <a:pPr lvl="0" algn="ctr" defTabSz="444500">
            <a:lnSpc>
              <a:spcPct val="90000"/>
            </a:lnSpc>
            <a:spcBef>
              <a:spcPct val="0"/>
            </a:spcBef>
            <a:spcAft>
              <a:spcPct val="35000"/>
            </a:spcAft>
          </a:pPr>
          <a:r>
            <a:rPr lang="en-GB" sz="1000" kern="1200" dirty="0" smtClean="0">
              <a:solidFill>
                <a:schemeClr val="bg1"/>
              </a:solidFill>
            </a:rPr>
            <a:t>Conventions</a:t>
          </a:r>
          <a:endParaRPr lang="nl-NL" sz="1000" kern="1200" dirty="0" smtClean="0">
            <a:solidFill>
              <a:schemeClr val="bg1"/>
            </a:solidFill>
          </a:endParaRPr>
        </a:p>
        <a:p>
          <a:pPr lvl="0" algn="ctr" defTabSz="444500">
            <a:lnSpc>
              <a:spcPct val="90000"/>
            </a:lnSpc>
            <a:spcBef>
              <a:spcPct val="0"/>
            </a:spcBef>
            <a:spcAft>
              <a:spcPct val="35000"/>
            </a:spcAft>
          </a:pPr>
          <a:r>
            <a:rPr lang="en-GB" sz="1000" kern="1200" dirty="0" smtClean="0">
              <a:solidFill>
                <a:schemeClr val="bg1"/>
              </a:solidFill>
            </a:rPr>
            <a:t>Peer coaching</a:t>
          </a:r>
        </a:p>
        <a:p>
          <a:pPr lvl="0" algn="ctr" defTabSz="444500">
            <a:lnSpc>
              <a:spcPct val="90000"/>
            </a:lnSpc>
            <a:spcBef>
              <a:spcPct val="0"/>
            </a:spcBef>
            <a:spcAft>
              <a:spcPct val="35000"/>
            </a:spcAft>
          </a:pPr>
          <a:r>
            <a:rPr lang="en-GB" sz="1000" kern="1200" dirty="0" smtClean="0">
              <a:solidFill>
                <a:schemeClr val="bg1"/>
              </a:solidFill>
            </a:rPr>
            <a:t>Progress meetings</a:t>
          </a:r>
          <a:endParaRPr lang="nl-NL" sz="1000" kern="1200" dirty="0" smtClean="0">
            <a:solidFill>
              <a:schemeClr val="bg1"/>
            </a:solidFill>
          </a:endParaRPr>
        </a:p>
        <a:p>
          <a:pPr lvl="0" algn="ctr" defTabSz="444500">
            <a:lnSpc>
              <a:spcPct val="90000"/>
            </a:lnSpc>
            <a:spcBef>
              <a:spcPct val="0"/>
            </a:spcBef>
            <a:spcAft>
              <a:spcPct val="35000"/>
            </a:spcAft>
          </a:pPr>
          <a:r>
            <a:rPr lang="en-GB" sz="1000" kern="1200" dirty="0" smtClean="0">
              <a:solidFill>
                <a:schemeClr val="bg1"/>
              </a:solidFill>
            </a:rPr>
            <a:t>Case studies</a:t>
          </a:r>
          <a:endParaRPr lang="nl-NL" sz="1000" kern="1200" dirty="0" smtClean="0">
            <a:solidFill>
              <a:schemeClr val="bg1"/>
            </a:solidFill>
          </a:endParaRPr>
        </a:p>
        <a:p>
          <a:pPr lvl="0" algn="ctr" defTabSz="444500">
            <a:lnSpc>
              <a:spcPct val="90000"/>
            </a:lnSpc>
            <a:spcBef>
              <a:spcPct val="0"/>
            </a:spcBef>
            <a:spcAft>
              <a:spcPct val="35000"/>
            </a:spcAft>
          </a:pPr>
          <a:r>
            <a:rPr lang="en-GB" sz="1000" kern="1200" dirty="0" smtClean="0">
              <a:solidFill>
                <a:schemeClr val="bg1"/>
              </a:solidFill>
            </a:rPr>
            <a:t>Clinical lessons</a:t>
          </a:r>
          <a:endParaRPr lang="nl-NL" sz="1000" kern="1200" dirty="0" smtClean="0">
            <a:solidFill>
              <a:schemeClr val="bg1"/>
            </a:solidFill>
          </a:endParaRPr>
        </a:p>
        <a:p>
          <a:pPr lvl="0" algn="ctr" defTabSz="444500">
            <a:lnSpc>
              <a:spcPct val="90000"/>
            </a:lnSpc>
            <a:spcBef>
              <a:spcPct val="0"/>
            </a:spcBef>
            <a:spcAft>
              <a:spcPct val="35000"/>
            </a:spcAft>
          </a:pPr>
          <a:r>
            <a:rPr lang="en-GB" sz="1000" kern="1200" dirty="0" smtClean="0">
              <a:solidFill>
                <a:schemeClr val="bg1"/>
              </a:solidFill>
            </a:rPr>
            <a:t>Team activities</a:t>
          </a:r>
          <a:endParaRPr lang="nl-NL" sz="1000" kern="1200" dirty="0" smtClean="0">
            <a:solidFill>
              <a:schemeClr val="bg1"/>
            </a:solidFill>
          </a:endParaRPr>
        </a:p>
        <a:p>
          <a:pPr lvl="0" algn="ctr" defTabSz="444500">
            <a:lnSpc>
              <a:spcPct val="90000"/>
            </a:lnSpc>
            <a:spcBef>
              <a:spcPct val="0"/>
            </a:spcBef>
            <a:spcAft>
              <a:spcPct val="35000"/>
            </a:spcAft>
          </a:pPr>
          <a:r>
            <a:rPr lang="en-GB" sz="1000" kern="1200" dirty="0" smtClean="0">
              <a:solidFill>
                <a:schemeClr val="bg1"/>
              </a:solidFill>
            </a:rPr>
            <a:t>Observation activities</a:t>
          </a:r>
          <a:endParaRPr lang="en-US" sz="1000" kern="1200" dirty="0">
            <a:solidFill>
              <a:schemeClr val="bg1"/>
            </a:solidFill>
          </a:endParaRPr>
        </a:p>
      </dsp:txBody>
      <dsp:txXfrm>
        <a:off x="2972960" y="464594"/>
        <a:ext cx="1983922" cy="1983922"/>
      </dsp:txXfrm>
    </dsp:sp>
    <dsp:sp modelId="{B2B13EEA-6449-4930-9251-41B3470985DA}">
      <dsp:nvSpPr>
        <dsp:cNvPr id="0" name=""/>
        <dsp:cNvSpPr/>
      </dsp:nvSpPr>
      <dsp:spPr>
        <a:xfrm>
          <a:off x="5448959" y="357268"/>
          <a:ext cx="2198574" cy="2198574"/>
        </a:xfrm>
        <a:prstGeom prst="roundRect">
          <a:avLst/>
        </a:prstGeom>
        <a:solidFill>
          <a:srgbClr val="2DBD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Workplace learning</a:t>
          </a:r>
          <a:endParaRPr lang="nl-NL" sz="1000" kern="1200" dirty="0" smtClean="0"/>
        </a:p>
        <a:p>
          <a:pPr lvl="0" algn="ctr" defTabSz="444500">
            <a:lnSpc>
              <a:spcPct val="90000"/>
            </a:lnSpc>
            <a:spcBef>
              <a:spcPct val="0"/>
            </a:spcBef>
            <a:spcAft>
              <a:spcPct val="35000"/>
            </a:spcAft>
          </a:pPr>
          <a:r>
            <a:rPr lang="en-GB" sz="1000" kern="1200" dirty="0" smtClean="0"/>
            <a:t>Books/magazines</a:t>
          </a:r>
          <a:endParaRPr lang="nl-NL" sz="1000" kern="1200" dirty="0" smtClean="0"/>
        </a:p>
        <a:p>
          <a:pPr lvl="0" algn="ctr" defTabSz="444500">
            <a:lnSpc>
              <a:spcPct val="90000"/>
            </a:lnSpc>
            <a:spcBef>
              <a:spcPct val="0"/>
            </a:spcBef>
            <a:spcAft>
              <a:spcPct val="35000"/>
            </a:spcAft>
          </a:pPr>
          <a:r>
            <a:rPr lang="en-GB" sz="1000" kern="1200" dirty="0" smtClean="0"/>
            <a:t>Coaching</a:t>
          </a:r>
          <a:endParaRPr lang="nl-NL" sz="1000" kern="1200" dirty="0" smtClean="0"/>
        </a:p>
        <a:p>
          <a:pPr lvl="0" algn="ctr" defTabSz="444500">
            <a:lnSpc>
              <a:spcPct val="90000"/>
            </a:lnSpc>
            <a:spcBef>
              <a:spcPct val="0"/>
            </a:spcBef>
            <a:spcAft>
              <a:spcPct val="35000"/>
            </a:spcAft>
          </a:pPr>
          <a:r>
            <a:rPr lang="en-GB" sz="1000" kern="1200" dirty="0" smtClean="0"/>
            <a:t>Reading articles</a:t>
          </a:r>
          <a:endParaRPr lang="nl-NL" sz="1000" kern="1200" dirty="0" smtClean="0"/>
        </a:p>
        <a:p>
          <a:pPr lvl="0" algn="ctr" defTabSz="444500">
            <a:lnSpc>
              <a:spcPct val="90000"/>
            </a:lnSpc>
            <a:spcBef>
              <a:spcPct val="0"/>
            </a:spcBef>
            <a:spcAft>
              <a:spcPct val="35000"/>
            </a:spcAft>
          </a:pPr>
          <a:r>
            <a:rPr lang="en-GB" sz="1000" kern="1200" dirty="0" smtClean="0"/>
            <a:t>Exams</a:t>
          </a:r>
          <a:endParaRPr lang="nl-NL" sz="1000" kern="1200" dirty="0" smtClean="0"/>
        </a:p>
        <a:p>
          <a:pPr lvl="0" algn="ctr" defTabSz="444500">
            <a:lnSpc>
              <a:spcPct val="90000"/>
            </a:lnSpc>
            <a:spcBef>
              <a:spcPct val="0"/>
            </a:spcBef>
            <a:spcAft>
              <a:spcPct val="35000"/>
            </a:spcAft>
          </a:pPr>
          <a:r>
            <a:rPr lang="en-GB" sz="1000" kern="1200" dirty="0" smtClean="0"/>
            <a:t>Workplace/practical activities</a:t>
          </a:r>
          <a:endParaRPr lang="nl-NL" sz="1000" kern="1200" dirty="0" smtClean="0"/>
        </a:p>
        <a:p>
          <a:pPr lvl="0" algn="ctr" defTabSz="444500">
            <a:lnSpc>
              <a:spcPct val="90000"/>
            </a:lnSpc>
            <a:spcBef>
              <a:spcPct val="0"/>
            </a:spcBef>
            <a:spcAft>
              <a:spcPct val="35000"/>
            </a:spcAft>
          </a:pPr>
          <a:r>
            <a:rPr lang="en-GB" sz="1000" kern="1200" dirty="0" smtClean="0"/>
            <a:t>Writing reflections</a:t>
          </a:r>
          <a:endParaRPr lang="nl-NL" sz="1000" kern="1200" dirty="0"/>
        </a:p>
      </dsp:txBody>
      <dsp:txXfrm>
        <a:off x="5556285" y="464594"/>
        <a:ext cx="1983922" cy="1983922"/>
      </dsp:txXfrm>
    </dsp:sp>
    <dsp:sp modelId="{CF587EEE-26C3-49F6-A2D3-3C7D506AA554}">
      <dsp:nvSpPr>
        <dsp:cNvPr id="0" name=""/>
        <dsp:cNvSpPr/>
      </dsp:nvSpPr>
      <dsp:spPr>
        <a:xfrm>
          <a:off x="2865634" y="2940592"/>
          <a:ext cx="2198574" cy="21985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smtClean="0"/>
            <a:t>Webinars</a:t>
          </a:r>
          <a:endParaRPr lang="nl-NL" sz="1000" kern="1200" smtClean="0"/>
        </a:p>
        <a:p>
          <a:pPr lvl="0" algn="ctr" defTabSz="444500">
            <a:lnSpc>
              <a:spcPct val="90000"/>
            </a:lnSpc>
            <a:spcBef>
              <a:spcPct val="0"/>
            </a:spcBef>
            <a:spcAft>
              <a:spcPct val="35000"/>
            </a:spcAft>
          </a:pPr>
          <a:r>
            <a:rPr lang="en-GB" sz="1000" kern="1200" smtClean="0"/>
            <a:t>Virtual classrooms</a:t>
          </a:r>
          <a:endParaRPr lang="nl-NL" sz="1000" kern="1200" smtClean="0"/>
        </a:p>
        <a:p>
          <a:pPr lvl="0" algn="ctr" defTabSz="444500">
            <a:lnSpc>
              <a:spcPct val="90000"/>
            </a:lnSpc>
            <a:spcBef>
              <a:spcPct val="0"/>
            </a:spcBef>
            <a:spcAft>
              <a:spcPct val="35000"/>
            </a:spcAft>
          </a:pPr>
          <a:r>
            <a:rPr lang="en-GB" sz="1000" kern="1200" smtClean="0"/>
            <a:t>Forum</a:t>
          </a:r>
          <a:endParaRPr lang="nl-NL" sz="1000" kern="1200" smtClean="0"/>
        </a:p>
        <a:p>
          <a:pPr lvl="0" algn="ctr" defTabSz="444500">
            <a:lnSpc>
              <a:spcPct val="90000"/>
            </a:lnSpc>
            <a:spcBef>
              <a:spcPct val="0"/>
            </a:spcBef>
            <a:spcAft>
              <a:spcPct val="35000"/>
            </a:spcAft>
          </a:pPr>
          <a:r>
            <a:rPr lang="en-GB" sz="1000" kern="1200" smtClean="0"/>
            <a:t>Serious gaming</a:t>
          </a:r>
          <a:endParaRPr lang="nl-NL" sz="1000" kern="1200" smtClean="0"/>
        </a:p>
        <a:p>
          <a:pPr lvl="0" algn="ctr" defTabSz="444500">
            <a:lnSpc>
              <a:spcPct val="90000"/>
            </a:lnSpc>
            <a:spcBef>
              <a:spcPct val="0"/>
            </a:spcBef>
            <a:spcAft>
              <a:spcPct val="35000"/>
            </a:spcAft>
          </a:pPr>
          <a:r>
            <a:rPr lang="en-GB" sz="1000" kern="1200" smtClean="0"/>
            <a:t>Mind maps</a:t>
          </a:r>
          <a:endParaRPr lang="nl-NL" sz="1000" kern="1200" smtClean="0"/>
        </a:p>
        <a:p>
          <a:pPr lvl="0" algn="ctr" defTabSz="444500">
            <a:lnSpc>
              <a:spcPct val="90000"/>
            </a:lnSpc>
            <a:spcBef>
              <a:spcPct val="0"/>
            </a:spcBef>
            <a:spcAft>
              <a:spcPct val="35000"/>
            </a:spcAft>
          </a:pPr>
          <a:r>
            <a:rPr lang="en-GB" sz="1000" kern="1200" smtClean="0"/>
            <a:t>Creating videos</a:t>
          </a:r>
          <a:endParaRPr lang="nl-NL" sz="1000" kern="1200" smtClean="0"/>
        </a:p>
        <a:p>
          <a:pPr lvl="0" algn="ctr" defTabSz="444500">
            <a:lnSpc>
              <a:spcPct val="90000"/>
            </a:lnSpc>
            <a:spcBef>
              <a:spcPct val="0"/>
            </a:spcBef>
            <a:spcAft>
              <a:spcPct val="35000"/>
            </a:spcAft>
          </a:pPr>
          <a:r>
            <a:rPr lang="en-GB" sz="1000" kern="1200" smtClean="0"/>
            <a:t>Skype meetings</a:t>
          </a:r>
          <a:endParaRPr lang="nl-NL" sz="1000" kern="1200" smtClean="0"/>
        </a:p>
        <a:p>
          <a:pPr lvl="0" algn="ctr" defTabSz="444500">
            <a:lnSpc>
              <a:spcPct val="90000"/>
            </a:lnSpc>
            <a:spcBef>
              <a:spcPct val="0"/>
            </a:spcBef>
            <a:spcAft>
              <a:spcPct val="35000"/>
            </a:spcAft>
          </a:pPr>
          <a:r>
            <a:rPr lang="en-GB" sz="1000" kern="1200" smtClean="0"/>
            <a:t>Peer feedback</a:t>
          </a:r>
          <a:endParaRPr lang="nl-NL" sz="1000" kern="1200" smtClean="0"/>
        </a:p>
        <a:p>
          <a:pPr lvl="0" algn="ctr" defTabSz="444500">
            <a:lnSpc>
              <a:spcPct val="90000"/>
            </a:lnSpc>
            <a:spcBef>
              <a:spcPct val="0"/>
            </a:spcBef>
            <a:spcAft>
              <a:spcPct val="35000"/>
            </a:spcAft>
          </a:pPr>
          <a:r>
            <a:rPr lang="en-GB" sz="1000" kern="1200" smtClean="0"/>
            <a:t>Social networking</a:t>
          </a:r>
          <a:endParaRPr lang="nl-NL" sz="1000" kern="1200"/>
        </a:p>
      </dsp:txBody>
      <dsp:txXfrm>
        <a:off x="2972960" y="3047918"/>
        <a:ext cx="1983922" cy="1983922"/>
      </dsp:txXfrm>
    </dsp:sp>
    <dsp:sp modelId="{EA094CED-AFE1-4A95-9408-72FD1BFD315A}">
      <dsp:nvSpPr>
        <dsp:cNvPr id="0" name=""/>
        <dsp:cNvSpPr/>
      </dsp:nvSpPr>
      <dsp:spPr>
        <a:xfrm>
          <a:off x="5448959" y="2940592"/>
          <a:ext cx="2198574" cy="2198574"/>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E-learning modules</a:t>
          </a:r>
          <a:endParaRPr lang="nl-NL" sz="1000" kern="1200" dirty="0" smtClean="0"/>
        </a:p>
        <a:p>
          <a:pPr lvl="0" algn="ctr" defTabSz="444500">
            <a:lnSpc>
              <a:spcPct val="90000"/>
            </a:lnSpc>
            <a:spcBef>
              <a:spcPct val="0"/>
            </a:spcBef>
            <a:spcAft>
              <a:spcPct val="35000"/>
            </a:spcAft>
          </a:pPr>
          <a:r>
            <a:rPr lang="en-GB" sz="1000" kern="1200" dirty="0" smtClean="0"/>
            <a:t>Internet searches</a:t>
          </a:r>
          <a:endParaRPr lang="nl-NL" sz="1000" kern="1200" dirty="0" smtClean="0"/>
        </a:p>
        <a:p>
          <a:pPr lvl="0" algn="ctr" defTabSz="444500">
            <a:lnSpc>
              <a:spcPct val="90000"/>
            </a:lnSpc>
            <a:spcBef>
              <a:spcPct val="0"/>
            </a:spcBef>
            <a:spcAft>
              <a:spcPct val="35000"/>
            </a:spcAft>
          </a:pPr>
          <a:r>
            <a:rPr lang="en-GB" sz="1000" kern="1200" dirty="0" smtClean="0"/>
            <a:t>Using informative apps</a:t>
          </a:r>
          <a:endParaRPr lang="nl-NL" sz="1000" kern="1200" dirty="0" smtClean="0"/>
        </a:p>
        <a:p>
          <a:pPr lvl="0" algn="ctr" defTabSz="444500">
            <a:lnSpc>
              <a:spcPct val="90000"/>
            </a:lnSpc>
            <a:spcBef>
              <a:spcPct val="0"/>
            </a:spcBef>
            <a:spcAft>
              <a:spcPct val="35000"/>
            </a:spcAft>
          </a:pPr>
          <a:r>
            <a:rPr lang="en-GB" sz="1000" kern="1200" dirty="0" smtClean="0"/>
            <a:t>Serious gaming</a:t>
          </a:r>
          <a:endParaRPr lang="nl-NL" sz="1000" kern="1200" dirty="0" smtClean="0"/>
        </a:p>
        <a:p>
          <a:pPr lvl="0" algn="ctr" defTabSz="444500">
            <a:lnSpc>
              <a:spcPct val="90000"/>
            </a:lnSpc>
            <a:spcBef>
              <a:spcPct val="0"/>
            </a:spcBef>
            <a:spcAft>
              <a:spcPct val="35000"/>
            </a:spcAft>
          </a:pPr>
          <a:r>
            <a:rPr lang="en-GB" sz="1000" kern="1200" dirty="0" smtClean="0"/>
            <a:t>Formative exams/quizzes</a:t>
          </a:r>
          <a:endParaRPr lang="nl-NL" sz="1000" kern="1200" dirty="0" smtClean="0"/>
        </a:p>
        <a:p>
          <a:pPr lvl="0" algn="ctr" defTabSz="444500">
            <a:lnSpc>
              <a:spcPct val="90000"/>
            </a:lnSpc>
            <a:spcBef>
              <a:spcPct val="0"/>
            </a:spcBef>
            <a:spcAft>
              <a:spcPct val="35000"/>
            </a:spcAft>
          </a:pPr>
          <a:r>
            <a:rPr lang="en-GB" sz="1000" kern="1200" dirty="0" smtClean="0"/>
            <a:t>Watching/creating videos</a:t>
          </a:r>
          <a:endParaRPr lang="nl-NL" sz="1000" kern="1200" dirty="0" smtClean="0"/>
        </a:p>
        <a:p>
          <a:pPr lvl="0" algn="ctr" defTabSz="444500">
            <a:lnSpc>
              <a:spcPct val="90000"/>
            </a:lnSpc>
            <a:spcBef>
              <a:spcPct val="0"/>
            </a:spcBef>
            <a:spcAft>
              <a:spcPct val="35000"/>
            </a:spcAft>
          </a:pPr>
          <a:r>
            <a:rPr lang="en-GB" sz="1000" kern="1200" dirty="0" smtClean="0"/>
            <a:t>Polls</a:t>
          </a:r>
          <a:endParaRPr lang="nl-NL" sz="1000" kern="1200" dirty="0" smtClean="0"/>
        </a:p>
        <a:p>
          <a:pPr lvl="0" algn="ctr" defTabSz="444500">
            <a:lnSpc>
              <a:spcPct val="90000"/>
            </a:lnSpc>
            <a:spcBef>
              <a:spcPct val="0"/>
            </a:spcBef>
            <a:spcAft>
              <a:spcPct val="35000"/>
            </a:spcAft>
          </a:pPr>
          <a:r>
            <a:rPr lang="en-GB" sz="1000" kern="1200" dirty="0" smtClean="0"/>
            <a:t>Reading/writing blogs</a:t>
          </a:r>
          <a:endParaRPr lang="nl-NL" sz="1000" kern="1200" dirty="0" smtClean="0"/>
        </a:p>
        <a:p>
          <a:pPr lvl="0" algn="ctr" defTabSz="444500">
            <a:lnSpc>
              <a:spcPct val="90000"/>
            </a:lnSpc>
            <a:spcBef>
              <a:spcPct val="0"/>
            </a:spcBef>
            <a:spcAft>
              <a:spcPct val="35000"/>
            </a:spcAft>
          </a:pPr>
          <a:r>
            <a:rPr lang="en-GB" sz="1000" kern="1200" dirty="0" smtClean="0"/>
            <a:t>E-books </a:t>
          </a:r>
          <a:endParaRPr lang="nl-NL" sz="1000" kern="1200" dirty="0" smtClean="0"/>
        </a:p>
        <a:p>
          <a:pPr lvl="0" algn="ctr" defTabSz="444500">
            <a:lnSpc>
              <a:spcPct val="90000"/>
            </a:lnSpc>
            <a:spcBef>
              <a:spcPct val="0"/>
            </a:spcBef>
            <a:spcAft>
              <a:spcPct val="35000"/>
            </a:spcAft>
          </a:pPr>
          <a:r>
            <a:rPr lang="en-GB" sz="1000" kern="1200" dirty="0" smtClean="0"/>
            <a:t>Mind maps</a:t>
          </a:r>
          <a:endParaRPr lang="nl-NL" sz="1000" kern="1200" dirty="0" smtClean="0"/>
        </a:p>
      </dsp:txBody>
      <dsp:txXfrm>
        <a:off x="5556285" y="3047918"/>
        <a:ext cx="1983922" cy="1983922"/>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533400" y="446088"/>
            <a:ext cx="5867400" cy="414337"/>
          </a:xfrm>
          <a:prstGeom prst="rect">
            <a:avLst/>
          </a:prstGeom>
          <a:noFill/>
          <a:ln>
            <a:noFill/>
          </a:ln>
          <a:effectLst/>
          <a:extLst/>
        </p:spPr>
        <p:txBody>
          <a:bodyPr vert="horz" wrap="square" lIns="0" tIns="0" rIns="0" bIns="0" numCol="1" anchor="t" anchorCtr="0" compatLnSpc="1">
            <a:prstTxWarp prst="textNoShape">
              <a:avLst/>
            </a:prstTxWarp>
          </a:bodyPr>
          <a:lstStyle>
            <a:lvl1pPr defTabSz="933450" eaLnBrk="0" hangingPunct="0">
              <a:spcBef>
                <a:spcPct val="0"/>
              </a:spcBef>
              <a:defRPr sz="1000">
                <a:latin typeface="Arial" charset="0"/>
              </a:defRPr>
            </a:lvl1pPr>
          </a:lstStyle>
          <a:p>
            <a:pPr>
              <a:defRPr/>
            </a:pPr>
            <a:endParaRPr lang="nl-NL"/>
          </a:p>
        </p:txBody>
      </p:sp>
      <p:sp>
        <p:nvSpPr>
          <p:cNvPr id="32771" name="Rectangle 3"/>
          <p:cNvSpPr>
            <a:spLocks noGrp="1" noChangeArrowheads="1"/>
          </p:cNvSpPr>
          <p:nvPr>
            <p:ph type="dt" sz="quarter" idx="1"/>
          </p:nvPr>
        </p:nvSpPr>
        <p:spPr bwMode="auto">
          <a:xfrm>
            <a:off x="533400" y="114300"/>
            <a:ext cx="2998788" cy="146050"/>
          </a:xfrm>
          <a:prstGeom prst="rect">
            <a:avLst/>
          </a:prstGeom>
          <a:noFill/>
          <a:ln>
            <a:noFill/>
          </a:ln>
          <a:effectLst/>
          <a:extLst/>
        </p:spPr>
        <p:txBody>
          <a:bodyPr vert="horz" wrap="square" lIns="0" tIns="0" rIns="0" bIns="0" numCol="1" anchor="t" anchorCtr="0" compatLnSpc="1">
            <a:prstTxWarp prst="textNoShape">
              <a:avLst/>
            </a:prstTxWarp>
          </a:bodyPr>
          <a:lstStyle>
            <a:lvl1pPr defTabSz="933450" eaLnBrk="0" hangingPunct="0">
              <a:spcBef>
                <a:spcPct val="0"/>
              </a:spcBef>
              <a:defRPr sz="800">
                <a:latin typeface="Arial" charset="0"/>
              </a:defRPr>
            </a:lvl1pPr>
          </a:lstStyle>
          <a:p>
            <a:pPr>
              <a:defRPr/>
            </a:pPr>
            <a:endParaRPr lang="nl-NL"/>
          </a:p>
        </p:txBody>
      </p:sp>
      <p:sp>
        <p:nvSpPr>
          <p:cNvPr id="32772" name="Rectangle 4"/>
          <p:cNvSpPr>
            <a:spLocks noGrp="1" noChangeArrowheads="1"/>
          </p:cNvSpPr>
          <p:nvPr>
            <p:ph type="ftr" sz="quarter" idx="2"/>
          </p:nvPr>
        </p:nvSpPr>
        <p:spPr bwMode="auto">
          <a:xfrm>
            <a:off x="533400" y="8951913"/>
            <a:ext cx="6019800" cy="471487"/>
          </a:xfrm>
          <a:prstGeom prst="rect">
            <a:avLst/>
          </a:prstGeom>
          <a:noFill/>
          <a:ln>
            <a:noFill/>
          </a:ln>
          <a:effectLst/>
          <a:extLst/>
        </p:spPr>
        <p:txBody>
          <a:bodyPr vert="horz" wrap="square" lIns="0" tIns="0" rIns="0" bIns="0" numCol="1" anchor="b" anchorCtr="0" compatLnSpc="1">
            <a:prstTxWarp prst="textNoShape">
              <a:avLst/>
            </a:prstTxWarp>
          </a:bodyPr>
          <a:lstStyle>
            <a:lvl1pPr defTabSz="933450" eaLnBrk="0" hangingPunct="0">
              <a:spcBef>
                <a:spcPct val="0"/>
              </a:spcBef>
              <a:defRPr sz="1000">
                <a:latin typeface="Arial" charset="0"/>
              </a:defRPr>
            </a:lvl1pPr>
          </a:lstStyle>
          <a:p>
            <a:pPr>
              <a:defRPr/>
            </a:pPr>
            <a:r>
              <a:rPr lang="nl-NL"/>
              <a:t>Eventuele voettekst</a:t>
            </a:r>
          </a:p>
        </p:txBody>
      </p:sp>
      <p:sp>
        <p:nvSpPr>
          <p:cNvPr id="32773" name="Rectangle 5"/>
          <p:cNvSpPr>
            <a:spLocks noGrp="1" noChangeArrowheads="1"/>
          </p:cNvSpPr>
          <p:nvPr>
            <p:ph type="sldNum" sz="quarter" idx="3"/>
          </p:nvPr>
        </p:nvSpPr>
        <p:spPr bwMode="auto">
          <a:xfrm>
            <a:off x="6613525" y="8951913"/>
            <a:ext cx="228600" cy="471487"/>
          </a:xfrm>
          <a:prstGeom prst="rect">
            <a:avLst/>
          </a:prstGeom>
          <a:noFill/>
          <a:ln>
            <a:noFill/>
          </a:ln>
          <a:effectLst/>
          <a:extLst/>
        </p:spPr>
        <p:txBody>
          <a:bodyPr vert="horz" wrap="square" lIns="0" tIns="0" rIns="0" bIns="0" numCol="1" anchor="b" anchorCtr="0" compatLnSpc="1">
            <a:prstTxWarp prst="textNoShape">
              <a:avLst/>
            </a:prstTxWarp>
          </a:bodyPr>
          <a:lstStyle>
            <a:lvl1pPr algn="ctr" defTabSz="933450" eaLnBrk="0" hangingPunct="0">
              <a:spcBef>
                <a:spcPct val="0"/>
              </a:spcBef>
              <a:defRPr sz="1000">
                <a:latin typeface="Arial" charset="0"/>
              </a:defRPr>
            </a:lvl1pPr>
          </a:lstStyle>
          <a:p>
            <a:pPr>
              <a:defRPr/>
            </a:pPr>
            <a:fld id="{E1460D1F-5074-4EB0-BB4F-B8A7850CD942}" type="slidenum">
              <a:rPr lang="nl-NL"/>
              <a:pPr>
                <a:defRPr/>
              </a:pPr>
              <a:t>‹#›</a:t>
            </a:fld>
            <a:endParaRPr lang="nl-NL"/>
          </a:p>
        </p:txBody>
      </p:sp>
      <p:sp>
        <p:nvSpPr>
          <p:cNvPr id="32788" name="RubriceringEnMerking2"/>
          <p:cNvSpPr txBox="1">
            <a:spLocks noChangeArrowheads="1"/>
          </p:cNvSpPr>
          <p:nvPr/>
        </p:nvSpPr>
        <p:spPr bwMode="auto">
          <a:xfrm rot="-5400000">
            <a:off x="4827587" y="2786063"/>
            <a:ext cx="3808413" cy="122238"/>
          </a:xfrm>
          <a:prstGeom prst="rect">
            <a:avLst/>
          </a:prstGeom>
          <a:noFill/>
          <a:ln>
            <a:noFill/>
          </a:ln>
          <a:effectLst/>
          <a:extLst/>
        </p:spPr>
        <p:txBody>
          <a:bodyPr lIns="0" tIns="0" rIns="0" bIns="0">
            <a:spAutoFit/>
          </a:bodyPr>
          <a:lstStyle/>
          <a:p>
            <a:pPr algn="r" eaLnBrk="0" hangingPunct="0">
              <a:defRPr/>
            </a:pPr>
            <a:endParaRPr lang="nl-NL" sz="800">
              <a:latin typeface="Arial" charset="0"/>
            </a:endParaRPr>
          </a:p>
        </p:txBody>
      </p:sp>
      <p:sp>
        <p:nvSpPr>
          <p:cNvPr id="32789" name="RubriceringEnMerking"/>
          <p:cNvSpPr txBox="1">
            <a:spLocks noChangeArrowheads="1"/>
          </p:cNvSpPr>
          <p:nvPr/>
        </p:nvSpPr>
        <p:spPr bwMode="auto">
          <a:xfrm rot="-5400000">
            <a:off x="4826001" y="6527800"/>
            <a:ext cx="3808412" cy="122237"/>
          </a:xfrm>
          <a:prstGeom prst="rect">
            <a:avLst/>
          </a:prstGeom>
          <a:noFill/>
          <a:ln>
            <a:noFill/>
          </a:ln>
          <a:effectLst/>
          <a:extLst/>
        </p:spPr>
        <p:txBody>
          <a:bodyPr lIns="0" tIns="0" rIns="0" bIns="0">
            <a:spAutoFit/>
          </a:bodyPr>
          <a:lstStyle/>
          <a:p>
            <a:pPr eaLnBrk="0" hangingPunct="0">
              <a:defRPr/>
            </a:pPr>
            <a:endParaRPr lang="nl-NL" sz="800">
              <a:latin typeface="Arial" charset="0"/>
            </a:endParaRPr>
          </a:p>
        </p:txBody>
      </p:sp>
    </p:spTree>
    <p:extLst>
      <p:ext uri="{BB962C8B-B14F-4D97-AF65-F5344CB8AC3E}">
        <p14:creationId xmlns:p14="http://schemas.microsoft.com/office/powerpoint/2010/main" val="672473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533400" y="447675"/>
            <a:ext cx="5867400" cy="412750"/>
          </a:xfrm>
          <a:prstGeom prst="rect">
            <a:avLst/>
          </a:prstGeom>
          <a:noFill/>
          <a:ln>
            <a:noFill/>
          </a:ln>
          <a:effectLst/>
          <a:extLst/>
        </p:spPr>
        <p:txBody>
          <a:bodyPr vert="horz" wrap="square" lIns="0" tIns="0" rIns="0" bIns="0" numCol="1" anchor="t" anchorCtr="0" compatLnSpc="1">
            <a:prstTxWarp prst="textNoShape">
              <a:avLst/>
            </a:prstTxWarp>
          </a:bodyPr>
          <a:lstStyle>
            <a:lvl1pPr defTabSz="933450" eaLnBrk="0" hangingPunct="0">
              <a:spcBef>
                <a:spcPct val="0"/>
              </a:spcBef>
              <a:defRPr sz="1000">
                <a:latin typeface="Arial" charset="0"/>
              </a:defRPr>
            </a:lvl1pPr>
          </a:lstStyle>
          <a:p>
            <a:pPr>
              <a:defRPr/>
            </a:pPr>
            <a:endParaRPr lang="en-US"/>
          </a:p>
        </p:txBody>
      </p:sp>
      <p:sp>
        <p:nvSpPr>
          <p:cNvPr id="5123" name="Rectangle 3"/>
          <p:cNvSpPr>
            <a:spLocks noGrp="1" noChangeArrowheads="1"/>
          </p:cNvSpPr>
          <p:nvPr>
            <p:ph type="dt" idx="1"/>
          </p:nvPr>
        </p:nvSpPr>
        <p:spPr bwMode="auto">
          <a:xfrm>
            <a:off x="531813" y="114300"/>
            <a:ext cx="2998787" cy="147638"/>
          </a:xfrm>
          <a:prstGeom prst="rect">
            <a:avLst/>
          </a:prstGeom>
          <a:noFill/>
          <a:ln>
            <a:noFill/>
          </a:ln>
          <a:effectLst/>
          <a:extLst/>
        </p:spPr>
        <p:txBody>
          <a:bodyPr vert="horz" wrap="square" lIns="0" tIns="0" rIns="0" bIns="0" numCol="1" anchor="t" anchorCtr="0" compatLnSpc="1">
            <a:prstTxWarp prst="textNoShape">
              <a:avLst/>
            </a:prstTxWarp>
          </a:bodyPr>
          <a:lstStyle>
            <a:lvl1pPr defTabSz="933450" eaLnBrk="0" hangingPunct="0">
              <a:spcBef>
                <a:spcPct val="0"/>
              </a:spcBef>
              <a:defRPr sz="800">
                <a:latin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250825" y="933450"/>
            <a:ext cx="6280150" cy="35337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533400" y="4648200"/>
            <a:ext cx="4724400" cy="3844925"/>
          </a:xfrm>
          <a:prstGeom prst="rect">
            <a:avLst/>
          </a:prstGeom>
          <a:noFill/>
          <a:ln>
            <a:noFill/>
          </a:ln>
          <a:effectLst/>
          <a:extLst/>
        </p:spPr>
        <p:txBody>
          <a:bodyPr vert="horz" wrap="square" lIns="0" tIns="0" rIns="0" bIns="0" numCol="1" anchor="t" anchorCtr="0" compatLnSpc="1">
            <a:prstTxWarp prst="textNoShape">
              <a:avLst/>
            </a:prstTxWarp>
          </a:bodyPr>
          <a:lstStyle/>
          <a:p>
            <a:pPr lvl="0"/>
            <a:r>
              <a:rPr lang="en-US" noProof="0" smtClean="0"/>
              <a:t>Klik om het opmaakprofiel van de modeltekst te bewerken</a:t>
            </a:r>
          </a:p>
          <a:p>
            <a:pPr lvl="1"/>
            <a:r>
              <a:rPr lang="en-US" noProof="0" smtClean="0"/>
              <a:t>Tweede niveau</a:t>
            </a:r>
          </a:p>
          <a:p>
            <a:pPr lvl="2"/>
            <a:r>
              <a:rPr lang="en-US" noProof="0" smtClean="0"/>
              <a:t>Derde niveau</a:t>
            </a:r>
          </a:p>
          <a:p>
            <a:pPr lvl="3"/>
            <a:r>
              <a:rPr lang="en-US" noProof="0" smtClean="0"/>
              <a:t>Vierde niveau</a:t>
            </a:r>
          </a:p>
          <a:p>
            <a:pPr lvl="4"/>
            <a:r>
              <a:rPr lang="en-US" noProof="0" smtClean="0"/>
              <a:t>Vijfde niveau</a:t>
            </a:r>
          </a:p>
        </p:txBody>
      </p:sp>
      <p:sp>
        <p:nvSpPr>
          <p:cNvPr id="5126" name="Rectangle 6"/>
          <p:cNvSpPr>
            <a:spLocks noGrp="1" noChangeArrowheads="1"/>
          </p:cNvSpPr>
          <p:nvPr>
            <p:ph type="ftr" sz="quarter" idx="4"/>
          </p:nvPr>
        </p:nvSpPr>
        <p:spPr bwMode="auto">
          <a:xfrm>
            <a:off x="531813" y="8951913"/>
            <a:ext cx="6097587" cy="471487"/>
          </a:xfrm>
          <a:prstGeom prst="rect">
            <a:avLst/>
          </a:prstGeom>
          <a:noFill/>
          <a:ln>
            <a:noFill/>
          </a:ln>
          <a:effectLst/>
          <a:extLst/>
        </p:spPr>
        <p:txBody>
          <a:bodyPr vert="horz" wrap="square" lIns="0" tIns="0" rIns="0" bIns="0" numCol="1" anchor="b" anchorCtr="0" compatLnSpc="1">
            <a:prstTxWarp prst="textNoShape">
              <a:avLst/>
            </a:prstTxWarp>
          </a:bodyPr>
          <a:lstStyle>
            <a:lvl1pPr defTabSz="933450" eaLnBrk="0" hangingPunct="0">
              <a:spcBef>
                <a:spcPct val="0"/>
              </a:spcBef>
              <a:defRPr sz="1000">
                <a:latin typeface="Arial" charset="0"/>
              </a:defRPr>
            </a:lvl1pPr>
          </a:lstStyle>
          <a:p>
            <a:pPr>
              <a:defRPr/>
            </a:pPr>
            <a:r>
              <a:rPr lang="en-US"/>
              <a:t>Eventuele voettekst</a:t>
            </a:r>
          </a:p>
        </p:txBody>
      </p:sp>
      <p:sp>
        <p:nvSpPr>
          <p:cNvPr id="5127" name="Rectangle 7"/>
          <p:cNvSpPr>
            <a:spLocks noGrp="1" noChangeArrowheads="1"/>
          </p:cNvSpPr>
          <p:nvPr>
            <p:ph type="sldNum" sz="quarter" idx="5"/>
          </p:nvPr>
        </p:nvSpPr>
        <p:spPr bwMode="auto">
          <a:xfrm>
            <a:off x="6615113" y="8951913"/>
            <a:ext cx="230187" cy="471487"/>
          </a:xfrm>
          <a:prstGeom prst="rect">
            <a:avLst/>
          </a:prstGeom>
          <a:noFill/>
          <a:ln>
            <a:noFill/>
          </a:ln>
          <a:effectLst/>
          <a:extLst/>
        </p:spPr>
        <p:txBody>
          <a:bodyPr vert="horz" wrap="square" lIns="0" tIns="0" rIns="0" bIns="0" numCol="1" anchor="b" anchorCtr="0" compatLnSpc="1">
            <a:prstTxWarp prst="textNoShape">
              <a:avLst/>
            </a:prstTxWarp>
          </a:bodyPr>
          <a:lstStyle>
            <a:lvl1pPr algn="ctr" defTabSz="933450" eaLnBrk="0" hangingPunct="0">
              <a:spcBef>
                <a:spcPct val="0"/>
              </a:spcBef>
              <a:defRPr sz="1000">
                <a:latin typeface="Arial" charset="0"/>
              </a:defRPr>
            </a:lvl1pPr>
          </a:lstStyle>
          <a:p>
            <a:pPr>
              <a:defRPr/>
            </a:pPr>
            <a:fld id="{9FC98DC9-4F28-4B39-8B6E-408133FC7853}" type="slidenum">
              <a:rPr lang="en-US"/>
              <a:pPr>
                <a:defRPr/>
              </a:pPr>
              <a:t>‹#›</a:t>
            </a:fld>
            <a:endParaRPr lang="en-US"/>
          </a:p>
        </p:txBody>
      </p:sp>
      <p:sp>
        <p:nvSpPr>
          <p:cNvPr id="5139" name="RubriceringEnMerking2"/>
          <p:cNvSpPr txBox="1">
            <a:spLocks noChangeArrowheads="1"/>
          </p:cNvSpPr>
          <p:nvPr/>
        </p:nvSpPr>
        <p:spPr bwMode="auto">
          <a:xfrm rot="-5400000">
            <a:off x="4827587" y="2786063"/>
            <a:ext cx="3808413" cy="122238"/>
          </a:xfrm>
          <a:prstGeom prst="rect">
            <a:avLst/>
          </a:prstGeom>
          <a:noFill/>
          <a:ln>
            <a:noFill/>
          </a:ln>
          <a:effectLst/>
          <a:extLst/>
        </p:spPr>
        <p:txBody>
          <a:bodyPr lIns="0" tIns="0" rIns="0" bIns="0">
            <a:spAutoFit/>
          </a:bodyPr>
          <a:lstStyle/>
          <a:p>
            <a:pPr algn="r" eaLnBrk="0" hangingPunct="0">
              <a:defRPr/>
            </a:pPr>
            <a:endParaRPr lang="nl-NL" sz="800">
              <a:latin typeface="Arial" charset="0"/>
            </a:endParaRPr>
          </a:p>
        </p:txBody>
      </p:sp>
      <p:sp>
        <p:nvSpPr>
          <p:cNvPr id="5140" name="RubriceringEnMerking"/>
          <p:cNvSpPr txBox="1">
            <a:spLocks noChangeArrowheads="1"/>
          </p:cNvSpPr>
          <p:nvPr/>
        </p:nvSpPr>
        <p:spPr bwMode="auto">
          <a:xfrm rot="-5400000">
            <a:off x="4826001" y="6527800"/>
            <a:ext cx="3808412" cy="122237"/>
          </a:xfrm>
          <a:prstGeom prst="rect">
            <a:avLst/>
          </a:prstGeom>
          <a:noFill/>
          <a:ln>
            <a:noFill/>
          </a:ln>
          <a:effectLst/>
          <a:extLst/>
        </p:spPr>
        <p:txBody>
          <a:bodyPr lIns="0" tIns="0" rIns="0" bIns="0">
            <a:spAutoFit/>
          </a:bodyPr>
          <a:lstStyle/>
          <a:p>
            <a:pPr eaLnBrk="0" hangingPunct="0">
              <a:defRPr/>
            </a:pPr>
            <a:endParaRPr lang="nl-NL" sz="800">
              <a:latin typeface="Arial" charset="0"/>
            </a:endParaRPr>
          </a:p>
        </p:txBody>
      </p:sp>
    </p:spTree>
    <p:extLst>
      <p:ext uri="{BB962C8B-B14F-4D97-AF65-F5344CB8AC3E}">
        <p14:creationId xmlns:p14="http://schemas.microsoft.com/office/powerpoint/2010/main" val="2502562784"/>
      </p:ext>
    </p:extLst>
  </p:cSld>
  <p:clrMap bg1="lt1" tx1="dk1" bg2="lt2" tx2="dk2" accent1="accent1" accent2="accent2" accent3="accent3" accent4="accent4" accent5="accent5" accent6="accent6" hlink="hlink" folHlink="folHlink"/>
  <p:hf hdr="0" dt="0"/>
  <p:notesStyle>
    <a:lvl1pPr algn="l" rtl="0" eaLnBrk="0" fontAlgn="base" hangingPunct="0">
      <a:lnSpc>
        <a:spcPct val="110000"/>
      </a:lnSpc>
      <a:spcBef>
        <a:spcPct val="0"/>
      </a:spcBef>
      <a:spcAft>
        <a:spcPct val="0"/>
      </a:spcAft>
      <a:defRPr sz="1000" kern="1200">
        <a:solidFill>
          <a:schemeClr val="tx1"/>
        </a:solidFill>
        <a:latin typeface="Arial" charset="0"/>
        <a:ea typeface="+mn-ea"/>
        <a:cs typeface="+mn-cs"/>
      </a:defRPr>
    </a:lvl1pPr>
    <a:lvl2pPr marL="1905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2pPr>
    <a:lvl3pPr marL="3810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3pPr>
    <a:lvl4pPr marL="5715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4pPr>
    <a:lvl5pPr marL="7620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10"/>
          </p:nvPr>
        </p:nvSpPr>
        <p:spPr/>
        <p:txBody>
          <a:bodyPr/>
          <a:lstStyle/>
          <a:p>
            <a:pPr>
              <a:defRPr/>
            </a:pPr>
            <a:r>
              <a:rPr lang="en-US" smtClean="0"/>
              <a:t>Eventuele voettekst</a:t>
            </a:r>
            <a:endParaRPr lang="en-US"/>
          </a:p>
        </p:txBody>
      </p:sp>
      <p:sp>
        <p:nvSpPr>
          <p:cNvPr id="5" name="Slide Number Placeholder 4"/>
          <p:cNvSpPr>
            <a:spLocks noGrp="1"/>
          </p:cNvSpPr>
          <p:nvPr>
            <p:ph type="sldNum" sz="quarter" idx="11"/>
          </p:nvPr>
        </p:nvSpPr>
        <p:spPr/>
        <p:txBody>
          <a:bodyPr/>
          <a:lstStyle/>
          <a:p>
            <a:pPr>
              <a:defRPr/>
            </a:pPr>
            <a:fld id="{9FC98DC9-4F28-4B39-8B6E-408133FC7853}" type="slidenum">
              <a:rPr lang="en-US" smtClean="0"/>
              <a:pPr>
                <a:defRPr/>
              </a:pPr>
              <a:t>2</a:t>
            </a:fld>
            <a:endParaRPr lang="en-US"/>
          </a:p>
        </p:txBody>
      </p:sp>
    </p:spTree>
    <p:extLst>
      <p:ext uri="{BB962C8B-B14F-4D97-AF65-F5344CB8AC3E}">
        <p14:creationId xmlns:p14="http://schemas.microsoft.com/office/powerpoint/2010/main" val="1681662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933450"/>
            <a:ext cx="6280150" cy="35337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lang="en-US" dirty="0" smtClean="0"/>
              <a:t>We cannot escape the reality of </a:t>
            </a:r>
            <a:r>
              <a:rPr lang="en-US" dirty="0" err="1" smtClean="0"/>
              <a:t>Covid</a:t>
            </a:r>
            <a:r>
              <a:rPr lang="en-US" dirty="0" smtClean="0"/>
              <a:t>, and online learning offers a solution to the problems of quarantines, but we also need the f2f time, like these responses show.</a:t>
            </a:r>
            <a:endParaRPr lang="nl-NL" dirty="0" smtClean="0"/>
          </a:p>
        </p:txBody>
      </p:sp>
      <p:sp>
        <p:nvSpPr>
          <p:cNvPr id="4" name="Footer Placeholder 3"/>
          <p:cNvSpPr>
            <a:spLocks noGrp="1"/>
          </p:cNvSpPr>
          <p:nvPr>
            <p:ph type="ftr" sz="quarter" idx="10"/>
          </p:nvPr>
        </p:nvSpPr>
        <p:spPr/>
        <p:txBody>
          <a:bodyPr/>
          <a:lstStyle/>
          <a:p>
            <a:pPr>
              <a:defRPr/>
            </a:pPr>
            <a:r>
              <a:rPr lang="en-US" smtClean="0"/>
              <a:t>Eventuele voettekst</a:t>
            </a:r>
            <a:endParaRPr lang="en-US"/>
          </a:p>
        </p:txBody>
      </p:sp>
      <p:sp>
        <p:nvSpPr>
          <p:cNvPr id="5" name="Slide Number Placeholder 4"/>
          <p:cNvSpPr>
            <a:spLocks noGrp="1"/>
          </p:cNvSpPr>
          <p:nvPr>
            <p:ph type="sldNum" sz="quarter" idx="11"/>
          </p:nvPr>
        </p:nvSpPr>
        <p:spPr/>
        <p:txBody>
          <a:bodyPr/>
          <a:lstStyle/>
          <a:p>
            <a:pPr>
              <a:defRPr/>
            </a:pPr>
            <a:fld id="{9FC98DC9-4F28-4B39-8B6E-408133FC7853}" type="slidenum">
              <a:rPr lang="en-US" smtClean="0"/>
              <a:pPr>
                <a:defRPr/>
              </a:pPr>
              <a:t>3</a:t>
            </a:fld>
            <a:endParaRPr lang="en-US"/>
          </a:p>
        </p:txBody>
      </p:sp>
    </p:spTree>
    <p:extLst>
      <p:ext uri="{BB962C8B-B14F-4D97-AF65-F5344CB8AC3E}">
        <p14:creationId xmlns:p14="http://schemas.microsoft.com/office/powerpoint/2010/main" val="1357100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933450"/>
            <a:ext cx="6280150" cy="3533775"/>
          </a:xfrm>
        </p:spPr>
      </p:sp>
      <p:sp>
        <p:nvSpPr>
          <p:cNvPr id="3" name="Notes Placeholder 2"/>
          <p:cNvSpPr>
            <a:spLocks noGrp="1"/>
          </p:cNvSpPr>
          <p:nvPr>
            <p:ph type="body" idx="1"/>
          </p:nvPr>
        </p:nvSpPr>
        <p:spPr/>
        <p:txBody>
          <a:bodyPr/>
          <a:lstStyle/>
          <a:p>
            <a:r>
              <a:rPr lang="en-US" dirty="0" smtClean="0"/>
              <a:t>The Linguistic</a:t>
            </a:r>
            <a:r>
              <a:rPr lang="en-US" baseline="0" dirty="0" smtClean="0"/>
              <a:t> Genius of Babies </a:t>
            </a:r>
            <a:r>
              <a:rPr lang="en-US" baseline="0" dirty="0" err="1" smtClean="0"/>
              <a:t>TedTalk</a:t>
            </a:r>
            <a:endParaRPr lang="nl-NL" dirty="0" smtClean="0"/>
          </a:p>
        </p:txBody>
      </p:sp>
      <p:sp>
        <p:nvSpPr>
          <p:cNvPr id="4" name="Footer Placeholder 3"/>
          <p:cNvSpPr>
            <a:spLocks noGrp="1"/>
          </p:cNvSpPr>
          <p:nvPr>
            <p:ph type="ftr" sz="quarter" idx="10"/>
          </p:nvPr>
        </p:nvSpPr>
        <p:spPr/>
        <p:txBody>
          <a:bodyPr/>
          <a:lstStyle/>
          <a:p>
            <a:pPr>
              <a:defRPr/>
            </a:pPr>
            <a:r>
              <a:rPr lang="en-US" smtClean="0"/>
              <a:t>Eventuele voettekst</a:t>
            </a:r>
            <a:endParaRPr lang="en-US"/>
          </a:p>
        </p:txBody>
      </p:sp>
      <p:sp>
        <p:nvSpPr>
          <p:cNvPr id="5" name="Slide Number Placeholder 4"/>
          <p:cNvSpPr>
            <a:spLocks noGrp="1"/>
          </p:cNvSpPr>
          <p:nvPr>
            <p:ph type="sldNum" sz="quarter" idx="11"/>
          </p:nvPr>
        </p:nvSpPr>
        <p:spPr/>
        <p:txBody>
          <a:bodyPr/>
          <a:lstStyle/>
          <a:p>
            <a:pPr>
              <a:defRPr/>
            </a:pPr>
            <a:fld id="{9FC98DC9-4F28-4B39-8B6E-408133FC7853}" type="slidenum">
              <a:rPr lang="en-US" smtClean="0"/>
              <a:pPr>
                <a:defRPr/>
              </a:pPr>
              <a:t>4</a:t>
            </a:fld>
            <a:endParaRPr lang="en-US"/>
          </a:p>
        </p:txBody>
      </p:sp>
    </p:spTree>
    <p:extLst>
      <p:ext uri="{BB962C8B-B14F-4D97-AF65-F5344CB8AC3E}">
        <p14:creationId xmlns:p14="http://schemas.microsoft.com/office/powerpoint/2010/main" val="311964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933450"/>
            <a:ext cx="6280150" cy="35337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lang="en-US" sz="1000" kern="1200" dirty="0" smtClean="0">
                <a:solidFill>
                  <a:schemeClr val="tx1"/>
                </a:solidFill>
                <a:effectLst/>
                <a:latin typeface="Arial" charset="0"/>
                <a:ea typeface="+mn-ea"/>
                <a:cs typeface="+mn-cs"/>
              </a:rPr>
              <a:t>Remember: Not everything has to have a right or wrong answer. Changing the goal to something as simple as “Give your opinion on the following statement.” motivates many students who would otherwise shy away from tackling new aspects of the learning. These kinds of assignments need to be incorporated into the course to boost motivation in distance learning situations. Ex. Weekly memo, personal vocab book.</a:t>
            </a:r>
            <a:endParaRPr lang="nl-NL" sz="10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10000"/>
              </a:lnSpc>
              <a:spcBef>
                <a:spcPct val="0"/>
              </a:spcBef>
              <a:spcAft>
                <a:spcPct val="0"/>
              </a:spcAft>
              <a:buClrTx/>
              <a:buSzTx/>
              <a:buFontTx/>
              <a:buNone/>
              <a:tabLst/>
              <a:defRPr/>
            </a:pPr>
            <a:endParaRPr lang="en-US" sz="10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10000"/>
              </a:lnSpc>
              <a:spcBef>
                <a:spcPct val="0"/>
              </a:spcBef>
              <a:spcAft>
                <a:spcPct val="0"/>
              </a:spcAft>
              <a:buClrTx/>
              <a:buSzTx/>
              <a:buFontTx/>
              <a:buNone/>
              <a:tabLst/>
              <a:defRPr/>
            </a:pPr>
            <a:endParaRPr lang="en-US" sz="10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10000"/>
              </a:lnSpc>
              <a:spcBef>
                <a:spcPct val="0"/>
              </a:spcBef>
              <a:spcAft>
                <a:spcPct val="0"/>
              </a:spcAft>
              <a:buClrTx/>
              <a:buSzTx/>
              <a:buFontTx/>
              <a:buNone/>
              <a:tabLst/>
              <a:defRPr/>
            </a:pPr>
            <a:r>
              <a:rPr lang="en-US" sz="1000" kern="1200" dirty="0" smtClean="0">
                <a:solidFill>
                  <a:schemeClr val="tx1"/>
                </a:solidFill>
                <a:effectLst/>
                <a:latin typeface="Arial" charset="0"/>
                <a:ea typeface="+mn-ea"/>
                <a:cs typeface="+mn-cs"/>
              </a:rPr>
              <a:t>Once an activity “hooks” the students, they’re much more motivated to ask questions and seek out information on their own. Here is where the </a:t>
            </a:r>
            <a:r>
              <a:rPr lang="en-US" sz="1000" kern="1200" dirty="0" err="1" smtClean="0">
                <a:solidFill>
                  <a:schemeClr val="tx1"/>
                </a:solidFill>
                <a:effectLst/>
                <a:latin typeface="Arial" charset="0"/>
                <a:ea typeface="+mn-ea"/>
                <a:cs typeface="+mn-cs"/>
              </a:rPr>
              <a:t>Youtube</a:t>
            </a:r>
            <a:r>
              <a:rPr lang="en-US" sz="1000" kern="1200" dirty="0" smtClean="0">
                <a:solidFill>
                  <a:schemeClr val="tx1"/>
                </a:solidFill>
                <a:effectLst/>
                <a:latin typeface="Arial" charset="0"/>
                <a:ea typeface="+mn-ea"/>
                <a:cs typeface="+mn-cs"/>
              </a:rPr>
              <a:t> phenomenon comes in, I believe. If you want to know more about an ICEX, finding videos about subs in the Arctic is interesting, and listening to the sailors talk about what it’s like to take part in an ICEX teaching you more (vocational) English as a result. If a student is in the “self-fulfillment” tier of language learning, then YouTube isn’t a chore or a lesson anymore. It’s a source of information for something the student is already interested in. </a:t>
            </a:r>
            <a:endParaRPr lang="nl-NL" sz="1000" kern="1200" dirty="0" smtClean="0">
              <a:solidFill>
                <a:schemeClr val="tx1"/>
              </a:solidFill>
              <a:effectLst/>
              <a:latin typeface="Arial" charset="0"/>
              <a:ea typeface="+mn-ea"/>
              <a:cs typeface="+mn-cs"/>
            </a:endParaRPr>
          </a:p>
          <a:p>
            <a:endParaRPr lang="nl-NL" dirty="0"/>
          </a:p>
        </p:txBody>
      </p:sp>
      <p:sp>
        <p:nvSpPr>
          <p:cNvPr id="4" name="Footer Placeholder 3"/>
          <p:cNvSpPr>
            <a:spLocks noGrp="1"/>
          </p:cNvSpPr>
          <p:nvPr>
            <p:ph type="ftr" sz="quarter" idx="10"/>
          </p:nvPr>
        </p:nvSpPr>
        <p:spPr/>
        <p:txBody>
          <a:bodyPr/>
          <a:lstStyle/>
          <a:p>
            <a:pPr>
              <a:defRPr/>
            </a:pPr>
            <a:r>
              <a:rPr lang="en-US" smtClean="0"/>
              <a:t>Eventuele voettekst</a:t>
            </a:r>
            <a:endParaRPr lang="en-US"/>
          </a:p>
        </p:txBody>
      </p:sp>
      <p:sp>
        <p:nvSpPr>
          <p:cNvPr id="5" name="Slide Number Placeholder 4"/>
          <p:cNvSpPr>
            <a:spLocks noGrp="1"/>
          </p:cNvSpPr>
          <p:nvPr>
            <p:ph type="sldNum" sz="quarter" idx="11"/>
          </p:nvPr>
        </p:nvSpPr>
        <p:spPr/>
        <p:txBody>
          <a:bodyPr/>
          <a:lstStyle/>
          <a:p>
            <a:pPr>
              <a:defRPr/>
            </a:pPr>
            <a:fld id="{9FC98DC9-4F28-4B39-8B6E-408133FC7853}" type="slidenum">
              <a:rPr lang="en-US" smtClean="0"/>
              <a:pPr>
                <a:defRPr/>
              </a:pPr>
              <a:t>6</a:t>
            </a:fld>
            <a:endParaRPr lang="en-US"/>
          </a:p>
        </p:txBody>
      </p:sp>
    </p:spTree>
    <p:extLst>
      <p:ext uri="{BB962C8B-B14F-4D97-AF65-F5344CB8AC3E}">
        <p14:creationId xmlns:p14="http://schemas.microsoft.com/office/powerpoint/2010/main" val="3687745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933450"/>
            <a:ext cx="6280150" cy="3533775"/>
          </a:xfrm>
        </p:spPr>
      </p:sp>
      <p:sp>
        <p:nvSpPr>
          <p:cNvPr id="3" name="Notes Placeholder 2"/>
          <p:cNvSpPr>
            <a:spLocks noGrp="1"/>
          </p:cNvSpPr>
          <p:nvPr>
            <p:ph type="body" idx="1"/>
          </p:nvPr>
        </p:nvSpPr>
        <p:spPr/>
        <p:txBody>
          <a:bodyPr/>
          <a:lstStyle/>
          <a:p>
            <a:r>
              <a:rPr lang="en-US" dirty="0" smtClean="0"/>
              <a:t>Translated</a:t>
            </a:r>
            <a:r>
              <a:rPr lang="en-US" baseline="0" dirty="0" smtClean="0"/>
              <a:t> from Dutch and adapted for language learning</a:t>
            </a:r>
            <a:endParaRPr lang="nl-NL" dirty="0"/>
          </a:p>
        </p:txBody>
      </p:sp>
      <p:sp>
        <p:nvSpPr>
          <p:cNvPr id="4" name="Footer Placeholder 3"/>
          <p:cNvSpPr>
            <a:spLocks noGrp="1"/>
          </p:cNvSpPr>
          <p:nvPr>
            <p:ph type="ftr" sz="quarter" idx="10"/>
          </p:nvPr>
        </p:nvSpPr>
        <p:spPr/>
        <p:txBody>
          <a:bodyPr/>
          <a:lstStyle/>
          <a:p>
            <a:pPr>
              <a:defRPr/>
            </a:pPr>
            <a:r>
              <a:rPr lang="en-US" smtClean="0"/>
              <a:t>Eventuele voettekst</a:t>
            </a:r>
            <a:endParaRPr lang="en-US"/>
          </a:p>
        </p:txBody>
      </p:sp>
      <p:sp>
        <p:nvSpPr>
          <p:cNvPr id="5" name="Slide Number Placeholder 4"/>
          <p:cNvSpPr>
            <a:spLocks noGrp="1"/>
          </p:cNvSpPr>
          <p:nvPr>
            <p:ph type="sldNum" sz="quarter" idx="11"/>
          </p:nvPr>
        </p:nvSpPr>
        <p:spPr/>
        <p:txBody>
          <a:bodyPr/>
          <a:lstStyle/>
          <a:p>
            <a:pPr>
              <a:defRPr/>
            </a:pPr>
            <a:fld id="{9FC98DC9-4F28-4B39-8B6E-408133FC7853}" type="slidenum">
              <a:rPr lang="en-US" smtClean="0"/>
              <a:pPr>
                <a:defRPr/>
              </a:pPr>
              <a:t>7</a:t>
            </a:fld>
            <a:endParaRPr lang="en-US"/>
          </a:p>
        </p:txBody>
      </p:sp>
    </p:spTree>
    <p:extLst>
      <p:ext uri="{BB962C8B-B14F-4D97-AF65-F5344CB8AC3E}">
        <p14:creationId xmlns:p14="http://schemas.microsoft.com/office/powerpoint/2010/main" val="1078529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933450"/>
            <a:ext cx="6280150" cy="3533775"/>
          </a:xfrm>
        </p:spPr>
      </p:sp>
      <p:sp>
        <p:nvSpPr>
          <p:cNvPr id="3" name="Notes Placeholder 2"/>
          <p:cNvSpPr>
            <a:spLocks noGrp="1"/>
          </p:cNvSpPr>
          <p:nvPr>
            <p:ph type="body" idx="1"/>
          </p:nvPr>
        </p:nvSpPr>
        <p:spPr/>
        <p:txBody>
          <a:bodyPr/>
          <a:lstStyle/>
          <a:p>
            <a:r>
              <a:rPr lang="en-US" baseline="0" dirty="0" smtClean="0"/>
              <a:t>The author has a link on her Twitter account to download it for free. https://twitter.com/jenniferwathall/status/1225994161528066049</a:t>
            </a:r>
          </a:p>
        </p:txBody>
      </p:sp>
      <p:sp>
        <p:nvSpPr>
          <p:cNvPr id="4" name="Footer Placeholder 3"/>
          <p:cNvSpPr>
            <a:spLocks noGrp="1"/>
          </p:cNvSpPr>
          <p:nvPr>
            <p:ph type="ftr" sz="quarter" idx="10"/>
          </p:nvPr>
        </p:nvSpPr>
        <p:spPr/>
        <p:txBody>
          <a:bodyPr/>
          <a:lstStyle/>
          <a:p>
            <a:pPr>
              <a:defRPr/>
            </a:pPr>
            <a:r>
              <a:rPr lang="en-US" smtClean="0"/>
              <a:t>Eventuele voettekst</a:t>
            </a:r>
            <a:endParaRPr lang="en-US"/>
          </a:p>
        </p:txBody>
      </p:sp>
      <p:sp>
        <p:nvSpPr>
          <p:cNvPr id="5" name="Slide Number Placeholder 4"/>
          <p:cNvSpPr>
            <a:spLocks noGrp="1"/>
          </p:cNvSpPr>
          <p:nvPr>
            <p:ph type="sldNum" sz="quarter" idx="11"/>
          </p:nvPr>
        </p:nvSpPr>
        <p:spPr/>
        <p:txBody>
          <a:bodyPr/>
          <a:lstStyle/>
          <a:p>
            <a:pPr>
              <a:defRPr/>
            </a:pPr>
            <a:fld id="{9FC98DC9-4F28-4B39-8B6E-408133FC7853}" type="slidenum">
              <a:rPr lang="en-US" smtClean="0"/>
              <a:pPr>
                <a:defRPr/>
              </a:pPr>
              <a:t>8</a:t>
            </a:fld>
            <a:endParaRPr lang="en-US"/>
          </a:p>
        </p:txBody>
      </p:sp>
    </p:spTree>
    <p:extLst>
      <p:ext uri="{BB962C8B-B14F-4D97-AF65-F5344CB8AC3E}">
        <p14:creationId xmlns:p14="http://schemas.microsoft.com/office/powerpoint/2010/main" val="1323167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933450"/>
            <a:ext cx="6280150" cy="3533775"/>
          </a:xfrm>
        </p:spPr>
      </p:sp>
      <p:sp>
        <p:nvSpPr>
          <p:cNvPr id="3" name="Notes Placeholder 2"/>
          <p:cNvSpPr>
            <a:spLocks noGrp="1"/>
          </p:cNvSpPr>
          <p:nvPr>
            <p:ph type="body" idx="1"/>
          </p:nvPr>
        </p:nvSpPr>
        <p:spPr/>
        <p:txBody>
          <a:bodyPr/>
          <a:lstStyle/>
          <a:p>
            <a:endParaRPr lang="en-US" dirty="0" smtClean="0"/>
          </a:p>
          <a:p>
            <a:endParaRPr lang="nl-NL" dirty="0"/>
          </a:p>
        </p:txBody>
      </p:sp>
      <p:sp>
        <p:nvSpPr>
          <p:cNvPr id="4" name="Footer Placeholder 3"/>
          <p:cNvSpPr>
            <a:spLocks noGrp="1"/>
          </p:cNvSpPr>
          <p:nvPr>
            <p:ph type="ftr" sz="quarter" idx="10"/>
          </p:nvPr>
        </p:nvSpPr>
        <p:spPr/>
        <p:txBody>
          <a:bodyPr/>
          <a:lstStyle/>
          <a:p>
            <a:pPr>
              <a:defRPr/>
            </a:pPr>
            <a:r>
              <a:rPr lang="en-US" smtClean="0"/>
              <a:t>Eventuele voettekst</a:t>
            </a:r>
            <a:endParaRPr lang="en-US"/>
          </a:p>
        </p:txBody>
      </p:sp>
      <p:sp>
        <p:nvSpPr>
          <p:cNvPr id="5" name="Slide Number Placeholder 4"/>
          <p:cNvSpPr>
            <a:spLocks noGrp="1"/>
          </p:cNvSpPr>
          <p:nvPr>
            <p:ph type="sldNum" sz="quarter" idx="11"/>
          </p:nvPr>
        </p:nvSpPr>
        <p:spPr/>
        <p:txBody>
          <a:bodyPr/>
          <a:lstStyle/>
          <a:p>
            <a:pPr>
              <a:defRPr/>
            </a:pPr>
            <a:fld id="{9FC98DC9-4F28-4B39-8B6E-408133FC7853}" type="slidenum">
              <a:rPr lang="en-US" smtClean="0"/>
              <a:pPr>
                <a:defRPr/>
              </a:pPr>
              <a:t>11</a:t>
            </a:fld>
            <a:endParaRPr lang="en-US"/>
          </a:p>
        </p:txBody>
      </p:sp>
    </p:spTree>
    <p:extLst>
      <p:ext uri="{BB962C8B-B14F-4D97-AF65-F5344CB8AC3E}">
        <p14:creationId xmlns:p14="http://schemas.microsoft.com/office/powerpoint/2010/main" val="959578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933450"/>
            <a:ext cx="6280150" cy="35337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lang="en-US" dirty="0" smtClean="0"/>
              <a:t>As with everything, context is key. In a new learning environment, the context changes, and the activities need to be adapted. I can only</a:t>
            </a:r>
            <a:r>
              <a:rPr lang="en-US" baseline="0" dirty="0" smtClean="0"/>
              <a:t> imagine the reason that it failed is that t</a:t>
            </a:r>
            <a:r>
              <a:rPr lang="en-US" dirty="0" smtClean="0"/>
              <a:t>he motivation to ask me new words, was through hearing others ask me. Alone,</a:t>
            </a:r>
            <a:r>
              <a:rPr lang="en-US" baseline="0" dirty="0" smtClean="0"/>
              <a:t> there was nobody to spark the curiosity. </a:t>
            </a:r>
            <a:endParaRPr lang="en-US" dirty="0" smtClean="0"/>
          </a:p>
          <a:p>
            <a:endParaRPr lang="en-US" dirty="0" smtClean="0"/>
          </a:p>
          <a:p>
            <a:endParaRPr lang="en-US" dirty="0" smtClean="0"/>
          </a:p>
          <a:p>
            <a:r>
              <a:rPr lang="en-US" dirty="0" smtClean="0"/>
              <a:t>For</a:t>
            </a:r>
            <a:r>
              <a:rPr lang="en-US" baseline="0" dirty="0" smtClean="0"/>
              <a:t> our chapter on OPSEC and social media use, I thought that the brainstorming activity would work well online asynchronously. The students put almost zero effort into it. In class, though, the students are really engaged and spend a lot of time making mind maps about what OPSEC is. </a:t>
            </a:r>
            <a:endParaRPr lang="nl-NL" dirty="0"/>
          </a:p>
        </p:txBody>
      </p:sp>
      <p:sp>
        <p:nvSpPr>
          <p:cNvPr id="4" name="Footer Placeholder 3"/>
          <p:cNvSpPr>
            <a:spLocks noGrp="1"/>
          </p:cNvSpPr>
          <p:nvPr>
            <p:ph type="ftr" sz="quarter" idx="10"/>
          </p:nvPr>
        </p:nvSpPr>
        <p:spPr/>
        <p:txBody>
          <a:bodyPr/>
          <a:lstStyle/>
          <a:p>
            <a:pPr>
              <a:defRPr/>
            </a:pPr>
            <a:r>
              <a:rPr lang="en-US" smtClean="0"/>
              <a:t>Eventuele voettekst</a:t>
            </a:r>
            <a:endParaRPr lang="en-US"/>
          </a:p>
        </p:txBody>
      </p:sp>
      <p:sp>
        <p:nvSpPr>
          <p:cNvPr id="5" name="Slide Number Placeholder 4"/>
          <p:cNvSpPr>
            <a:spLocks noGrp="1"/>
          </p:cNvSpPr>
          <p:nvPr>
            <p:ph type="sldNum" sz="quarter" idx="11"/>
          </p:nvPr>
        </p:nvSpPr>
        <p:spPr/>
        <p:txBody>
          <a:bodyPr/>
          <a:lstStyle/>
          <a:p>
            <a:pPr>
              <a:defRPr/>
            </a:pPr>
            <a:fld id="{9FC98DC9-4F28-4B39-8B6E-408133FC7853}" type="slidenum">
              <a:rPr lang="en-US" smtClean="0"/>
              <a:pPr>
                <a:defRPr/>
              </a:pPr>
              <a:t>12</a:t>
            </a:fld>
            <a:endParaRPr lang="en-US"/>
          </a:p>
        </p:txBody>
      </p:sp>
    </p:spTree>
    <p:extLst>
      <p:ext uri="{BB962C8B-B14F-4D97-AF65-F5344CB8AC3E}">
        <p14:creationId xmlns:p14="http://schemas.microsoft.com/office/powerpoint/2010/main" val="1995581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933450"/>
            <a:ext cx="6280150" cy="35337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lang="en-US" sz="1000" dirty="0" smtClean="0"/>
              <a:t>Thinking back on your answer to how you learned English, and now with this framework of quadrants and pyramids:</a:t>
            </a:r>
          </a:p>
          <a:p>
            <a:endParaRPr lang="nl-NL" dirty="0"/>
          </a:p>
        </p:txBody>
      </p:sp>
      <p:sp>
        <p:nvSpPr>
          <p:cNvPr id="4" name="Footer Placeholder 3"/>
          <p:cNvSpPr>
            <a:spLocks noGrp="1"/>
          </p:cNvSpPr>
          <p:nvPr>
            <p:ph type="ftr" sz="quarter" idx="10"/>
          </p:nvPr>
        </p:nvSpPr>
        <p:spPr/>
        <p:txBody>
          <a:bodyPr/>
          <a:lstStyle/>
          <a:p>
            <a:pPr>
              <a:defRPr/>
            </a:pPr>
            <a:r>
              <a:rPr lang="en-US" smtClean="0"/>
              <a:t>Eventuele voettekst</a:t>
            </a:r>
            <a:endParaRPr lang="en-US"/>
          </a:p>
        </p:txBody>
      </p:sp>
      <p:sp>
        <p:nvSpPr>
          <p:cNvPr id="5" name="Slide Number Placeholder 4"/>
          <p:cNvSpPr>
            <a:spLocks noGrp="1"/>
          </p:cNvSpPr>
          <p:nvPr>
            <p:ph type="sldNum" sz="quarter" idx="11"/>
          </p:nvPr>
        </p:nvSpPr>
        <p:spPr/>
        <p:txBody>
          <a:bodyPr/>
          <a:lstStyle/>
          <a:p>
            <a:pPr>
              <a:defRPr/>
            </a:pPr>
            <a:fld id="{9FC98DC9-4F28-4B39-8B6E-408133FC7853}" type="slidenum">
              <a:rPr lang="en-US" smtClean="0"/>
              <a:pPr>
                <a:defRPr/>
              </a:pPr>
              <a:t>13</a:t>
            </a:fld>
            <a:endParaRPr lang="en-US"/>
          </a:p>
        </p:txBody>
      </p:sp>
    </p:spTree>
    <p:extLst>
      <p:ext uri="{BB962C8B-B14F-4D97-AF65-F5344CB8AC3E}">
        <p14:creationId xmlns:p14="http://schemas.microsoft.com/office/powerpoint/2010/main" val="3641333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4" name="Rectangle 189" descr="Bar_Right"/>
          <p:cNvSpPr>
            <a:spLocks noChangeArrowheads="1"/>
          </p:cNvSpPr>
          <p:nvPr/>
        </p:nvSpPr>
        <p:spPr bwMode="auto">
          <a:xfrm>
            <a:off x="6096000" y="0"/>
            <a:ext cx="6096000" cy="6858000"/>
          </a:xfrm>
          <a:prstGeom prst="rect">
            <a:avLst/>
          </a:prstGeom>
          <a:solidFill>
            <a:srgbClr val="0E61AA"/>
          </a:solidFill>
          <a:ln>
            <a:noFill/>
          </a:ln>
          <a:effectLst/>
          <a:extLst/>
        </p:spPr>
        <p:txBody>
          <a:bodyPr wrap="none" lIns="0" tIns="0" rIns="0" bIns="0" anchor="ctr"/>
          <a:lstStyle/>
          <a:p>
            <a:pPr algn="ctr" eaLnBrk="0" hangingPunct="0">
              <a:spcBef>
                <a:spcPct val="50000"/>
              </a:spcBef>
              <a:defRPr/>
            </a:pPr>
            <a:endParaRPr lang="nl-NL" sz="2600">
              <a:solidFill>
                <a:schemeClr val="bg1"/>
              </a:solidFill>
            </a:endParaRPr>
          </a:p>
        </p:txBody>
      </p:sp>
      <p:sp>
        <p:nvSpPr>
          <p:cNvPr id="5" name="Rectangle 157"/>
          <p:cNvSpPr>
            <a:spLocks noChangeArrowheads="1"/>
          </p:cNvSpPr>
          <p:nvPr/>
        </p:nvSpPr>
        <p:spPr bwMode="auto">
          <a:xfrm>
            <a:off x="6578602" y="2474916"/>
            <a:ext cx="4798484" cy="942975"/>
          </a:xfrm>
          <a:prstGeom prst="rect">
            <a:avLst/>
          </a:prstGeom>
          <a:noFill/>
          <a:ln>
            <a:noFill/>
          </a:ln>
          <a:effectLst/>
          <a:extLst/>
        </p:spPr>
        <p:txBody>
          <a:bodyPr anchor="ctr"/>
          <a:lstStyle/>
          <a:p>
            <a:pPr eaLnBrk="0" hangingPunct="0">
              <a:defRPr/>
            </a:pPr>
            <a:endParaRPr lang="nl-NL" sz="2600">
              <a:solidFill>
                <a:schemeClr val="bg1"/>
              </a:solidFill>
            </a:endParaRPr>
          </a:p>
        </p:txBody>
      </p:sp>
      <p:sp>
        <p:nvSpPr>
          <p:cNvPr id="7" name="ZwarteB" descr="Bar_Classification4"/>
          <p:cNvSpPr>
            <a:spLocks noChangeArrowheads="1"/>
          </p:cNvSpPr>
          <p:nvPr/>
        </p:nvSpPr>
        <p:spPr bwMode="auto">
          <a:xfrm>
            <a:off x="11857569" y="0"/>
            <a:ext cx="334433" cy="6858000"/>
          </a:xfrm>
          <a:prstGeom prst="rect">
            <a:avLst/>
          </a:prstGeom>
          <a:solidFill>
            <a:srgbClr val="000000"/>
          </a:solidFill>
          <a:ln>
            <a:noFill/>
          </a:ln>
          <a:effectLst/>
          <a:extLst/>
        </p:spPr>
        <p:txBody>
          <a:bodyPr wrap="none" lIns="0" tIns="0" rIns="0" bIns="0" anchor="ctr"/>
          <a:lstStyle/>
          <a:p>
            <a:pPr eaLnBrk="0" hangingPunct="0">
              <a:spcBef>
                <a:spcPct val="50000"/>
              </a:spcBef>
              <a:defRPr/>
            </a:pPr>
            <a:endParaRPr lang="nl-NL" sz="2200"/>
          </a:p>
        </p:txBody>
      </p:sp>
      <p:pic>
        <p:nvPicPr>
          <p:cNvPr id="9" name="LogoLandmacht" descr="Placeholder_Department"/>
          <p:cNvPicPr>
            <a:picLocks noChangeAspect="1" noChangeArrowheads="1"/>
          </p:cNvPicPr>
          <p:nvPr/>
        </p:nvPicPr>
        <p:blipFill>
          <a:blip r:embed="rId2" cstate="print"/>
          <a:srcRect/>
          <a:stretch>
            <a:fillRect/>
          </a:stretch>
        </p:blipFill>
        <p:spPr bwMode="auto">
          <a:xfrm>
            <a:off x="1523992" y="0"/>
            <a:ext cx="9144019" cy="2002540"/>
          </a:xfrm>
          <a:prstGeom prst="rect">
            <a:avLst/>
          </a:prstGeom>
          <a:noFill/>
          <a:ln w="9525">
            <a:noFill/>
            <a:miter lim="800000"/>
            <a:headEnd/>
            <a:tailEnd/>
          </a:ln>
        </p:spPr>
      </p:pic>
      <p:sp>
        <p:nvSpPr>
          <p:cNvPr id="10" name="RveBenaming"/>
          <p:cNvSpPr txBox="1">
            <a:spLocks noChangeArrowheads="1"/>
          </p:cNvSpPr>
          <p:nvPr userDrawn="1"/>
        </p:nvSpPr>
        <p:spPr bwMode="auto">
          <a:xfrm>
            <a:off x="6576486" y="5386391"/>
            <a:ext cx="5183716" cy="287337"/>
          </a:xfrm>
          <a:prstGeom prst="rect">
            <a:avLst/>
          </a:prstGeom>
          <a:noFill/>
          <a:ln>
            <a:noFill/>
          </a:ln>
          <a:effectLst/>
          <a:extLst/>
        </p:spPr>
        <p:txBody>
          <a:bodyPr lIns="90000" tIns="0" rIns="0" bIns="0" anchor="b"/>
          <a:lstStyle/>
          <a:p>
            <a:pPr eaLnBrk="0" hangingPunct="0">
              <a:spcBef>
                <a:spcPct val="50000"/>
              </a:spcBef>
              <a:defRPr/>
            </a:pPr>
            <a:r>
              <a:rPr lang="nl-NL" sz="1100">
                <a:solidFill>
                  <a:schemeClr val="bg1"/>
                </a:solidFill>
              </a:rPr>
              <a:t>Royal Netherlands Navy</a:t>
            </a:r>
          </a:p>
        </p:txBody>
      </p:sp>
      <p:sp>
        <p:nvSpPr>
          <p:cNvPr id="11" name="Afdeling"/>
          <p:cNvSpPr txBox="1">
            <a:spLocks noChangeArrowheads="1"/>
          </p:cNvSpPr>
          <p:nvPr userDrawn="1"/>
        </p:nvSpPr>
        <p:spPr bwMode="auto">
          <a:xfrm>
            <a:off x="6576484" y="5746753"/>
            <a:ext cx="5181600" cy="201613"/>
          </a:xfrm>
          <a:prstGeom prst="rect">
            <a:avLst/>
          </a:prstGeom>
          <a:noFill/>
          <a:ln>
            <a:noFill/>
          </a:ln>
          <a:effectLst/>
          <a:extLst/>
        </p:spPr>
        <p:txBody>
          <a:bodyPr lIns="90000" tIns="0" rIns="0" bIns="0"/>
          <a:lstStyle/>
          <a:p>
            <a:pPr eaLnBrk="0" hangingPunct="0">
              <a:spcBef>
                <a:spcPct val="50000"/>
              </a:spcBef>
              <a:defRPr/>
            </a:pPr>
            <a:r>
              <a:rPr lang="nl-NL" sz="1100">
                <a:solidFill>
                  <a:schemeClr val="bg1"/>
                </a:solidFill>
              </a:rPr>
              <a:t>Dutch - Belgian Operational School</a:t>
            </a:r>
          </a:p>
        </p:txBody>
      </p:sp>
      <p:sp>
        <p:nvSpPr>
          <p:cNvPr id="12" name="Auteur"/>
          <p:cNvSpPr txBox="1">
            <a:spLocks noChangeArrowheads="1"/>
          </p:cNvSpPr>
          <p:nvPr userDrawn="1"/>
        </p:nvSpPr>
        <p:spPr bwMode="auto">
          <a:xfrm>
            <a:off x="6576484" y="5949953"/>
            <a:ext cx="5181600" cy="201613"/>
          </a:xfrm>
          <a:prstGeom prst="rect">
            <a:avLst/>
          </a:prstGeom>
          <a:noFill/>
          <a:ln>
            <a:noFill/>
          </a:ln>
          <a:effectLst/>
          <a:extLst/>
        </p:spPr>
        <p:txBody>
          <a:bodyPr lIns="90000" tIns="0" rIns="0" bIns="0"/>
          <a:lstStyle/>
          <a:p>
            <a:pPr eaLnBrk="0" hangingPunct="0">
              <a:spcBef>
                <a:spcPct val="50000"/>
              </a:spcBef>
              <a:defRPr/>
            </a:pPr>
            <a:r>
              <a:rPr lang="nl-NL" sz="1100">
                <a:solidFill>
                  <a:schemeClr val="bg1"/>
                </a:solidFill>
              </a:rPr>
              <a:t>Vanessa Chapman</a:t>
            </a:r>
          </a:p>
        </p:txBody>
      </p:sp>
      <p:sp>
        <p:nvSpPr>
          <p:cNvPr id="13" name="Functie"/>
          <p:cNvSpPr txBox="1">
            <a:spLocks noChangeArrowheads="1"/>
          </p:cNvSpPr>
          <p:nvPr userDrawn="1"/>
        </p:nvSpPr>
        <p:spPr bwMode="auto">
          <a:xfrm>
            <a:off x="6576484" y="6164266"/>
            <a:ext cx="5181600" cy="142875"/>
          </a:xfrm>
          <a:prstGeom prst="rect">
            <a:avLst/>
          </a:prstGeom>
          <a:noFill/>
          <a:ln>
            <a:noFill/>
          </a:ln>
          <a:effectLst/>
          <a:extLst/>
        </p:spPr>
        <p:txBody>
          <a:bodyPr lIns="90000" tIns="0" rIns="0" bIns="0"/>
          <a:lstStyle/>
          <a:p>
            <a:pPr eaLnBrk="0" hangingPunct="0">
              <a:spcBef>
                <a:spcPct val="50000"/>
              </a:spcBef>
              <a:defRPr/>
            </a:pPr>
            <a:endParaRPr sz="2200"/>
          </a:p>
        </p:txBody>
      </p:sp>
      <p:sp>
        <p:nvSpPr>
          <p:cNvPr id="7364" name="Rectangle 196"/>
          <p:cNvSpPr>
            <a:spLocks noGrp="1" noChangeArrowheads="1"/>
          </p:cNvSpPr>
          <p:nvPr>
            <p:ph type="ctrTitle"/>
          </p:nvPr>
        </p:nvSpPr>
        <p:spPr>
          <a:xfrm>
            <a:off x="6578602" y="1700213"/>
            <a:ext cx="4798484" cy="889000"/>
          </a:xfrm>
        </p:spPr>
        <p:txBody>
          <a:bodyPr lIns="90000" tIns="45720" rIns="90000" bIns="45720" anchor="b"/>
          <a:lstStyle>
            <a:lvl1pPr>
              <a:defRPr>
                <a:solidFill>
                  <a:schemeClr val="bg1"/>
                </a:solidFill>
              </a:defRPr>
            </a:lvl1pPr>
          </a:lstStyle>
          <a:p>
            <a:pPr lvl="0"/>
            <a:r>
              <a:rPr lang="en-US" noProof="0" smtClean="0"/>
              <a:t>Click to edit Master title style</a:t>
            </a:r>
            <a:endParaRPr lang="nl-NL" noProof="0" dirty="0" smtClean="0"/>
          </a:p>
        </p:txBody>
      </p:sp>
      <p:sp>
        <p:nvSpPr>
          <p:cNvPr id="7374" name="Rectangle 206"/>
          <p:cNvSpPr>
            <a:spLocks noGrp="1" noChangeArrowheads="1"/>
          </p:cNvSpPr>
          <p:nvPr>
            <p:ph type="subTitle" idx="1"/>
          </p:nvPr>
        </p:nvSpPr>
        <p:spPr>
          <a:xfrm>
            <a:off x="6578602" y="2781303"/>
            <a:ext cx="4798484" cy="2447925"/>
          </a:xfrm>
        </p:spPr>
        <p:txBody>
          <a:bodyPr lIns="91440" tIns="45720" rIns="91440" bIns="45720"/>
          <a:lstStyle>
            <a:lvl1pPr>
              <a:defRPr sz="2400">
                <a:solidFill>
                  <a:schemeClr val="bg1"/>
                </a:solidFill>
              </a:defRPr>
            </a:lvl1pPr>
          </a:lstStyle>
          <a:p>
            <a:pPr lvl="0"/>
            <a:r>
              <a:rPr lang="en-US" noProof="0" smtClean="0"/>
              <a:t>Click to edit Master subtitle style</a:t>
            </a:r>
            <a:endParaRPr lang="nl-NL" noProof="0" smtClean="0"/>
          </a:p>
        </p:txBody>
      </p:sp>
      <p:sp>
        <p:nvSpPr>
          <p:cNvPr id="14" name="Date Placeholder 1" descr="Date"/>
          <p:cNvSpPr>
            <a:spLocks noGrp="1"/>
          </p:cNvSpPr>
          <p:nvPr>
            <p:ph type="dt" sz="half" idx="10"/>
          </p:nvPr>
        </p:nvSpPr>
        <p:spPr>
          <a:xfrm>
            <a:off x="6580717" y="6469066"/>
            <a:ext cx="2218267" cy="365125"/>
          </a:xfrm>
        </p:spPr>
        <p:txBody>
          <a:bodyPr/>
          <a:lstStyle>
            <a:lvl1pPr algn="l">
              <a:defRPr sz="1100">
                <a:solidFill>
                  <a:schemeClr val="bg1"/>
                </a:solidFill>
              </a:defRPr>
            </a:lvl1pPr>
          </a:lstStyle>
          <a:p>
            <a:pPr>
              <a:defRPr/>
            </a:pPr>
            <a:fld id="{F41054F8-FBD4-42F6-BF6A-A58BB8CBC45E}" type="datetime4">
              <a:rPr lang="nl-NL"/>
              <a:pPr>
                <a:defRPr/>
              </a:pPr>
              <a:t>5 oktober 2021</a:t>
            </a:fld>
            <a:endParaRPr lang="nl-NL"/>
          </a:p>
        </p:txBody>
      </p:sp>
      <p:sp>
        <p:nvSpPr>
          <p:cNvPr id="8" name="RubriceringEnMerking" descr="Bar_Classification3"/>
          <p:cNvSpPr txBox="1">
            <a:spLocks noChangeArrowheads="1"/>
          </p:cNvSpPr>
          <p:nvPr/>
        </p:nvSpPr>
        <p:spPr bwMode="auto">
          <a:xfrm rot="16200000">
            <a:off x="8595323" y="3261322"/>
            <a:ext cx="6858000" cy="335357"/>
          </a:xfrm>
          <a:prstGeom prst="rect">
            <a:avLst/>
          </a:prstGeom>
          <a:solidFill>
            <a:schemeClr val="tx1"/>
          </a:solidFill>
          <a:ln>
            <a:noFill/>
          </a:ln>
          <a:effectLst/>
          <a:extLst/>
        </p:spPr>
        <p:txBody>
          <a:bodyPr lIns="0" tIns="0" rIns="0" bIns="0" anchor="ctr" anchorCtr="0"/>
          <a:lstStyle/>
          <a:p>
            <a:pPr eaLnBrk="0" hangingPunct="0">
              <a:defRPr/>
            </a:pPr>
            <a:r>
              <a:rPr lang="en-US" sz="1100" b="1" smtClean="0">
                <a:solidFill>
                  <a:schemeClr val="bg1"/>
                </a:solidFill>
              </a:rPr>
              <a:t>            NATO UNCLASSIFIED</a:t>
            </a:r>
            <a:endParaRPr lang="en-US" sz="1100" b="1">
              <a:solidFill>
                <a:schemeClr val="bg1"/>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1" descr="Date"/>
          <p:cNvSpPr>
            <a:spLocks noGrp="1"/>
          </p:cNvSpPr>
          <p:nvPr>
            <p:ph type="dt" sz="half" idx="10"/>
          </p:nvPr>
        </p:nvSpPr>
        <p:spPr/>
        <p:txBody>
          <a:bodyPr/>
          <a:lstStyle>
            <a:lvl1pPr>
              <a:defRPr/>
            </a:lvl1pPr>
          </a:lstStyle>
          <a:p>
            <a:pPr>
              <a:defRPr/>
            </a:pPr>
            <a:fld id="{B7C32C91-E9E3-4224-BBB3-D6578776AF3E}" type="datetime4">
              <a:rPr lang="nl-NL"/>
              <a:pPr>
                <a:defRPr/>
              </a:pPr>
              <a:t>5 oktober 2021</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77899" y="1265238"/>
            <a:ext cx="800219" cy="4754562"/>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812800" y="1265238"/>
            <a:ext cx="7571317" cy="4754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1" descr="Date"/>
          <p:cNvSpPr>
            <a:spLocks noGrp="1"/>
          </p:cNvSpPr>
          <p:nvPr>
            <p:ph type="dt" sz="half" idx="10"/>
          </p:nvPr>
        </p:nvSpPr>
        <p:spPr/>
        <p:txBody>
          <a:bodyPr/>
          <a:lstStyle>
            <a:lvl1pPr>
              <a:defRPr/>
            </a:lvl1pPr>
          </a:lstStyle>
          <a:p>
            <a:pPr>
              <a:defRPr/>
            </a:pPr>
            <a:fld id="{D624F8E1-A2E8-4961-B4A2-F014D9CC6A95}" type="datetime4">
              <a:rPr lang="nl-NL"/>
              <a:pPr>
                <a:defRPr/>
              </a:pPr>
              <a:t>5 oktober 2021</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231106"/>
          </a:xfrm>
        </p:spPr>
        <p:txBody>
          <a:bodyPr/>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Date Placeholder 1" descr="Date"/>
          <p:cNvSpPr>
            <a:spLocks noGrp="1"/>
          </p:cNvSpPr>
          <p:nvPr>
            <p:ph type="dt" sz="half" idx="10"/>
          </p:nvPr>
        </p:nvSpPr>
        <p:spPr/>
        <p:txBody>
          <a:bodyPr/>
          <a:lstStyle>
            <a:lvl1pPr>
              <a:defRPr/>
            </a:lvl1pPr>
          </a:lstStyle>
          <a:p>
            <a:pPr>
              <a:defRPr/>
            </a:pPr>
            <a:fld id="{DEC83F28-1ECE-45F8-8503-8DCAA38E635A}" type="datetime4">
              <a:rPr lang="nl-NL"/>
              <a:pPr>
                <a:defRPr/>
              </a:pPr>
              <a:t>5 oktober 2021</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812800" y="1773238"/>
            <a:ext cx="5080000" cy="4246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6096000" y="1773238"/>
            <a:ext cx="5080000" cy="4246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1" descr="Date"/>
          <p:cNvSpPr>
            <a:spLocks noGrp="1"/>
          </p:cNvSpPr>
          <p:nvPr>
            <p:ph type="dt" sz="half" idx="10"/>
          </p:nvPr>
        </p:nvSpPr>
        <p:spPr/>
        <p:txBody>
          <a:bodyPr/>
          <a:lstStyle>
            <a:lvl1pPr>
              <a:defRPr/>
            </a:lvl1pPr>
          </a:lstStyle>
          <a:p>
            <a:pPr>
              <a:defRPr/>
            </a:pPr>
            <a:fld id="{1E38B173-C839-46E2-B359-2519204723B8}" type="datetime4">
              <a:rPr lang="nl-NL"/>
              <a:pPr>
                <a:defRPr/>
              </a:pPr>
              <a:t>5 oktober 2021</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600" y="1124744"/>
            <a:ext cx="10972800" cy="400110"/>
          </a:xfrm>
        </p:spPr>
        <p:txBody>
          <a:bodyPr/>
          <a:lstStyle>
            <a:lvl1pPr>
              <a:defRPr/>
            </a:lvl1pPr>
          </a:lstStyle>
          <a:p>
            <a:r>
              <a:rPr lang="en-US" smtClean="0"/>
              <a:t>Click to edit Master title style</a:t>
            </a:r>
            <a:endParaRPr lang="nl-NL"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1" descr="Date"/>
          <p:cNvSpPr>
            <a:spLocks noGrp="1"/>
          </p:cNvSpPr>
          <p:nvPr>
            <p:ph type="dt" sz="half" idx="10"/>
          </p:nvPr>
        </p:nvSpPr>
        <p:spPr/>
        <p:txBody>
          <a:bodyPr/>
          <a:lstStyle>
            <a:lvl1pPr>
              <a:defRPr/>
            </a:lvl1pPr>
          </a:lstStyle>
          <a:p>
            <a:pPr>
              <a:defRPr/>
            </a:pPr>
            <a:fld id="{E3918DED-70D2-484B-A04D-3C9401595804}" type="datetime4">
              <a:rPr lang="nl-NL"/>
              <a:pPr>
                <a:defRPr/>
              </a:pPr>
              <a:t>5 oktober 2021</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1" descr="Date"/>
          <p:cNvSpPr>
            <a:spLocks noGrp="1"/>
          </p:cNvSpPr>
          <p:nvPr>
            <p:ph type="dt" sz="half" idx="10"/>
          </p:nvPr>
        </p:nvSpPr>
        <p:spPr/>
        <p:txBody>
          <a:bodyPr/>
          <a:lstStyle>
            <a:lvl1pPr>
              <a:defRPr/>
            </a:lvl1pPr>
          </a:lstStyle>
          <a:p>
            <a:pPr>
              <a:defRPr/>
            </a:pPr>
            <a:fld id="{7122B0CE-C6C7-436D-8CEF-0A1751D12FDE}" type="datetime4">
              <a:rPr lang="nl-NL"/>
              <a:pPr>
                <a:defRPr/>
              </a:pPr>
              <a:t>5 oktober 2021</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descr="Date"/>
          <p:cNvSpPr>
            <a:spLocks noGrp="1"/>
          </p:cNvSpPr>
          <p:nvPr>
            <p:ph type="dt" sz="half" idx="10"/>
          </p:nvPr>
        </p:nvSpPr>
        <p:spPr/>
        <p:txBody>
          <a:bodyPr/>
          <a:lstStyle>
            <a:lvl1pPr>
              <a:defRPr/>
            </a:lvl1pPr>
          </a:lstStyle>
          <a:p>
            <a:pPr>
              <a:defRPr/>
            </a:pPr>
            <a:fld id="{56B3116A-2F65-4FA2-9EC4-D06607E58C0B}" type="datetime4">
              <a:rPr lang="nl-NL"/>
              <a:pPr>
                <a:defRPr/>
              </a:pPr>
              <a:t>5 oktober 2021</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2" y="819548"/>
            <a:ext cx="4011084" cy="615553"/>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4766733" y="1124747"/>
            <a:ext cx="6815667" cy="50014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1" descr="Date"/>
          <p:cNvSpPr>
            <a:spLocks noGrp="1"/>
          </p:cNvSpPr>
          <p:nvPr>
            <p:ph type="dt" sz="half" idx="10"/>
          </p:nvPr>
        </p:nvSpPr>
        <p:spPr/>
        <p:txBody>
          <a:bodyPr/>
          <a:lstStyle>
            <a:lvl1pPr>
              <a:defRPr/>
            </a:lvl1pPr>
          </a:lstStyle>
          <a:p>
            <a:pPr>
              <a:defRPr/>
            </a:pPr>
            <a:fld id="{BCDEA74E-A4C5-4BBE-80EC-AA99846FCB01}" type="datetime4">
              <a:rPr lang="nl-NL"/>
              <a:pPr>
                <a:defRPr/>
              </a:pPr>
              <a:t>5 oktober 2021</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389717" y="5059563"/>
            <a:ext cx="7315200" cy="307777"/>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2389717" y="1124746"/>
            <a:ext cx="7315200" cy="36028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1" descr="Date"/>
          <p:cNvSpPr>
            <a:spLocks noGrp="1"/>
          </p:cNvSpPr>
          <p:nvPr>
            <p:ph type="dt" sz="half" idx="10"/>
          </p:nvPr>
        </p:nvSpPr>
        <p:spPr/>
        <p:txBody>
          <a:bodyPr/>
          <a:lstStyle>
            <a:lvl1pPr>
              <a:defRPr/>
            </a:lvl1pPr>
          </a:lstStyle>
          <a:p>
            <a:pPr>
              <a:defRPr/>
            </a:pPr>
            <a:fld id="{FB89CDA0-5ECA-4F61-944A-2C4EEC3C44F5}" type="datetime4">
              <a:rPr lang="nl-NL"/>
              <a:pPr>
                <a:defRPr/>
              </a:pPr>
              <a:t>5 oktober 2021</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7" name="shpKleurvlakOnder" descr="Bar_Bottom"/>
          <p:cNvSpPr>
            <a:spLocks noChangeArrowheads="1"/>
          </p:cNvSpPr>
          <p:nvPr/>
        </p:nvSpPr>
        <p:spPr bwMode="auto">
          <a:xfrm>
            <a:off x="0" y="6318250"/>
            <a:ext cx="12192000" cy="539750"/>
          </a:xfrm>
          <a:prstGeom prst="rect">
            <a:avLst/>
          </a:prstGeom>
          <a:solidFill>
            <a:srgbClr val="0E61AA"/>
          </a:solidFill>
          <a:ln>
            <a:noFill/>
          </a:ln>
          <a:extLst/>
        </p:spPr>
        <p:txBody>
          <a:bodyPr anchor="ctr"/>
          <a:lstStyle/>
          <a:p>
            <a:pPr algn="ctr">
              <a:defRPr/>
            </a:pPr>
            <a:endParaRPr lang="nl-NL" sz="1800">
              <a:solidFill>
                <a:srgbClr val="FFFFFF"/>
              </a:solidFill>
              <a:cs typeface="Arial" charset="0"/>
            </a:endParaRPr>
          </a:p>
        </p:txBody>
      </p:sp>
      <p:sp>
        <p:nvSpPr>
          <p:cNvPr id="1027" name="Rectangle 46"/>
          <p:cNvSpPr>
            <a:spLocks noGrp="1" noChangeAspect="1" noChangeArrowheads="1"/>
          </p:cNvSpPr>
          <p:nvPr>
            <p:ph type="body" idx="1"/>
          </p:nvPr>
        </p:nvSpPr>
        <p:spPr bwMode="auto">
          <a:xfrm>
            <a:off x="812800" y="1773238"/>
            <a:ext cx="10363200" cy="4246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Klik om het opmaakprofiel van de modeltekst te bewerken</a:t>
            </a:r>
          </a:p>
          <a:p>
            <a:pPr lvl="1"/>
            <a:r>
              <a:rPr lang="en-US" smtClean="0"/>
              <a:t> </a:t>
            </a:r>
          </a:p>
          <a:p>
            <a:pPr lvl="2"/>
            <a:r>
              <a:rPr lang="en-US" smtClean="0"/>
              <a:t> </a:t>
            </a:r>
          </a:p>
          <a:p>
            <a:pPr lvl="3"/>
            <a:r>
              <a:rPr lang="en-US" smtClean="0"/>
              <a:t> </a:t>
            </a:r>
          </a:p>
          <a:p>
            <a:pPr lvl="4"/>
            <a:r>
              <a:rPr lang="en-US" smtClean="0"/>
              <a:t> </a:t>
            </a:r>
          </a:p>
        </p:txBody>
      </p:sp>
      <p:sp>
        <p:nvSpPr>
          <p:cNvPr id="1095" name="shpTekst" descr="Bar_Top"/>
          <p:cNvSpPr>
            <a:spLocks noChangeArrowheads="1"/>
          </p:cNvSpPr>
          <p:nvPr/>
        </p:nvSpPr>
        <p:spPr bwMode="auto">
          <a:xfrm>
            <a:off x="0" y="3"/>
            <a:ext cx="12192000" cy="1071563"/>
          </a:xfrm>
          <a:prstGeom prst="rect">
            <a:avLst/>
          </a:prstGeom>
          <a:solidFill>
            <a:srgbClr val="0E61AA"/>
          </a:solidFill>
          <a:ln>
            <a:noFill/>
          </a:ln>
          <a:extLst/>
        </p:spPr>
        <p:txBody>
          <a:bodyPr anchor="ctr"/>
          <a:lstStyle/>
          <a:p>
            <a:pPr algn="ctr">
              <a:defRPr/>
            </a:pPr>
            <a:endParaRPr lang="nl-NL" sz="1800">
              <a:solidFill>
                <a:srgbClr val="FFFFFF"/>
              </a:solidFill>
              <a:cs typeface="Arial" charset="0"/>
            </a:endParaRPr>
          </a:p>
        </p:txBody>
      </p:sp>
      <p:sp>
        <p:nvSpPr>
          <p:cNvPr id="1029" name="Rectangle 45"/>
          <p:cNvSpPr>
            <a:spLocks noGrp="1" noChangeArrowheads="1"/>
          </p:cNvSpPr>
          <p:nvPr>
            <p:ph type="title"/>
          </p:nvPr>
        </p:nvSpPr>
        <p:spPr bwMode="auto">
          <a:xfrm>
            <a:off x="814917" y="1265241"/>
            <a:ext cx="10363200" cy="3968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nl-NL" smtClean="0"/>
          </a:p>
        </p:txBody>
      </p:sp>
      <p:sp>
        <p:nvSpPr>
          <p:cNvPr id="1099" name="shpKleurvlakBoven"/>
          <p:cNvSpPr>
            <a:spLocks noChangeArrowheads="1"/>
          </p:cNvSpPr>
          <p:nvPr/>
        </p:nvSpPr>
        <p:spPr bwMode="auto">
          <a:xfrm>
            <a:off x="6000751" y="6308725"/>
            <a:ext cx="5552016" cy="287338"/>
          </a:xfrm>
          <a:prstGeom prst="rect">
            <a:avLst/>
          </a:prstGeom>
          <a:noFill/>
          <a:ln>
            <a:noFill/>
          </a:ln>
          <a:extLst/>
        </p:spPr>
        <p:txBody>
          <a:bodyPr/>
          <a:lstStyle/>
          <a:p>
            <a:pPr eaLnBrk="0" hangingPunct="0">
              <a:defRPr/>
            </a:pPr>
            <a:r>
              <a:rPr lang="nl-NL" sz="1100">
                <a:solidFill>
                  <a:schemeClr val="bg1"/>
                </a:solidFill>
                <a:cs typeface="Arial" charset="0"/>
              </a:rPr>
              <a:t>Royal Netherlands Navy</a:t>
            </a:r>
          </a:p>
        </p:txBody>
      </p:sp>
      <p:sp>
        <p:nvSpPr>
          <p:cNvPr id="1100" name="shpBeeldmerk"/>
          <p:cNvSpPr>
            <a:spLocks noChangeArrowheads="1"/>
          </p:cNvSpPr>
          <p:nvPr/>
        </p:nvSpPr>
        <p:spPr bwMode="auto">
          <a:xfrm>
            <a:off x="516467" y="6362700"/>
            <a:ext cx="950384" cy="363538"/>
          </a:xfrm>
          <a:prstGeom prst="rect">
            <a:avLst/>
          </a:prstGeom>
          <a:noFill/>
          <a:ln>
            <a:noFill/>
          </a:ln>
          <a:extLst/>
        </p:spPr>
        <p:txBody>
          <a:bodyPr/>
          <a:lstStyle/>
          <a:p>
            <a:pPr eaLnBrk="0" hangingPunct="0">
              <a:defRPr/>
            </a:pPr>
            <a:fld id="{07382E3B-8403-45AB-A22D-980A32E9F913}" type="slidenum">
              <a:rPr lang="nl-NL" sz="1000">
                <a:solidFill>
                  <a:schemeClr val="bg1"/>
                </a:solidFill>
                <a:cs typeface="Arial" charset="0"/>
              </a:rPr>
              <a:pPr eaLnBrk="0" hangingPunct="0">
                <a:defRPr/>
              </a:pPr>
              <a:t>‹#›</a:t>
            </a:fld>
            <a:endParaRPr lang="nl-NL" sz="1000">
              <a:solidFill>
                <a:schemeClr val="bg1"/>
              </a:solidFill>
              <a:cs typeface="Arial" charset="0"/>
            </a:endParaRPr>
          </a:p>
        </p:txBody>
      </p:sp>
      <p:sp>
        <p:nvSpPr>
          <p:cNvPr id="1109" name="TitelSlide2"/>
          <p:cNvSpPr txBox="1">
            <a:spLocks noChangeArrowheads="1"/>
          </p:cNvSpPr>
          <p:nvPr/>
        </p:nvSpPr>
        <p:spPr bwMode="auto">
          <a:xfrm>
            <a:off x="6000751" y="6524625"/>
            <a:ext cx="3647016" cy="217488"/>
          </a:xfrm>
          <a:prstGeom prst="rect">
            <a:avLst/>
          </a:prstGeom>
          <a:noFill/>
          <a:ln>
            <a:noFill/>
          </a:ln>
          <a:effectLst/>
          <a:extLst/>
        </p:spPr>
        <p:txBody>
          <a:bodyPr lIns="90000" tIns="46800" rIns="90000" bIns="46800"/>
          <a:lstStyle/>
          <a:p>
            <a:pPr eaLnBrk="0" hangingPunct="0">
              <a:spcBef>
                <a:spcPct val="50000"/>
              </a:spcBef>
              <a:defRPr/>
            </a:pPr>
            <a:r>
              <a:rPr lang="nl-NL" sz="1100">
                <a:solidFill>
                  <a:schemeClr val="bg1"/>
                </a:solidFill>
              </a:rPr>
              <a:t>Lessons Learned</a:t>
            </a:r>
          </a:p>
        </p:txBody>
      </p:sp>
      <p:sp>
        <p:nvSpPr>
          <p:cNvPr id="1118" name="ZwarteB" descr="Bar_Classification2"/>
          <p:cNvSpPr>
            <a:spLocks noChangeArrowheads="1"/>
          </p:cNvSpPr>
          <p:nvPr/>
        </p:nvSpPr>
        <p:spPr bwMode="auto">
          <a:xfrm>
            <a:off x="11857569" y="0"/>
            <a:ext cx="334433" cy="6858000"/>
          </a:xfrm>
          <a:prstGeom prst="rect">
            <a:avLst/>
          </a:prstGeom>
          <a:solidFill>
            <a:schemeClr val="tx1"/>
          </a:solidFill>
          <a:ln>
            <a:noFill/>
          </a:ln>
          <a:effectLst/>
          <a:extLst/>
        </p:spPr>
        <p:txBody>
          <a:bodyPr wrap="none" lIns="0" tIns="0" rIns="0" bIns="0" anchor="ctr"/>
          <a:lstStyle/>
          <a:p>
            <a:pPr eaLnBrk="0" hangingPunct="0">
              <a:spcBef>
                <a:spcPct val="50000"/>
              </a:spcBef>
              <a:defRPr/>
            </a:pPr>
            <a:endParaRPr lang="nl-NL" sz="2200"/>
          </a:p>
        </p:txBody>
      </p:sp>
      <p:sp>
        <p:nvSpPr>
          <p:cNvPr id="1116" name="RubriceringEnMerking" descr="Bar_Classification"/>
          <p:cNvSpPr txBox="1">
            <a:spLocks noChangeArrowheads="1"/>
          </p:cNvSpPr>
          <p:nvPr/>
        </p:nvSpPr>
        <p:spPr bwMode="auto">
          <a:xfrm rot="-5400000">
            <a:off x="8595321" y="3261319"/>
            <a:ext cx="6858000" cy="335360"/>
          </a:xfrm>
          <a:prstGeom prst="rect">
            <a:avLst/>
          </a:prstGeom>
          <a:solidFill>
            <a:schemeClr val="tx1"/>
          </a:solidFill>
          <a:ln>
            <a:noFill/>
          </a:ln>
          <a:effectLst/>
          <a:extLst/>
        </p:spPr>
        <p:txBody>
          <a:bodyPr lIns="0" tIns="0" rIns="0" bIns="0" anchor="ctr" anchorCtr="0"/>
          <a:lstStyle/>
          <a:p>
            <a:pPr eaLnBrk="0" hangingPunct="0">
              <a:defRPr/>
            </a:pPr>
            <a:r>
              <a:rPr lang="en-US" sz="1100" b="1" smtClean="0">
                <a:solidFill>
                  <a:schemeClr val="bg1"/>
                </a:solidFill>
              </a:rPr>
              <a:t>            NATO UNCLASSIFIED</a:t>
            </a:r>
            <a:endParaRPr lang="en-US" sz="1100" b="1">
              <a:solidFill>
                <a:schemeClr val="bg1"/>
              </a:solidFill>
            </a:endParaRPr>
          </a:p>
        </p:txBody>
      </p:sp>
      <p:pic>
        <p:nvPicPr>
          <p:cNvPr id="1036" name="LogoLandmacht" descr="Placeholder_Logo"/>
          <p:cNvPicPr>
            <a:picLocks noChangeArrowheads="1"/>
          </p:cNvPicPr>
          <p:nvPr/>
        </p:nvPicPr>
        <p:blipFill>
          <a:blip r:embed="rId13" cstate="print"/>
          <a:srcRect/>
          <a:stretch>
            <a:fillRect/>
          </a:stretch>
        </p:blipFill>
        <p:spPr bwMode="auto">
          <a:xfrm>
            <a:off x="5875714" y="3"/>
            <a:ext cx="440575" cy="849313"/>
          </a:xfrm>
          <a:prstGeom prst="rect">
            <a:avLst/>
          </a:prstGeom>
          <a:noFill/>
          <a:ln w="9525">
            <a:noFill/>
            <a:miter lim="800000"/>
            <a:headEnd/>
            <a:tailEnd/>
          </a:ln>
        </p:spPr>
      </p:pic>
      <p:sp>
        <p:nvSpPr>
          <p:cNvPr id="15" name="Date Placeholder 1" descr="Date"/>
          <p:cNvSpPr>
            <a:spLocks noGrp="1"/>
          </p:cNvSpPr>
          <p:nvPr>
            <p:ph type="dt" sz="half" idx="2"/>
          </p:nvPr>
        </p:nvSpPr>
        <p:spPr>
          <a:xfrm>
            <a:off x="9637186" y="6469066"/>
            <a:ext cx="2220383" cy="365125"/>
          </a:xfrm>
          <a:prstGeom prst="rect">
            <a:avLst/>
          </a:prstGeom>
        </p:spPr>
        <p:txBody>
          <a:bodyPr vert="horz" lIns="91440" tIns="45720" rIns="91440" bIns="45720" rtlCol="0" anchor="ctr"/>
          <a:lstStyle>
            <a:lvl1pPr algn="l" eaLnBrk="0" hangingPunct="0">
              <a:spcBef>
                <a:spcPct val="50000"/>
              </a:spcBef>
              <a:defRPr sz="1100">
                <a:solidFill>
                  <a:schemeClr val="bg1"/>
                </a:solidFill>
              </a:defRPr>
            </a:lvl1pPr>
          </a:lstStyle>
          <a:p>
            <a:pPr>
              <a:defRPr/>
            </a:pPr>
            <a:fld id="{96D8C42F-7154-4953-B071-224E4D212AE9}" type="datetime4">
              <a:rPr lang="nl-NL"/>
              <a:pPr>
                <a:defRPr/>
              </a:pPr>
              <a:t>5 oktober 2021</a:t>
            </a:fld>
            <a:endParaRPr lang="nl-NL"/>
          </a:p>
        </p:txBody>
      </p:sp>
    </p:spTree>
  </p:cSld>
  <p:clrMap bg1="lt1" tx1="dk1" bg2="lt2" tx2="dk2" accent1="accent1" accent2="accent2" accent3="accent3" accent4="accent4" accent5="accent5" accent6="accent6" hlink="hlink" folHlink="folHlink"/>
  <p:sldLayoutIdLst>
    <p:sldLayoutId id="214748368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5" r:id="rId11"/>
  </p:sldLayoutIdLst>
  <p:timing>
    <p:tnLst>
      <p:par>
        <p:cTn id="1" dur="indefinite" restart="never" nodeType="tmRoot"/>
      </p:par>
    </p:tnLst>
  </p:timing>
  <p:hf sldNum="0" hdr="0" ftr="0"/>
  <p:txStyles>
    <p:titleStyle>
      <a:lvl1pPr algn="l" rtl="0" eaLnBrk="1" fontAlgn="base" hangingPunct="1">
        <a:spcBef>
          <a:spcPct val="0"/>
        </a:spcBef>
        <a:spcAft>
          <a:spcPct val="0"/>
        </a:spcAft>
        <a:defRPr sz="2600">
          <a:solidFill>
            <a:srgbClr val="E17000"/>
          </a:solidFill>
          <a:latin typeface="+mj-lt"/>
          <a:ea typeface="+mj-ea"/>
          <a:cs typeface="+mj-cs"/>
        </a:defRPr>
      </a:lvl1pPr>
      <a:lvl2pPr algn="l" rtl="0" eaLnBrk="1" fontAlgn="base" hangingPunct="1">
        <a:spcBef>
          <a:spcPct val="0"/>
        </a:spcBef>
        <a:spcAft>
          <a:spcPct val="0"/>
        </a:spcAft>
        <a:defRPr sz="2600">
          <a:solidFill>
            <a:srgbClr val="E17000"/>
          </a:solidFill>
          <a:latin typeface="Verdana" pitchFamily="34" charset="0"/>
        </a:defRPr>
      </a:lvl2pPr>
      <a:lvl3pPr algn="l" rtl="0" eaLnBrk="1" fontAlgn="base" hangingPunct="1">
        <a:spcBef>
          <a:spcPct val="0"/>
        </a:spcBef>
        <a:spcAft>
          <a:spcPct val="0"/>
        </a:spcAft>
        <a:defRPr sz="2600">
          <a:solidFill>
            <a:srgbClr val="E17000"/>
          </a:solidFill>
          <a:latin typeface="Verdana" pitchFamily="34" charset="0"/>
        </a:defRPr>
      </a:lvl3pPr>
      <a:lvl4pPr algn="l" rtl="0" eaLnBrk="1" fontAlgn="base" hangingPunct="1">
        <a:spcBef>
          <a:spcPct val="0"/>
        </a:spcBef>
        <a:spcAft>
          <a:spcPct val="0"/>
        </a:spcAft>
        <a:defRPr sz="2600">
          <a:solidFill>
            <a:srgbClr val="E17000"/>
          </a:solidFill>
          <a:latin typeface="Verdana" pitchFamily="34" charset="0"/>
        </a:defRPr>
      </a:lvl4pPr>
      <a:lvl5pPr algn="l" rtl="0" eaLnBrk="1" fontAlgn="base" hangingPunct="1">
        <a:spcBef>
          <a:spcPct val="0"/>
        </a:spcBef>
        <a:spcAft>
          <a:spcPct val="0"/>
        </a:spcAft>
        <a:defRPr sz="2600">
          <a:solidFill>
            <a:srgbClr val="E17000"/>
          </a:solidFill>
          <a:latin typeface="Verdana" pitchFamily="34" charset="0"/>
        </a:defRPr>
      </a:lvl5pPr>
      <a:lvl6pPr marL="457200" algn="l" rtl="0" eaLnBrk="1" fontAlgn="base" hangingPunct="1">
        <a:spcBef>
          <a:spcPct val="0"/>
        </a:spcBef>
        <a:spcAft>
          <a:spcPct val="0"/>
        </a:spcAft>
        <a:defRPr sz="2600">
          <a:solidFill>
            <a:srgbClr val="E17000"/>
          </a:solidFill>
          <a:latin typeface="Verdana" pitchFamily="34" charset="0"/>
        </a:defRPr>
      </a:lvl6pPr>
      <a:lvl7pPr marL="914400" algn="l" rtl="0" eaLnBrk="1" fontAlgn="base" hangingPunct="1">
        <a:spcBef>
          <a:spcPct val="0"/>
        </a:spcBef>
        <a:spcAft>
          <a:spcPct val="0"/>
        </a:spcAft>
        <a:defRPr sz="2600">
          <a:solidFill>
            <a:srgbClr val="E17000"/>
          </a:solidFill>
          <a:latin typeface="Verdana" pitchFamily="34" charset="0"/>
        </a:defRPr>
      </a:lvl7pPr>
      <a:lvl8pPr marL="1371600" algn="l" rtl="0" eaLnBrk="1" fontAlgn="base" hangingPunct="1">
        <a:spcBef>
          <a:spcPct val="0"/>
        </a:spcBef>
        <a:spcAft>
          <a:spcPct val="0"/>
        </a:spcAft>
        <a:defRPr sz="2600">
          <a:solidFill>
            <a:srgbClr val="E17000"/>
          </a:solidFill>
          <a:latin typeface="Verdana" pitchFamily="34" charset="0"/>
        </a:defRPr>
      </a:lvl8pPr>
      <a:lvl9pPr marL="1828800" algn="l" rtl="0" eaLnBrk="1" fontAlgn="base" hangingPunct="1">
        <a:spcBef>
          <a:spcPct val="0"/>
        </a:spcBef>
        <a:spcAft>
          <a:spcPct val="0"/>
        </a:spcAft>
        <a:defRPr sz="2600">
          <a:solidFill>
            <a:srgbClr val="E17000"/>
          </a:solidFill>
          <a:latin typeface="Verdana" pitchFamily="34" charset="0"/>
        </a:defRPr>
      </a:lvl9pPr>
    </p:titleStyle>
    <p:bodyStyle>
      <a:lvl1pPr algn="l" rtl="0" eaLnBrk="1" fontAlgn="base" hangingPunct="1">
        <a:spcBef>
          <a:spcPct val="5000"/>
        </a:spcBef>
        <a:spcAft>
          <a:spcPct val="0"/>
        </a:spcAft>
        <a:defRPr sz="2200">
          <a:solidFill>
            <a:srgbClr val="000000"/>
          </a:solidFill>
          <a:latin typeface="+mn-lt"/>
          <a:ea typeface="+mn-ea"/>
          <a:cs typeface="+mn-cs"/>
        </a:defRPr>
      </a:lvl1pPr>
      <a:lvl2pPr marL="374650" indent="-184150" algn="l" rtl="0" eaLnBrk="1" fontAlgn="base" hangingPunct="1">
        <a:spcBef>
          <a:spcPct val="5000"/>
        </a:spcBef>
        <a:spcAft>
          <a:spcPct val="0"/>
        </a:spcAft>
        <a:buChar char="•"/>
        <a:defRPr sz="2200">
          <a:solidFill>
            <a:srgbClr val="000000"/>
          </a:solidFill>
          <a:latin typeface="+mn-lt"/>
        </a:defRPr>
      </a:lvl2pPr>
      <a:lvl3pPr marL="622300" algn="l" rtl="0" eaLnBrk="1" fontAlgn="base" hangingPunct="1">
        <a:spcBef>
          <a:spcPct val="5000"/>
        </a:spcBef>
        <a:spcAft>
          <a:spcPct val="0"/>
        </a:spcAft>
        <a:buFont typeface="Verdana" pitchFamily="34" charset="0"/>
        <a:buChar char="–"/>
        <a:defRPr sz="2200">
          <a:solidFill>
            <a:srgbClr val="000000"/>
          </a:solidFill>
          <a:latin typeface="+mn-lt"/>
        </a:defRPr>
      </a:lvl3pPr>
      <a:lvl4pPr marL="1166813" indent="-177800" algn="l" rtl="0" eaLnBrk="1" fontAlgn="base" hangingPunct="1">
        <a:spcBef>
          <a:spcPct val="5000"/>
        </a:spcBef>
        <a:spcAft>
          <a:spcPct val="0"/>
        </a:spcAft>
        <a:buFont typeface="Verdana" pitchFamily="34" charset="0"/>
        <a:buChar char="›"/>
        <a:defRPr sz="2200">
          <a:solidFill>
            <a:srgbClr val="000000"/>
          </a:solidFill>
          <a:latin typeface="+mn-lt"/>
        </a:defRPr>
      </a:lvl4pPr>
      <a:lvl5pPr marL="1346200" algn="l" rtl="0" eaLnBrk="1" fontAlgn="base" hangingPunct="1">
        <a:spcBef>
          <a:spcPct val="5000"/>
        </a:spcBef>
        <a:spcAft>
          <a:spcPct val="0"/>
        </a:spcAft>
        <a:buFont typeface="Verdana" pitchFamily="34" charset="0"/>
        <a:buChar char="»"/>
        <a:defRPr sz="2200">
          <a:solidFill>
            <a:srgbClr val="000000"/>
          </a:solidFill>
          <a:latin typeface="+mn-lt"/>
        </a:defRPr>
      </a:lvl5pPr>
      <a:lvl6pPr marL="1803400" algn="l" rtl="0" eaLnBrk="1" fontAlgn="base" hangingPunct="1">
        <a:spcBef>
          <a:spcPct val="5000"/>
        </a:spcBef>
        <a:spcAft>
          <a:spcPct val="0"/>
        </a:spcAft>
        <a:buFont typeface="Verdana" pitchFamily="34" charset="0"/>
        <a:buChar char="»"/>
        <a:defRPr sz="2200">
          <a:solidFill>
            <a:srgbClr val="000000"/>
          </a:solidFill>
          <a:latin typeface="+mn-lt"/>
        </a:defRPr>
      </a:lvl6pPr>
      <a:lvl7pPr marL="2260600" algn="l" rtl="0" eaLnBrk="1" fontAlgn="base" hangingPunct="1">
        <a:spcBef>
          <a:spcPct val="5000"/>
        </a:spcBef>
        <a:spcAft>
          <a:spcPct val="0"/>
        </a:spcAft>
        <a:buFont typeface="Verdana" pitchFamily="34" charset="0"/>
        <a:buChar char="»"/>
        <a:defRPr sz="2200">
          <a:solidFill>
            <a:srgbClr val="000000"/>
          </a:solidFill>
          <a:latin typeface="+mn-lt"/>
        </a:defRPr>
      </a:lvl7pPr>
      <a:lvl8pPr marL="2717800" algn="l" rtl="0" eaLnBrk="1" fontAlgn="base" hangingPunct="1">
        <a:spcBef>
          <a:spcPct val="5000"/>
        </a:spcBef>
        <a:spcAft>
          <a:spcPct val="0"/>
        </a:spcAft>
        <a:buFont typeface="Verdana" pitchFamily="34" charset="0"/>
        <a:buChar char="»"/>
        <a:defRPr sz="2200">
          <a:solidFill>
            <a:srgbClr val="000000"/>
          </a:solidFill>
          <a:latin typeface="+mn-lt"/>
        </a:defRPr>
      </a:lvl8pPr>
      <a:lvl9pPr marL="3175000" algn="l" rtl="0" eaLnBrk="1" fontAlgn="base" hangingPunct="1">
        <a:spcBef>
          <a:spcPct val="5000"/>
        </a:spcBef>
        <a:spcAft>
          <a:spcPct val="0"/>
        </a:spcAft>
        <a:buFont typeface="Verdana" pitchFamily="34" charset="0"/>
        <a:buChar char="»"/>
        <a:defRPr sz="2200">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VD.Chapman.v.Drunen@mindef.n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hpTitel"/>
          <p:cNvSpPr>
            <a:spLocks noGrp="1" noChangeArrowheads="1"/>
          </p:cNvSpPr>
          <p:nvPr>
            <p:ph type="title"/>
          </p:nvPr>
        </p:nvSpPr>
        <p:spPr>
          <a:xfrm>
            <a:off x="6457953" y="2097091"/>
            <a:ext cx="3598863" cy="492125"/>
          </a:xfrm>
        </p:spPr>
        <p:txBody>
          <a:bodyPr/>
          <a:lstStyle/>
          <a:p>
            <a:pPr eaLnBrk="1" hangingPunct="1"/>
            <a:r>
              <a:rPr lang="nl-NL" smtClean="0">
                <a:solidFill>
                  <a:srgbClr val="E17000"/>
                </a:solidFill>
              </a:rPr>
              <a:t>Lessons Learned</a:t>
            </a:r>
          </a:p>
        </p:txBody>
      </p:sp>
      <p:sp>
        <p:nvSpPr>
          <p:cNvPr id="4099" name="shpTekst"/>
          <p:cNvSpPr>
            <a:spLocks noGrp="1" noChangeArrowheads="1"/>
          </p:cNvSpPr>
          <p:nvPr>
            <p:ph type="body" idx="1"/>
          </p:nvPr>
        </p:nvSpPr>
        <p:spPr>
          <a:xfrm>
            <a:off x="6457951" y="2780930"/>
            <a:ext cx="4798484" cy="2447925"/>
          </a:xfrm>
        </p:spPr>
        <p:txBody>
          <a:bodyPr/>
          <a:lstStyle/>
          <a:p>
            <a:pPr eaLnBrk="1" hangingPunct="1"/>
            <a:r>
              <a:rPr lang="nl-NL" dirty="0" smtClean="0">
                <a:solidFill>
                  <a:srgbClr val="E17000"/>
                </a:solidFill>
              </a:rPr>
              <a:t>A </a:t>
            </a:r>
            <a:r>
              <a:rPr lang="en-US" dirty="0" smtClean="0">
                <a:solidFill>
                  <a:srgbClr val="E17000"/>
                </a:solidFill>
              </a:rPr>
              <a:t>hierarchy</a:t>
            </a:r>
            <a:r>
              <a:rPr lang="nl-NL" dirty="0" smtClean="0">
                <a:solidFill>
                  <a:srgbClr val="E17000"/>
                </a:solidFill>
              </a:rPr>
              <a:t> of </a:t>
            </a:r>
            <a:r>
              <a:rPr lang="en-US" dirty="0" smtClean="0">
                <a:solidFill>
                  <a:srgbClr val="E17000"/>
                </a:solidFill>
              </a:rPr>
              <a:t>needs</a:t>
            </a:r>
            <a:r>
              <a:rPr lang="nl-NL" dirty="0" smtClean="0">
                <a:solidFill>
                  <a:srgbClr val="E17000"/>
                </a:solidFill>
              </a:rPr>
              <a:t> </a:t>
            </a:r>
            <a:r>
              <a:rPr lang="en-US" dirty="0" smtClean="0">
                <a:solidFill>
                  <a:srgbClr val="E17000"/>
                </a:solidFill>
              </a:rPr>
              <a:t>for successful blended learning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Basic – Infrastructure and Physical Space</a:t>
            </a:r>
            <a:endParaRPr lang="nl-NL"/>
          </a:p>
        </p:txBody>
      </p:sp>
      <p:sp>
        <p:nvSpPr>
          <p:cNvPr id="3" name="Content Placeholder 2"/>
          <p:cNvSpPr>
            <a:spLocks noGrp="1"/>
          </p:cNvSpPr>
          <p:nvPr>
            <p:ph idx="1"/>
          </p:nvPr>
        </p:nvSpPr>
        <p:spPr>
          <a:xfrm>
            <a:off x="812800" y="2348880"/>
            <a:ext cx="10363200" cy="3670920"/>
          </a:xfrm>
        </p:spPr>
        <p:txBody>
          <a:bodyPr/>
          <a:lstStyle/>
          <a:p>
            <a:r>
              <a:rPr lang="en-US" dirty="0"/>
              <a:t>Mistakes: Students did not have Team accounts set up (with passwords</a:t>
            </a:r>
            <a:r>
              <a:rPr lang="en-US" dirty="0" smtClean="0"/>
              <a:t>), </a:t>
            </a:r>
            <a:r>
              <a:rPr lang="en-US" dirty="0"/>
              <a:t>no word processing software on their own </a:t>
            </a:r>
            <a:r>
              <a:rPr lang="en-US" dirty="0" smtClean="0"/>
              <a:t>computers.</a:t>
            </a:r>
            <a:endParaRPr lang="nl-NL" dirty="0"/>
          </a:p>
          <a:p>
            <a:endParaRPr lang="en-US" dirty="0" smtClean="0"/>
          </a:p>
          <a:p>
            <a:endParaRPr lang="en-US" dirty="0" smtClean="0"/>
          </a:p>
          <a:p>
            <a:r>
              <a:rPr lang="en-US" dirty="0" smtClean="0"/>
              <a:t>Wins</a:t>
            </a:r>
            <a:r>
              <a:rPr lang="en-US" dirty="0"/>
              <a:t>: Students were instructed to find free software </a:t>
            </a:r>
            <a:r>
              <a:rPr lang="en-US" dirty="0" smtClean="0"/>
              <a:t>(Google </a:t>
            </a:r>
            <a:r>
              <a:rPr lang="en-US" dirty="0"/>
              <a:t>docs) and be prepared by the next class, increasing learner </a:t>
            </a:r>
            <a:r>
              <a:rPr lang="en-US" dirty="0" smtClean="0"/>
              <a:t>autonomy. They started asking each other about infrastructure problems instead of the instructors. </a:t>
            </a:r>
          </a:p>
          <a:p>
            <a:endParaRPr lang="en-US" dirty="0"/>
          </a:p>
          <a:p>
            <a:endParaRPr lang="nl-NL" dirty="0"/>
          </a:p>
        </p:txBody>
      </p:sp>
      <p:sp>
        <p:nvSpPr>
          <p:cNvPr id="5" name="TextBox 4"/>
          <p:cNvSpPr txBox="1"/>
          <p:nvPr/>
        </p:nvSpPr>
        <p:spPr>
          <a:xfrm>
            <a:off x="8976320" y="6453336"/>
            <a:ext cx="2808312" cy="276999"/>
          </a:xfrm>
          <a:prstGeom prst="rect">
            <a:avLst/>
          </a:prstGeom>
          <a:noFill/>
        </p:spPr>
        <p:txBody>
          <a:bodyPr wrap="square" rtlCol="0">
            <a:spAutoFit/>
          </a:bodyPr>
          <a:lstStyle/>
          <a:p>
            <a:r>
              <a:rPr lang="en-US" sz="1200" dirty="0" smtClean="0">
                <a:solidFill>
                  <a:schemeClr val="bg1"/>
                </a:solidFill>
              </a:rPr>
              <a:t>Vanessa Chapman – van Drunen</a:t>
            </a:r>
            <a:endParaRPr lang="nl-NL" sz="1200" dirty="0">
              <a:solidFill>
                <a:schemeClr val="bg1"/>
              </a:solidFill>
            </a:endParaRPr>
          </a:p>
        </p:txBody>
      </p:sp>
    </p:spTree>
    <p:extLst>
      <p:ext uri="{BB962C8B-B14F-4D97-AF65-F5344CB8AC3E}">
        <p14:creationId xmlns:p14="http://schemas.microsoft.com/office/powerpoint/2010/main" val="368448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1265241"/>
            <a:ext cx="10729192" cy="800219"/>
          </a:xfrm>
        </p:spPr>
        <p:txBody>
          <a:bodyPr/>
          <a:lstStyle/>
          <a:p>
            <a:r>
              <a:rPr lang="en-US" dirty="0" smtClean="0"/>
              <a:t>Psychological Needs – Mental Space, Timing, Type &amp; Location</a:t>
            </a:r>
            <a:endParaRPr lang="nl-NL" dirty="0"/>
          </a:p>
        </p:txBody>
      </p:sp>
      <p:sp>
        <p:nvSpPr>
          <p:cNvPr id="3" name="Content Placeholder 2"/>
          <p:cNvSpPr>
            <a:spLocks noGrp="1"/>
          </p:cNvSpPr>
          <p:nvPr>
            <p:ph idx="1"/>
          </p:nvPr>
        </p:nvSpPr>
        <p:spPr>
          <a:xfrm>
            <a:off x="696684" y="1916832"/>
            <a:ext cx="10294575" cy="4238090"/>
          </a:xfrm>
        </p:spPr>
        <p:txBody>
          <a:bodyPr/>
          <a:lstStyle/>
          <a:p>
            <a:r>
              <a:rPr lang="en-US" dirty="0"/>
              <a:t>Mistakes: Wrong type of activity for type of location. Distinguishing minimal pairs with a speaking partner is not nearly as successful outside of the classroom. </a:t>
            </a:r>
            <a:endParaRPr lang="nl-NL" dirty="0"/>
          </a:p>
          <a:p>
            <a:endParaRPr lang="en-US" dirty="0"/>
          </a:p>
          <a:p>
            <a:r>
              <a:rPr lang="en-US" dirty="0"/>
              <a:t>Wins: </a:t>
            </a:r>
          </a:p>
          <a:p>
            <a:pPr marL="342900" indent="-342900">
              <a:buFont typeface="Arial" panose="020B0604020202020204" pitchFamily="34" charset="0"/>
              <a:buChar char="•"/>
            </a:pPr>
            <a:r>
              <a:rPr lang="en-US" dirty="0"/>
              <a:t>Online Asynchronous – The video-watching activities done at home allowed for less down time in class for the faster students.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Online Synchronous – Grammar online (timed into small chunks with breakout rooms to check answers) led to a fast-paced lively online dynamic. Students could contact me separately for more help without being embarrassed for not “getting it</a:t>
            </a:r>
            <a:r>
              <a:rPr lang="en-US" dirty="0" smtClean="0"/>
              <a:t>”.</a:t>
            </a:r>
            <a:endParaRPr lang="nl-NL" dirty="0"/>
          </a:p>
        </p:txBody>
      </p:sp>
      <p:sp>
        <p:nvSpPr>
          <p:cNvPr id="5" name="TextBox 4"/>
          <p:cNvSpPr txBox="1"/>
          <p:nvPr/>
        </p:nvSpPr>
        <p:spPr>
          <a:xfrm>
            <a:off x="8976320" y="6453336"/>
            <a:ext cx="2808312" cy="276999"/>
          </a:xfrm>
          <a:prstGeom prst="rect">
            <a:avLst/>
          </a:prstGeom>
          <a:noFill/>
        </p:spPr>
        <p:txBody>
          <a:bodyPr wrap="square" rtlCol="0">
            <a:spAutoFit/>
          </a:bodyPr>
          <a:lstStyle/>
          <a:p>
            <a:r>
              <a:rPr lang="en-US" sz="1200" dirty="0" smtClean="0">
                <a:solidFill>
                  <a:schemeClr val="bg1"/>
                </a:solidFill>
              </a:rPr>
              <a:t>Vanessa Chapman – van Drunen</a:t>
            </a:r>
            <a:endParaRPr lang="nl-NL" sz="1200" dirty="0">
              <a:solidFill>
                <a:schemeClr val="bg1"/>
              </a:solidFill>
            </a:endParaRPr>
          </a:p>
        </p:txBody>
      </p:sp>
    </p:spTree>
    <p:extLst>
      <p:ext uri="{BB962C8B-B14F-4D97-AF65-F5344CB8AC3E}">
        <p14:creationId xmlns:p14="http://schemas.microsoft.com/office/powerpoint/2010/main" val="20943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Self-fulfillment - Motivation</a:t>
            </a:r>
            <a:endParaRPr lang="nl-NL" dirty="0"/>
          </a:p>
        </p:txBody>
      </p:sp>
      <p:sp>
        <p:nvSpPr>
          <p:cNvPr id="3" name="Content Placeholder 2"/>
          <p:cNvSpPr>
            <a:spLocks noGrp="1"/>
          </p:cNvSpPr>
          <p:nvPr>
            <p:ph idx="1"/>
          </p:nvPr>
        </p:nvSpPr>
        <p:spPr>
          <a:xfrm>
            <a:off x="795715" y="2132856"/>
            <a:ext cx="10363200" cy="3743994"/>
          </a:xfrm>
        </p:spPr>
        <p:txBody>
          <a:bodyPr/>
          <a:lstStyle/>
          <a:p>
            <a:r>
              <a:rPr lang="en-US" dirty="0"/>
              <a:t>Mistakes: Assuming that a fun activity in class would translate to a </a:t>
            </a:r>
            <a:r>
              <a:rPr lang="en-US" dirty="0" smtClean="0"/>
              <a:t>motivating </a:t>
            </a:r>
            <a:r>
              <a:rPr lang="en-US" dirty="0"/>
              <a:t>activity outside of class. </a:t>
            </a:r>
            <a:endParaRPr lang="en-US" dirty="0" smtClean="0"/>
          </a:p>
          <a:p>
            <a:endParaRPr lang="nl-NL" dirty="0"/>
          </a:p>
          <a:p>
            <a:r>
              <a:rPr lang="en-US" dirty="0"/>
              <a:t>Wins: </a:t>
            </a:r>
            <a:endParaRPr lang="en-US" dirty="0" smtClean="0"/>
          </a:p>
          <a:p>
            <a:pPr marL="342900" indent="-342900">
              <a:buFont typeface="Arial" panose="020B0604020202020204" pitchFamily="34" charset="0"/>
              <a:buChar char="•"/>
            </a:pPr>
            <a:r>
              <a:rPr lang="en-US" dirty="0" smtClean="0"/>
              <a:t>Changing </a:t>
            </a:r>
            <a:r>
              <a:rPr lang="en-US" dirty="0"/>
              <a:t>the assignment to have no right or wrong </a:t>
            </a:r>
            <a:r>
              <a:rPr lang="en-US" dirty="0" smtClean="0"/>
              <a:t>answer allowed </a:t>
            </a:r>
            <a:r>
              <a:rPr lang="en-US" dirty="0"/>
              <a:t>students to be much more creative, and they showed us language use we hadn’t seen before in class. </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Keeping a vocabulary </a:t>
            </a:r>
            <a:r>
              <a:rPr lang="en-US" dirty="0"/>
              <a:t>journal as a challenge to see who could stump the class with their word each day was highly motivating.</a:t>
            </a:r>
          </a:p>
          <a:p>
            <a:pPr marL="342900" indent="-342900">
              <a:buFont typeface="Arial" panose="020B0604020202020204" pitchFamily="34" charset="0"/>
              <a:buChar char="•"/>
            </a:pPr>
            <a:endParaRPr lang="en-US" dirty="0"/>
          </a:p>
          <a:p>
            <a:endParaRPr lang="en-US" sz="900" dirty="0"/>
          </a:p>
          <a:p>
            <a:endParaRPr lang="nl-NL" dirty="0"/>
          </a:p>
        </p:txBody>
      </p:sp>
      <p:sp>
        <p:nvSpPr>
          <p:cNvPr id="5" name="TextBox 4"/>
          <p:cNvSpPr txBox="1"/>
          <p:nvPr/>
        </p:nvSpPr>
        <p:spPr>
          <a:xfrm>
            <a:off x="8976320" y="6453336"/>
            <a:ext cx="2808312" cy="276999"/>
          </a:xfrm>
          <a:prstGeom prst="rect">
            <a:avLst/>
          </a:prstGeom>
          <a:noFill/>
        </p:spPr>
        <p:txBody>
          <a:bodyPr wrap="square" rtlCol="0">
            <a:spAutoFit/>
          </a:bodyPr>
          <a:lstStyle/>
          <a:p>
            <a:r>
              <a:rPr lang="en-US" sz="1200" dirty="0" smtClean="0">
                <a:solidFill>
                  <a:schemeClr val="bg1"/>
                </a:solidFill>
              </a:rPr>
              <a:t>Vanessa Chapman – van Drunen</a:t>
            </a:r>
            <a:endParaRPr lang="nl-NL" sz="1200" dirty="0">
              <a:solidFill>
                <a:schemeClr val="bg1"/>
              </a:solidFill>
            </a:endParaRPr>
          </a:p>
        </p:txBody>
      </p:sp>
    </p:spTree>
    <p:extLst>
      <p:ext uri="{BB962C8B-B14F-4D97-AF65-F5344CB8AC3E}">
        <p14:creationId xmlns:p14="http://schemas.microsoft.com/office/powerpoint/2010/main" val="380238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124398"/>
            <a:ext cx="4011084" cy="430887"/>
          </a:xfrm>
        </p:spPr>
        <p:txBody>
          <a:bodyPr/>
          <a:lstStyle/>
          <a:p>
            <a:r>
              <a:rPr lang="en-US" sz="2600" b="0" dirty="0"/>
              <a:t>Takeaway</a:t>
            </a:r>
            <a:r>
              <a:rPr lang="en-US" sz="2800" b="0" dirty="0"/>
              <a:t> - </a:t>
            </a:r>
            <a:r>
              <a:rPr lang="en-US" sz="2800" b="0" dirty="0" err="1"/>
              <a:t>Padlet</a:t>
            </a:r>
            <a:endParaRPr lang="nl-NL" sz="2800" b="0" dirty="0"/>
          </a:p>
        </p:txBody>
      </p:sp>
      <p:sp>
        <p:nvSpPr>
          <p:cNvPr id="3" name="Content Placeholder 2"/>
          <p:cNvSpPr>
            <a:spLocks noGrp="1"/>
          </p:cNvSpPr>
          <p:nvPr>
            <p:ph idx="1"/>
          </p:nvPr>
        </p:nvSpPr>
        <p:spPr>
          <a:xfrm>
            <a:off x="651594" y="2132856"/>
            <a:ext cx="7460629" cy="3888432"/>
          </a:xfrm>
        </p:spPr>
        <p:txBody>
          <a:bodyPr/>
          <a:lstStyle/>
          <a:p>
            <a:r>
              <a:rPr lang="en-US" sz="2400" dirty="0" smtClean="0"/>
              <a:t>What </a:t>
            </a:r>
            <a:r>
              <a:rPr lang="en-US" sz="2400" dirty="0"/>
              <a:t>will you take away from this presentation, now that we have looked at the pyramid and the quadrants? </a:t>
            </a:r>
            <a:endParaRPr lang="en-US" sz="2400" dirty="0" smtClean="0"/>
          </a:p>
          <a:p>
            <a:endParaRPr lang="en-US" sz="2400" dirty="0"/>
          </a:p>
          <a:p>
            <a:r>
              <a:rPr lang="en-US" sz="2400" dirty="0" smtClean="0"/>
              <a:t>What </a:t>
            </a:r>
            <a:r>
              <a:rPr lang="en-US" sz="2400" dirty="0"/>
              <a:t>changes or ideas do you have for an activity or a course you currently use? </a:t>
            </a:r>
            <a:endParaRPr lang="nl-NL" sz="2400" dirty="0"/>
          </a:p>
          <a:p>
            <a:endParaRPr lang="nl-NL" sz="2200" dirty="0"/>
          </a:p>
          <a:p>
            <a:endParaRPr lang="nl-NL" sz="2200" dirty="0"/>
          </a:p>
        </p:txBody>
      </p:sp>
      <p:pic>
        <p:nvPicPr>
          <p:cNvPr id="6" name="Picture 5"/>
          <p:cNvPicPr>
            <a:picLocks noChangeAspect="1"/>
          </p:cNvPicPr>
          <p:nvPr/>
        </p:nvPicPr>
        <p:blipFill rotWithShape="1">
          <a:blip r:embed="rId3"/>
          <a:srcRect t="4624" b="10838"/>
          <a:stretch/>
        </p:blipFill>
        <p:spPr>
          <a:xfrm>
            <a:off x="8472266" y="2276872"/>
            <a:ext cx="2756599" cy="2808312"/>
          </a:xfrm>
          <a:prstGeom prst="rect">
            <a:avLst/>
          </a:prstGeom>
        </p:spPr>
      </p:pic>
      <p:sp>
        <p:nvSpPr>
          <p:cNvPr id="7" name="TextBox 6"/>
          <p:cNvSpPr txBox="1"/>
          <p:nvPr/>
        </p:nvSpPr>
        <p:spPr>
          <a:xfrm>
            <a:off x="8976320" y="6453336"/>
            <a:ext cx="2808312" cy="276999"/>
          </a:xfrm>
          <a:prstGeom prst="rect">
            <a:avLst/>
          </a:prstGeom>
          <a:noFill/>
        </p:spPr>
        <p:txBody>
          <a:bodyPr wrap="square" rtlCol="0">
            <a:spAutoFit/>
          </a:bodyPr>
          <a:lstStyle/>
          <a:p>
            <a:r>
              <a:rPr lang="en-US" sz="1200" dirty="0" smtClean="0">
                <a:solidFill>
                  <a:schemeClr val="bg1"/>
                </a:solidFill>
              </a:rPr>
              <a:t>Vanessa Chapman – van Drunen</a:t>
            </a:r>
            <a:endParaRPr lang="nl-NL" sz="1200" dirty="0">
              <a:solidFill>
                <a:schemeClr val="bg1"/>
              </a:solidFill>
            </a:endParaRPr>
          </a:p>
        </p:txBody>
      </p:sp>
      <p:sp>
        <p:nvSpPr>
          <p:cNvPr id="4" name="Rectangle 3"/>
          <p:cNvSpPr/>
          <p:nvPr/>
        </p:nvSpPr>
        <p:spPr>
          <a:xfrm>
            <a:off x="8122373" y="5109160"/>
            <a:ext cx="3456384" cy="246221"/>
          </a:xfrm>
          <a:prstGeom prst="rect">
            <a:avLst/>
          </a:prstGeom>
        </p:spPr>
        <p:txBody>
          <a:bodyPr wrap="square">
            <a:spAutoFit/>
          </a:bodyPr>
          <a:lstStyle/>
          <a:p>
            <a:r>
              <a:rPr lang="nl-NL" sz="1000" dirty="0" smtClean="0"/>
              <a:t>https://padlet.com/vvdrunen/8cveij19m9kb815g</a:t>
            </a:r>
            <a:endParaRPr lang="nl-NL" sz="1000" dirty="0"/>
          </a:p>
        </p:txBody>
      </p:sp>
    </p:spTree>
    <p:extLst>
      <p:ext uri="{BB962C8B-B14F-4D97-AF65-F5344CB8AC3E}">
        <p14:creationId xmlns:p14="http://schemas.microsoft.com/office/powerpoint/2010/main" val="3836721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Thank you!</a:t>
            </a:r>
            <a:endParaRPr lang="nl-NL" dirty="0"/>
          </a:p>
        </p:txBody>
      </p:sp>
      <p:sp>
        <p:nvSpPr>
          <p:cNvPr id="7" name="Text Placeholder 6"/>
          <p:cNvSpPr>
            <a:spLocks noGrp="1"/>
          </p:cNvSpPr>
          <p:nvPr>
            <p:ph idx="1"/>
          </p:nvPr>
        </p:nvSpPr>
        <p:spPr>
          <a:xfrm>
            <a:off x="785325" y="2026084"/>
            <a:ext cx="5211192" cy="2627052"/>
          </a:xfrm>
        </p:spPr>
        <p:txBody>
          <a:bodyPr/>
          <a:lstStyle/>
          <a:p>
            <a:r>
              <a:rPr lang="en-US" dirty="0" smtClean="0"/>
              <a:t>Vanessa Chapman – van Drunen</a:t>
            </a:r>
          </a:p>
          <a:p>
            <a:r>
              <a:rPr lang="en-US" dirty="0" smtClean="0"/>
              <a:t>Senior Language Instructor</a:t>
            </a:r>
          </a:p>
          <a:p>
            <a:r>
              <a:rPr lang="en-US" dirty="0" smtClean="0"/>
              <a:t>Dutch Defense Language Institute</a:t>
            </a:r>
          </a:p>
          <a:p>
            <a:endParaRPr lang="en-US" dirty="0"/>
          </a:p>
          <a:p>
            <a:r>
              <a:rPr lang="de-DE" u="sng" dirty="0">
                <a:hlinkClick r:id="rId2"/>
              </a:rPr>
              <a:t>VD.Chapman.v.Drunen@mindef.nl</a:t>
            </a:r>
            <a:r>
              <a:rPr lang="de-DE" dirty="0"/>
              <a:t> </a:t>
            </a:r>
            <a:endParaRPr lang="de-DE" dirty="0" smtClean="0"/>
          </a:p>
          <a:p>
            <a:endParaRPr lang="de-DE" dirty="0" smtClean="0"/>
          </a:p>
          <a:p>
            <a:r>
              <a:rPr lang="de-DE" b="1" dirty="0" smtClean="0"/>
              <a:t>T</a:t>
            </a:r>
            <a:r>
              <a:rPr lang="de-DE" b="1" dirty="0"/>
              <a:t> </a:t>
            </a:r>
            <a:r>
              <a:rPr lang="de-DE" dirty="0"/>
              <a:t> </a:t>
            </a:r>
            <a:r>
              <a:rPr lang="nl-NL" dirty="0"/>
              <a:t>+31 6 82266954</a:t>
            </a:r>
          </a:p>
          <a:p>
            <a:endParaRPr lang="nl-NL" dirty="0"/>
          </a:p>
        </p:txBody>
      </p:sp>
      <p:pic>
        <p:nvPicPr>
          <p:cNvPr id="2" name="Picture 1"/>
          <p:cNvPicPr>
            <a:picLocks noChangeAspect="1"/>
          </p:cNvPicPr>
          <p:nvPr/>
        </p:nvPicPr>
        <p:blipFill>
          <a:blip r:embed="rId3"/>
          <a:stretch>
            <a:fillRect/>
          </a:stretch>
        </p:blipFill>
        <p:spPr>
          <a:xfrm>
            <a:off x="6888090" y="1772816"/>
            <a:ext cx="3899443" cy="3817416"/>
          </a:xfrm>
          <a:prstGeom prst="rect">
            <a:avLst/>
          </a:prstGeom>
        </p:spPr>
      </p:pic>
      <p:sp>
        <p:nvSpPr>
          <p:cNvPr id="6" name="TextBox 5"/>
          <p:cNvSpPr txBox="1"/>
          <p:nvPr/>
        </p:nvSpPr>
        <p:spPr>
          <a:xfrm>
            <a:off x="8976320" y="6453336"/>
            <a:ext cx="2808312" cy="276999"/>
          </a:xfrm>
          <a:prstGeom prst="rect">
            <a:avLst/>
          </a:prstGeom>
          <a:noFill/>
        </p:spPr>
        <p:txBody>
          <a:bodyPr wrap="square" rtlCol="0">
            <a:spAutoFit/>
          </a:bodyPr>
          <a:lstStyle/>
          <a:p>
            <a:r>
              <a:rPr lang="en-US" sz="1200" dirty="0" smtClean="0">
                <a:solidFill>
                  <a:schemeClr val="bg1"/>
                </a:solidFill>
              </a:rPr>
              <a:t>Vanessa Chapman – van Drunen</a:t>
            </a:r>
            <a:endParaRPr lang="nl-NL" sz="1200" dirty="0">
              <a:solidFill>
                <a:schemeClr val="bg1"/>
              </a:solidFill>
            </a:endParaRPr>
          </a:p>
        </p:txBody>
      </p:sp>
    </p:spTree>
    <p:extLst>
      <p:ext uri="{BB962C8B-B14F-4D97-AF65-F5344CB8AC3E}">
        <p14:creationId xmlns:p14="http://schemas.microsoft.com/office/powerpoint/2010/main" val="4273531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and contents</a:t>
            </a:r>
            <a:endParaRPr lang="nl-NL"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Need for a blend</a:t>
            </a:r>
          </a:p>
          <a:p>
            <a:pPr marL="342900" indent="-342900">
              <a:buFont typeface="Arial" panose="020B0604020202020204" pitchFamily="34" charset="0"/>
              <a:buChar char="•"/>
            </a:pPr>
            <a:r>
              <a:rPr lang="en-US" dirty="0" smtClean="0"/>
              <a:t>Hierarchy of needs for a blended curriculum</a:t>
            </a:r>
          </a:p>
          <a:p>
            <a:pPr marL="342900" indent="-342900">
              <a:buFont typeface="Arial" panose="020B0604020202020204" pitchFamily="34" charset="0"/>
              <a:buChar char="•"/>
            </a:pPr>
            <a:r>
              <a:rPr lang="en-US" dirty="0"/>
              <a:t>Matrix for choices in blended design</a:t>
            </a:r>
          </a:p>
          <a:p>
            <a:pPr marL="342900" indent="-342900">
              <a:buFont typeface="Arial" panose="020B0604020202020204" pitchFamily="34" charset="0"/>
              <a:buChar char="•"/>
            </a:pPr>
            <a:r>
              <a:rPr lang="en-US" dirty="0" smtClean="0"/>
              <a:t>Typical week quadrant</a:t>
            </a:r>
          </a:p>
          <a:p>
            <a:pPr marL="342900" indent="-342900">
              <a:buFont typeface="Arial" panose="020B0604020202020204" pitchFamily="34" charset="0"/>
              <a:buChar char="•"/>
            </a:pPr>
            <a:r>
              <a:rPr lang="en-US" dirty="0" smtClean="0"/>
              <a:t>Mistakes and wins </a:t>
            </a:r>
          </a:p>
          <a:p>
            <a:pPr marL="342900" indent="-342900">
              <a:buFont typeface="Arial" panose="020B0604020202020204" pitchFamily="34" charset="0"/>
              <a:buChar char="•"/>
            </a:pPr>
            <a:r>
              <a:rPr lang="en-US" dirty="0" smtClean="0"/>
              <a:t>Takeaway</a:t>
            </a:r>
          </a:p>
          <a:p>
            <a:endParaRPr lang="en-US" dirty="0" smtClean="0"/>
          </a:p>
          <a:p>
            <a:endParaRPr lang="nl-NL" dirty="0"/>
          </a:p>
          <a:p>
            <a:endParaRPr lang="nl-NL" dirty="0"/>
          </a:p>
        </p:txBody>
      </p:sp>
      <p:sp>
        <p:nvSpPr>
          <p:cNvPr id="5" name="TextBox 4"/>
          <p:cNvSpPr txBox="1"/>
          <p:nvPr/>
        </p:nvSpPr>
        <p:spPr>
          <a:xfrm>
            <a:off x="8976320" y="6453336"/>
            <a:ext cx="2808312" cy="276999"/>
          </a:xfrm>
          <a:prstGeom prst="rect">
            <a:avLst/>
          </a:prstGeom>
          <a:noFill/>
        </p:spPr>
        <p:txBody>
          <a:bodyPr wrap="square" rtlCol="0">
            <a:spAutoFit/>
          </a:bodyPr>
          <a:lstStyle/>
          <a:p>
            <a:r>
              <a:rPr lang="en-US" sz="1200" dirty="0" smtClean="0">
                <a:solidFill>
                  <a:schemeClr val="bg1"/>
                </a:solidFill>
              </a:rPr>
              <a:t>Vanessa Chapman – van Drunen</a:t>
            </a:r>
            <a:endParaRPr lang="nl-NL" sz="1200" dirty="0">
              <a:solidFill>
                <a:schemeClr val="bg1"/>
              </a:solidFill>
            </a:endParaRPr>
          </a:p>
        </p:txBody>
      </p:sp>
    </p:spTree>
    <p:extLst>
      <p:ext uri="{BB962C8B-B14F-4D97-AF65-F5344CB8AC3E}">
        <p14:creationId xmlns:p14="http://schemas.microsoft.com/office/powerpoint/2010/main" val="237937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265241"/>
            <a:ext cx="9094788" cy="507997"/>
          </a:xfrm>
        </p:spPr>
        <p:txBody>
          <a:bodyPr/>
          <a:lstStyle/>
          <a:p>
            <a:r>
              <a:rPr lang="en-US" dirty="0"/>
              <a:t>Warm up</a:t>
            </a:r>
            <a:r>
              <a:rPr lang="en-US" dirty="0" smtClean="0"/>
              <a:t>: Discuss the following with your neighbor</a:t>
            </a:r>
            <a:endParaRPr lang="nl-NL" dirty="0"/>
          </a:p>
        </p:txBody>
      </p:sp>
      <p:sp>
        <p:nvSpPr>
          <p:cNvPr id="3" name="Content Placeholder 2"/>
          <p:cNvSpPr>
            <a:spLocks noGrp="1"/>
          </p:cNvSpPr>
          <p:nvPr>
            <p:ph idx="1"/>
          </p:nvPr>
        </p:nvSpPr>
        <p:spPr>
          <a:xfrm>
            <a:off x="812800" y="2204864"/>
            <a:ext cx="10363200" cy="3814936"/>
          </a:xfrm>
        </p:spPr>
        <p:txBody>
          <a:bodyPr/>
          <a:lstStyle/>
          <a:p>
            <a:r>
              <a:rPr lang="en-US" dirty="0"/>
              <a:t>Where did you really learn English? </a:t>
            </a:r>
            <a:endParaRPr lang="en-US" dirty="0" smtClean="0"/>
          </a:p>
          <a:p>
            <a:endParaRPr lang="en-US" dirty="0" smtClean="0"/>
          </a:p>
          <a:p>
            <a:r>
              <a:rPr lang="en-US" dirty="0" smtClean="0"/>
              <a:t>School</a:t>
            </a:r>
            <a:r>
              <a:rPr lang="en-US" dirty="0"/>
              <a:t>? </a:t>
            </a:r>
            <a:endParaRPr lang="en-US" dirty="0" smtClean="0"/>
          </a:p>
          <a:p>
            <a:r>
              <a:rPr lang="en-US" dirty="0" smtClean="0"/>
              <a:t>Family? </a:t>
            </a:r>
          </a:p>
          <a:p>
            <a:r>
              <a:rPr lang="en-US" dirty="0" smtClean="0"/>
              <a:t>Radio</a:t>
            </a:r>
            <a:r>
              <a:rPr lang="en-US" dirty="0"/>
              <a:t>? </a:t>
            </a:r>
            <a:endParaRPr lang="en-US" dirty="0" smtClean="0"/>
          </a:p>
          <a:p>
            <a:r>
              <a:rPr lang="en-US" dirty="0" smtClean="0"/>
              <a:t>Vacation?</a:t>
            </a:r>
          </a:p>
          <a:p>
            <a:r>
              <a:rPr lang="en-US" dirty="0" smtClean="0"/>
              <a:t>Television? </a:t>
            </a:r>
          </a:p>
          <a:p>
            <a:r>
              <a:rPr lang="en-US" dirty="0" smtClean="0"/>
              <a:t>Reading?</a:t>
            </a:r>
          </a:p>
          <a:p>
            <a:endParaRPr lang="nl-NL" dirty="0"/>
          </a:p>
        </p:txBody>
      </p:sp>
      <p:sp>
        <p:nvSpPr>
          <p:cNvPr id="5" name="TextBox 4"/>
          <p:cNvSpPr txBox="1"/>
          <p:nvPr/>
        </p:nvSpPr>
        <p:spPr>
          <a:xfrm>
            <a:off x="8976320" y="6453336"/>
            <a:ext cx="2808312" cy="276999"/>
          </a:xfrm>
          <a:prstGeom prst="rect">
            <a:avLst/>
          </a:prstGeom>
          <a:noFill/>
        </p:spPr>
        <p:txBody>
          <a:bodyPr wrap="square" rtlCol="0">
            <a:spAutoFit/>
          </a:bodyPr>
          <a:lstStyle/>
          <a:p>
            <a:r>
              <a:rPr lang="en-US" sz="1200" dirty="0" smtClean="0">
                <a:solidFill>
                  <a:schemeClr val="bg1"/>
                </a:solidFill>
              </a:rPr>
              <a:t>Vanessa Chapman – van Drunen</a:t>
            </a:r>
            <a:endParaRPr lang="nl-NL" sz="1200" dirty="0">
              <a:solidFill>
                <a:schemeClr val="bg1"/>
              </a:solidFill>
            </a:endParaRPr>
          </a:p>
        </p:txBody>
      </p:sp>
    </p:spTree>
    <p:extLst>
      <p:ext uri="{BB962C8B-B14F-4D97-AF65-F5344CB8AC3E}">
        <p14:creationId xmlns:p14="http://schemas.microsoft.com/office/powerpoint/2010/main" val="65048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265241"/>
            <a:ext cx="9094788" cy="800219"/>
          </a:xfrm>
        </p:spPr>
        <p:txBody>
          <a:bodyPr/>
          <a:lstStyle/>
          <a:p>
            <a:r>
              <a:rPr lang="en-US" dirty="0" smtClean="0"/>
              <a:t>Powerful blend of social interaction and motivation</a:t>
            </a:r>
            <a:endParaRPr lang="nl-NL" dirty="0"/>
          </a:p>
        </p:txBody>
      </p:sp>
      <p:sp>
        <p:nvSpPr>
          <p:cNvPr id="3" name="Content Placeholder 2"/>
          <p:cNvSpPr>
            <a:spLocks noGrp="1"/>
          </p:cNvSpPr>
          <p:nvPr>
            <p:ph idx="1"/>
          </p:nvPr>
        </p:nvSpPr>
        <p:spPr>
          <a:xfrm>
            <a:off x="812800" y="2060848"/>
            <a:ext cx="10899824" cy="3958952"/>
          </a:xfrm>
        </p:spPr>
        <p:txBody>
          <a:bodyPr/>
          <a:lstStyle/>
          <a:p>
            <a:r>
              <a:rPr lang="en-US" dirty="0" smtClean="0"/>
              <a:t>Importance of social interaction in language acquisition and learning</a:t>
            </a:r>
          </a:p>
          <a:p>
            <a:endParaRPr lang="en-US" dirty="0" smtClean="0"/>
          </a:p>
          <a:p>
            <a:endParaRPr lang="en-US" sz="800" dirty="0"/>
          </a:p>
          <a:p>
            <a:r>
              <a:rPr lang="en-US" dirty="0" smtClean="0"/>
              <a:t>Non-interactive platforms like TV and YouTube </a:t>
            </a:r>
          </a:p>
          <a:p>
            <a:r>
              <a:rPr lang="en-US" dirty="0"/>
              <a:t>	</a:t>
            </a:r>
            <a:r>
              <a:rPr lang="en-US" dirty="0" err="1" smtClean="0"/>
              <a:t>Peppa</a:t>
            </a:r>
            <a:r>
              <a:rPr lang="en-US" dirty="0" smtClean="0"/>
              <a:t> Pig </a:t>
            </a:r>
            <a:endParaRPr lang="en-US" dirty="0"/>
          </a:p>
          <a:p>
            <a:r>
              <a:rPr lang="en-US" dirty="0" smtClean="0"/>
              <a:t>	Minecraft</a:t>
            </a:r>
          </a:p>
          <a:p>
            <a:endParaRPr lang="en-US" sz="2000" dirty="0"/>
          </a:p>
          <a:p>
            <a:r>
              <a:rPr lang="en-US" dirty="0" smtClean="0"/>
              <a:t>If a learner is motivated to learn content, </a:t>
            </a:r>
            <a:r>
              <a:rPr lang="en-US" u="sng" dirty="0" smtClean="0"/>
              <a:t>despite a language barrier, </a:t>
            </a:r>
            <a:r>
              <a:rPr lang="en-US" dirty="0" smtClean="0"/>
              <a:t>they will end up learning the language through their search for more content (CLIL).</a:t>
            </a:r>
          </a:p>
          <a:p>
            <a:endParaRPr lang="en-US" sz="1600" dirty="0"/>
          </a:p>
          <a:p>
            <a:endParaRPr lang="en-US" sz="800" dirty="0"/>
          </a:p>
        </p:txBody>
      </p:sp>
      <p:sp>
        <p:nvSpPr>
          <p:cNvPr id="5" name="TextBox 4"/>
          <p:cNvSpPr txBox="1"/>
          <p:nvPr/>
        </p:nvSpPr>
        <p:spPr>
          <a:xfrm>
            <a:off x="8976320" y="6453336"/>
            <a:ext cx="2808312" cy="276999"/>
          </a:xfrm>
          <a:prstGeom prst="rect">
            <a:avLst/>
          </a:prstGeom>
          <a:noFill/>
        </p:spPr>
        <p:txBody>
          <a:bodyPr wrap="square" rtlCol="0">
            <a:spAutoFit/>
          </a:bodyPr>
          <a:lstStyle/>
          <a:p>
            <a:r>
              <a:rPr lang="en-US" sz="1200" dirty="0" smtClean="0">
                <a:solidFill>
                  <a:schemeClr val="bg1"/>
                </a:solidFill>
              </a:rPr>
              <a:t>Vanessa Chapman – van Drunen</a:t>
            </a:r>
            <a:endParaRPr lang="nl-NL" sz="1200" dirty="0">
              <a:solidFill>
                <a:schemeClr val="bg1"/>
              </a:solidFill>
            </a:endParaRPr>
          </a:p>
        </p:txBody>
      </p:sp>
    </p:spTree>
    <p:extLst>
      <p:ext uri="{BB962C8B-B14F-4D97-AF65-F5344CB8AC3E}">
        <p14:creationId xmlns:p14="http://schemas.microsoft.com/office/powerpoint/2010/main" val="65519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creating a powerful blend</a:t>
            </a:r>
            <a:endParaRPr lang="nl-NL" dirty="0"/>
          </a:p>
        </p:txBody>
      </p:sp>
      <p:sp>
        <p:nvSpPr>
          <p:cNvPr id="3" name="Content Placeholder 2"/>
          <p:cNvSpPr>
            <a:spLocks noGrp="1"/>
          </p:cNvSpPr>
          <p:nvPr>
            <p:ph idx="1"/>
          </p:nvPr>
        </p:nvSpPr>
        <p:spPr>
          <a:xfrm>
            <a:off x="812800" y="2348880"/>
            <a:ext cx="10363200" cy="3670920"/>
          </a:xfrm>
        </p:spPr>
        <p:txBody>
          <a:bodyPr/>
          <a:lstStyle/>
          <a:p>
            <a:pPr marL="342900" indent="-342900">
              <a:buFont typeface="Arial" panose="020B0604020202020204" pitchFamily="34" charset="0"/>
              <a:buChar char="•"/>
            </a:pPr>
            <a:r>
              <a:rPr lang="en-US" dirty="0"/>
              <a:t>Hierarchy for of needs blended </a:t>
            </a:r>
            <a:r>
              <a:rPr lang="en-US" dirty="0" smtClean="0"/>
              <a:t>curriculum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Matrix for choices in blended </a:t>
            </a:r>
            <a:r>
              <a:rPr lang="en-US" dirty="0" smtClean="0"/>
              <a:t>design</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Typical </a:t>
            </a:r>
            <a:r>
              <a:rPr lang="en-US" dirty="0"/>
              <a:t>week quadrant</a:t>
            </a:r>
          </a:p>
        </p:txBody>
      </p:sp>
      <p:sp>
        <p:nvSpPr>
          <p:cNvPr id="6" name="TextBox 5"/>
          <p:cNvSpPr txBox="1"/>
          <p:nvPr/>
        </p:nvSpPr>
        <p:spPr>
          <a:xfrm>
            <a:off x="8976320" y="6453336"/>
            <a:ext cx="2808312" cy="276999"/>
          </a:xfrm>
          <a:prstGeom prst="rect">
            <a:avLst/>
          </a:prstGeom>
          <a:noFill/>
        </p:spPr>
        <p:txBody>
          <a:bodyPr wrap="square" rtlCol="0">
            <a:spAutoFit/>
          </a:bodyPr>
          <a:lstStyle/>
          <a:p>
            <a:r>
              <a:rPr lang="en-US" sz="1200" dirty="0" smtClean="0">
                <a:solidFill>
                  <a:schemeClr val="bg1"/>
                </a:solidFill>
              </a:rPr>
              <a:t>Vanessa Chapman – van Drunen</a:t>
            </a:r>
            <a:endParaRPr lang="nl-NL" sz="1200" dirty="0">
              <a:solidFill>
                <a:schemeClr val="bg1"/>
              </a:solidFill>
            </a:endParaRPr>
          </a:p>
        </p:txBody>
      </p:sp>
    </p:spTree>
    <p:extLst>
      <p:ext uri="{BB962C8B-B14F-4D97-AF65-F5344CB8AC3E}">
        <p14:creationId xmlns:p14="http://schemas.microsoft.com/office/powerpoint/2010/main" val="3356190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342" y="1268651"/>
            <a:ext cx="10363200" cy="396875"/>
          </a:xfrm>
        </p:spPr>
        <p:txBody>
          <a:bodyPr/>
          <a:lstStyle/>
          <a:p>
            <a:r>
              <a:rPr lang="en-US"/>
              <a:t>Three levels of </a:t>
            </a:r>
            <a:r>
              <a:rPr lang="en-US" smtClean="0"/>
              <a:t>needs (AKA Maslow)</a:t>
            </a:r>
            <a:endParaRPr lang="nl-NL"/>
          </a:p>
        </p:txBody>
      </p:sp>
      <p:pic>
        <p:nvPicPr>
          <p:cNvPr id="206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1706" y="1818711"/>
            <a:ext cx="5762625" cy="428625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7"/>
          <p:cNvSpPr txBox="1">
            <a:spLocks noChangeArrowheads="1"/>
          </p:cNvSpPr>
          <p:nvPr/>
        </p:nvSpPr>
        <p:spPr bwMode="auto">
          <a:xfrm>
            <a:off x="5641503" y="5511281"/>
            <a:ext cx="990600" cy="31432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hangingPunct="0"/>
            <a:r>
              <a:rPr lang="en-US" altLang="nl-NL" sz="1100" dirty="0">
                <a:latin typeface="Calibri" panose="020F0502020204030204" pitchFamily="34" charset="0"/>
                <a:ea typeface="Calibri" panose="020F0502020204030204" pitchFamily="34" charset="0"/>
                <a:cs typeface="Times New Roman" panose="02020603050405020304" pitchFamily="18" charset="0"/>
              </a:rPr>
              <a:t>Infrastructure</a:t>
            </a:r>
            <a:endParaRPr lang="en-US" altLang="nl-NL" sz="1800" dirty="0">
              <a:latin typeface="Arial" panose="020B0604020202020204" pitchFamily="34" charset="0"/>
            </a:endParaRPr>
          </a:p>
        </p:txBody>
      </p:sp>
      <p:sp>
        <p:nvSpPr>
          <p:cNvPr id="20" name="Text Box 10"/>
          <p:cNvSpPr txBox="1">
            <a:spLocks noChangeArrowheads="1"/>
          </p:cNvSpPr>
          <p:nvPr/>
        </p:nvSpPr>
        <p:spPr bwMode="auto">
          <a:xfrm>
            <a:off x="5541493" y="4964587"/>
            <a:ext cx="1190625" cy="29527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hangingPunct="0"/>
            <a:r>
              <a:rPr lang="en-US" altLang="nl-NL" sz="1100">
                <a:latin typeface="Calibri" panose="020F0502020204030204" pitchFamily="34" charset="0"/>
                <a:ea typeface="Calibri" panose="020F0502020204030204" pitchFamily="34" charset="0"/>
                <a:cs typeface="Times New Roman" panose="02020603050405020304" pitchFamily="18" charset="0"/>
              </a:rPr>
              <a:t>Physical space</a:t>
            </a:r>
            <a:endParaRPr lang="en-US" altLang="nl-NL" sz="1800">
              <a:latin typeface="Arial" panose="020B0604020202020204" pitchFamily="34" charset="0"/>
            </a:endParaRPr>
          </a:p>
        </p:txBody>
      </p:sp>
      <p:sp>
        <p:nvSpPr>
          <p:cNvPr id="21" name="Text Box 11"/>
          <p:cNvSpPr txBox="1">
            <a:spLocks noChangeArrowheads="1"/>
          </p:cNvSpPr>
          <p:nvPr/>
        </p:nvSpPr>
        <p:spPr bwMode="auto">
          <a:xfrm>
            <a:off x="4926151" y="4406682"/>
            <a:ext cx="1009650" cy="25717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hangingPunct="0"/>
            <a:r>
              <a:rPr lang="en-US" altLang="nl-NL" sz="1100">
                <a:latin typeface="Calibri" panose="020F0502020204030204" pitchFamily="34" charset="0"/>
                <a:ea typeface="Calibri" panose="020F0502020204030204" pitchFamily="34" charset="0"/>
                <a:cs typeface="Times New Roman" panose="02020603050405020304" pitchFamily="18" charset="0"/>
              </a:rPr>
              <a:t>Mental space</a:t>
            </a:r>
            <a:endParaRPr lang="en-US" altLang="nl-NL" sz="1800">
              <a:latin typeface="Arial" panose="020B0604020202020204" pitchFamily="34" charset="0"/>
            </a:endParaRPr>
          </a:p>
        </p:txBody>
      </p:sp>
      <p:sp>
        <p:nvSpPr>
          <p:cNvPr id="22" name="Text Box 8"/>
          <p:cNvSpPr txBox="1">
            <a:spLocks noChangeArrowheads="1"/>
          </p:cNvSpPr>
          <p:nvPr/>
        </p:nvSpPr>
        <p:spPr bwMode="auto">
          <a:xfrm>
            <a:off x="5453363" y="3756857"/>
            <a:ext cx="482438" cy="260684"/>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hangingPunct="0"/>
            <a:r>
              <a:rPr lang="en-US" altLang="nl-NL" sz="1100">
                <a:latin typeface="Calibri" panose="020F0502020204030204" pitchFamily="34" charset="0"/>
                <a:ea typeface="Calibri" panose="020F0502020204030204" pitchFamily="34" charset="0"/>
                <a:cs typeface="Times New Roman" panose="02020603050405020304" pitchFamily="18" charset="0"/>
              </a:rPr>
              <a:t>Type</a:t>
            </a:r>
            <a:endParaRPr lang="en-US" altLang="nl-NL" sz="1800">
              <a:latin typeface="Arial" panose="020B0604020202020204" pitchFamily="34" charset="0"/>
            </a:endParaRPr>
          </a:p>
        </p:txBody>
      </p:sp>
      <p:sp>
        <p:nvSpPr>
          <p:cNvPr id="23" name="Text Box 13"/>
          <p:cNvSpPr txBox="1">
            <a:spLocks noChangeArrowheads="1"/>
          </p:cNvSpPr>
          <p:nvPr/>
        </p:nvSpPr>
        <p:spPr bwMode="auto">
          <a:xfrm>
            <a:off x="6156608" y="4406680"/>
            <a:ext cx="657225" cy="28575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hangingPunct="0"/>
            <a:r>
              <a:rPr lang="en-US" altLang="nl-NL" sz="1100">
                <a:latin typeface="Calibri" panose="020F0502020204030204" pitchFamily="34" charset="0"/>
                <a:ea typeface="Calibri" panose="020F0502020204030204" pitchFamily="34" charset="0"/>
                <a:cs typeface="Times New Roman" panose="02020603050405020304" pitchFamily="18" charset="0"/>
              </a:rPr>
              <a:t>Timing</a:t>
            </a:r>
            <a:endParaRPr lang="en-US" altLang="nl-NL" sz="1800">
              <a:latin typeface="Arial" panose="020B0604020202020204" pitchFamily="34" charset="0"/>
            </a:endParaRPr>
          </a:p>
        </p:txBody>
      </p:sp>
      <p:sp>
        <p:nvSpPr>
          <p:cNvPr id="25" name="Text Box 14"/>
          <p:cNvSpPr txBox="1">
            <a:spLocks noChangeArrowheads="1"/>
          </p:cNvSpPr>
          <p:nvPr/>
        </p:nvSpPr>
        <p:spPr bwMode="auto">
          <a:xfrm>
            <a:off x="5712944" y="2885943"/>
            <a:ext cx="847725" cy="2667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hangingPunct="0"/>
            <a:r>
              <a:rPr lang="en-US" altLang="nl-NL" sz="1100">
                <a:latin typeface="Calibri" panose="020F0502020204030204" pitchFamily="34" charset="0"/>
                <a:ea typeface="Calibri" panose="020F0502020204030204" pitchFamily="34" charset="0"/>
                <a:cs typeface="Times New Roman" panose="02020603050405020304" pitchFamily="18" charset="0"/>
              </a:rPr>
              <a:t>Motivation</a:t>
            </a:r>
            <a:endParaRPr lang="en-US" altLang="nl-NL" sz="1800">
              <a:latin typeface="Arial" panose="020B0604020202020204" pitchFamily="34" charset="0"/>
            </a:endParaRPr>
          </a:p>
        </p:txBody>
      </p:sp>
      <p:sp>
        <p:nvSpPr>
          <p:cNvPr id="30" name="TextBox 29"/>
          <p:cNvSpPr txBox="1"/>
          <p:nvPr/>
        </p:nvSpPr>
        <p:spPr>
          <a:xfrm>
            <a:off x="392768" y="5532016"/>
            <a:ext cx="2819636" cy="430887"/>
          </a:xfrm>
          <a:prstGeom prst="rect">
            <a:avLst/>
          </a:prstGeom>
          <a:noFill/>
        </p:spPr>
        <p:txBody>
          <a:bodyPr wrap="square" rtlCol="0">
            <a:spAutoFit/>
          </a:bodyPr>
          <a:lstStyle/>
          <a:p>
            <a:r>
              <a:rPr lang="en-US" sz="1100" dirty="0"/>
              <a:t>Laptops, accounts, passwords, course material, internet</a:t>
            </a:r>
            <a:endParaRPr lang="nl-NL" sz="1100" dirty="0"/>
          </a:p>
        </p:txBody>
      </p:sp>
      <p:sp>
        <p:nvSpPr>
          <p:cNvPr id="31" name="TextBox 30"/>
          <p:cNvSpPr txBox="1"/>
          <p:nvPr/>
        </p:nvSpPr>
        <p:spPr>
          <a:xfrm>
            <a:off x="9835739" y="4913242"/>
            <a:ext cx="1184981" cy="261610"/>
          </a:xfrm>
          <a:prstGeom prst="rect">
            <a:avLst/>
          </a:prstGeom>
          <a:noFill/>
        </p:spPr>
        <p:txBody>
          <a:bodyPr wrap="square" rtlCol="0">
            <a:spAutoFit/>
          </a:bodyPr>
          <a:lstStyle/>
          <a:p>
            <a:r>
              <a:rPr lang="en-US" sz="1100"/>
              <a:t>Desk, chair</a:t>
            </a:r>
            <a:endParaRPr lang="nl-NL" sz="1100"/>
          </a:p>
        </p:txBody>
      </p:sp>
      <p:sp>
        <p:nvSpPr>
          <p:cNvPr id="2048" name="TextBox 2047"/>
          <p:cNvSpPr txBox="1"/>
          <p:nvPr/>
        </p:nvSpPr>
        <p:spPr>
          <a:xfrm>
            <a:off x="392768" y="4384987"/>
            <a:ext cx="2302271" cy="430887"/>
          </a:xfrm>
          <a:prstGeom prst="rect">
            <a:avLst/>
          </a:prstGeom>
          <a:noFill/>
        </p:spPr>
        <p:txBody>
          <a:bodyPr wrap="square" rtlCol="0">
            <a:spAutoFit/>
          </a:bodyPr>
          <a:lstStyle/>
          <a:p>
            <a:r>
              <a:rPr lang="en-US" sz="1100"/>
              <a:t>A place to be able to focus and interact online</a:t>
            </a:r>
            <a:endParaRPr lang="nl-NL" sz="1100"/>
          </a:p>
        </p:txBody>
      </p:sp>
      <p:sp>
        <p:nvSpPr>
          <p:cNvPr id="2050" name="TextBox 2049"/>
          <p:cNvSpPr txBox="1"/>
          <p:nvPr/>
        </p:nvSpPr>
        <p:spPr>
          <a:xfrm>
            <a:off x="429027" y="3571902"/>
            <a:ext cx="3446517" cy="261610"/>
          </a:xfrm>
          <a:prstGeom prst="rect">
            <a:avLst/>
          </a:prstGeom>
          <a:noFill/>
        </p:spPr>
        <p:txBody>
          <a:bodyPr wrap="square" rtlCol="0">
            <a:spAutoFit/>
          </a:bodyPr>
          <a:lstStyle/>
          <a:p>
            <a:r>
              <a:rPr lang="en-US" sz="1100"/>
              <a:t>Independent or collaborative </a:t>
            </a:r>
            <a:endParaRPr lang="nl-NL" sz="1100"/>
          </a:p>
        </p:txBody>
      </p:sp>
      <p:sp>
        <p:nvSpPr>
          <p:cNvPr id="2052" name="TextBox 2051"/>
          <p:cNvSpPr txBox="1"/>
          <p:nvPr/>
        </p:nvSpPr>
        <p:spPr>
          <a:xfrm>
            <a:off x="9147133" y="4214058"/>
            <a:ext cx="2465612" cy="430887"/>
          </a:xfrm>
          <a:prstGeom prst="rect">
            <a:avLst/>
          </a:prstGeom>
          <a:noFill/>
        </p:spPr>
        <p:txBody>
          <a:bodyPr wrap="square" rtlCol="0">
            <a:spAutoFit/>
          </a:bodyPr>
          <a:lstStyle/>
          <a:p>
            <a:r>
              <a:rPr lang="en-US" sz="1100" dirty="0"/>
              <a:t>The online lessons need to be broken into small </a:t>
            </a:r>
            <a:r>
              <a:rPr lang="en-US" sz="1100" dirty="0" smtClean="0"/>
              <a:t>chunks.</a:t>
            </a:r>
            <a:endParaRPr lang="en-US" sz="1100" dirty="0"/>
          </a:p>
        </p:txBody>
      </p:sp>
      <p:sp>
        <p:nvSpPr>
          <p:cNvPr id="2053" name="TextBox 2052"/>
          <p:cNvSpPr txBox="1"/>
          <p:nvPr/>
        </p:nvSpPr>
        <p:spPr>
          <a:xfrm>
            <a:off x="406336" y="2334696"/>
            <a:ext cx="4316690" cy="938719"/>
          </a:xfrm>
          <a:prstGeom prst="rect">
            <a:avLst/>
          </a:prstGeom>
          <a:noFill/>
        </p:spPr>
        <p:txBody>
          <a:bodyPr wrap="square" rtlCol="0">
            <a:spAutoFit/>
          </a:bodyPr>
          <a:lstStyle/>
          <a:p>
            <a:r>
              <a:rPr lang="en-US" sz="1100" dirty="0"/>
              <a:t>Motivation for learning itself. Part of the course needs to tap into whatever it is that intrinsically motivates the students to learn in general.</a:t>
            </a:r>
          </a:p>
          <a:p>
            <a:endParaRPr lang="en-US" sz="1100" dirty="0"/>
          </a:p>
          <a:p>
            <a:endParaRPr lang="nl-NL" sz="1100" dirty="0"/>
          </a:p>
        </p:txBody>
      </p:sp>
      <p:sp>
        <p:nvSpPr>
          <p:cNvPr id="2055" name="TextBox 2054"/>
          <p:cNvSpPr txBox="1"/>
          <p:nvPr/>
        </p:nvSpPr>
        <p:spPr>
          <a:xfrm>
            <a:off x="6150299" y="3752052"/>
            <a:ext cx="681920" cy="261610"/>
          </a:xfrm>
          <a:prstGeom prst="rect">
            <a:avLst/>
          </a:prstGeom>
          <a:solidFill>
            <a:schemeClr val="bg1"/>
          </a:solidFill>
          <a:ln w="6350">
            <a:solidFill>
              <a:schemeClr val="tx1"/>
            </a:solidFill>
          </a:ln>
        </p:spPr>
        <p:txBody>
          <a:bodyPr wrap="square" rtlCol="0">
            <a:spAutoFit/>
          </a:bodyPr>
          <a:lstStyle/>
          <a:p>
            <a:r>
              <a:rPr lang="en-US" sz="1100">
                <a:latin typeface="Calibri" panose="020F0502020204030204" pitchFamily="34" charset="0"/>
                <a:cs typeface="Calibri" panose="020F0502020204030204" pitchFamily="34" charset="0"/>
              </a:rPr>
              <a:t>Location</a:t>
            </a:r>
            <a:endParaRPr lang="nl-NL" sz="1100">
              <a:latin typeface="Calibri" panose="020F0502020204030204" pitchFamily="34" charset="0"/>
              <a:cs typeface="Calibri" panose="020F0502020204030204" pitchFamily="34" charset="0"/>
            </a:endParaRPr>
          </a:p>
        </p:txBody>
      </p:sp>
      <p:sp>
        <p:nvSpPr>
          <p:cNvPr id="2056" name="TextBox 2055"/>
          <p:cNvSpPr txBox="1"/>
          <p:nvPr/>
        </p:nvSpPr>
        <p:spPr>
          <a:xfrm>
            <a:off x="9194331" y="3571904"/>
            <a:ext cx="2471717" cy="430887"/>
          </a:xfrm>
          <a:prstGeom prst="rect">
            <a:avLst/>
          </a:prstGeom>
          <a:noFill/>
        </p:spPr>
        <p:txBody>
          <a:bodyPr wrap="square" rtlCol="0">
            <a:spAutoFit/>
          </a:bodyPr>
          <a:lstStyle/>
          <a:p>
            <a:r>
              <a:rPr lang="en-US" sz="1100" dirty="0"/>
              <a:t>F2F, </a:t>
            </a:r>
            <a:r>
              <a:rPr lang="en-US" sz="1100" dirty="0" smtClean="0"/>
              <a:t>online, synchronous, </a:t>
            </a:r>
            <a:r>
              <a:rPr lang="en-US" sz="1100" dirty="0"/>
              <a:t>asynchronous</a:t>
            </a:r>
            <a:endParaRPr lang="nl-NL" sz="1100" dirty="0"/>
          </a:p>
        </p:txBody>
      </p:sp>
      <p:sp>
        <p:nvSpPr>
          <p:cNvPr id="3" name="TextBox 2"/>
          <p:cNvSpPr txBox="1"/>
          <p:nvPr/>
        </p:nvSpPr>
        <p:spPr>
          <a:xfrm>
            <a:off x="9025724" y="2444400"/>
            <a:ext cx="2708433" cy="430887"/>
          </a:xfrm>
          <a:prstGeom prst="rect">
            <a:avLst/>
          </a:prstGeom>
          <a:noFill/>
        </p:spPr>
        <p:txBody>
          <a:bodyPr wrap="square" rtlCol="0">
            <a:spAutoFit/>
          </a:bodyPr>
          <a:lstStyle/>
          <a:p>
            <a:r>
              <a:rPr lang="en-US" sz="1100" dirty="0"/>
              <a:t>This is where the YouTube video </a:t>
            </a:r>
            <a:r>
              <a:rPr lang="en-US" sz="1100" dirty="0" smtClean="0"/>
              <a:t>learning </a:t>
            </a:r>
            <a:r>
              <a:rPr lang="en-US" sz="1100" dirty="0"/>
              <a:t>comes in.</a:t>
            </a:r>
            <a:endParaRPr lang="nl-NL" sz="1100" dirty="0"/>
          </a:p>
        </p:txBody>
      </p:sp>
      <p:sp>
        <p:nvSpPr>
          <p:cNvPr id="24" name="TextBox 23"/>
          <p:cNvSpPr txBox="1"/>
          <p:nvPr/>
        </p:nvSpPr>
        <p:spPr>
          <a:xfrm>
            <a:off x="8976320" y="6453336"/>
            <a:ext cx="2808312" cy="276999"/>
          </a:xfrm>
          <a:prstGeom prst="rect">
            <a:avLst/>
          </a:prstGeom>
          <a:noFill/>
        </p:spPr>
        <p:txBody>
          <a:bodyPr wrap="square" rtlCol="0">
            <a:spAutoFit/>
          </a:bodyPr>
          <a:lstStyle/>
          <a:p>
            <a:r>
              <a:rPr lang="en-US" sz="1200" dirty="0" smtClean="0">
                <a:solidFill>
                  <a:schemeClr val="bg1"/>
                </a:solidFill>
              </a:rPr>
              <a:t>Vanessa Chapman – van Drunen</a:t>
            </a:r>
            <a:endParaRPr lang="nl-NL" sz="1200" dirty="0">
              <a:solidFill>
                <a:schemeClr val="bg1"/>
              </a:solidFill>
            </a:endParaRPr>
          </a:p>
        </p:txBody>
      </p:sp>
    </p:spTree>
    <p:extLst>
      <p:ext uri="{BB962C8B-B14F-4D97-AF65-F5344CB8AC3E}">
        <p14:creationId xmlns:p14="http://schemas.microsoft.com/office/powerpoint/2010/main" val="332013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5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5" grpId="0" animBg="1"/>
      <p:bldP spid="30" grpId="0"/>
      <p:bldP spid="31" grpId="0"/>
      <p:bldP spid="2048" grpId="0"/>
      <p:bldP spid="2050" grpId="0"/>
      <p:bldP spid="2052" grpId="0"/>
      <p:bldP spid="2053" grpId="0"/>
      <p:bldP spid="2055" grpId="0" animBg="1"/>
      <p:bldP spid="2056"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236946"/>
            <a:ext cx="8208912" cy="400110"/>
          </a:xfrm>
        </p:spPr>
        <p:txBody>
          <a:bodyPr/>
          <a:lstStyle/>
          <a:p>
            <a:r>
              <a:rPr lang="en-US" dirty="0"/>
              <a:t>Matrix for choice of design and working </a:t>
            </a:r>
            <a:r>
              <a:rPr lang="en-US" dirty="0" smtClean="0"/>
              <a:t>methods</a:t>
            </a:r>
            <a:endParaRPr lang="nl-NL"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42450026"/>
              </p:ext>
            </p:extLst>
          </p:nvPr>
        </p:nvGraphicFramePr>
        <p:xfrm>
          <a:off x="551384" y="1023010"/>
          <a:ext cx="10513168" cy="5496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5403335" y="684456"/>
            <a:ext cx="908689" cy="338554"/>
          </a:xfrm>
          <a:prstGeom prst="rect">
            <a:avLst/>
          </a:prstGeom>
          <a:noFill/>
        </p:spPr>
        <p:txBody>
          <a:bodyPr wrap="square" rtlCol="0">
            <a:spAutoFit/>
          </a:bodyPr>
          <a:lstStyle/>
          <a:p>
            <a:r>
              <a:rPr lang="en-US" sz="1600" dirty="0"/>
              <a:t>Offline</a:t>
            </a:r>
            <a:endParaRPr lang="nl-NL" sz="1600" dirty="0"/>
          </a:p>
        </p:txBody>
      </p:sp>
      <p:sp>
        <p:nvSpPr>
          <p:cNvPr id="11" name="TextBox 10"/>
          <p:cNvSpPr txBox="1"/>
          <p:nvPr/>
        </p:nvSpPr>
        <p:spPr>
          <a:xfrm>
            <a:off x="5426764" y="6519446"/>
            <a:ext cx="1080120" cy="338554"/>
          </a:xfrm>
          <a:prstGeom prst="rect">
            <a:avLst/>
          </a:prstGeom>
          <a:noFill/>
        </p:spPr>
        <p:txBody>
          <a:bodyPr wrap="square" rtlCol="0">
            <a:spAutoFit/>
          </a:bodyPr>
          <a:lstStyle/>
          <a:p>
            <a:r>
              <a:rPr lang="en-US" sz="1600" dirty="0"/>
              <a:t>Online</a:t>
            </a:r>
            <a:endParaRPr lang="nl-NL" sz="1600" dirty="0"/>
          </a:p>
        </p:txBody>
      </p:sp>
      <p:sp>
        <p:nvSpPr>
          <p:cNvPr id="13" name="TextBox 12"/>
          <p:cNvSpPr txBox="1"/>
          <p:nvPr/>
        </p:nvSpPr>
        <p:spPr>
          <a:xfrm>
            <a:off x="623392" y="3497573"/>
            <a:ext cx="1506880" cy="338554"/>
          </a:xfrm>
          <a:prstGeom prst="rect">
            <a:avLst/>
          </a:prstGeom>
          <a:noFill/>
        </p:spPr>
        <p:txBody>
          <a:bodyPr wrap="square" rtlCol="0">
            <a:spAutoFit/>
          </a:bodyPr>
          <a:lstStyle/>
          <a:p>
            <a:r>
              <a:rPr lang="en-US" sz="1600" dirty="0"/>
              <a:t>Synchronous</a:t>
            </a:r>
            <a:endParaRPr lang="nl-NL" sz="1600" dirty="0"/>
          </a:p>
        </p:txBody>
      </p:sp>
      <p:sp>
        <p:nvSpPr>
          <p:cNvPr id="14" name="TextBox 13"/>
          <p:cNvSpPr txBox="1"/>
          <p:nvPr/>
        </p:nvSpPr>
        <p:spPr>
          <a:xfrm>
            <a:off x="8827572" y="3473554"/>
            <a:ext cx="1728192" cy="338554"/>
          </a:xfrm>
          <a:prstGeom prst="rect">
            <a:avLst/>
          </a:prstGeom>
          <a:noFill/>
        </p:spPr>
        <p:txBody>
          <a:bodyPr wrap="square" rtlCol="0">
            <a:spAutoFit/>
          </a:bodyPr>
          <a:lstStyle/>
          <a:p>
            <a:r>
              <a:rPr lang="en-US" sz="1600" dirty="0"/>
              <a:t>Asynchronous</a:t>
            </a:r>
            <a:endParaRPr lang="nl-NL" sz="1600" dirty="0"/>
          </a:p>
        </p:txBody>
      </p:sp>
      <p:sp>
        <p:nvSpPr>
          <p:cNvPr id="15" name="TextBox 14"/>
          <p:cNvSpPr txBox="1"/>
          <p:nvPr/>
        </p:nvSpPr>
        <p:spPr>
          <a:xfrm>
            <a:off x="623392" y="1675516"/>
            <a:ext cx="1872208" cy="1169551"/>
          </a:xfrm>
          <a:prstGeom prst="rect">
            <a:avLst/>
          </a:prstGeom>
          <a:noFill/>
        </p:spPr>
        <p:txBody>
          <a:bodyPr wrap="square" rtlCol="0">
            <a:spAutoFit/>
          </a:bodyPr>
          <a:lstStyle/>
          <a:p>
            <a:r>
              <a:rPr lang="en-US" sz="1000" dirty="0"/>
              <a:t>Role plays</a:t>
            </a:r>
          </a:p>
          <a:p>
            <a:endParaRPr lang="en-US" sz="1000" dirty="0"/>
          </a:p>
          <a:p>
            <a:r>
              <a:rPr lang="en-US" sz="1000" dirty="0"/>
              <a:t>Pronunciation activities</a:t>
            </a:r>
          </a:p>
          <a:p>
            <a:endParaRPr lang="en-US" sz="1000" dirty="0"/>
          </a:p>
          <a:p>
            <a:r>
              <a:rPr lang="en-US" sz="1000" dirty="0"/>
              <a:t>Provide clarification on answers and/or assignments</a:t>
            </a:r>
          </a:p>
        </p:txBody>
      </p:sp>
      <p:sp>
        <p:nvSpPr>
          <p:cNvPr id="16" name="TextBox 15"/>
          <p:cNvSpPr txBox="1"/>
          <p:nvPr/>
        </p:nvSpPr>
        <p:spPr>
          <a:xfrm>
            <a:off x="8827572" y="1671201"/>
            <a:ext cx="1872208" cy="1323439"/>
          </a:xfrm>
          <a:prstGeom prst="rect">
            <a:avLst/>
          </a:prstGeom>
          <a:noFill/>
        </p:spPr>
        <p:txBody>
          <a:bodyPr wrap="square" rtlCol="0">
            <a:spAutoFit/>
          </a:bodyPr>
          <a:lstStyle/>
          <a:p>
            <a:r>
              <a:rPr lang="en-US" sz="1000" dirty="0"/>
              <a:t>Conducting interviews for speaking practice</a:t>
            </a:r>
          </a:p>
          <a:p>
            <a:endParaRPr lang="en-US" sz="1000" dirty="0"/>
          </a:p>
          <a:p>
            <a:r>
              <a:rPr lang="en-US" sz="1000" dirty="0"/>
              <a:t>Preparing presentations</a:t>
            </a:r>
          </a:p>
          <a:p>
            <a:endParaRPr lang="en-US" sz="1000" dirty="0"/>
          </a:p>
          <a:p>
            <a:r>
              <a:rPr lang="en-US" sz="1000" dirty="0"/>
              <a:t>Group projects</a:t>
            </a:r>
          </a:p>
          <a:p>
            <a:endParaRPr lang="en-US" sz="1000" dirty="0"/>
          </a:p>
          <a:p>
            <a:r>
              <a:rPr lang="en-US" sz="1000" dirty="0"/>
              <a:t>Extensive reading</a:t>
            </a:r>
            <a:endParaRPr lang="nl-NL" sz="1000" dirty="0"/>
          </a:p>
        </p:txBody>
      </p:sp>
      <p:sp>
        <p:nvSpPr>
          <p:cNvPr id="17" name="TextBox 16"/>
          <p:cNvSpPr txBox="1"/>
          <p:nvPr/>
        </p:nvSpPr>
        <p:spPr>
          <a:xfrm>
            <a:off x="623392" y="4496383"/>
            <a:ext cx="2448272" cy="1323439"/>
          </a:xfrm>
          <a:prstGeom prst="rect">
            <a:avLst/>
          </a:prstGeom>
          <a:noFill/>
        </p:spPr>
        <p:txBody>
          <a:bodyPr wrap="square" rtlCol="0">
            <a:spAutoFit/>
          </a:bodyPr>
          <a:lstStyle/>
          <a:p>
            <a:r>
              <a:rPr lang="en-US" sz="1000" dirty="0"/>
              <a:t>Breakout rooms for students to discuss previous assignments</a:t>
            </a:r>
          </a:p>
          <a:p>
            <a:endParaRPr lang="en-US" sz="1000" dirty="0"/>
          </a:p>
          <a:p>
            <a:r>
              <a:rPr lang="en-US" sz="1000" dirty="0"/>
              <a:t>Brainstorming activities for intro to new topic</a:t>
            </a:r>
          </a:p>
          <a:p>
            <a:endParaRPr lang="en-US" sz="1000" dirty="0"/>
          </a:p>
          <a:p>
            <a:r>
              <a:rPr lang="en-US" sz="1000" dirty="0"/>
              <a:t>Delivering presentations to group</a:t>
            </a:r>
          </a:p>
          <a:p>
            <a:endParaRPr lang="nl-NL" sz="1000" dirty="0"/>
          </a:p>
        </p:txBody>
      </p:sp>
      <p:sp>
        <p:nvSpPr>
          <p:cNvPr id="18" name="TextBox 17"/>
          <p:cNvSpPr txBox="1"/>
          <p:nvPr/>
        </p:nvSpPr>
        <p:spPr>
          <a:xfrm>
            <a:off x="8827572" y="4428895"/>
            <a:ext cx="2304256" cy="861774"/>
          </a:xfrm>
          <a:prstGeom prst="rect">
            <a:avLst/>
          </a:prstGeom>
          <a:noFill/>
        </p:spPr>
        <p:txBody>
          <a:bodyPr wrap="square" rtlCol="0">
            <a:spAutoFit/>
          </a:bodyPr>
          <a:lstStyle/>
          <a:p>
            <a:r>
              <a:rPr lang="en-US" sz="1000" dirty="0"/>
              <a:t>Online grammar drills</a:t>
            </a:r>
          </a:p>
          <a:p>
            <a:endParaRPr lang="en-US" sz="1000" dirty="0"/>
          </a:p>
          <a:p>
            <a:r>
              <a:rPr lang="en-US" sz="1000" dirty="0"/>
              <a:t>Listening practice</a:t>
            </a:r>
          </a:p>
          <a:p>
            <a:endParaRPr lang="en-US" sz="1000" dirty="0"/>
          </a:p>
          <a:p>
            <a:r>
              <a:rPr lang="en-US" sz="1000" dirty="0"/>
              <a:t>Replying to weekly prompts</a:t>
            </a:r>
            <a:endParaRPr lang="nl-NL" sz="1000" dirty="0"/>
          </a:p>
        </p:txBody>
      </p:sp>
      <p:sp>
        <p:nvSpPr>
          <p:cNvPr id="19" name="TextBox 18"/>
          <p:cNvSpPr txBox="1"/>
          <p:nvPr/>
        </p:nvSpPr>
        <p:spPr>
          <a:xfrm>
            <a:off x="9383688" y="6481902"/>
            <a:ext cx="2808312" cy="276999"/>
          </a:xfrm>
          <a:prstGeom prst="rect">
            <a:avLst/>
          </a:prstGeom>
          <a:noFill/>
        </p:spPr>
        <p:txBody>
          <a:bodyPr wrap="square" rtlCol="0">
            <a:spAutoFit/>
          </a:bodyPr>
          <a:lstStyle/>
          <a:p>
            <a:r>
              <a:rPr lang="en-US" sz="1200" dirty="0" smtClean="0"/>
              <a:t>Vanessa Chapman – van Drunen</a:t>
            </a:r>
            <a:endParaRPr lang="nl-NL" sz="1200" dirty="0"/>
          </a:p>
        </p:txBody>
      </p:sp>
    </p:spTree>
    <p:extLst>
      <p:ext uri="{BB962C8B-B14F-4D97-AF65-F5344CB8AC3E}">
        <p14:creationId xmlns:p14="http://schemas.microsoft.com/office/powerpoint/2010/main" val="19435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487488" y="5679"/>
            <a:ext cx="9896724" cy="6852321"/>
          </a:xfrm>
          <a:prstGeom prst="rect">
            <a:avLst/>
          </a:prstGeom>
        </p:spPr>
      </p:pic>
    </p:spTree>
    <p:extLst>
      <p:ext uri="{BB962C8B-B14F-4D97-AF65-F5344CB8AC3E}">
        <p14:creationId xmlns:p14="http://schemas.microsoft.com/office/powerpoint/2010/main" val="3242502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Mistakes and Wins</a:t>
            </a:r>
            <a:endParaRPr lang="nl-NL"/>
          </a:p>
        </p:txBody>
      </p:sp>
      <p:sp>
        <p:nvSpPr>
          <p:cNvPr id="3" name="Content Placeholder 2"/>
          <p:cNvSpPr>
            <a:spLocks noGrp="1"/>
          </p:cNvSpPr>
          <p:nvPr>
            <p:ph idx="1"/>
          </p:nvPr>
        </p:nvSpPr>
        <p:spPr>
          <a:xfrm>
            <a:off x="812800" y="2132856"/>
            <a:ext cx="10363200" cy="3886944"/>
          </a:xfrm>
        </p:spPr>
        <p:txBody>
          <a:bodyPr/>
          <a:lstStyle/>
          <a:p>
            <a:r>
              <a:rPr lang="en-US" dirty="0" smtClean="0"/>
              <a:t>Based on my lessons learned this past year, here some concrete examples of mistakes and wins per hierarchy level.</a:t>
            </a:r>
            <a:endParaRPr lang="nl-NL" dirty="0"/>
          </a:p>
        </p:txBody>
      </p:sp>
      <p:sp>
        <p:nvSpPr>
          <p:cNvPr id="5" name="TextBox 4"/>
          <p:cNvSpPr txBox="1"/>
          <p:nvPr/>
        </p:nvSpPr>
        <p:spPr>
          <a:xfrm>
            <a:off x="8976320" y="6453336"/>
            <a:ext cx="2808312" cy="276999"/>
          </a:xfrm>
          <a:prstGeom prst="rect">
            <a:avLst/>
          </a:prstGeom>
          <a:noFill/>
        </p:spPr>
        <p:txBody>
          <a:bodyPr wrap="square" rtlCol="0">
            <a:spAutoFit/>
          </a:bodyPr>
          <a:lstStyle/>
          <a:p>
            <a:r>
              <a:rPr lang="en-US" sz="1200" dirty="0" smtClean="0">
                <a:solidFill>
                  <a:schemeClr val="bg1"/>
                </a:solidFill>
              </a:rPr>
              <a:t>Vanessa Chapman – van Drunen</a:t>
            </a:r>
            <a:endParaRPr lang="nl-NL" sz="1200" dirty="0">
              <a:solidFill>
                <a:schemeClr val="bg1"/>
              </a:solidFill>
            </a:endParaRPr>
          </a:p>
        </p:txBody>
      </p:sp>
    </p:spTree>
    <p:extLst>
      <p:ext uri="{BB962C8B-B14F-4D97-AF65-F5344CB8AC3E}">
        <p14:creationId xmlns:p14="http://schemas.microsoft.com/office/powerpoint/2010/main" val="1629668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
  <a:themeElements>
    <a:clrScheme name="landmachtNL1 1">
      <a:dk1>
        <a:srgbClr val="000000"/>
      </a:dk1>
      <a:lt1>
        <a:srgbClr val="FFFFFF"/>
      </a:lt1>
      <a:dk2>
        <a:srgbClr val="E17000"/>
      </a:dk2>
      <a:lt2>
        <a:srgbClr val="9ACCD4"/>
      </a:lt2>
      <a:accent1>
        <a:srgbClr val="2494C5"/>
      </a:accent1>
      <a:accent2>
        <a:srgbClr val="9ACCD4"/>
      </a:accent2>
      <a:accent3>
        <a:srgbClr val="FFFFFF"/>
      </a:accent3>
      <a:accent4>
        <a:srgbClr val="000000"/>
      </a:accent4>
      <a:accent5>
        <a:srgbClr val="ACC8DF"/>
      </a:accent5>
      <a:accent6>
        <a:srgbClr val="8BB9C0"/>
      </a:accent6>
      <a:hlink>
        <a:srgbClr val="004228"/>
      </a:hlink>
      <a:folHlink>
        <a:srgbClr val="E17000"/>
      </a:folHlink>
    </a:clrScheme>
    <a:fontScheme name="landmachtNL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andmachtNL1 1">
        <a:dk1>
          <a:srgbClr val="000000"/>
        </a:dk1>
        <a:lt1>
          <a:srgbClr val="FFFFFF"/>
        </a:lt1>
        <a:dk2>
          <a:srgbClr val="E17000"/>
        </a:dk2>
        <a:lt2>
          <a:srgbClr val="9ACCD4"/>
        </a:lt2>
        <a:accent1>
          <a:srgbClr val="2494C5"/>
        </a:accent1>
        <a:accent2>
          <a:srgbClr val="9ACCD4"/>
        </a:accent2>
        <a:accent3>
          <a:srgbClr val="FFFFFF"/>
        </a:accent3>
        <a:accent4>
          <a:srgbClr val="000000"/>
        </a:accent4>
        <a:accent5>
          <a:srgbClr val="ACC8DF"/>
        </a:accent5>
        <a:accent6>
          <a:srgbClr val="8BB9C0"/>
        </a:accent6>
        <a:hlink>
          <a:srgbClr val="004228"/>
        </a:hlink>
        <a:folHlink>
          <a:srgbClr val="E17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_Marine_16-9" id="{47F1627D-5E16-4310-9103-D89D86D94CCD}" vid="{E506B880-0827-49E0-8CBF-A3796EC8E06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1186</Words>
  <Application>Microsoft Office PowerPoint</Application>
  <PresentationFormat>Widescreen</PresentationFormat>
  <Paragraphs>190</Paragraphs>
  <Slides>14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Times New Roman</vt:lpstr>
      <vt:lpstr>Verdana</vt:lpstr>
      <vt:lpstr>Presentatie</vt:lpstr>
      <vt:lpstr>Lessons Learned</vt:lpstr>
      <vt:lpstr>Summary and contents</vt:lpstr>
      <vt:lpstr>Warm up: Discuss the following with your neighbor</vt:lpstr>
      <vt:lpstr>Powerful blend of social interaction and motivation</vt:lpstr>
      <vt:lpstr>Tools for creating a powerful blend</vt:lpstr>
      <vt:lpstr>Three levels of needs (AKA Maslow)</vt:lpstr>
      <vt:lpstr>Matrix for choice of design and working methods</vt:lpstr>
      <vt:lpstr>PowerPoint Presentation</vt:lpstr>
      <vt:lpstr>Mistakes and Wins</vt:lpstr>
      <vt:lpstr>Basic – Infrastructure and Physical Space</vt:lpstr>
      <vt:lpstr>Psychological Needs – Mental Space, Timing, Type &amp; Location</vt:lpstr>
      <vt:lpstr>Self-fulfillment - Motivation</vt:lpstr>
      <vt:lpstr>Takeaway - Padlet</vt:lpstr>
      <vt:lpstr>Thank you!</vt:lpstr>
    </vt:vector>
  </TitlesOfParts>
  <Company>Ministerie van Defensie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Learned</dc:title>
  <dc:creator>Drunen, VD, van, DOSCO/NLDA/TALENCNTRM/TO I</dc:creator>
  <cp:lastModifiedBy>Drunen, VD, van, DOSCO/NLDA/TALENCNTRM/TO I</cp:lastModifiedBy>
  <cp:revision>106</cp:revision>
  <cp:lastPrinted>2011-09-21T07:52:24Z</cp:lastPrinted>
  <dcterms:created xsi:type="dcterms:W3CDTF">2021-09-06T07:13:43Z</dcterms:created>
  <dcterms:modified xsi:type="dcterms:W3CDTF">2021-10-05T04:24:18Z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eur">
    <vt:lpwstr>Auteur</vt:lpwstr>
  </property>
  <property fmtid="{D5CDD505-2E9C-101B-9397-08002B2CF9AE}" pid="3" name="Functie">
    <vt:lpwstr>Functie</vt:lpwstr>
  </property>
  <property fmtid="{D5CDD505-2E9C-101B-9397-08002B2CF9AE}" pid="4" name="Titel">
    <vt:lpwstr>Titel</vt:lpwstr>
  </property>
  <property fmtid="{D5CDD505-2E9C-101B-9397-08002B2CF9AE}" pid="5" name="Subtitel">
    <vt:lpwstr>Subtitel</vt:lpwstr>
  </property>
  <property fmtid="{D5CDD505-2E9C-101B-9397-08002B2CF9AE}" pid="6" name="Afdeling">
    <vt:lpwstr>Afdeling</vt:lpwstr>
  </property>
  <property fmtid="{D5CDD505-2E9C-101B-9397-08002B2CF9AE}" pid="7" name="Merking">
    <vt:lpwstr>Merking</vt:lpwstr>
  </property>
  <property fmtid="{D5CDD505-2E9C-101B-9397-08002B2CF9AE}" pid="8" name="Rubricering">
    <vt:lpwstr>Rubricering</vt:lpwstr>
  </property>
  <property fmtid="{D5CDD505-2E9C-101B-9397-08002B2CF9AE}" pid="9" name="Datum">
    <vt:filetime>1999-12-31T22:00:00Z</vt:filetime>
  </property>
</Properties>
</file>