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6"/>
  </p:notesMasterIdLst>
  <p:handoutMasterIdLst>
    <p:handoutMasterId r:id="rId27"/>
  </p:handoutMasterIdLst>
  <p:sldIdLst>
    <p:sldId id="579" r:id="rId3"/>
    <p:sldId id="625" r:id="rId4"/>
    <p:sldId id="582" r:id="rId5"/>
    <p:sldId id="617" r:id="rId6"/>
    <p:sldId id="585" r:id="rId7"/>
    <p:sldId id="588" r:id="rId8"/>
    <p:sldId id="636" r:id="rId9"/>
    <p:sldId id="629" r:id="rId10"/>
    <p:sldId id="630" r:id="rId11"/>
    <p:sldId id="632" r:id="rId12"/>
    <p:sldId id="633" r:id="rId13"/>
    <p:sldId id="533" r:id="rId14"/>
    <p:sldId id="627" r:id="rId15"/>
    <p:sldId id="624" r:id="rId16"/>
    <p:sldId id="623" r:id="rId17"/>
    <p:sldId id="621" r:id="rId18"/>
    <p:sldId id="622" r:id="rId19"/>
    <p:sldId id="634" r:id="rId20"/>
    <p:sldId id="635" r:id="rId21"/>
    <p:sldId id="620" r:id="rId22"/>
    <p:sldId id="599" r:id="rId23"/>
    <p:sldId id="626" r:id="rId24"/>
    <p:sldId id="605"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CC"/>
    <a:srgbClr val="080808"/>
    <a:srgbClr val="FF0000"/>
    <a:srgbClr val="00FF99"/>
    <a:srgbClr val="B209F5"/>
    <a:srgbClr val="333333"/>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5" autoAdjust="0"/>
    <p:restoredTop sz="73810" autoAdjust="0"/>
  </p:normalViewPr>
  <p:slideViewPr>
    <p:cSldViewPr>
      <p:cViewPr varScale="1">
        <p:scale>
          <a:sx n="60" d="100"/>
          <a:sy n="60" d="100"/>
        </p:scale>
        <p:origin x="14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38"/>
    </p:cViewPr>
  </p:sorterViewPr>
  <p:notesViewPr>
    <p:cSldViewPr>
      <p:cViewPr varScale="1">
        <p:scale>
          <a:sx n="79" d="100"/>
          <a:sy n="79" d="100"/>
        </p:scale>
        <p:origin x="-19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3A454-A0AA-49CD-A0A4-84C8E3C183EA}" type="doc">
      <dgm:prSet loTypeId="urn:microsoft.com/office/officeart/2005/8/layout/gear1" loCatId="process" qsTypeId="urn:microsoft.com/office/officeart/2005/8/quickstyle/simple5" qsCatId="simple" csTypeId="urn:microsoft.com/office/officeart/2005/8/colors/colorful4" csCatId="colorful" phldr="1"/>
      <dgm:spPr/>
    </dgm:pt>
    <dgm:pt modelId="{7140B360-A456-445F-8248-4B42E4B10D6B}">
      <dgm:prSet phldrT="[Text]"/>
      <dgm:spPr>
        <a:solidFill>
          <a:srgbClr val="00B0F0"/>
        </a:solidFill>
      </dgm:spPr>
      <dgm:t>
        <a:bodyPr/>
        <a:lstStyle/>
        <a:p>
          <a:r>
            <a:rPr lang="en-US" dirty="0" smtClean="0"/>
            <a:t>Language PTECs</a:t>
          </a:r>
          <a:endParaRPr lang="en-US" dirty="0"/>
        </a:p>
      </dgm:t>
    </dgm:pt>
    <dgm:pt modelId="{8FE7C6FF-1E66-4E0B-B7D7-06271A09F03D}" type="parTrans" cxnId="{20FEEB1F-D843-4261-9346-1010EAF63AFB}">
      <dgm:prSet/>
      <dgm:spPr/>
      <dgm:t>
        <a:bodyPr/>
        <a:lstStyle/>
        <a:p>
          <a:endParaRPr lang="en-US"/>
        </a:p>
      </dgm:t>
    </dgm:pt>
    <dgm:pt modelId="{33A27860-01A7-4CA5-B853-32FFB595FB4C}" type="sibTrans" cxnId="{20FEEB1F-D843-4261-9346-1010EAF63AFB}">
      <dgm:prSet/>
      <dgm:spPr/>
      <dgm:t>
        <a:bodyPr/>
        <a:lstStyle/>
        <a:p>
          <a:endParaRPr lang="en-US" dirty="0"/>
        </a:p>
      </dgm:t>
    </dgm:pt>
    <dgm:pt modelId="{92F00D49-15B6-44C0-A913-858D41023CCB}">
      <dgm:prSet phldrT="[Text]"/>
      <dgm:spPr>
        <a:solidFill>
          <a:srgbClr val="0000CC"/>
        </a:solidFill>
        <a:ln>
          <a:solidFill>
            <a:schemeClr val="bg1"/>
          </a:solidFill>
        </a:ln>
      </dgm:spPr>
      <dgm:t>
        <a:bodyPr/>
        <a:lstStyle/>
        <a:p>
          <a:r>
            <a:rPr lang="en-US" dirty="0" smtClean="0"/>
            <a:t>BILC</a:t>
          </a:r>
          <a:endParaRPr lang="en-US" dirty="0"/>
        </a:p>
      </dgm:t>
    </dgm:pt>
    <dgm:pt modelId="{A87082A3-C4DE-4629-A396-F6D387932BE7}" type="parTrans" cxnId="{D471844A-581E-4ADD-A2E1-C1254B248870}">
      <dgm:prSet/>
      <dgm:spPr/>
      <dgm:t>
        <a:bodyPr/>
        <a:lstStyle/>
        <a:p>
          <a:endParaRPr lang="en-US"/>
        </a:p>
      </dgm:t>
    </dgm:pt>
    <dgm:pt modelId="{60D45034-BA13-48E4-87E3-0D6FADAEA4B0}" type="sibTrans" cxnId="{D471844A-581E-4ADD-A2E1-C1254B248870}">
      <dgm:prSet/>
      <dgm:spPr/>
      <dgm:t>
        <a:bodyPr/>
        <a:lstStyle/>
        <a:p>
          <a:endParaRPr lang="en-US" dirty="0"/>
        </a:p>
      </dgm:t>
    </dgm:pt>
    <dgm:pt modelId="{983EB82C-489C-4F78-B12F-0D38BBB688B5}">
      <dgm:prSet phldrT="[Text]"/>
      <dgm:spPr>
        <a:solidFill>
          <a:srgbClr val="080808"/>
        </a:solidFill>
      </dgm:spPr>
      <dgm:t>
        <a:bodyPr/>
        <a:lstStyle/>
        <a:p>
          <a:r>
            <a:rPr lang="en-US" dirty="0" smtClean="0"/>
            <a:t>NATO ACT/DEEP</a:t>
          </a:r>
          <a:endParaRPr lang="en-US" dirty="0"/>
        </a:p>
      </dgm:t>
    </dgm:pt>
    <dgm:pt modelId="{B74D0266-9982-422B-8384-68FB2F2B16D9}" type="sibTrans" cxnId="{548F9EB9-BFB1-4D43-B515-2B502307C956}">
      <dgm:prSet/>
      <dgm:spPr/>
      <dgm:t>
        <a:bodyPr/>
        <a:lstStyle/>
        <a:p>
          <a:endParaRPr lang="en-US" dirty="0"/>
        </a:p>
      </dgm:t>
    </dgm:pt>
    <dgm:pt modelId="{8B1160BC-7087-43F4-8C6B-31B0C09BB11F}" type="parTrans" cxnId="{548F9EB9-BFB1-4D43-B515-2B502307C956}">
      <dgm:prSet/>
      <dgm:spPr/>
      <dgm:t>
        <a:bodyPr/>
        <a:lstStyle/>
        <a:p>
          <a:endParaRPr lang="en-US"/>
        </a:p>
      </dgm:t>
    </dgm:pt>
    <dgm:pt modelId="{3BABF7BB-124B-40BB-BD98-1079D1FF6B6B}" type="pres">
      <dgm:prSet presAssocID="{F2F3A454-A0AA-49CD-A0A4-84C8E3C183EA}" presName="composite" presStyleCnt="0">
        <dgm:presLayoutVars>
          <dgm:chMax val="3"/>
          <dgm:animLvl val="lvl"/>
          <dgm:resizeHandles val="exact"/>
        </dgm:presLayoutVars>
      </dgm:prSet>
      <dgm:spPr/>
    </dgm:pt>
    <dgm:pt modelId="{38D7F22A-B708-49CB-96ED-C098EA45FC94}" type="pres">
      <dgm:prSet presAssocID="{7140B360-A456-445F-8248-4B42E4B10D6B}" presName="gear1" presStyleLbl="node1" presStyleIdx="0" presStyleCnt="3" custScaleX="71364" custScaleY="69793" custLinFactNeighborX="-17273" custLinFactNeighborY="-8616">
        <dgm:presLayoutVars>
          <dgm:chMax val="1"/>
          <dgm:bulletEnabled val="1"/>
        </dgm:presLayoutVars>
      </dgm:prSet>
      <dgm:spPr/>
      <dgm:t>
        <a:bodyPr/>
        <a:lstStyle/>
        <a:p>
          <a:endParaRPr lang="en-US"/>
        </a:p>
      </dgm:t>
    </dgm:pt>
    <dgm:pt modelId="{CC7747DF-C5D4-4DFE-9C15-09F19257760A}" type="pres">
      <dgm:prSet presAssocID="{7140B360-A456-445F-8248-4B42E4B10D6B}" presName="gear1srcNode" presStyleLbl="node1" presStyleIdx="0" presStyleCnt="3"/>
      <dgm:spPr/>
      <dgm:t>
        <a:bodyPr/>
        <a:lstStyle/>
        <a:p>
          <a:endParaRPr lang="en-US"/>
        </a:p>
      </dgm:t>
    </dgm:pt>
    <dgm:pt modelId="{6DE71F1A-F139-4E0A-AE0B-626BDBBE90CE}" type="pres">
      <dgm:prSet presAssocID="{7140B360-A456-445F-8248-4B42E4B10D6B}" presName="gear1dstNode" presStyleLbl="node1" presStyleIdx="0" presStyleCnt="3"/>
      <dgm:spPr/>
      <dgm:t>
        <a:bodyPr/>
        <a:lstStyle/>
        <a:p>
          <a:endParaRPr lang="en-US"/>
        </a:p>
      </dgm:t>
    </dgm:pt>
    <dgm:pt modelId="{45F2DECE-3B1E-4196-9914-A9782E2ED394}" type="pres">
      <dgm:prSet presAssocID="{983EB82C-489C-4F78-B12F-0D38BBB688B5}" presName="gear2" presStyleLbl="node1" presStyleIdx="1" presStyleCnt="3" custLinFactNeighborX="-5930" custLinFactNeighborY="-4168">
        <dgm:presLayoutVars>
          <dgm:chMax val="1"/>
          <dgm:bulletEnabled val="1"/>
        </dgm:presLayoutVars>
      </dgm:prSet>
      <dgm:spPr/>
      <dgm:t>
        <a:bodyPr/>
        <a:lstStyle/>
        <a:p>
          <a:endParaRPr lang="en-US"/>
        </a:p>
      </dgm:t>
    </dgm:pt>
    <dgm:pt modelId="{25D78740-A6CF-4D85-A559-C4E2FCC79ADA}" type="pres">
      <dgm:prSet presAssocID="{983EB82C-489C-4F78-B12F-0D38BBB688B5}" presName="gear2srcNode" presStyleLbl="node1" presStyleIdx="1" presStyleCnt="3"/>
      <dgm:spPr/>
      <dgm:t>
        <a:bodyPr/>
        <a:lstStyle/>
        <a:p>
          <a:endParaRPr lang="en-US"/>
        </a:p>
      </dgm:t>
    </dgm:pt>
    <dgm:pt modelId="{A9EDD089-409E-4457-A3A6-68187390AC23}" type="pres">
      <dgm:prSet presAssocID="{983EB82C-489C-4F78-B12F-0D38BBB688B5}" presName="gear2dstNode" presStyleLbl="node1" presStyleIdx="1" presStyleCnt="3"/>
      <dgm:spPr/>
      <dgm:t>
        <a:bodyPr/>
        <a:lstStyle/>
        <a:p>
          <a:endParaRPr lang="en-US"/>
        </a:p>
      </dgm:t>
    </dgm:pt>
    <dgm:pt modelId="{8E9FA4DD-D44A-4F85-922A-E1E1AC3E7E80}" type="pres">
      <dgm:prSet presAssocID="{92F00D49-15B6-44C0-A913-858D41023CCB}" presName="gear3" presStyleLbl="node1" presStyleIdx="2" presStyleCnt="3"/>
      <dgm:spPr/>
      <dgm:t>
        <a:bodyPr/>
        <a:lstStyle/>
        <a:p>
          <a:endParaRPr lang="en-US"/>
        </a:p>
      </dgm:t>
    </dgm:pt>
    <dgm:pt modelId="{FDA362E8-A1AC-4ADF-B012-B31BF71665C8}" type="pres">
      <dgm:prSet presAssocID="{92F00D49-15B6-44C0-A913-858D41023CCB}" presName="gear3tx" presStyleLbl="node1" presStyleIdx="2" presStyleCnt="3">
        <dgm:presLayoutVars>
          <dgm:chMax val="1"/>
          <dgm:bulletEnabled val="1"/>
        </dgm:presLayoutVars>
      </dgm:prSet>
      <dgm:spPr/>
      <dgm:t>
        <a:bodyPr/>
        <a:lstStyle/>
        <a:p>
          <a:endParaRPr lang="en-US"/>
        </a:p>
      </dgm:t>
    </dgm:pt>
    <dgm:pt modelId="{ED2ED3A5-8287-42C8-BC65-16BCC2659783}" type="pres">
      <dgm:prSet presAssocID="{92F00D49-15B6-44C0-A913-858D41023CCB}" presName="gear3srcNode" presStyleLbl="node1" presStyleIdx="2" presStyleCnt="3"/>
      <dgm:spPr/>
      <dgm:t>
        <a:bodyPr/>
        <a:lstStyle/>
        <a:p>
          <a:endParaRPr lang="en-US"/>
        </a:p>
      </dgm:t>
    </dgm:pt>
    <dgm:pt modelId="{FE8C4482-0E4A-455B-A605-CBBB6075CAB9}" type="pres">
      <dgm:prSet presAssocID="{92F00D49-15B6-44C0-A913-858D41023CCB}" presName="gear3dstNode" presStyleLbl="node1" presStyleIdx="2" presStyleCnt="3"/>
      <dgm:spPr/>
      <dgm:t>
        <a:bodyPr/>
        <a:lstStyle/>
        <a:p>
          <a:endParaRPr lang="en-US"/>
        </a:p>
      </dgm:t>
    </dgm:pt>
    <dgm:pt modelId="{BAFC0E3E-91FA-4D26-AB9D-66F60E6FB515}" type="pres">
      <dgm:prSet presAssocID="{33A27860-01A7-4CA5-B853-32FFB595FB4C}" presName="connector1" presStyleLbl="sibTrans2D1" presStyleIdx="0" presStyleCnt="3" custScaleX="22173" custScaleY="62825" custLinFactNeighborX="2183" custLinFactNeighborY="-2311"/>
      <dgm:spPr>
        <a:prstGeom prst="curvedLeftArrow">
          <a:avLst/>
        </a:prstGeom>
      </dgm:spPr>
      <dgm:t>
        <a:bodyPr/>
        <a:lstStyle/>
        <a:p>
          <a:endParaRPr lang="en-US"/>
        </a:p>
      </dgm:t>
    </dgm:pt>
    <dgm:pt modelId="{C8F9B78E-6B05-456D-B2F5-C910F54DB9E2}" type="pres">
      <dgm:prSet presAssocID="{B74D0266-9982-422B-8384-68FB2F2B16D9}" presName="connector2" presStyleLbl="sibTrans2D1" presStyleIdx="1" presStyleCnt="3"/>
      <dgm:spPr/>
      <dgm:t>
        <a:bodyPr/>
        <a:lstStyle/>
        <a:p>
          <a:endParaRPr lang="en-US"/>
        </a:p>
      </dgm:t>
    </dgm:pt>
    <dgm:pt modelId="{16A25F03-0170-4DDC-AAF3-459F657E0ED7}" type="pres">
      <dgm:prSet presAssocID="{60D45034-BA13-48E4-87E3-0D6FADAEA4B0}" presName="connector3" presStyleLbl="sibTrans2D1" presStyleIdx="2" presStyleCnt="3"/>
      <dgm:spPr/>
      <dgm:t>
        <a:bodyPr/>
        <a:lstStyle/>
        <a:p>
          <a:endParaRPr lang="en-US"/>
        </a:p>
      </dgm:t>
    </dgm:pt>
  </dgm:ptLst>
  <dgm:cxnLst>
    <dgm:cxn modelId="{D5B84B02-E1D6-4F8E-A6CD-15C32F293B3C}" type="presOf" srcId="{60D45034-BA13-48E4-87E3-0D6FADAEA4B0}" destId="{16A25F03-0170-4DDC-AAF3-459F657E0ED7}" srcOrd="0" destOrd="0" presId="urn:microsoft.com/office/officeart/2005/8/layout/gear1"/>
    <dgm:cxn modelId="{874A80BA-2DFD-4977-9BB9-38F8647F9A51}" type="presOf" srcId="{983EB82C-489C-4F78-B12F-0D38BBB688B5}" destId="{25D78740-A6CF-4D85-A559-C4E2FCC79ADA}" srcOrd="1" destOrd="0" presId="urn:microsoft.com/office/officeart/2005/8/layout/gear1"/>
    <dgm:cxn modelId="{DDF90A9E-0520-4FBF-9A32-2F53F1A77567}" type="presOf" srcId="{7140B360-A456-445F-8248-4B42E4B10D6B}" destId="{6DE71F1A-F139-4E0A-AE0B-626BDBBE90CE}" srcOrd="2" destOrd="0" presId="urn:microsoft.com/office/officeart/2005/8/layout/gear1"/>
    <dgm:cxn modelId="{E3B225F7-F82F-4FAC-A07C-2A8BDAC55120}" type="presOf" srcId="{33A27860-01A7-4CA5-B853-32FFB595FB4C}" destId="{BAFC0E3E-91FA-4D26-AB9D-66F60E6FB515}" srcOrd="0" destOrd="0" presId="urn:microsoft.com/office/officeart/2005/8/layout/gear1"/>
    <dgm:cxn modelId="{F9D76C4A-0393-4D83-9071-A8CA5EC79698}" type="presOf" srcId="{92F00D49-15B6-44C0-A913-858D41023CCB}" destId="{FE8C4482-0E4A-455B-A605-CBBB6075CAB9}" srcOrd="3" destOrd="0" presId="urn:microsoft.com/office/officeart/2005/8/layout/gear1"/>
    <dgm:cxn modelId="{5E6F5163-CD6F-4DC3-94C1-07625CAB5523}" type="presOf" srcId="{92F00D49-15B6-44C0-A913-858D41023CCB}" destId="{FDA362E8-A1AC-4ADF-B012-B31BF71665C8}" srcOrd="1" destOrd="0" presId="urn:microsoft.com/office/officeart/2005/8/layout/gear1"/>
    <dgm:cxn modelId="{FEEFB957-5971-40C8-A866-CE9398485E2E}" type="presOf" srcId="{7140B360-A456-445F-8248-4B42E4B10D6B}" destId="{CC7747DF-C5D4-4DFE-9C15-09F19257760A}" srcOrd="1" destOrd="0" presId="urn:microsoft.com/office/officeart/2005/8/layout/gear1"/>
    <dgm:cxn modelId="{3C582201-13CF-45ED-B984-5A70795346F6}" type="presOf" srcId="{B74D0266-9982-422B-8384-68FB2F2B16D9}" destId="{C8F9B78E-6B05-456D-B2F5-C910F54DB9E2}" srcOrd="0" destOrd="0" presId="urn:microsoft.com/office/officeart/2005/8/layout/gear1"/>
    <dgm:cxn modelId="{20FEEB1F-D843-4261-9346-1010EAF63AFB}" srcId="{F2F3A454-A0AA-49CD-A0A4-84C8E3C183EA}" destId="{7140B360-A456-445F-8248-4B42E4B10D6B}" srcOrd="0" destOrd="0" parTransId="{8FE7C6FF-1E66-4E0B-B7D7-06271A09F03D}" sibTransId="{33A27860-01A7-4CA5-B853-32FFB595FB4C}"/>
    <dgm:cxn modelId="{548F9EB9-BFB1-4D43-B515-2B502307C956}" srcId="{F2F3A454-A0AA-49CD-A0A4-84C8E3C183EA}" destId="{983EB82C-489C-4F78-B12F-0D38BBB688B5}" srcOrd="1" destOrd="0" parTransId="{8B1160BC-7087-43F4-8C6B-31B0C09BB11F}" sibTransId="{B74D0266-9982-422B-8384-68FB2F2B16D9}"/>
    <dgm:cxn modelId="{D471844A-581E-4ADD-A2E1-C1254B248870}" srcId="{F2F3A454-A0AA-49CD-A0A4-84C8E3C183EA}" destId="{92F00D49-15B6-44C0-A913-858D41023CCB}" srcOrd="2" destOrd="0" parTransId="{A87082A3-C4DE-4629-A396-F6D387932BE7}" sibTransId="{60D45034-BA13-48E4-87E3-0D6FADAEA4B0}"/>
    <dgm:cxn modelId="{FD72499A-E930-4938-9965-58AD898FE40D}" type="presOf" srcId="{7140B360-A456-445F-8248-4B42E4B10D6B}" destId="{38D7F22A-B708-49CB-96ED-C098EA45FC94}" srcOrd="0" destOrd="0" presId="urn:microsoft.com/office/officeart/2005/8/layout/gear1"/>
    <dgm:cxn modelId="{E7B0E8B2-123E-4F54-833E-8C9FA1C804CA}" type="presOf" srcId="{92F00D49-15B6-44C0-A913-858D41023CCB}" destId="{8E9FA4DD-D44A-4F85-922A-E1E1AC3E7E80}" srcOrd="0" destOrd="0" presId="urn:microsoft.com/office/officeart/2005/8/layout/gear1"/>
    <dgm:cxn modelId="{CC7F582A-AA96-48A0-A301-E2D4E81C7A8D}" type="presOf" srcId="{983EB82C-489C-4F78-B12F-0D38BBB688B5}" destId="{45F2DECE-3B1E-4196-9914-A9782E2ED394}" srcOrd="0" destOrd="0" presId="urn:microsoft.com/office/officeart/2005/8/layout/gear1"/>
    <dgm:cxn modelId="{4B50CAC9-BDD8-4A3B-81F9-A6D3544367F2}" type="presOf" srcId="{983EB82C-489C-4F78-B12F-0D38BBB688B5}" destId="{A9EDD089-409E-4457-A3A6-68187390AC23}" srcOrd="2" destOrd="0" presId="urn:microsoft.com/office/officeart/2005/8/layout/gear1"/>
    <dgm:cxn modelId="{C800050E-EBBC-47BB-B305-26652E5EF95C}" type="presOf" srcId="{F2F3A454-A0AA-49CD-A0A4-84C8E3C183EA}" destId="{3BABF7BB-124B-40BB-BD98-1079D1FF6B6B}" srcOrd="0" destOrd="0" presId="urn:microsoft.com/office/officeart/2005/8/layout/gear1"/>
    <dgm:cxn modelId="{008F8FB6-36F4-4259-83C6-0D170DB5F4EB}" type="presOf" srcId="{92F00D49-15B6-44C0-A913-858D41023CCB}" destId="{ED2ED3A5-8287-42C8-BC65-16BCC2659783}" srcOrd="2" destOrd="0" presId="urn:microsoft.com/office/officeart/2005/8/layout/gear1"/>
    <dgm:cxn modelId="{AB1A4210-2FB8-4056-8F41-DEAC5EDFCC35}" type="presParOf" srcId="{3BABF7BB-124B-40BB-BD98-1079D1FF6B6B}" destId="{38D7F22A-B708-49CB-96ED-C098EA45FC94}" srcOrd="0" destOrd="0" presId="urn:microsoft.com/office/officeart/2005/8/layout/gear1"/>
    <dgm:cxn modelId="{DE9F1864-48CB-4B3B-B989-D54585D60928}" type="presParOf" srcId="{3BABF7BB-124B-40BB-BD98-1079D1FF6B6B}" destId="{CC7747DF-C5D4-4DFE-9C15-09F19257760A}" srcOrd="1" destOrd="0" presId="urn:microsoft.com/office/officeart/2005/8/layout/gear1"/>
    <dgm:cxn modelId="{A7DC752C-AB06-442F-9E0F-DC7B5CDE044B}" type="presParOf" srcId="{3BABF7BB-124B-40BB-BD98-1079D1FF6B6B}" destId="{6DE71F1A-F139-4E0A-AE0B-626BDBBE90CE}" srcOrd="2" destOrd="0" presId="urn:microsoft.com/office/officeart/2005/8/layout/gear1"/>
    <dgm:cxn modelId="{5C1D18D8-3BF5-47DD-B39C-1537692DF424}" type="presParOf" srcId="{3BABF7BB-124B-40BB-BD98-1079D1FF6B6B}" destId="{45F2DECE-3B1E-4196-9914-A9782E2ED394}" srcOrd="3" destOrd="0" presId="urn:microsoft.com/office/officeart/2005/8/layout/gear1"/>
    <dgm:cxn modelId="{63A7E874-966C-4ED7-9492-B4B3856BEC5D}" type="presParOf" srcId="{3BABF7BB-124B-40BB-BD98-1079D1FF6B6B}" destId="{25D78740-A6CF-4D85-A559-C4E2FCC79ADA}" srcOrd="4" destOrd="0" presId="urn:microsoft.com/office/officeart/2005/8/layout/gear1"/>
    <dgm:cxn modelId="{3395809D-B985-464D-8528-0446B21DE12E}" type="presParOf" srcId="{3BABF7BB-124B-40BB-BD98-1079D1FF6B6B}" destId="{A9EDD089-409E-4457-A3A6-68187390AC23}" srcOrd="5" destOrd="0" presId="urn:microsoft.com/office/officeart/2005/8/layout/gear1"/>
    <dgm:cxn modelId="{92CE4D86-2096-4CC5-AE9B-28BAA83BE8C7}" type="presParOf" srcId="{3BABF7BB-124B-40BB-BD98-1079D1FF6B6B}" destId="{8E9FA4DD-D44A-4F85-922A-E1E1AC3E7E80}" srcOrd="6" destOrd="0" presId="urn:microsoft.com/office/officeart/2005/8/layout/gear1"/>
    <dgm:cxn modelId="{C7310479-3099-403E-9670-A672B62DF4F8}" type="presParOf" srcId="{3BABF7BB-124B-40BB-BD98-1079D1FF6B6B}" destId="{FDA362E8-A1AC-4ADF-B012-B31BF71665C8}" srcOrd="7" destOrd="0" presId="urn:microsoft.com/office/officeart/2005/8/layout/gear1"/>
    <dgm:cxn modelId="{73B895A3-B0E9-41A0-9345-A998EEB8E881}" type="presParOf" srcId="{3BABF7BB-124B-40BB-BD98-1079D1FF6B6B}" destId="{ED2ED3A5-8287-42C8-BC65-16BCC2659783}" srcOrd="8" destOrd="0" presId="urn:microsoft.com/office/officeart/2005/8/layout/gear1"/>
    <dgm:cxn modelId="{52EBC999-6AC4-4945-B196-C6B6C8E28836}" type="presParOf" srcId="{3BABF7BB-124B-40BB-BD98-1079D1FF6B6B}" destId="{FE8C4482-0E4A-455B-A605-CBBB6075CAB9}" srcOrd="9" destOrd="0" presId="urn:microsoft.com/office/officeart/2005/8/layout/gear1"/>
    <dgm:cxn modelId="{B323E3AD-36F5-4AB5-AB4F-BC060C3DCE27}" type="presParOf" srcId="{3BABF7BB-124B-40BB-BD98-1079D1FF6B6B}" destId="{BAFC0E3E-91FA-4D26-AB9D-66F60E6FB515}" srcOrd="10" destOrd="0" presId="urn:microsoft.com/office/officeart/2005/8/layout/gear1"/>
    <dgm:cxn modelId="{CDB8533F-53B1-481F-9E7F-1D175DCE929F}" type="presParOf" srcId="{3BABF7BB-124B-40BB-BD98-1079D1FF6B6B}" destId="{C8F9B78E-6B05-456D-B2F5-C910F54DB9E2}" srcOrd="11" destOrd="0" presId="urn:microsoft.com/office/officeart/2005/8/layout/gear1"/>
    <dgm:cxn modelId="{D75C7B51-34EA-41C2-A77B-60030A754570}" type="presParOf" srcId="{3BABF7BB-124B-40BB-BD98-1079D1FF6B6B}" destId="{16A25F03-0170-4DDC-AAF3-459F657E0ED7}"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a:defRPr sz="1200">
                <a:latin typeface="Times New Roman" pitchFamily="18" charset="0"/>
              </a:defRPr>
            </a:lvl1pPr>
          </a:lstStyle>
          <a:p>
            <a:pPr>
              <a:defRPr/>
            </a:pPr>
            <a:r>
              <a:rPr lang="en-US"/>
              <a:t>Introduction to BILC</a:t>
            </a:r>
          </a:p>
        </p:txBody>
      </p:sp>
      <p:sp>
        <p:nvSpPr>
          <p:cNvPr id="2253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0275">
              <a:defRPr sz="1200" smtClean="0"/>
            </a:lvl1pPr>
          </a:lstStyle>
          <a:p>
            <a:pPr>
              <a:defRPr/>
            </a:pPr>
            <a:endParaRPr lang="en-US"/>
          </a:p>
        </p:txBody>
      </p:sp>
      <p:sp>
        <p:nvSpPr>
          <p:cNvPr id="2253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0275">
              <a:defRPr sz="1200" smtClean="0"/>
            </a:lvl1pPr>
          </a:lstStyle>
          <a:p>
            <a:pPr>
              <a:defRPr/>
            </a:pPr>
            <a:endParaRPr lang="en-US"/>
          </a:p>
        </p:txBody>
      </p:sp>
      <p:sp>
        <p:nvSpPr>
          <p:cNvPr id="2253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0275">
              <a:defRPr sz="1200" smtClean="0"/>
            </a:lvl1pPr>
          </a:lstStyle>
          <a:p>
            <a:pPr>
              <a:defRPr/>
            </a:pPr>
            <a:fld id="{4067DB3E-C59E-4F20-8244-C9BD2CB2B187}" type="slidenum">
              <a:rPr lang="en-US"/>
              <a:pPr>
                <a:defRPr/>
              </a:pPr>
              <a:t>‹#›</a:t>
            </a:fld>
            <a:endParaRPr lang="en-US"/>
          </a:p>
        </p:txBody>
      </p:sp>
    </p:spTree>
    <p:extLst>
      <p:ext uri="{BB962C8B-B14F-4D97-AF65-F5344CB8AC3E}">
        <p14:creationId xmlns:p14="http://schemas.microsoft.com/office/powerpoint/2010/main" val="137655222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a:defRPr sz="1200">
                <a:latin typeface="Times New Roman" pitchFamily="18" charset="0"/>
              </a:defRPr>
            </a:lvl1pPr>
          </a:lstStyle>
          <a:p>
            <a:pPr>
              <a:defRPr/>
            </a:pPr>
            <a:r>
              <a:rPr lang="en-US"/>
              <a:t>Introduction to BILC</a:t>
            </a:r>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0275">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0275">
              <a:defRPr sz="1200" smtClean="0"/>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0275">
              <a:defRPr sz="1200" smtClean="0"/>
            </a:lvl1pPr>
          </a:lstStyle>
          <a:p>
            <a:pPr>
              <a:defRPr/>
            </a:pPr>
            <a:fld id="{697F6E65-2FC4-4AA7-BF36-7BBAA7578F0F}" type="slidenum">
              <a:rPr lang="en-US"/>
              <a:pPr>
                <a:defRPr/>
              </a:pPr>
              <a:t>‹#›</a:t>
            </a:fld>
            <a:endParaRPr lang="en-US"/>
          </a:p>
        </p:txBody>
      </p:sp>
    </p:spTree>
    <p:extLst>
      <p:ext uri="{BB962C8B-B14F-4D97-AF65-F5344CB8AC3E}">
        <p14:creationId xmlns:p14="http://schemas.microsoft.com/office/powerpoint/2010/main" val="3278661012"/>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Header Placeholder 4"/>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366082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REICHENAU, Austria (Sept. 19, 2014) – Austrian armed forces Lt. Gen. Erich </a:t>
            </a:r>
            <a:r>
              <a:rPr lang="en-US" dirty="0" err="1" smtClean="0"/>
              <a:t>Csitkovitis</a:t>
            </a:r>
            <a:r>
              <a:rPr lang="en-US" dirty="0" smtClean="0"/>
              <a:t> (second from left), commandant of the Austrian National Defence Academy, hosted the 2014 Bureau for International Language Coordination Testing Workshop Sept. 8 to 12 here. Lead by The Partner Language Training Center Europe’s Peggy Garza, Austrian armed forces Col. (Dr) Josef Ernst, acting head of the Austrian Language Institute (far right) and Austrian armed forces Col. (Dr.) Wolfgang </a:t>
            </a:r>
            <a:r>
              <a:rPr lang="en-US" dirty="0" err="1" smtClean="0"/>
              <a:t>Zecha</a:t>
            </a:r>
            <a:r>
              <a:rPr lang="en-US" dirty="0" smtClean="0"/>
              <a:t> (far left) of the Language Institute, this fifth annual Bureau for International Language Coordination NATO Standardized Agreement (STANAG 6001) testing workshop is critical to maintaining standardization of defense sponsored language testing throughout NATO/Partnership for Peace countries. All language testing professionals, 35 participants came from 25 nations: Austria, Azerbaijan, Belgium, Bosnia and Herzegovina, Bulgaria, Canada, Czech Republic, Denmark, France, Macedonia, Georgia, Germany, Italy, Lithuania, Moldova, Netherlands, Norway, Poland, Serbia, Slovenia, Spain, Sweden, UK, Ukraine and the U.S. Facilitators for the hands-on workshop came from the Netherlands’ Defence Intelligence School, the Canadian Defence College, Yale University and the Partner Language Training Center Europe. (Photo courtesy of the Austrian National Defence Academy)</a:t>
            </a:r>
            <a:endParaRPr lang="en-US"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96928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smtClean="0"/>
              <a:t>What you don’t see on this calendar is the development meeting for Faculty Development Workshop. In November, we will host several language teachers at in Garmisch to put together a concept focused on teaching speaking</a:t>
            </a:r>
            <a:r>
              <a:rPr lang="en-US" baseline="0" dirty="0" smtClean="0"/>
              <a:t> and writing for military purposes.</a:t>
            </a:r>
            <a:endParaRPr lang="en-US" dirty="0" smtClean="0"/>
          </a:p>
        </p:txBody>
      </p:sp>
      <p:sp>
        <p:nvSpPr>
          <p:cNvPr id="31748" name="Header Placeholder 3"/>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201798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of you that attended the BILC conference in Belgium last May heard Julie speak about this.</a:t>
            </a:r>
            <a:r>
              <a:rPr lang="en-US" baseline="0" dirty="0" smtClean="0"/>
              <a:t>  Somehow the sentences displayed appeared in the SAGE and when Julie, as BILC Chair, addressed the NATO Training Synchronization Conference in February 2014, on language issues in NATO, she had a appreciative audience.  Nothing like SACEUR to get your military attention.  Not to mention one of the best presentations to a difficult audience that I have ever heard.</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85283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and the next slide from our colleague Phil Turner who is</a:t>
            </a:r>
            <a:r>
              <a:rPr lang="en-US" baseline="0" dirty="0" smtClean="0"/>
              <a:t> a personnel expert on</a:t>
            </a:r>
            <a:r>
              <a:rPr lang="en-US" dirty="0" smtClean="0"/>
              <a:t> the International Military Staff displays the potential problems with coding job descriptions with SLP that may be too high or not valid.</a:t>
            </a:r>
            <a:endParaRPr lang="en-US"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64488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margins of the NATO Training Synchronization  Conference in Warsaw, Julie used her persuasive powers to get us a meeting with ACT Joint Force</a:t>
            </a:r>
            <a:r>
              <a:rPr lang="en-US" baseline="0" dirty="0" smtClean="0"/>
              <a:t> Trainer.  It doesn’t hurt that she and Peggy speak Spanish.  As you can see on the slide, he agreed to assist BILC with the LNA’s.  His staff was in the room too.   </a:t>
            </a:r>
            <a:endParaRPr lang="en-US"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34179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701675" y="4416425"/>
            <a:ext cx="5607050" cy="4183063"/>
          </a:xfrm>
          <a:noFill/>
          <a:ln/>
        </p:spPr>
        <p:txBody>
          <a:bodyPr/>
          <a:lstStyle/>
          <a:p>
            <a:pPr eaLnBrk="1" hangingPunct="1"/>
            <a:r>
              <a:rPr lang="en-CA" dirty="0" smtClean="0"/>
              <a:t>In addition, to kick this off, I have been invited to make a presentation at the NATO Manpower Committee conference on the 29</a:t>
            </a:r>
            <a:r>
              <a:rPr lang="en-CA" baseline="30000" dirty="0" smtClean="0"/>
              <a:t>th</a:t>
            </a:r>
            <a:r>
              <a:rPr lang="en-CA" dirty="0" smtClean="0"/>
              <a:t> of this month (Oct 2014).  I will be channeling Julie’s thoughts on this process, hopefully to set the stage for the LNAs as they take shape.</a:t>
            </a:r>
          </a:p>
          <a:p>
            <a:pPr eaLnBrk="1" hangingPunct="1"/>
            <a:endParaRPr lang="en-CA" dirty="0" smtClean="0"/>
          </a:p>
          <a:p>
            <a:pPr eaLnBrk="1" hangingPunct="1"/>
            <a:r>
              <a:rPr lang="en-CA" dirty="0" smtClean="0"/>
              <a:t>This is a big deal.  We have tried persuasion, explanation and even ridicule.  Now we will try professional analysis.  Because ultimately, when NATO establishes these apparently unrealistic SLPs, it perverts the system and de incentivizes the language training and testing community (us) from taking it seriously.	</a:t>
            </a:r>
          </a:p>
          <a:p>
            <a:pPr eaLnBrk="1" hangingPunct="1"/>
            <a:endParaRPr lang="en-CA" dirty="0" smtClean="0"/>
          </a:p>
          <a:p>
            <a:pPr eaLnBrk="1" hangingPunct="1"/>
            <a:r>
              <a:rPr lang="en-CA" dirty="0" smtClean="0"/>
              <a:t>At a NATO WG in Stockholm</a:t>
            </a:r>
            <a:r>
              <a:rPr lang="en-CA" baseline="0" dirty="0" smtClean="0"/>
              <a:t> a couple of weeks ago I think I made a deal with ACT staff to do a little cost sharing for the LNAs which you see reflected in the slide.</a:t>
            </a:r>
            <a:endParaRPr lang="en-CA" dirty="0" smtClean="0"/>
          </a:p>
          <a:p>
            <a:pPr eaLnBrk="1" hangingPunct="1"/>
            <a:endParaRPr lang="en-CA" dirty="0" smtClean="0"/>
          </a:p>
          <a:p>
            <a:pPr eaLnBrk="1" hangingPunct="1"/>
            <a:r>
              <a:rPr lang="en-CA" dirty="0" smtClean="0"/>
              <a:t>Next I want to briefly discuss the future of BILC</a:t>
            </a:r>
            <a:r>
              <a:rPr lang="en-CA" baseline="0" dirty="0" smtClean="0"/>
              <a:t> activities.</a:t>
            </a:r>
            <a:endParaRPr lang="en-CA" dirty="0" smtClean="0"/>
          </a:p>
        </p:txBody>
      </p:sp>
      <p:sp>
        <p:nvSpPr>
          <p:cNvPr id="30724" name="Header Placeholder 4"/>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344628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t>This is leading into the 1988 which George Herbert Walker Bush did win.  “The vision thing”  is something you see in every leadership manual, book and blog. In and outside of the military environment.  Like President Bush 1, I have a uneasy relationship with promulgating visionary expectations.  But I think I have a view, or a recognition of where BILC is going in the next couple of years.  </a:t>
            </a:r>
          </a:p>
          <a:p>
            <a:endParaRPr lang="en-US" dirty="0" smtClean="0"/>
          </a:p>
          <a:p>
            <a:pPr>
              <a:buFontTx/>
              <a:buChar char="-"/>
            </a:pPr>
            <a:r>
              <a:rPr lang="en-US" dirty="0" smtClean="0"/>
              <a:t>First the era of Peggy, Keith and Roger in Garmisch, is coming to a close.  The next 6-36 months will see us all rotate back to the States.  There will be replacements who we believe will happily inherent the mission but the centrality of Garmisch in many of these BILC activities will probably not be as assured as it has been under our tenure.  Nevertheless I am personally quite confident that the future is bright.  The reason I feel this is because of the old expression </a:t>
            </a:r>
            <a:r>
              <a:rPr lang="en-US" b="1" dirty="0" smtClean="0"/>
              <a:t>What’s past is prologue.</a:t>
            </a:r>
          </a:p>
          <a:p>
            <a:pPr>
              <a:buFontTx/>
              <a:buChar char="-"/>
            </a:pPr>
            <a:r>
              <a:rPr lang="en-US" b="1" dirty="0" smtClean="0"/>
              <a:t> </a:t>
            </a:r>
            <a:r>
              <a:rPr lang="en-US" b="0" dirty="0" smtClean="0"/>
              <a:t>I</a:t>
            </a:r>
            <a:r>
              <a:rPr lang="en-US" b="0" baseline="0" dirty="0" smtClean="0"/>
              <a:t> have just showed you all the amazing amount of participation in several BILC activities.  I have not even recounted the collaborative efforts that have gone into development of the curriculum used, the testing workshops put together, the teams that have visited around thirty countries before, during and after NATO expansion and the embrace of partner countries into every facet of our endeavor.  If you look back 20 years ago to 1994 when Germany created and hosted the first fall Seminar to assist the new PfP countries and review all of the things that the BILC community has accomplished it is amazing.</a:t>
            </a:r>
            <a:endParaRPr lang="en-US" dirty="0" smtClean="0"/>
          </a:p>
        </p:txBody>
      </p:sp>
      <p:sp>
        <p:nvSpPr>
          <p:cNvPr id="32772" name="Header Placeholder 3"/>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94668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700088" y="4414838"/>
            <a:ext cx="5610225" cy="4184650"/>
          </a:xfrm>
          <a:noFill/>
          <a:ln/>
        </p:spPr>
        <p:txBody>
          <a:bodyPr lIns="93161" tIns="46580" rIns="93161" bIns="46580"/>
          <a:lstStyle/>
          <a:p>
            <a:endParaRPr lang="en-US" dirty="0" smtClean="0"/>
          </a:p>
        </p:txBody>
      </p:sp>
      <p:sp>
        <p:nvSpPr>
          <p:cNvPr id="348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1" tIns="46580" rIns="93161" bIns="46580" anchor="b"/>
          <a:lstStyle/>
          <a:p>
            <a:pPr algn="r" defTabSz="930275"/>
            <a:fld id="{4D86E3DF-5DE9-42DF-9A8C-E2C02BDEB3C3}" type="slidenum">
              <a:rPr lang="en-CA" sz="1200">
                <a:latin typeface="Arial" charset="0"/>
              </a:rPr>
              <a:pPr algn="r" defTabSz="930275"/>
              <a:t>21</a:t>
            </a:fld>
            <a:endParaRPr lang="en-CA" sz="1200">
              <a:latin typeface="Arial" charset="0"/>
            </a:endParaRPr>
          </a:p>
        </p:txBody>
      </p:sp>
      <p:sp>
        <p:nvSpPr>
          <p:cNvPr id="34821" name="Header Placeholder 4"/>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427475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700088" y="4414838"/>
            <a:ext cx="5610225" cy="4184650"/>
          </a:xfrm>
          <a:noFill/>
          <a:ln/>
        </p:spPr>
        <p:txBody>
          <a:bodyPr lIns="93161" tIns="46580" rIns="93161" bIns="46580"/>
          <a:lstStyle/>
          <a:p>
            <a:r>
              <a:rPr lang="en-US" dirty="0" smtClean="0"/>
              <a:t>I am envisioning more or less permanent BILC Working Groups for what</a:t>
            </a:r>
            <a:r>
              <a:rPr lang="en-US" baseline="0" dirty="0" smtClean="0"/>
              <a:t> has evolved into “core” </a:t>
            </a:r>
            <a:r>
              <a:rPr lang="en-US" dirty="0" smtClean="0"/>
              <a:t>BILC courses.  There is ample precedent in BILC from the various</a:t>
            </a:r>
            <a:r>
              <a:rPr lang="en-US" baseline="0" dirty="0" smtClean="0"/>
              <a:t> rewrites of the STANAG 6001 to the development of the testing seminars and so forth.  The PfP Consortium of Defense Academies and Security Studies Institutes operates in this way.  So does the NATO Training Group. </a:t>
            </a:r>
          </a:p>
          <a:p>
            <a:endParaRPr lang="en-US" baseline="0" dirty="0" smtClean="0"/>
          </a:p>
          <a:p>
            <a:r>
              <a:rPr lang="en-US" baseline="0" dirty="0" smtClean="0"/>
              <a:t> Anyway, whatever form </a:t>
            </a:r>
            <a:r>
              <a:rPr lang="en-US" baseline="0" smtClean="0"/>
              <a:t>this takes, </a:t>
            </a:r>
            <a:r>
              <a:rPr lang="en-US" baseline="0" dirty="0" smtClean="0"/>
              <a:t>it is time to adapt our way of doing business on behalf of our collective benefit.</a:t>
            </a:r>
            <a:endParaRPr lang="en-US" dirty="0" smtClean="0"/>
          </a:p>
        </p:txBody>
      </p:sp>
      <p:sp>
        <p:nvSpPr>
          <p:cNvPr id="358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1" tIns="46580" rIns="93161" bIns="46580" anchor="b"/>
          <a:lstStyle/>
          <a:p>
            <a:pPr algn="r" defTabSz="930275"/>
            <a:fld id="{7B24A1C4-F3FE-401D-A849-A5F24D050296}" type="slidenum">
              <a:rPr lang="en-CA" sz="1200">
                <a:latin typeface="Arial" charset="0"/>
              </a:rPr>
              <a:pPr algn="r" defTabSz="930275"/>
              <a:t>22</a:t>
            </a:fld>
            <a:endParaRPr lang="en-CA" sz="1200">
              <a:latin typeface="Arial" charset="0"/>
            </a:endParaRPr>
          </a:p>
        </p:txBody>
      </p:sp>
      <p:sp>
        <p:nvSpPr>
          <p:cNvPr id="35845" name="Header Placeholder 4"/>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275085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 nations do not need to apply.  New BILC TOR eliminated this legacy</a:t>
            </a:r>
            <a:r>
              <a:rPr lang="en-US" baseline="0" dirty="0" smtClean="0"/>
              <a:t> </a:t>
            </a:r>
            <a:r>
              <a:rPr lang="en-US" dirty="0" smtClean="0"/>
              <a:t>process.</a:t>
            </a:r>
            <a:endParaRPr lang="en-US"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259362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ltLang="pl-PL" sz="1200" dirty="0" smtClean="0">
                <a:latin typeface="Arial" pitchFamily="34" charset="0"/>
                <a:cs typeface="Arial" pitchFamily="34" charset="0"/>
              </a:rPr>
              <a:t>Visits to requesting NATO &amp; Partner nations to assist with language training &amp; testing programmes</a:t>
            </a:r>
            <a:r>
              <a:rPr lang="pl-PL" altLang="pl-PL" sz="1200" dirty="0" smtClean="0">
                <a:latin typeface="Arial" pitchFamily="34" charset="0"/>
                <a:cs typeface="Arial" pitchFamily="34" charset="0"/>
              </a:rPr>
              <a:t>:</a:t>
            </a:r>
            <a:r>
              <a:rPr lang="en-CA" altLang="pl-PL" sz="1200" dirty="0" smtClean="0">
                <a:latin typeface="Arial" pitchFamily="34" charset="0"/>
                <a:cs typeface="Arial" pitchFamily="34" charset="0"/>
              </a:rPr>
              <a:t> Tailored Seminars etc. Teams</a:t>
            </a:r>
            <a:r>
              <a:rPr lang="en-CA" altLang="pl-PL" sz="1200" baseline="0" dirty="0" smtClean="0">
                <a:latin typeface="Arial" pitchFamily="34" charset="0"/>
                <a:cs typeface="Arial" pitchFamily="34" charset="0"/>
              </a:rPr>
              <a:t> are comprised of BILC members with appropriate expertise:</a:t>
            </a:r>
          </a:p>
          <a:p>
            <a:r>
              <a:rPr lang="en-CA" altLang="pl-PL" sz="1200" b="1" baseline="0" dirty="0" smtClean="0">
                <a:latin typeface="Arial" pitchFamily="34" charset="0"/>
                <a:cs typeface="Arial" pitchFamily="34" charset="0"/>
              </a:rPr>
              <a:t>Thanks to CAN, BUL, CRO, DAN, SLOVENIA, SWE, UK, USA</a:t>
            </a:r>
          </a:p>
          <a:p>
            <a:endParaRPr lang="en-CA" sz="1200" b="1" baseline="0" dirty="0" smtClean="0">
              <a:latin typeface="Arial" pitchFamily="34" charset="0"/>
              <a:cs typeface="Arial" pitchFamily="34" charset="0"/>
            </a:endParaRPr>
          </a:p>
          <a:p>
            <a:r>
              <a:rPr lang="en-CA" sz="1200" b="1" baseline="0" dirty="0" smtClean="0">
                <a:latin typeface="Arial" pitchFamily="34" charset="0"/>
                <a:cs typeface="Arial" pitchFamily="34" charset="0"/>
              </a:rPr>
              <a:t>Funding comes from NATO Defense Education Enhancement Programme through Allied Command Transformation, NATO Professional Development Fund (shared funding), and divers USA funding streams for these activities.</a:t>
            </a:r>
            <a:endParaRPr lang="en-US"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24542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98951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Header Placeholder 3"/>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385531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Header Placeholder 3"/>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301534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Header Placeholder 3"/>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133170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237530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701675" y="4416425"/>
            <a:ext cx="5607050" cy="4183063"/>
          </a:xfrm>
          <a:noFill/>
          <a:ln/>
        </p:spPr>
        <p:txBody>
          <a:bodyPr/>
          <a:lstStyle/>
          <a:p>
            <a:pPr eaLnBrk="1" hangingPunct="1"/>
            <a:r>
              <a:rPr lang="en-CA" dirty="0" smtClean="0"/>
              <a:t>These are for testing team members who work on actual STANAG 6001 tests.</a:t>
            </a:r>
          </a:p>
        </p:txBody>
      </p:sp>
      <p:sp>
        <p:nvSpPr>
          <p:cNvPr id="30724" name="Header Placeholder 4"/>
          <p:cNvSpPr>
            <a:spLocks noGrp="1"/>
          </p:cNvSpPr>
          <p:nvPr>
            <p:ph type="hdr" sz="quarter"/>
          </p:nvPr>
        </p:nvSpPr>
        <p:spPr>
          <a:noFill/>
        </p:spPr>
        <p:txBody>
          <a:bodyPr/>
          <a:lstStyle/>
          <a:p>
            <a:pPr defTabSz="930275"/>
            <a:r>
              <a:rPr lang="en-US" smtClean="0"/>
              <a:t>Introduction to BILC</a:t>
            </a:r>
          </a:p>
        </p:txBody>
      </p:sp>
    </p:spTree>
    <p:extLst>
      <p:ext uri="{BB962C8B-B14F-4D97-AF65-F5344CB8AC3E}">
        <p14:creationId xmlns:p14="http://schemas.microsoft.com/office/powerpoint/2010/main" val="183468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561C10-5AF8-473A-9B8F-B0F7EDB274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28A44-E7D6-4BC0-8118-4FC2B9B76C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AC365C-9276-46B9-98EA-2EEB6448811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2DDE5A-4DB0-4DB8-A80D-1F75D1697F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108F168-DA7C-4B5B-9671-FD1259FA7B0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7FDDCC6-26DA-46A8-99DA-BF017670C6E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DB5223-0D6D-4FF4-94D1-A981B8D8CF8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BAE693-7B5F-49EA-B90E-F12779C663EE}" type="datetimeFigureOut">
              <a:rPr lang="en-US"/>
              <a:pPr>
                <a:defRPr/>
              </a:pPr>
              <a:t>10/13/2014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C09260-C4C4-421A-9087-148FB32D47C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AB243B-C0AB-48AA-B590-C76EE27066B4}" type="datetimeFigureOut">
              <a:rPr lang="en-US"/>
              <a:pPr>
                <a:defRPr/>
              </a:pPr>
              <a:t>10/13/2014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3C04A-1EA5-4FB0-B203-877F261F8B4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5EC793-35D1-426D-B17C-3B69B471DA03}" type="datetimeFigureOut">
              <a:rPr lang="en-US"/>
              <a:pPr>
                <a:defRPr/>
              </a:pPr>
              <a:t>10/13/2014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D9D61-BF10-44A1-80A5-E297F536B7D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7011CE-F567-4F9A-A9D7-DDFB28D8304C}" type="datetimeFigureOut">
              <a:rPr lang="en-US"/>
              <a:pPr>
                <a:defRPr/>
              </a:pPr>
              <a:t>10/13/2014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7894EC-C708-4A5A-ABE1-6198052472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63241D-A4A0-4824-B4B9-65BC1F27A4E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8F9C5F-92EF-4921-9D40-CCAB7307EA08}" type="datetimeFigureOut">
              <a:rPr lang="en-US"/>
              <a:pPr>
                <a:defRPr/>
              </a:pPr>
              <a:t>10/13/2014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CDCF71-E79A-47D2-9014-4AB7C437A03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646A56-A26E-410E-8A37-FD24AA28D3F7}" type="datetimeFigureOut">
              <a:rPr lang="en-US"/>
              <a:pPr>
                <a:defRPr/>
              </a:pPr>
              <a:t>10/13/2014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C42EF4-0E74-49EC-B2CA-8C1AA68104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1B869A-5EE0-43ED-8417-0A9B3326127C}" type="datetimeFigureOut">
              <a:rPr lang="en-US"/>
              <a:pPr>
                <a:defRPr/>
              </a:pPr>
              <a:t>10/13/2014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3160C2-BC8C-4EAE-9641-CD5916D9D82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CEE5F-866F-4A0C-9B5B-018A49DF08DD}" type="datetimeFigureOut">
              <a:rPr lang="en-US"/>
              <a:pPr>
                <a:defRPr/>
              </a:pPr>
              <a:t>10/13/2014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D9CFE0-2C09-4C27-BD86-7FC2ECD819C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1E0E0D-B727-4929-B1EB-E21E5788560C}" type="datetimeFigureOut">
              <a:rPr lang="en-US"/>
              <a:pPr>
                <a:defRPr/>
              </a:pPr>
              <a:t>10/13/2014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379E0B-1FD2-404B-AA2F-5B67EEF5A63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880947-556B-4FF4-96BF-8AA2E62ED49E}" type="datetimeFigureOut">
              <a:rPr lang="en-US"/>
              <a:pPr>
                <a:defRPr/>
              </a:pPr>
              <a:t>10/13/2014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340567-DB5A-4F35-AD5D-A3CE632E3FC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BEE472-8C87-4D98-9C53-CF8BEF6A9DF6}" type="datetimeFigureOut">
              <a:rPr lang="en-US"/>
              <a:pPr>
                <a:defRPr/>
              </a:pPr>
              <a:t>10/13/2014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0540F-C2CF-4E94-B832-E892C9F42E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91D065-E14C-418F-A82E-905D488733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132AFE-2FAB-4706-866A-853FC8625E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242291-D387-4A4F-8EFF-4A1D8E89F0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18F066-AFD7-4930-A1CA-FC02147412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440CCE-71D5-4320-83B8-CD8720DFCD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7451CA-73A7-48E8-9D4C-FF26B0E8D0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DABE39-6A57-4C5E-8632-0C3E9F9CDB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062702-D4FD-40DF-B1D8-93786299F7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B6675BEE-1241-49ED-AACC-10DE4FEEF201}" type="datetimeFigureOut">
              <a:rPr lang="en-US"/>
              <a:pPr>
                <a:defRPr/>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9C51E7DB-FEE7-4A12-98D5-2D0A8522CFD2}" type="slidenum">
              <a:rPr lang="en-US"/>
              <a:pPr>
                <a:defRPr/>
              </a:pPr>
              <a:t>‹#›</a:t>
            </a:fld>
            <a:endParaRPr lang="en-US"/>
          </a:p>
        </p:txBody>
      </p:sp>
      <p:pic>
        <p:nvPicPr>
          <p:cNvPr id="4103" name="Picture 4"/>
          <p:cNvPicPr>
            <a:picLocks noChangeAspect="1" noChangeArrowheads="1"/>
          </p:cNvPicPr>
          <p:nvPr userDrawn="1"/>
        </p:nvPicPr>
        <p:blipFill>
          <a:blip r:embed="rId13" cstate="print"/>
          <a:srcRect/>
          <a:stretch>
            <a:fillRect/>
          </a:stretch>
        </p:blipFill>
        <p:spPr bwMode="auto">
          <a:xfrm>
            <a:off x="76200" y="5791200"/>
            <a:ext cx="1066800" cy="1006475"/>
          </a:xfrm>
          <a:prstGeom prst="rect">
            <a:avLst/>
          </a:prstGeom>
          <a:noFill/>
          <a:ln w="9525">
            <a:noFill/>
            <a:miter lim="800000"/>
            <a:headEnd/>
            <a:tailEnd/>
          </a:ln>
        </p:spPr>
      </p:pic>
      <p:pic>
        <p:nvPicPr>
          <p:cNvPr id="4104" name="Picture 5" descr="Nato"/>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7543800" y="79375"/>
            <a:ext cx="1600200" cy="1216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atobilc.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PowerPoint_97-2003_Presentation1.ppt"/><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Microsoft_PowerPoint_97-2003_Presentation2.ppt"/></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0" y="2286000"/>
            <a:ext cx="9144000" cy="3810000"/>
          </a:xfrm>
        </p:spPr>
        <p:txBody>
          <a:bodyPr/>
          <a:lstStyle/>
          <a:p>
            <a:pPr marL="609600" indent="-609600" algn="ctr">
              <a:buFontTx/>
              <a:buNone/>
            </a:pPr>
            <a:r>
              <a:rPr lang="en-US" sz="2800" smtClean="0"/>
              <a:t>BILC Update</a:t>
            </a:r>
          </a:p>
          <a:p>
            <a:pPr marL="609600" indent="-609600" algn="ctr">
              <a:buFontTx/>
              <a:buNone/>
            </a:pPr>
            <a:r>
              <a:rPr lang="en-US" sz="2800" smtClean="0"/>
              <a:t>at</a:t>
            </a:r>
          </a:p>
          <a:p>
            <a:pPr marL="609600" indent="-609600" algn="ctr">
              <a:buFontTx/>
              <a:buNone/>
            </a:pPr>
            <a:r>
              <a:rPr lang="en-US" sz="2800" smtClean="0"/>
              <a:t>2014  BILC Professional Seminar</a:t>
            </a:r>
          </a:p>
          <a:p>
            <a:pPr marL="609600" indent="-609600" algn="ctr">
              <a:buFontTx/>
              <a:buNone/>
            </a:pPr>
            <a:r>
              <a:rPr lang="en-US" sz="2800" smtClean="0"/>
              <a:t>Ellwangen, Germany</a:t>
            </a:r>
          </a:p>
          <a:p>
            <a:pPr marL="609600" indent="-609600" algn="ctr">
              <a:buFontTx/>
              <a:buNone/>
            </a:pPr>
            <a:endParaRPr lang="en-US" sz="2400" smtClean="0"/>
          </a:p>
          <a:p>
            <a:pPr marL="609600" indent="-609600" algn="ctr">
              <a:buFontTx/>
              <a:buNone/>
            </a:pPr>
            <a:r>
              <a:rPr lang="en-US" sz="2400" smtClean="0"/>
              <a:t>“Catering to Diversity: Tailored Approaches to Language Training”</a:t>
            </a:r>
          </a:p>
        </p:txBody>
      </p:sp>
      <p:pic>
        <p:nvPicPr>
          <p:cNvPr id="5123" name="Picture 3"/>
          <p:cNvPicPr>
            <a:picLocks noGrp="1" noChangeAspect="1" noChangeArrowheads="1"/>
          </p:cNvPicPr>
          <p:nvPr>
            <p:ph type="title"/>
          </p:nvPr>
        </p:nvPicPr>
        <p:blipFill>
          <a:blip r:embed="rId3" cstate="print"/>
          <a:srcRect/>
          <a:stretch>
            <a:fillRect/>
          </a:stretch>
        </p:blipFill>
        <p:spPr>
          <a:xfrm>
            <a:off x="609600" y="381000"/>
            <a:ext cx="1295400" cy="1022350"/>
          </a:xfrm>
          <a:noFill/>
        </p:spPr>
      </p:pic>
      <p:sp>
        <p:nvSpPr>
          <p:cNvPr id="5124" name="Text Box 4"/>
          <p:cNvSpPr txBox="1">
            <a:spLocks noChangeArrowheads="1"/>
          </p:cNvSpPr>
          <p:nvPr/>
        </p:nvSpPr>
        <p:spPr bwMode="auto">
          <a:xfrm>
            <a:off x="1981200" y="381000"/>
            <a:ext cx="6019800" cy="954088"/>
          </a:xfrm>
          <a:prstGeom prst="rect">
            <a:avLst/>
          </a:prstGeom>
          <a:noFill/>
          <a:ln w="9525">
            <a:noFill/>
            <a:miter lim="800000"/>
            <a:headEnd/>
            <a:tailEnd/>
          </a:ln>
        </p:spPr>
        <p:txBody>
          <a:bodyPr>
            <a:spAutoFit/>
          </a:bodyPr>
          <a:lstStyle/>
          <a:p>
            <a:pPr algn="ctr"/>
            <a:r>
              <a:rPr lang="en-US" sz="2800">
                <a:solidFill>
                  <a:schemeClr val="accent2"/>
                </a:solidFill>
                <a:latin typeface="Arial" charset="0"/>
                <a:cs typeface="Arial" charset="0"/>
              </a:rPr>
              <a:t>Bureau for International </a:t>
            </a:r>
          </a:p>
          <a:p>
            <a:pPr algn="ctr"/>
            <a:r>
              <a:rPr lang="en-US" sz="2800">
                <a:solidFill>
                  <a:schemeClr val="accent2"/>
                </a:solidFill>
                <a:latin typeface="Arial" charset="0"/>
                <a:cs typeface="Arial" charset="0"/>
              </a:rPr>
              <a:t>Language Co-ordination</a:t>
            </a:r>
          </a:p>
        </p:txBody>
      </p:sp>
      <p:sp>
        <p:nvSpPr>
          <p:cNvPr id="5125" name="Rectangle 14"/>
          <p:cNvSpPr>
            <a:spLocks noChangeArrowheads="1"/>
          </p:cNvSpPr>
          <p:nvPr/>
        </p:nvSpPr>
        <p:spPr bwMode="auto">
          <a:xfrm>
            <a:off x="3505200" y="6172200"/>
            <a:ext cx="2438400" cy="336550"/>
          </a:xfrm>
          <a:prstGeom prst="rect">
            <a:avLst/>
          </a:prstGeom>
          <a:noFill/>
          <a:ln w="9525">
            <a:noFill/>
            <a:miter lim="800000"/>
            <a:headEnd/>
            <a:tailEnd/>
          </a:ln>
        </p:spPr>
        <p:txBody>
          <a:bodyPr>
            <a:spAutoFit/>
          </a:bodyPr>
          <a:lstStyle/>
          <a:p>
            <a:r>
              <a:rPr lang="en-CA" altLang="pl-PL" sz="1600">
                <a:solidFill>
                  <a:schemeClr val="accent2"/>
                </a:solidFill>
                <a:hlinkClick r:id="rId4"/>
              </a:rPr>
              <a:t>www.NATOBILC.org</a:t>
            </a:r>
            <a:endParaRPr lang="en-CA" altLang="pl-PL" sz="160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latin typeface="Arial" pitchFamily="34" charset="0"/>
                <a:cs typeface="Arial" pitchFamily="34" charset="0"/>
              </a:rPr>
              <a:t>BILC “Courses”</a:t>
            </a:r>
          </a:p>
        </p:txBody>
      </p:sp>
      <p:sp>
        <p:nvSpPr>
          <p:cNvPr id="12291" name="Content Placeholder 2"/>
          <p:cNvSpPr>
            <a:spLocks noGrp="1"/>
          </p:cNvSpPr>
          <p:nvPr>
            <p:ph idx="1"/>
          </p:nvPr>
        </p:nvSpPr>
        <p:spPr>
          <a:xfrm>
            <a:off x="685800" y="1905000"/>
            <a:ext cx="7772400" cy="4343400"/>
          </a:xfrm>
        </p:spPr>
        <p:txBody>
          <a:bodyPr/>
          <a:lstStyle/>
          <a:p>
            <a:pPr eaLnBrk="1" hangingPunct="1">
              <a:lnSpc>
                <a:spcPct val="70000"/>
              </a:lnSpc>
            </a:pPr>
            <a:r>
              <a:rPr lang="en-US" sz="2000" dirty="0" smtClean="0">
                <a:latin typeface="Arial" pitchFamily="34" charset="0"/>
                <a:cs typeface="Arial" pitchFamily="34" charset="0"/>
              </a:rPr>
              <a:t>Language Testing Seminar (LTS): 2 weeks</a:t>
            </a:r>
          </a:p>
          <a:p>
            <a:pPr eaLnBrk="1" hangingPunct="1">
              <a:buFont typeface="Wingdings" pitchFamily="2" charset="2"/>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Advanced Language Testing Seminar (ALTS):  3 weeks</a:t>
            </a:r>
          </a:p>
          <a:p>
            <a:pPr>
              <a:buFont typeface="Wingdings" pitchFamily="2" charset="2"/>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Language Standards &amp; Assessment Seminar (LSAS): 7 days</a:t>
            </a:r>
          </a:p>
          <a:p>
            <a:endParaRPr lang="en-US" sz="2000" dirty="0" smtClean="0">
              <a:latin typeface="Arial" pitchFamily="34" charset="0"/>
              <a:cs typeface="Arial" pitchFamily="34" charset="0"/>
            </a:endParaRPr>
          </a:p>
          <a:p>
            <a:r>
              <a:rPr lang="en-US" sz="2000" dirty="0" smtClean="0">
                <a:solidFill>
                  <a:srgbClr val="C00000"/>
                </a:solidFill>
                <a:latin typeface="Arial" pitchFamily="34" charset="0"/>
                <a:cs typeface="Arial" pitchFamily="34" charset="0"/>
              </a:rPr>
              <a:t>NEW</a:t>
            </a:r>
            <a:r>
              <a:rPr lang="en-US" sz="2000" dirty="0" smtClean="0">
                <a:latin typeface="Arial" pitchFamily="34" charset="0"/>
                <a:cs typeface="Arial" pitchFamily="34" charset="0"/>
              </a:rPr>
              <a:t>:  Faculty Development Workshop (FDW)</a:t>
            </a:r>
          </a:p>
          <a:p>
            <a:pPr lvl="1"/>
            <a:r>
              <a:rPr lang="en-US" sz="1600" dirty="0" smtClean="0">
                <a:latin typeface="Arial" pitchFamily="34" charset="0"/>
                <a:cs typeface="Arial" pitchFamily="34" charset="0"/>
              </a:rPr>
              <a:t>Study Group 2 at BILC Conference in Belgium last May</a:t>
            </a:r>
          </a:p>
          <a:p>
            <a:endParaRPr lang="en-US" sz="2000" dirty="0" smtClean="0"/>
          </a:p>
        </p:txBody>
      </p:sp>
      <p:pic>
        <p:nvPicPr>
          <p:cNvPr id="12292" name="Picture 3"/>
          <p:cNvPicPr>
            <a:picLocks noChangeAspect="1" noChangeArrowheads="1"/>
          </p:cNvPicPr>
          <p:nvPr/>
        </p:nvPicPr>
        <p:blipFill>
          <a:blip r:embed="rId3" cstate="print"/>
          <a:srcRect/>
          <a:stretch>
            <a:fillRect/>
          </a:stretch>
        </p:blipFill>
        <p:spPr bwMode="auto">
          <a:xfrm>
            <a:off x="0" y="0"/>
            <a:ext cx="1295400" cy="1022350"/>
          </a:xfrm>
          <a:prstGeom prst="rect">
            <a:avLst/>
          </a:prstGeom>
          <a:noFill/>
          <a:ln w="9525">
            <a:noFill/>
            <a:miter lim="800000"/>
            <a:headEnd/>
            <a:tailEnd/>
          </a:ln>
        </p:spPr>
      </p:pic>
      <p:pic>
        <p:nvPicPr>
          <p:cNvPr id="12293" name="Picture 5" descr="Nato"/>
          <p:cNvPicPr>
            <a:picLocks noChangeAspect="1" noChangeArrowheads="1"/>
          </p:cNvPicPr>
          <p:nvPr/>
        </p:nvPicPr>
        <p:blipFill>
          <a:blip r:embed="rId4" cstate="print"/>
          <a:srcRect/>
          <a:stretch>
            <a:fillRect/>
          </a:stretch>
        </p:blipFill>
        <p:spPr bwMode="auto">
          <a:xfrm>
            <a:off x="7239000" y="5346700"/>
            <a:ext cx="19050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800" dirty="0" smtClean="0">
                <a:latin typeface="Arial" pitchFamily="34" charset="0"/>
                <a:cs typeface="Arial" pitchFamily="34" charset="0"/>
              </a:rPr>
              <a:t>BILC “Courses” since the beginning </a:t>
            </a:r>
            <a:br>
              <a:rPr lang="en-US" sz="2800" dirty="0" smtClean="0">
                <a:latin typeface="Arial" pitchFamily="34" charset="0"/>
                <a:cs typeface="Arial" pitchFamily="34" charset="0"/>
              </a:rPr>
            </a:br>
            <a:r>
              <a:rPr lang="en-US" sz="2800" dirty="0" smtClean="0">
                <a:latin typeface="Arial" pitchFamily="34" charset="0"/>
                <a:cs typeface="Arial" pitchFamily="34" charset="0"/>
              </a:rPr>
              <a:t>(Year 2000)</a:t>
            </a:r>
          </a:p>
        </p:txBody>
      </p:sp>
      <p:sp>
        <p:nvSpPr>
          <p:cNvPr id="13315" name="Content Placeholder 2"/>
          <p:cNvSpPr>
            <a:spLocks noGrp="1"/>
          </p:cNvSpPr>
          <p:nvPr>
            <p:ph idx="1"/>
          </p:nvPr>
        </p:nvSpPr>
        <p:spPr>
          <a:xfrm>
            <a:off x="685800" y="1981200"/>
            <a:ext cx="7772400" cy="4419600"/>
          </a:xfrm>
        </p:spPr>
        <p:txBody>
          <a:bodyPr/>
          <a:lstStyle/>
          <a:p>
            <a:r>
              <a:rPr lang="en-US" sz="2000" dirty="0" smtClean="0">
                <a:latin typeface="Arial" pitchFamily="34" charset="0"/>
                <a:cs typeface="Arial" pitchFamily="34" charset="0"/>
              </a:rPr>
              <a:t>Participants:  LTS- 452 </a:t>
            </a:r>
          </a:p>
          <a:p>
            <a:pPr lvl="4">
              <a:buNone/>
            </a:pPr>
            <a:r>
              <a:rPr lang="en-US" dirty="0" smtClean="0">
                <a:latin typeface="Arial" pitchFamily="34" charset="0"/>
                <a:cs typeface="Arial" pitchFamily="34" charset="0"/>
              </a:rPr>
              <a:t>ALTS- 77</a:t>
            </a:r>
          </a:p>
          <a:p>
            <a:pPr lvl="4">
              <a:buNone/>
            </a:pPr>
            <a:r>
              <a:rPr lang="en-US" dirty="0" smtClean="0">
                <a:latin typeface="Arial" pitchFamily="34" charset="0"/>
                <a:cs typeface="Arial" pitchFamily="34" charset="0"/>
              </a:rPr>
              <a:t>LSAS- 27</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Facilitators:   LTS 30  </a:t>
            </a:r>
          </a:p>
          <a:p>
            <a:pPr lvl="4">
              <a:buNone/>
            </a:pPr>
            <a:r>
              <a:rPr lang="en-US" dirty="0" smtClean="0">
                <a:latin typeface="Arial" pitchFamily="34" charset="0"/>
                <a:cs typeface="Arial" pitchFamily="34" charset="0"/>
              </a:rPr>
              <a:t>ALTS 11</a:t>
            </a:r>
            <a:r>
              <a:rPr lang="en-US" sz="800" dirty="0" smtClean="0">
                <a:latin typeface="Arial" pitchFamily="34" charset="0"/>
                <a:cs typeface="Arial" pitchFamily="34" charset="0"/>
              </a:rPr>
              <a:t>, </a:t>
            </a:r>
          </a:p>
          <a:p>
            <a:pPr>
              <a:buNone/>
            </a:pPr>
            <a:r>
              <a:rPr lang="en-US" sz="2000" dirty="0" smtClean="0">
                <a:latin typeface="Arial" pitchFamily="34" charset="0"/>
                <a:cs typeface="Arial" pitchFamily="34" charset="0"/>
              </a:rPr>
              <a:t>			LSAS 3  </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Facilitators from: Bosnia-Herzegovina, Bulgaria, Canada, Croatia, Denmark, Estonia, Germany, Hungary, Italy, </a:t>
            </a:r>
          </a:p>
          <a:p>
            <a:pPr>
              <a:buNone/>
            </a:pPr>
            <a:r>
              <a:rPr lang="en-US" sz="2000" dirty="0" smtClean="0">
                <a:latin typeface="Arial" pitchFamily="34" charset="0"/>
                <a:cs typeface="Arial" pitchFamily="34" charset="0"/>
              </a:rPr>
              <a:t>	Lithuania, Netherlands, Poland, Romania, Slovakia, </a:t>
            </a:r>
          </a:p>
          <a:p>
            <a:pPr>
              <a:buNone/>
            </a:pPr>
            <a:r>
              <a:rPr lang="en-US" sz="2000" dirty="0" smtClean="0">
                <a:latin typeface="Arial" pitchFamily="34" charset="0"/>
                <a:cs typeface="Arial" pitchFamily="34" charset="0"/>
              </a:rPr>
              <a:t>	Slovenia, United Kingdom, USA</a:t>
            </a:r>
          </a:p>
          <a:p>
            <a:endParaRPr lang="en-US" sz="2000" dirty="0" smtClean="0">
              <a:latin typeface="Arial" pitchFamily="34" charset="0"/>
              <a:cs typeface="Arial" pitchFamily="34" charset="0"/>
            </a:endParaRPr>
          </a:p>
        </p:txBody>
      </p:sp>
      <p:pic>
        <p:nvPicPr>
          <p:cNvPr id="13316" name="Picture 5" descr="Nato"/>
          <p:cNvPicPr>
            <a:picLocks noChangeAspect="1" noChangeArrowheads="1"/>
          </p:cNvPicPr>
          <p:nvPr/>
        </p:nvPicPr>
        <p:blipFill>
          <a:blip r:embed="rId3" cstate="print"/>
          <a:srcRect/>
          <a:stretch>
            <a:fillRect/>
          </a:stretch>
        </p:blipFill>
        <p:spPr bwMode="auto">
          <a:xfrm>
            <a:off x="7239000" y="5346700"/>
            <a:ext cx="1905000" cy="1511300"/>
          </a:xfrm>
          <a:prstGeom prst="rect">
            <a:avLst/>
          </a:prstGeom>
          <a:noFill/>
          <a:ln w="9525">
            <a:noFill/>
            <a:miter lim="800000"/>
            <a:headEnd/>
            <a:tailEnd/>
          </a:ln>
        </p:spPr>
      </p:pic>
      <p:pic>
        <p:nvPicPr>
          <p:cNvPr id="13317" name="Picture 4"/>
          <p:cNvPicPr>
            <a:picLocks noChangeAspect="1" noChangeArrowheads="1"/>
          </p:cNvPicPr>
          <p:nvPr/>
        </p:nvPicPr>
        <p:blipFill>
          <a:blip r:embed="rId4" cstate="print"/>
          <a:srcRect/>
          <a:stretch>
            <a:fillRect/>
          </a:stretch>
        </p:blipFill>
        <p:spPr bwMode="auto">
          <a:xfrm>
            <a:off x="0" y="0"/>
            <a:ext cx="1295400" cy="102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04800" y="1066800"/>
            <a:ext cx="6553200" cy="5334000"/>
          </a:xfrm>
        </p:spPr>
        <p:txBody>
          <a:bodyPr/>
          <a:lstStyle/>
          <a:p>
            <a:pPr eaLnBrk="1" hangingPunct="1">
              <a:lnSpc>
                <a:spcPct val="80000"/>
              </a:lnSpc>
              <a:buClr>
                <a:schemeClr val="tx1"/>
              </a:buClr>
            </a:pPr>
            <a:r>
              <a:rPr lang="en-US" sz="2000" smtClean="0">
                <a:latin typeface="Arial" charset="0"/>
                <a:cs typeface="Arial" charset="0"/>
              </a:rPr>
              <a:t>Zagreb, 2009</a:t>
            </a:r>
          </a:p>
          <a:p>
            <a:pPr lvl="1" eaLnBrk="1" hangingPunct="1">
              <a:lnSpc>
                <a:spcPct val="80000"/>
              </a:lnSpc>
              <a:buClr>
                <a:schemeClr val="tx1"/>
              </a:buClr>
              <a:buFont typeface="Times New Roman" pitchFamily="18" charset="0"/>
              <a:buChar char="–"/>
            </a:pPr>
            <a:r>
              <a:rPr lang="en-US" sz="2000" smtClean="0">
                <a:latin typeface="Arial" charset="0"/>
                <a:cs typeface="Arial" charset="0"/>
              </a:rPr>
              <a:t>Focus on standardization, moderation, and validation</a:t>
            </a:r>
          </a:p>
          <a:p>
            <a:pPr lvl="1" eaLnBrk="1" hangingPunct="1">
              <a:lnSpc>
                <a:spcPct val="80000"/>
              </a:lnSpc>
              <a:buClr>
                <a:schemeClr val="tx1"/>
              </a:buClr>
              <a:buFont typeface="Times New Roman" pitchFamily="18" charset="0"/>
              <a:buChar char="–"/>
            </a:pPr>
            <a:endParaRPr lang="en-US" sz="2000" smtClean="0">
              <a:latin typeface="Arial" charset="0"/>
              <a:cs typeface="Arial" charset="0"/>
            </a:endParaRPr>
          </a:p>
          <a:p>
            <a:pPr eaLnBrk="1" hangingPunct="1">
              <a:lnSpc>
                <a:spcPct val="80000"/>
              </a:lnSpc>
              <a:buClr>
                <a:schemeClr val="tx1"/>
              </a:buClr>
            </a:pPr>
            <a:r>
              <a:rPr lang="en-US" sz="2000" smtClean="0">
                <a:latin typeface="Arial" charset="0"/>
                <a:cs typeface="Arial" charset="0"/>
              </a:rPr>
              <a:t>Sarajevo, 31 Aug - 2 Sept 2010</a:t>
            </a:r>
          </a:p>
          <a:p>
            <a:pPr lvl="1" eaLnBrk="1" hangingPunct="1">
              <a:lnSpc>
                <a:spcPct val="80000"/>
              </a:lnSpc>
              <a:buClr>
                <a:schemeClr val="tx1"/>
              </a:buClr>
              <a:buFont typeface="Times New Roman" pitchFamily="18" charset="0"/>
              <a:buChar char="–"/>
            </a:pPr>
            <a:r>
              <a:rPr lang="en-US" sz="2000" smtClean="0">
                <a:latin typeface="Arial" charset="0"/>
                <a:cs typeface="Arial" charset="0"/>
              </a:rPr>
              <a:t>Focus on testing speaking</a:t>
            </a:r>
          </a:p>
          <a:p>
            <a:pPr lvl="1" eaLnBrk="1" hangingPunct="1">
              <a:lnSpc>
                <a:spcPct val="80000"/>
              </a:lnSpc>
              <a:buClr>
                <a:schemeClr val="tx1"/>
              </a:buClr>
              <a:buFont typeface="Times New Roman" pitchFamily="18" charset="0"/>
              <a:buChar char="–"/>
            </a:pPr>
            <a:endParaRPr lang="en-US" sz="2000" smtClean="0">
              <a:latin typeface="Arial" charset="0"/>
              <a:cs typeface="Arial" charset="0"/>
            </a:endParaRPr>
          </a:p>
          <a:p>
            <a:pPr eaLnBrk="1" hangingPunct="1">
              <a:lnSpc>
                <a:spcPct val="80000"/>
              </a:lnSpc>
              <a:buClr>
                <a:schemeClr val="tx1"/>
              </a:buClr>
            </a:pPr>
            <a:r>
              <a:rPr lang="en-US" sz="2000" smtClean="0">
                <a:latin typeface="Arial" charset="0"/>
                <a:cs typeface="Arial" charset="0"/>
              </a:rPr>
              <a:t>Stockholm, 6 - 8 Sept 2011</a:t>
            </a:r>
          </a:p>
          <a:p>
            <a:pPr lvl="1" eaLnBrk="1" hangingPunct="1">
              <a:lnSpc>
                <a:spcPct val="80000"/>
              </a:lnSpc>
              <a:buClr>
                <a:schemeClr val="tx1"/>
              </a:buClr>
              <a:buFont typeface="Times New Roman" pitchFamily="18" charset="0"/>
              <a:buChar char="–"/>
            </a:pPr>
            <a:r>
              <a:rPr lang="en-US" sz="2000" smtClean="0">
                <a:latin typeface="Arial" charset="0"/>
                <a:cs typeface="Arial" charset="0"/>
              </a:rPr>
              <a:t>Focus on testing writing</a:t>
            </a:r>
          </a:p>
          <a:p>
            <a:pPr lvl="1" eaLnBrk="1" hangingPunct="1">
              <a:lnSpc>
                <a:spcPct val="80000"/>
              </a:lnSpc>
              <a:buClr>
                <a:schemeClr val="tx1"/>
              </a:buClr>
              <a:buFont typeface="Times New Roman" pitchFamily="18" charset="0"/>
              <a:buChar char="–"/>
            </a:pPr>
            <a:endParaRPr lang="en-US" sz="2000" smtClean="0">
              <a:latin typeface="Arial" charset="0"/>
              <a:cs typeface="Arial" charset="0"/>
            </a:endParaRPr>
          </a:p>
          <a:p>
            <a:pPr eaLnBrk="1" hangingPunct="1">
              <a:lnSpc>
                <a:spcPct val="80000"/>
              </a:lnSpc>
              <a:buClr>
                <a:schemeClr val="tx1"/>
              </a:buClr>
            </a:pPr>
            <a:r>
              <a:rPr lang="en-US" sz="2000" smtClean="0">
                <a:latin typeface="Arial" charset="0"/>
                <a:cs typeface="Arial" charset="0"/>
              </a:rPr>
              <a:t>Copenhagen, 4 - 6 Sept 2012</a:t>
            </a:r>
          </a:p>
          <a:p>
            <a:pPr lvl="1" eaLnBrk="1" hangingPunct="1">
              <a:lnSpc>
                <a:spcPct val="80000"/>
              </a:lnSpc>
              <a:buClr>
                <a:schemeClr val="tx1"/>
              </a:buClr>
              <a:buFont typeface="Times New Roman" pitchFamily="18" charset="0"/>
              <a:buChar char="–"/>
            </a:pPr>
            <a:r>
              <a:rPr lang="en-US" sz="2000" smtClean="0">
                <a:latin typeface="Arial" charset="0"/>
                <a:cs typeface="Arial" charset="0"/>
              </a:rPr>
              <a:t>	Focus on testing listening</a:t>
            </a:r>
          </a:p>
          <a:p>
            <a:pPr lvl="1" eaLnBrk="1" hangingPunct="1">
              <a:lnSpc>
                <a:spcPct val="80000"/>
              </a:lnSpc>
              <a:buClr>
                <a:schemeClr val="tx1"/>
              </a:buClr>
              <a:buFont typeface="Times New Roman" pitchFamily="18" charset="0"/>
              <a:buChar char="–"/>
            </a:pPr>
            <a:endParaRPr lang="en-US" sz="2000" smtClean="0">
              <a:latin typeface="Arial" charset="0"/>
              <a:cs typeface="Arial" charset="0"/>
            </a:endParaRPr>
          </a:p>
          <a:p>
            <a:pPr eaLnBrk="1" hangingPunct="1">
              <a:lnSpc>
                <a:spcPct val="80000"/>
              </a:lnSpc>
              <a:buClr>
                <a:schemeClr val="tx1"/>
              </a:buClr>
            </a:pPr>
            <a:r>
              <a:rPr lang="en-US" sz="2000" smtClean="0">
                <a:latin typeface="Arial" charset="0"/>
                <a:cs typeface="Arial" charset="0"/>
              </a:rPr>
              <a:t>SHAPE  Mons, 3-5 Sept 2013</a:t>
            </a:r>
          </a:p>
          <a:p>
            <a:pPr lvl="1" eaLnBrk="1" hangingPunct="1">
              <a:lnSpc>
                <a:spcPct val="80000"/>
              </a:lnSpc>
              <a:buClr>
                <a:schemeClr val="tx1"/>
              </a:buClr>
            </a:pPr>
            <a:r>
              <a:rPr lang="en-US" sz="2000" smtClean="0">
                <a:latin typeface="Arial" charset="0"/>
                <a:cs typeface="Arial" charset="0"/>
              </a:rPr>
              <a:t>Focus: Integrating test development stages</a:t>
            </a:r>
          </a:p>
          <a:p>
            <a:pPr lvl="1" eaLnBrk="1" hangingPunct="1">
              <a:lnSpc>
                <a:spcPct val="80000"/>
              </a:lnSpc>
              <a:buClr>
                <a:schemeClr val="tx1"/>
              </a:buClr>
            </a:pPr>
            <a:endParaRPr lang="en-US" sz="2000" smtClean="0">
              <a:latin typeface="Arial" charset="0"/>
              <a:cs typeface="Arial" charset="0"/>
            </a:endParaRPr>
          </a:p>
          <a:p>
            <a:pPr eaLnBrk="1" hangingPunct="1">
              <a:lnSpc>
                <a:spcPct val="80000"/>
              </a:lnSpc>
              <a:buClr>
                <a:schemeClr val="tx1"/>
              </a:buClr>
            </a:pPr>
            <a:r>
              <a:rPr lang="en-US" sz="2000" smtClean="0">
                <a:latin typeface="Arial" charset="0"/>
                <a:cs typeface="Arial" charset="0"/>
              </a:rPr>
              <a:t>Reichenau, Austria, 8-12 Sept 2014</a:t>
            </a:r>
          </a:p>
          <a:p>
            <a:pPr lvl="1" eaLnBrk="1" hangingPunct="1">
              <a:lnSpc>
                <a:spcPct val="80000"/>
              </a:lnSpc>
              <a:buClr>
                <a:schemeClr val="tx1"/>
              </a:buClr>
            </a:pPr>
            <a:r>
              <a:rPr lang="en-US" sz="2000" smtClean="0">
                <a:latin typeface="Arial" charset="0"/>
                <a:cs typeface="Arial" charset="0"/>
              </a:rPr>
              <a:t>Focus: Item development workshop</a:t>
            </a:r>
          </a:p>
          <a:p>
            <a:pPr lvl="1" eaLnBrk="1" hangingPunct="1">
              <a:lnSpc>
                <a:spcPct val="80000"/>
              </a:lnSpc>
              <a:buClr>
                <a:schemeClr val="tx1"/>
              </a:buClr>
            </a:pPr>
            <a:endParaRPr lang="en-US" sz="2400" smtClean="0"/>
          </a:p>
          <a:p>
            <a:pPr lvl="1" eaLnBrk="1" hangingPunct="1">
              <a:lnSpc>
                <a:spcPct val="80000"/>
              </a:lnSpc>
              <a:buClr>
                <a:schemeClr val="tx1"/>
              </a:buClr>
              <a:buFont typeface="Wingdings" pitchFamily="2" charset="2"/>
              <a:buNone/>
            </a:pPr>
            <a:endParaRPr lang="en-US" smtClean="0"/>
          </a:p>
          <a:p>
            <a:pPr lvl="1" eaLnBrk="1" hangingPunct="1">
              <a:lnSpc>
                <a:spcPct val="80000"/>
              </a:lnSpc>
              <a:buClr>
                <a:schemeClr val="tx1"/>
              </a:buClr>
              <a:buFont typeface="Wingdings" pitchFamily="2" charset="2"/>
              <a:buChar char="Ø"/>
            </a:pPr>
            <a:endParaRPr lang="en-US" smtClean="0"/>
          </a:p>
          <a:p>
            <a:pPr lvl="1" eaLnBrk="1" hangingPunct="1">
              <a:lnSpc>
                <a:spcPct val="80000"/>
              </a:lnSpc>
              <a:buClr>
                <a:schemeClr val="tx1"/>
              </a:buClr>
              <a:buFont typeface="Wingdings" pitchFamily="2" charset="2"/>
              <a:buNone/>
            </a:pPr>
            <a:endParaRPr lang="en-US" smtClean="0"/>
          </a:p>
          <a:p>
            <a:pPr lvl="2" eaLnBrk="1" hangingPunct="1">
              <a:lnSpc>
                <a:spcPct val="80000"/>
              </a:lnSpc>
              <a:buClr>
                <a:schemeClr val="tx1"/>
              </a:buClr>
              <a:buFontTx/>
              <a:buNone/>
            </a:pPr>
            <a:endParaRPr lang="en-US" sz="2800" smtClean="0"/>
          </a:p>
        </p:txBody>
      </p:sp>
      <p:sp>
        <p:nvSpPr>
          <p:cNvPr id="14339" name="Rectangle 3"/>
          <p:cNvSpPr>
            <a:spLocks noGrp="1" noChangeArrowheads="1"/>
          </p:cNvSpPr>
          <p:nvPr>
            <p:ph type="title"/>
          </p:nvPr>
        </p:nvSpPr>
        <p:spPr>
          <a:xfrm>
            <a:off x="1143000" y="381000"/>
            <a:ext cx="8001000" cy="533400"/>
          </a:xfrm>
          <a:noFill/>
        </p:spPr>
        <p:txBody>
          <a:bodyPr/>
          <a:lstStyle/>
          <a:p>
            <a:pPr algn="l" eaLnBrk="1" hangingPunct="1"/>
            <a:r>
              <a:rPr lang="en-US" sz="3600" b="1" smtClean="0">
                <a:solidFill>
                  <a:srgbClr val="292929"/>
                </a:solidFill>
                <a:latin typeface="Arial" charset="0"/>
                <a:cs typeface="Arial" charset="0"/>
              </a:rPr>
              <a:t>STANAG 6001 Testing Workshops</a:t>
            </a:r>
          </a:p>
        </p:txBody>
      </p:sp>
      <p:pic>
        <p:nvPicPr>
          <p:cNvPr id="14340" name="Picture 4"/>
          <p:cNvPicPr>
            <a:picLocks noChangeAspect="1" noChangeArrowheads="1"/>
          </p:cNvPicPr>
          <p:nvPr/>
        </p:nvPicPr>
        <p:blipFill>
          <a:blip r:embed="rId3" cstate="print"/>
          <a:srcRect/>
          <a:stretch>
            <a:fillRect/>
          </a:stretch>
        </p:blipFill>
        <p:spPr bwMode="auto">
          <a:xfrm>
            <a:off x="0" y="0"/>
            <a:ext cx="990600" cy="782638"/>
          </a:xfrm>
          <a:prstGeom prst="rect">
            <a:avLst/>
          </a:prstGeom>
          <a:noFill/>
          <a:ln w="9525">
            <a:noFill/>
            <a:miter lim="800000"/>
            <a:headEnd/>
            <a:tailEnd/>
          </a:ln>
        </p:spPr>
      </p:pic>
      <p:pic>
        <p:nvPicPr>
          <p:cNvPr id="14341" name="Picture 7" descr="IMG_1738"/>
          <p:cNvPicPr>
            <a:picLocks noChangeAspect="1" noChangeArrowheads="1"/>
          </p:cNvPicPr>
          <p:nvPr/>
        </p:nvPicPr>
        <p:blipFill>
          <a:blip r:embed="rId4" cstate="print"/>
          <a:srcRect/>
          <a:stretch>
            <a:fillRect/>
          </a:stretch>
        </p:blipFill>
        <p:spPr bwMode="auto">
          <a:xfrm>
            <a:off x="6858000" y="1828800"/>
            <a:ext cx="2057400" cy="2971800"/>
          </a:xfrm>
          <a:prstGeom prst="rect">
            <a:avLst/>
          </a:prstGeom>
          <a:noFill/>
          <a:ln w="9525">
            <a:solidFill>
              <a:schemeClr val="tx1"/>
            </a:solidFill>
            <a:miter lim="800000"/>
            <a:headEnd/>
            <a:tailEnd/>
          </a:ln>
        </p:spPr>
      </p:pic>
      <p:pic>
        <p:nvPicPr>
          <p:cNvPr id="14342" name="Picture 8" descr="Nato"/>
          <p:cNvPicPr>
            <a:picLocks noChangeAspect="1" noChangeArrowheads="1"/>
          </p:cNvPicPr>
          <p:nvPr/>
        </p:nvPicPr>
        <p:blipFill>
          <a:blip r:embed="rId5" cstate="print"/>
          <a:srcRect/>
          <a:stretch>
            <a:fillRect/>
          </a:stretch>
        </p:blipFill>
        <p:spPr bwMode="auto">
          <a:xfrm>
            <a:off x="6858000" y="5257800"/>
            <a:ext cx="21336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441825" y="3198813"/>
            <a:ext cx="260350" cy="460375"/>
          </a:xfrm>
          <a:prstGeom prst="rect">
            <a:avLst/>
          </a:prstGeom>
          <a:noFill/>
          <a:ln w="9525">
            <a:noFill/>
            <a:miter lim="800000"/>
            <a:headEnd/>
            <a:tailEnd/>
          </a:ln>
        </p:spPr>
        <p:txBody>
          <a:bodyPr wrap="none">
            <a:spAutoFit/>
          </a:bodyPr>
          <a:lstStyle/>
          <a:p>
            <a:r>
              <a:rPr lang="en-US"/>
              <a:t> </a:t>
            </a:r>
          </a:p>
        </p:txBody>
      </p:sp>
      <p:pic>
        <p:nvPicPr>
          <p:cNvPr id="16387" name="Picture 2" descr="C:\Users\WertK\AppData\Local\Microsoft\Windows\Temporary Internet Files\Content.Outlook\929EX0SI\_MED3481.JPG"/>
          <p:cNvPicPr>
            <a:picLocks noChangeAspect="1" noChangeArrowheads="1"/>
          </p:cNvPicPr>
          <p:nvPr/>
        </p:nvPicPr>
        <p:blipFill>
          <a:blip r:embed="rId3" cstate="print"/>
          <a:srcRect/>
          <a:stretch>
            <a:fillRect/>
          </a:stretch>
        </p:blipFill>
        <p:spPr bwMode="auto">
          <a:xfrm>
            <a:off x="-152400" y="0"/>
            <a:ext cx="9486900" cy="6858000"/>
          </a:xfrm>
          <a:prstGeom prst="rect">
            <a:avLst/>
          </a:prstGeom>
          <a:noFill/>
          <a:ln w="9525">
            <a:noFill/>
            <a:miter lim="800000"/>
            <a:headEnd/>
            <a:tailEnd/>
          </a:ln>
        </p:spPr>
      </p:pic>
      <p:sp>
        <p:nvSpPr>
          <p:cNvPr id="16388" name="Rectangle 3"/>
          <p:cNvSpPr>
            <a:spLocks noChangeArrowheads="1"/>
          </p:cNvSpPr>
          <p:nvPr/>
        </p:nvSpPr>
        <p:spPr bwMode="auto">
          <a:xfrm>
            <a:off x="1828800" y="228600"/>
            <a:ext cx="6248400" cy="436563"/>
          </a:xfrm>
          <a:prstGeom prst="rect">
            <a:avLst/>
          </a:prstGeom>
          <a:noFill/>
          <a:ln w="9525">
            <a:noFill/>
            <a:miter lim="800000"/>
            <a:headEnd/>
            <a:tailEnd/>
          </a:ln>
        </p:spPr>
        <p:txBody>
          <a:bodyPr>
            <a:spAutoFit/>
          </a:bodyPr>
          <a:lstStyle/>
          <a:p>
            <a:pPr>
              <a:lnSpc>
                <a:spcPct val="80000"/>
              </a:lnSpc>
              <a:buClr>
                <a:schemeClr val="tx1"/>
              </a:buClr>
            </a:pPr>
            <a:r>
              <a:rPr lang="en-US" sz="2800" b="1">
                <a:latin typeface="Arial" charset="0"/>
                <a:cs typeface="Arial" charset="0"/>
              </a:rPr>
              <a:t>Reichenau, Austria, 8-12 Sept  2014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4441825" y="3198813"/>
            <a:ext cx="260350" cy="460375"/>
          </a:xfrm>
          <a:prstGeom prst="rect">
            <a:avLst/>
          </a:prstGeom>
          <a:noFill/>
          <a:ln w="9525">
            <a:noFill/>
            <a:miter lim="800000"/>
            <a:headEnd/>
            <a:tailEnd/>
          </a:ln>
        </p:spPr>
        <p:txBody>
          <a:bodyPr wrap="none">
            <a:spAutoFit/>
          </a:bodyPr>
          <a:lstStyle/>
          <a:p>
            <a:r>
              <a:rPr lang="en-US"/>
              <a:t> </a:t>
            </a:r>
          </a:p>
        </p:txBody>
      </p:sp>
      <p:sp>
        <p:nvSpPr>
          <p:cNvPr id="15363" name="Rectangle 2"/>
          <p:cNvSpPr>
            <a:spLocks noChangeArrowheads="1"/>
          </p:cNvSpPr>
          <p:nvPr/>
        </p:nvSpPr>
        <p:spPr bwMode="auto">
          <a:xfrm>
            <a:off x="4441825" y="3198813"/>
            <a:ext cx="260350" cy="460375"/>
          </a:xfrm>
          <a:prstGeom prst="rect">
            <a:avLst/>
          </a:prstGeom>
          <a:noFill/>
          <a:ln w="9525">
            <a:noFill/>
            <a:miter lim="800000"/>
            <a:headEnd/>
            <a:tailEnd/>
          </a:ln>
        </p:spPr>
        <p:txBody>
          <a:bodyPr wrap="none">
            <a:spAutoFit/>
          </a:bodyPr>
          <a:lstStyle/>
          <a:p>
            <a:r>
              <a:rPr lang="en-US"/>
              <a:t> </a:t>
            </a:r>
          </a:p>
        </p:txBody>
      </p:sp>
      <p:sp>
        <p:nvSpPr>
          <p:cNvPr id="15364" name="Rectangle 3"/>
          <p:cNvSpPr>
            <a:spLocks noChangeArrowheads="1"/>
          </p:cNvSpPr>
          <p:nvPr/>
        </p:nvSpPr>
        <p:spPr bwMode="auto">
          <a:xfrm>
            <a:off x="4441825" y="3198813"/>
            <a:ext cx="260350" cy="460375"/>
          </a:xfrm>
          <a:prstGeom prst="rect">
            <a:avLst/>
          </a:prstGeom>
          <a:noFill/>
          <a:ln w="9525">
            <a:noFill/>
            <a:miter lim="800000"/>
            <a:headEnd/>
            <a:tailEnd/>
          </a:ln>
        </p:spPr>
        <p:txBody>
          <a:bodyPr wrap="none">
            <a:spAutoFit/>
          </a:bodyPr>
          <a:lstStyle/>
          <a:p>
            <a:r>
              <a:rPr lang="en-US"/>
              <a:t> </a:t>
            </a:r>
          </a:p>
        </p:txBody>
      </p:sp>
      <p:pic>
        <p:nvPicPr>
          <p:cNvPr id="15365" name="Picture 2" descr="C:\Users\WertK\AppData\Local\Microsoft\Windows\Temporary Internet Files\Content.Outlook\929EX0SI\BILC calendar 2015a (2).gif"/>
          <p:cNvPicPr>
            <a:picLocks noChangeAspect="1" noChangeArrowheads="1"/>
          </p:cNvPicPr>
          <p:nvPr/>
        </p:nvPicPr>
        <p:blipFill>
          <a:blip r:embed="rId3" cstate="print"/>
          <a:srcRect/>
          <a:stretch>
            <a:fillRect/>
          </a:stretch>
        </p:blipFill>
        <p:spPr bwMode="auto">
          <a:xfrm>
            <a:off x="1371600" y="-152400"/>
            <a:ext cx="62484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pl-PL" altLang="pl-PL" sz="3200" smtClean="0"/>
              <a:t>S</a:t>
            </a:r>
            <a:r>
              <a:rPr lang="en-CA" altLang="pl-PL" sz="3200" smtClean="0"/>
              <a:t>ACEUR'S ANNUAL GUIDANCE ON </a:t>
            </a:r>
            <a:r>
              <a:rPr lang="pl-PL" altLang="pl-PL" sz="3200" smtClean="0"/>
              <a:t> </a:t>
            </a:r>
            <a:r>
              <a:rPr lang="en-CA" altLang="pl-PL" sz="3200" smtClean="0"/>
              <a:t>NATO EDUCATION – SAGE 2014</a:t>
            </a:r>
            <a:br>
              <a:rPr lang="en-CA" altLang="pl-PL" sz="3200" smtClean="0"/>
            </a:br>
            <a:r>
              <a:rPr lang="en-CA" altLang="pl-PL" sz="2400" smtClean="0"/>
              <a:t>(The Problem Statement)</a:t>
            </a:r>
            <a:r>
              <a:rPr lang="en-CA" altLang="pl-PL" sz="3200" smtClean="0"/>
              <a:t/>
            </a:r>
            <a:br>
              <a:rPr lang="en-CA" altLang="pl-PL" sz="3200" smtClean="0"/>
            </a:br>
            <a:endParaRPr lang="en-US" sz="3200" smtClean="0"/>
          </a:p>
        </p:txBody>
      </p:sp>
      <p:sp>
        <p:nvSpPr>
          <p:cNvPr id="17411" name="Content Placeholder 2"/>
          <p:cNvSpPr>
            <a:spLocks noGrp="1"/>
          </p:cNvSpPr>
          <p:nvPr>
            <p:ph idx="1"/>
          </p:nvPr>
        </p:nvSpPr>
        <p:spPr>
          <a:xfrm>
            <a:off x="685800" y="1600200"/>
            <a:ext cx="7772400" cy="4495800"/>
          </a:xfrm>
        </p:spPr>
        <p:txBody>
          <a:bodyPr/>
          <a:lstStyle/>
          <a:p>
            <a:pPr eaLnBrk="1" hangingPunct="1">
              <a:lnSpc>
                <a:spcPct val="90000"/>
              </a:lnSpc>
              <a:buFont typeface="Wingdings" pitchFamily="2" charset="2"/>
              <a:buNone/>
            </a:pPr>
            <a:endParaRPr lang="en-CA" altLang="pl-PL" dirty="0" smtClean="0"/>
          </a:p>
          <a:p>
            <a:pPr eaLnBrk="1" hangingPunct="1">
              <a:lnSpc>
                <a:spcPct val="90000"/>
              </a:lnSpc>
              <a:buFont typeface="Wingdings" pitchFamily="2" charset="2"/>
              <a:buNone/>
            </a:pPr>
            <a:r>
              <a:rPr lang="en-CA" altLang="pl-PL" dirty="0" smtClean="0"/>
              <a:t>	</a:t>
            </a:r>
            <a:r>
              <a:rPr lang="en-CA" altLang="pl-PL" sz="2800" dirty="0" smtClean="0"/>
              <a:t>“Language competencies are identified as an important shortfall and actions are needed to mitigate and resolve this problem.”</a:t>
            </a:r>
          </a:p>
          <a:p>
            <a:pPr>
              <a:buFontTx/>
              <a:buNone/>
            </a:pPr>
            <a:r>
              <a:rPr lang="en-CA" altLang="pl-PL" sz="2800" dirty="0" smtClean="0">
                <a:solidFill>
                  <a:schemeClr val="tx2"/>
                </a:solidFill>
              </a:rPr>
              <a:t>   </a:t>
            </a:r>
          </a:p>
          <a:p>
            <a:pPr>
              <a:buFontTx/>
              <a:buNone/>
            </a:pPr>
            <a:r>
              <a:rPr lang="en-CA" altLang="pl-PL" sz="2800" dirty="0" smtClean="0">
                <a:solidFill>
                  <a:schemeClr val="tx2"/>
                </a:solidFill>
              </a:rPr>
              <a:t>  “ACT is requested to conduct an assessment of the language requirements for collective groups, NATO posts, along with the review of Job Descriptions”</a:t>
            </a:r>
            <a:endParaRPr lang="en-US" sz="2800" dirty="0" smtClean="0"/>
          </a:p>
        </p:txBody>
      </p:sp>
      <p:pic>
        <p:nvPicPr>
          <p:cNvPr id="17412" name="Picture 5" descr="Nato"/>
          <p:cNvPicPr>
            <a:picLocks noChangeAspect="1" noChangeArrowheads="1"/>
          </p:cNvPicPr>
          <p:nvPr/>
        </p:nvPicPr>
        <p:blipFill>
          <a:blip r:embed="rId3" cstate="print"/>
          <a:srcRect/>
          <a:stretch>
            <a:fillRect/>
          </a:stretch>
        </p:blipFill>
        <p:spPr bwMode="auto">
          <a:xfrm>
            <a:off x="7239000" y="5346700"/>
            <a:ext cx="19050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endParaRPr lang="en-US" smtClean="0"/>
          </a:p>
        </p:txBody>
      </p:sp>
      <p:sp>
        <p:nvSpPr>
          <p:cNvPr id="1028" name="Content Placeholder 2"/>
          <p:cNvSpPr>
            <a:spLocks noGrp="1"/>
          </p:cNvSpPr>
          <p:nvPr>
            <p:ph idx="1"/>
          </p:nvPr>
        </p:nvSpPr>
        <p:spPr/>
        <p:txBody>
          <a:bodyPr/>
          <a:lstStyle/>
          <a:p>
            <a:endParaRPr lang="en-US" smtClean="0"/>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7" name="Presentation" r:id="rId5" imgW="4570388" imgH="3427437" progId="PowerPoint.Show.8">
                  <p:embed/>
                </p:oleObj>
              </mc:Choice>
              <mc:Fallback>
                <p:oleObj name="Presentation" r:id="rId5" imgW="4570388" imgH="3427437" progId="PowerPoint.Show.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endParaRPr lang="en-US" smtClean="0"/>
          </a:p>
        </p:txBody>
      </p:sp>
      <p:sp>
        <p:nvSpPr>
          <p:cNvPr id="2052" name="Content Placeholder 2"/>
          <p:cNvSpPr>
            <a:spLocks noGrp="1"/>
          </p:cNvSpPr>
          <p:nvPr>
            <p:ph idx="1"/>
          </p:nvPr>
        </p:nvSpPr>
        <p:spPr/>
        <p:txBody>
          <a:bodyPr/>
          <a:lstStyle/>
          <a:p>
            <a:endParaRPr lang="en-US" smtClean="0"/>
          </a:p>
        </p:txBody>
      </p:sp>
      <p:graphicFrame>
        <p:nvGraphicFramePr>
          <p:cNvPr id="2050" name="Object 2"/>
          <p:cNvGraphicFramePr>
            <a:graphicFrameLocks noChangeAspect="1"/>
          </p:cNvGraphicFramePr>
          <p:nvPr/>
        </p:nvGraphicFramePr>
        <p:xfrm>
          <a:off x="0" y="0"/>
          <a:ext cx="9145588" cy="6858000"/>
        </p:xfrm>
        <a:graphic>
          <a:graphicData uri="http://schemas.openxmlformats.org/presentationml/2006/ole">
            <mc:AlternateContent xmlns:mc="http://schemas.openxmlformats.org/markup-compatibility/2006">
              <mc:Choice xmlns:v="urn:schemas-microsoft-com:vml" Requires="v">
                <p:oleObj spid="_x0000_s2051" name="Presentation" r:id="rId4" imgW="4570388" imgH="3427437" progId="PowerPoint.Show.8">
                  <p:embed/>
                </p:oleObj>
              </mc:Choice>
              <mc:Fallback>
                <p:oleObj name="Presentation" r:id="rId4" imgW="4570388" imgH="3427437" progId="PowerPoint.Show.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4"/>
          <p:cNvSpPr>
            <a:spLocks noChangeArrowheads="1"/>
          </p:cNvSpPr>
          <p:nvPr/>
        </p:nvSpPr>
        <p:spPr bwMode="auto">
          <a:xfrm>
            <a:off x="152400" y="1752600"/>
            <a:ext cx="1905000" cy="2862263"/>
          </a:xfrm>
          <a:prstGeom prst="rect">
            <a:avLst/>
          </a:prstGeom>
          <a:noFill/>
          <a:ln w="9525">
            <a:noFill/>
            <a:miter lim="800000"/>
            <a:headEnd/>
            <a:tailEnd/>
          </a:ln>
        </p:spPr>
        <p:txBody>
          <a:bodyPr>
            <a:spAutoFit/>
          </a:bodyPr>
          <a:lstStyle/>
          <a:p>
            <a:pPr algn="ctr"/>
            <a:r>
              <a:rPr lang="en-GB" sz="2000">
                <a:latin typeface="Arial" charset="0"/>
                <a:cs typeface="Arial" charset="0"/>
              </a:rPr>
              <a:t>Job Description</a:t>
            </a:r>
            <a:br>
              <a:rPr lang="en-GB" sz="2000">
                <a:latin typeface="Arial" charset="0"/>
                <a:cs typeface="Arial" charset="0"/>
              </a:rPr>
            </a:br>
            <a:r>
              <a:rPr lang="en-GB" sz="2000">
                <a:latin typeface="Arial" charset="0"/>
                <a:cs typeface="Arial" charset="0"/>
              </a:rPr>
              <a:t>SLP Requirements</a:t>
            </a:r>
            <a:br>
              <a:rPr lang="en-GB" sz="2000">
                <a:latin typeface="Arial" charset="0"/>
                <a:cs typeface="Arial" charset="0"/>
              </a:rPr>
            </a:br>
            <a:r>
              <a:rPr lang="en-GB" sz="2000">
                <a:latin typeface="Arial" charset="0"/>
                <a:cs typeface="Arial" charset="0"/>
              </a:rPr>
              <a:t/>
            </a:r>
            <a:br>
              <a:rPr lang="en-GB" sz="2000">
                <a:latin typeface="Arial" charset="0"/>
                <a:cs typeface="Arial" charset="0"/>
              </a:rPr>
            </a:br>
            <a:r>
              <a:rPr lang="en-GB" sz="2000">
                <a:latin typeface="Arial" charset="0"/>
                <a:cs typeface="Arial" charset="0"/>
              </a:rPr>
              <a:t>International Military Staff</a:t>
            </a:r>
            <a:br>
              <a:rPr lang="en-GB" sz="2000">
                <a:latin typeface="Arial" charset="0"/>
                <a:cs typeface="Arial" charset="0"/>
              </a:rPr>
            </a:br>
            <a:r>
              <a:rPr lang="en-GB" sz="2000">
                <a:latin typeface="Arial" charset="0"/>
                <a:cs typeface="Arial" charset="0"/>
              </a:rPr>
              <a:t/>
            </a:r>
            <a:br>
              <a:rPr lang="en-GB" sz="2000">
                <a:latin typeface="Arial" charset="0"/>
                <a:cs typeface="Arial" charset="0"/>
              </a:rPr>
            </a:br>
            <a:r>
              <a:rPr lang="en-GB" sz="2000">
                <a:latin typeface="Arial" charset="0"/>
                <a:cs typeface="Arial" charset="0"/>
              </a:rPr>
              <a:t>June 2013</a:t>
            </a:r>
            <a:endParaRPr lang="en-US"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800" b="1" dirty="0" smtClean="0">
                <a:latin typeface="Arial" pitchFamily="34" charset="0"/>
                <a:cs typeface="Arial" pitchFamily="34" charset="0"/>
              </a:rPr>
              <a:t>Vice Admiral Javier Gonzalez-</a:t>
            </a:r>
            <a:r>
              <a:rPr lang="en-US" sz="2800" b="1" dirty="0" err="1" smtClean="0">
                <a:latin typeface="Arial" pitchFamily="34" charset="0"/>
                <a:cs typeface="Arial" pitchFamily="34" charset="0"/>
              </a:rPr>
              <a:t>Huix</a:t>
            </a: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DCOS Joint Force Trainer</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Allied Command Transformation</a:t>
            </a:r>
            <a:endParaRPr lang="en-US" sz="2800" dirty="0" smtClean="0">
              <a:latin typeface="Arial" pitchFamily="34" charset="0"/>
              <a:cs typeface="Arial" pitchFamily="34" charset="0"/>
            </a:endParaRPr>
          </a:p>
        </p:txBody>
      </p:sp>
      <p:pic>
        <p:nvPicPr>
          <p:cNvPr id="18435" name="Content Placeholder 3" descr="dcos_jft.jpg"/>
          <p:cNvPicPr>
            <a:picLocks noGrp="1" noChangeAspect="1"/>
          </p:cNvPicPr>
          <p:nvPr>
            <p:ph idx="1"/>
          </p:nvPr>
        </p:nvPicPr>
        <p:blipFill>
          <a:blip r:embed="rId3" cstate="print"/>
          <a:srcRect/>
          <a:stretch>
            <a:fillRect/>
          </a:stretch>
        </p:blipFill>
        <p:spPr>
          <a:xfrm>
            <a:off x="381000" y="2438400"/>
            <a:ext cx="1924050" cy="2895600"/>
          </a:xfrm>
        </p:spPr>
      </p:pic>
      <p:sp>
        <p:nvSpPr>
          <p:cNvPr id="18436" name="TextBox 4"/>
          <p:cNvSpPr txBox="1">
            <a:spLocks noChangeArrowheads="1"/>
          </p:cNvSpPr>
          <p:nvPr/>
        </p:nvSpPr>
        <p:spPr bwMode="auto">
          <a:xfrm>
            <a:off x="3276600" y="2590800"/>
            <a:ext cx="5334000" cy="2308324"/>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Peggy and I were at the table when JFT told Julie Dubeau that he supported conducting </a:t>
            </a:r>
            <a:r>
              <a:rPr lang="en-CA" altLang="pl-PL" dirty="0" smtClean="0">
                <a:solidFill>
                  <a:schemeClr val="tx2"/>
                </a:solidFill>
                <a:latin typeface="Arial" pitchFamily="34" charset="0"/>
                <a:cs typeface="Arial" pitchFamily="34" charset="0"/>
              </a:rPr>
              <a:t>assessments of the language requirements for collective groups, NATO posts, along with the review of Job Descriptions.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04800" y="1066800"/>
            <a:ext cx="8382000" cy="5334000"/>
          </a:xfrm>
        </p:spPr>
        <p:txBody>
          <a:bodyPr/>
          <a:lstStyle/>
          <a:p>
            <a:pPr eaLnBrk="1" hangingPunct="1">
              <a:lnSpc>
                <a:spcPct val="80000"/>
              </a:lnSpc>
              <a:buClr>
                <a:schemeClr val="tx1"/>
              </a:buClr>
            </a:pPr>
            <a:endParaRPr lang="en-US" sz="2000" dirty="0" smtClean="0">
              <a:latin typeface="Arial" charset="0"/>
              <a:cs typeface="Arial" charset="0"/>
            </a:endParaRPr>
          </a:p>
          <a:p>
            <a:pPr eaLnBrk="1" hangingPunct="1">
              <a:lnSpc>
                <a:spcPct val="80000"/>
              </a:lnSpc>
              <a:buClr>
                <a:schemeClr val="tx1"/>
              </a:buClr>
            </a:pPr>
            <a:r>
              <a:rPr lang="en-US" sz="2000" dirty="0" smtClean="0">
                <a:latin typeface="Arial" charset="0"/>
                <a:cs typeface="Arial" charset="0"/>
              </a:rPr>
              <a:t>BILC Associate Secretary Julie J. Dubeau has got the lead</a:t>
            </a:r>
          </a:p>
          <a:p>
            <a:pPr lvl="1" eaLnBrk="1" hangingPunct="1">
              <a:lnSpc>
                <a:spcPct val="80000"/>
              </a:lnSpc>
              <a:buClr>
                <a:schemeClr val="tx1"/>
              </a:buClr>
            </a:pPr>
            <a:r>
              <a:rPr lang="en-US" sz="2000" dirty="0" smtClean="0">
                <a:latin typeface="Arial" charset="0"/>
                <a:cs typeface="Arial" charset="0"/>
              </a:rPr>
              <a:t>Establish procedures and processes</a:t>
            </a:r>
          </a:p>
          <a:p>
            <a:pPr lvl="1" eaLnBrk="1" hangingPunct="1">
              <a:lnSpc>
                <a:spcPct val="80000"/>
              </a:lnSpc>
              <a:buClr>
                <a:schemeClr val="tx1"/>
              </a:buClr>
            </a:pPr>
            <a:r>
              <a:rPr lang="en-US" sz="2000" dirty="0" smtClean="0">
                <a:latin typeface="Arial" charset="0"/>
                <a:cs typeface="Arial" charset="0"/>
              </a:rPr>
              <a:t>Recruit teams of selected BILC members (Voluntary National Contribution)</a:t>
            </a:r>
          </a:p>
          <a:p>
            <a:pPr lvl="1" eaLnBrk="1" hangingPunct="1">
              <a:lnSpc>
                <a:spcPct val="80000"/>
              </a:lnSpc>
              <a:buClr>
                <a:schemeClr val="tx1"/>
              </a:buClr>
            </a:pPr>
            <a:r>
              <a:rPr lang="en-US" sz="2000" dirty="0" smtClean="0">
                <a:latin typeface="Arial" charset="0"/>
                <a:cs typeface="Arial" charset="0"/>
              </a:rPr>
              <a:t>Organize participation by military specialists </a:t>
            </a:r>
          </a:p>
          <a:p>
            <a:pPr lvl="1" eaLnBrk="1" hangingPunct="1">
              <a:lnSpc>
                <a:spcPct val="80000"/>
              </a:lnSpc>
              <a:buClr>
                <a:schemeClr val="tx1"/>
              </a:buClr>
            </a:pPr>
            <a:r>
              <a:rPr lang="en-US" sz="2000" dirty="0" smtClean="0">
                <a:latin typeface="Arial" charset="0"/>
                <a:cs typeface="Arial" charset="0"/>
              </a:rPr>
              <a:t>Endeavor to look at ACT, SHAPE and the IMS</a:t>
            </a:r>
          </a:p>
          <a:p>
            <a:pPr lvl="1" eaLnBrk="1" hangingPunct="1">
              <a:lnSpc>
                <a:spcPct val="80000"/>
              </a:lnSpc>
              <a:buClr>
                <a:schemeClr val="tx1"/>
              </a:buClr>
            </a:pPr>
            <a:endParaRPr lang="en-US" sz="1600" dirty="0" smtClean="0">
              <a:latin typeface="Arial" charset="0"/>
              <a:cs typeface="Arial" charset="0"/>
            </a:endParaRPr>
          </a:p>
          <a:p>
            <a:pPr eaLnBrk="1" hangingPunct="1">
              <a:lnSpc>
                <a:spcPct val="80000"/>
              </a:lnSpc>
              <a:buClr>
                <a:schemeClr val="tx1"/>
              </a:buClr>
            </a:pPr>
            <a:r>
              <a:rPr lang="en-US" sz="2000" dirty="0" smtClean="0">
                <a:latin typeface="Arial" charset="0"/>
                <a:cs typeface="Arial" charset="0"/>
              </a:rPr>
              <a:t>ACT and PLTCE will share costs for Travel and Living Allowances and language testing where necessary</a:t>
            </a:r>
          </a:p>
          <a:p>
            <a:pPr eaLnBrk="1" hangingPunct="1">
              <a:lnSpc>
                <a:spcPct val="80000"/>
              </a:lnSpc>
              <a:buClr>
                <a:schemeClr val="tx1"/>
              </a:buClr>
            </a:pPr>
            <a:endParaRPr lang="en-US" sz="2000" dirty="0" smtClean="0">
              <a:latin typeface="Arial" charset="0"/>
              <a:cs typeface="Arial" charset="0"/>
            </a:endParaRPr>
          </a:p>
          <a:p>
            <a:pPr eaLnBrk="1" hangingPunct="1">
              <a:lnSpc>
                <a:spcPct val="80000"/>
              </a:lnSpc>
              <a:buClr>
                <a:schemeClr val="tx1"/>
              </a:buClr>
            </a:pPr>
            <a:r>
              <a:rPr lang="en-US" sz="2000" dirty="0" smtClean="0">
                <a:latin typeface="Arial" charset="0"/>
                <a:cs typeface="Arial" charset="0"/>
              </a:rPr>
              <a:t>Bottom line:  BILC will present professional evidence for personnel specialists to review</a:t>
            </a:r>
          </a:p>
          <a:p>
            <a:pPr lvl="1" eaLnBrk="1" hangingPunct="1">
              <a:lnSpc>
                <a:spcPct val="80000"/>
              </a:lnSpc>
              <a:buClr>
                <a:schemeClr val="tx1"/>
              </a:buClr>
            </a:pPr>
            <a:endParaRPr lang="en-US" sz="1600" dirty="0" smtClean="0">
              <a:latin typeface="Arial" charset="0"/>
              <a:cs typeface="Arial" charset="0"/>
            </a:endParaRPr>
          </a:p>
          <a:p>
            <a:pPr lvl="1" eaLnBrk="1" hangingPunct="1">
              <a:lnSpc>
                <a:spcPct val="80000"/>
              </a:lnSpc>
              <a:buClr>
                <a:schemeClr val="tx1"/>
              </a:buClr>
            </a:pPr>
            <a:endParaRPr lang="en-US" sz="2400" dirty="0" smtClean="0"/>
          </a:p>
          <a:p>
            <a:pPr lvl="1" eaLnBrk="1" hangingPunct="1">
              <a:lnSpc>
                <a:spcPct val="80000"/>
              </a:lnSpc>
              <a:buClr>
                <a:schemeClr val="tx1"/>
              </a:buClr>
              <a:buFont typeface="Wingdings" pitchFamily="2" charset="2"/>
              <a:buNone/>
            </a:pPr>
            <a:endParaRPr lang="en-US" dirty="0" smtClean="0"/>
          </a:p>
          <a:p>
            <a:pPr lvl="1" eaLnBrk="1" hangingPunct="1">
              <a:lnSpc>
                <a:spcPct val="80000"/>
              </a:lnSpc>
              <a:buClr>
                <a:schemeClr val="tx1"/>
              </a:buClr>
              <a:buFont typeface="Wingdings" pitchFamily="2" charset="2"/>
              <a:buChar char="Ø"/>
            </a:pPr>
            <a:endParaRPr lang="en-US" dirty="0" smtClean="0"/>
          </a:p>
          <a:p>
            <a:pPr lvl="1" eaLnBrk="1" hangingPunct="1">
              <a:lnSpc>
                <a:spcPct val="80000"/>
              </a:lnSpc>
              <a:buClr>
                <a:schemeClr val="tx1"/>
              </a:buClr>
              <a:buFont typeface="Wingdings" pitchFamily="2" charset="2"/>
              <a:buNone/>
            </a:pPr>
            <a:endParaRPr lang="en-US" dirty="0" smtClean="0"/>
          </a:p>
          <a:p>
            <a:pPr lvl="2" eaLnBrk="1" hangingPunct="1">
              <a:lnSpc>
                <a:spcPct val="80000"/>
              </a:lnSpc>
              <a:buClr>
                <a:schemeClr val="tx1"/>
              </a:buClr>
              <a:buFontTx/>
              <a:buNone/>
            </a:pPr>
            <a:endParaRPr lang="en-US" sz="2800" dirty="0" smtClean="0"/>
          </a:p>
        </p:txBody>
      </p:sp>
      <p:sp>
        <p:nvSpPr>
          <p:cNvPr id="14339" name="Rectangle 3"/>
          <p:cNvSpPr>
            <a:spLocks noGrp="1" noChangeArrowheads="1"/>
          </p:cNvSpPr>
          <p:nvPr>
            <p:ph type="title"/>
          </p:nvPr>
        </p:nvSpPr>
        <p:spPr>
          <a:xfrm>
            <a:off x="1143000" y="381000"/>
            <a:ext cx="8001000" cy="533400"/>
          </a:xfrm>
          <a:noFill/>
        </p:spPr>
        <p:txBody>
          <a:bodyPr/>
          <a:lstStyle/>
          <a:p>
            <a:pPr algn="l" eaLnBrk="1" hangingPunct="1"/>
            <a:r>
              <a:rPr lang="en-US" sz="3600" b="1" dirty="0" smtClean="0">
                <a:solidFill>
                  <a:srgbClr val="292929"/>
                </a:solidFill>
                <a:latin typeface="Arial" charset="0"/>
                <a:cs typeface="Arial" charset="0"/>
              </a:rPr>
              <a:t>Language Needs Analysis (LNA)</a:t>
            </a:r>
          </a:p>
        </p:txBody>
      </p:sp>
      <p:pic>
        <p:nvPicPr>
          <p:cNvPr id="14340" name="Picture 4"/>
          <p:cNvPicPr>
            <a:picLocks noChangeAspect="1" noChangeArrowheads="1"/>
          </p:cNvPicPr>
          <p:nvPr/>
        </p:nvPicPr>
        <p:blipFill>
          <a:blip r:embed="rId3" cstate="print"/>
          <a:srcRect/>
          <a:stretch>
            <a:fillRect/>
          </a:stretch>
        </p:blipFill>
        <p:spPr bwMode="auto">
          <a:xfrm>
            <a:off x="0" y="0"/>
            <a:ext cx="990600" cy="782638"/>
          </a:xfrm>
          <a:prstGeom prst="rect">
            <a:avLst/>
          </a:prstGeom>
          <a:noFill/>
          <a:ln w="9525">
            <a:noFill/>
            <a:miter lim="800000"/>
            <a:headEnd/>
            <a:tailEnd/>
          </a:ln>
        </p:spPr>
      </p:pic>
      <p:pic>
        <p:nvPicPr>
          <p:cNvPr id="14342" name="Picture 8" descr="Nato"/>
          <p:cNvPicPr>
            <a:picLocks noChangeAspect="1" noChangeArrowheads="1"/>
          </p:cNvPicPr>
          <p:nvPr/>
        </p:nvPicPr>
        <p:blipFill>
          <a:blip r:embed="rId4" cstate="print"/>
          <a:srcRect/>
          <a:stretch>
            <a:fillRect/>
          </a:stretch>
        </p:blipFill>
        <p:spPr bwMode="auto">
          <a:xfrm>
            <a:off x="6858000" y="5257800"/>
            <a:ext cx="21336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Grp="1" noChangeAspect="1" noChangeArrowheads="1"/>
          </p:cNvPicPr>
          <p:nvPr>
            <p:ph type="title"/>
          </p:nvPr>
        </p:nvPicPr>
        <p:blipFill>
          <a:blip r:embed="rId2" cstate="print"/>
          <a:srcRect/>
          <a:stretch>
            <a:fillRect/>
          </a:stretch>
        </p:blipFill>
        <p:spPr>
          <a:xfrm>
            <a:off x="0" y="0"/>
            <a:ext cx="1295400" cy="1022350"/>
          </a:xfrm>
          <a:noFill/>
        </p:spPr>
      </p:pic>
      <p:sp>
        <p:nvSpPr>
          <p:cNvPr id="6147" name="Text Box 4"/>
          <p:cNvSpPr txBox="1">
            <a:spLocks noChangeArrowheads="1"/>
          </p:cNvSpPr>
          <p:nvPr/>
        </p:nvSpPr>
        <p:spPr bwMode="auto">
          <a:xfrm>
            <a:off x="0" y="0"/>
            <a:ext cx="9144000" cy="954088"/>
          </a:xfrm>
          <a:prstGeom prst="rect">
            <a:avLst/>
          </a:prstGeom>
          <a:noFill/>
          <a:ln w="9525">
            <a:noFill/>
            <a:miter lim="800000"/>
            <a:headEnd/>
            <a:tailEnd/>
          </a:ln>
        </p:spPr>
        <p:txBody>
          <a:bodyPr>
            <a:spAutoFit/>
          </a:bodyPr>
          <a:lstStyle/>
          <a:p>
            <a:pPr algn="ctr"/>
            <a:r>
              <a:rPr lang="en-US" sz="2800">
                <a:solidFill>
                  <a:schemeClr val="accent2"/>
                </a:solidFill>
                <a:latin typeface="Arial" charset="0"/>
                <a:cs typeface="Arial" charset="0"/>
              </a:rPr>
              <a:t>Bureau for International </a:t>
            </a:r>
          </a:p>
          <a:p>
            <a:pPr algn="ctr"/>
            <a:r>
              <a:rPr lang="en-US" sz="2800">
                <a:solidFill>
                  <a:schemeClr val="accent2"/>
                </a:solidFill>
                <a:latin typeface="Arial" charset="0"/>
                <a:cs typeface="Arial" charset="0"/>
              </a:rPr>
              <a:t>Language Co-ordination</a:t>
            </a:r>
          </a:p>
        </p:txBody>
      </p:sp>
      <p:pic>
        <p:nvPicPr>
          <p:cNvPr id="6148" name="Picture 5" descr="Nato"/>
          <p:cNvPicPr>
            <a:picLocks noChangeAspect="1" noChangeArrowheads="1"/>
          </p:cNvPicPr>
          <p:nvPr/>
        </p:nvPicPr>
        <p:blipFill>
          <a:blip r:embed="rId3" cstate="print"/>
          <a:srcRect/>
          <a:stretch>
            <a:fillRect/>
          </a:stretch>
        </p:blipFill>
        <p:spPr bwMode="auto">
          <a:xfrm>
            <a:off x="7391400" y="5486400"/>
            <a:ext cx="1524000" cy="1143000"/>
          </a:xfrm>
          <a:prstGeom prst="rect">
            <a:avLst/>
          </a:prstGeom>
          <a:noFill/>
          <a:ln w="9525">
            <a:noFill/>
            <a:miter lim="800000"/>
            <a:headEnd/>
            <a:tailEnd/>
          </a:ln>
        </p:spPr>
      </p:pic>
      <p:sp>
        <p:nvSpPr>
          <p:cNvPr id="6149" name="Rectangle 3"/>
          <p:cNvSpPr>
            <a:spLocks noGrp="1" noChangeArrowheads="1"/>
          </p:cNvSpPr>
          <p:nvPr>
            <p:ph type="body" idx="1"/>
          </p:nvPr>
        </p:nvSpPr>
        <p:spPr>
          <a:xfrm>
            <a:off x="228600" y="1143000"/>
            <a:ext cx="8654716" cy="5334000"/>
          </a:xfrm>
        </p:spPr>
        <p:txBody>
          <a:bodyPr/>
          <a:lstStyle/>
          <a:p>
            <a:pPr>
              <a:lnSpc>
                <a:spcPct val="80000"/>
              </a:lnSpc>
              <a:buFont typeface="Wingdings" pitchFamily="2" charset="2"/>
              <a:buNone/>
            </a:pPr>
            <a:r>
              <a:rPr lang="en-CA" sz="1800" dirty="0" smtClean="0"/>
              <a:t>	</a:t>
            </a:r>
          </a:p>
          <a:p>
            <a:pPr>
              <a:lnSpc>
                <a:spcPct val="80000"/>
              </a:lnSpc>
              <a:buFont typeface="Wingdings" pitchFamily="2" charset="2"/>
              <a:buNone/>
            </a:pPr>
            <a:r>
              <a:rPr lang="en-CA" sz="1800" dirty="0" smtClean="0">
                <a:latin typeface="Arial" charset="0"/>
                <a:cs typeface="Arial" charset="0"/>
              </a:rPr>
              <a:t>‘Nothing new under the sun’ Agenda:</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BILC background, organization and mission/vision</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BILC custodial duties and activities</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BILC Working Groups</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BILC “outreach”</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BILC events: Conferences and Professional Seminars</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BILC “courses”: Language testing standardization efforts and something </a:t>
            </a:r>
            <a:r>
              <a:rPr lang="en-CA" sz="1800" dirty="0" smtClean="0">
                <a:latin typeface="Arial" charset="0"/>
                <a:cs typeface="Arial" charset="0"/>
              </a:rPr>
              <a:t>newish</a:t>
            </a:r>
            <a:endParaRPr lang="en-CA" sz="1800" dirty="0" smtClean="0">
              <a:latin typeface="Arial" charset="0"/>
              <a:cs typeface="Arial" charset="0"/>
            </a:endParaRP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A problem statement from SACEUR and BILC response</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Future Directions</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a:t>
            </a:r>
          </a:p>
          <a:p>
            <a:pPr>
              <a:lnSpc>
                <a:spcPct val="80000"/>
              </a:lnSpc>
              <a:buFont typeface="Wingdings" pitchFamily="2" charset="2"/>
              <a:buNone/>
            </a:pPr>
            <a:endParaRPr lang="en-CA" sz="1800" dirty="0" smtClean="0">
              <a:latin typeface="Arial" charset="0"/>
              <a:cs typeface="Arial" charset="0"/>
            </a:endParaRPr>
          </a:p>
          <a:p>
            <a:pPr>
              <a:lnSpc>
                <a:spcPct val="80000"/>
              </a:lnSpc>
              <a:buFont typeface="Wingdings" pitchFamily="2" charset="2"/>
              <a:buNone/>
            </a:pPr>
            <a:r>
              <a:rPr lang="en-CA" sz="1800" dirty="0" smtClean="0">
                <a:latin typeface="Arial" charset="0"/>
                <a:cs typeface="Arial" charset="0"/>
              </a:rPr>
              <a:t>	</a:t>
            </a:r>
          </a:p>
          <a:p>
            <a:pPr>
              <a:lnSpc>
                <a:spcPct val="80000"/>
              </a:lnSpc>
              <a:buFont typeface="Wingdings" pitchFamily="2" charset="2"/>
              <a:buNone/>
            </a:pPr>
            <a:r>
              <a:rPr lang="en-CA" sz="1800" dirty="0" smtClean="0">
                <a:latin typeface="Arial" charset="0"/>
                <a:cs typeface="Arial" charset="0"/>
              </a:rPr>
              <a:t>	</a:t>
            </a:r>
          </a:p>
          <a:p>
            <a:pPr lvl="1">
              <a:lnSpc>
                <a:spcPct val="80000"/>
              </a:lnSpc>
              <a:buFont typeface="Wingdings" pitchFamily="2" charset="2"/>
              <a:buNone/>
            </a:pPr>
            <a:endParaRPr lang="en-CA" sz="1800" dirty="0" smtClean="0"/>
          </a:p>
          <a:p>
            <a:pPr lvl="1">
              <a:lnSpc>
                <a:spcPct val="80000"/>
              </a:lnSpc>
              <a:buFont typeface="Wingdings" pitchFamily="2" charset="2"/>
              <a:buNone/>
            </a:pPr>
            <a:endParaRPr lang="en-CA"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lh4.ggpht.com/_5XvBYfxU_dM/TUB8v_TIrhI/AAAAAAAAQAo/U37uWanyzuE/Bush%20Wimp%20Factor%20Newsweek%20cover%2C%20Oct%2019%201987-8x6.jpg?imgmax=800"/>
          <p:cNvPicPr>
            <a:picLocks noChangeAspect="1" noChangeArrowheads="1"/>
          </p:cNvPicPr>
          <p:nvPr/>
        </p:nvPicPr>
        <p:blipFill>
          <a:blip r:embed="rId3" cstate="print"/>
          <a:srcRect/>
          <a:stretch>
            <a:fillRect/>
          </a:stretch>
        </p:blipFill>
        <p:spPr bwMode="auto">
          <a:xfrm>
            <a:off x="4648200" y="609600"/>
            <a:ext cx="4171950" cy="5562600"/>
          </a:xfrm>
          <a:prstGeom prst="rect">
            <a:avLst/>
          </a:prstGeom>
          <a:noFill/>
          <a:ln w="9525">
            <a:noFill/>
            <a:miter lim="800000"/>
            <a:headEnd/>
            <a:tailEnd/>
          </a:ln>
        </p:spPr>
      </p:pic>
      <p:sp>
        <p:nvSpPr>
          <p:cNvPr id="20483" name="TextBox 4"/>
          <p:cNvSpPr txBox="1">
            <a:spLocks noChangeArrowheads="1"/>
          </p:cNvSpPr>
          <p:nvPr/>
        </p:nvSpPr>
        <p:spPr bwMode="auto">
          <a:xfrm>
            <a:off x="533400" y="3276600"/>
            <a:ext cx="3276600" cy="1200150"/>
          </a:xfrm>
          <a:prstGeom prst="rect">
            <a:avLst/>
          </a:prstGeom>
          <a:noFill/>
          <a:ln w="9525">
            <a:noFill/>
            <a:miter lim="800000"/>
            <a:headEnd/>
            <a:tailEnd/>
          </a:ln>
        </p:spPr>
        <p:txBody>
          <a:bodyPr>
            <a:spAutoFit/>
          </a:bodyPr>
          <a:lstStyle/>
          <a:p>
            <a:r>
              <a:rPr lang="en-US" b="1" i="1" dirty="0"/>
              <a:t>Oh,’ said Bush in clear exasperation, ‘the vision thing.’ </a:t>
            </a:r>
            <a:endParaRPr lang="en-US" b="1" dirty="0"/>
          </a:p>
        </p:txBody>
      </p:sp>
      <p:sp>
        <p:nvSpPr>
          <p:cNvPr id="5" name="TextBox 4"/>
          <p:cNvSpPr txBox="1"/>
          <p:nvPr/>
        </p:nvSpPr>
        <p:spPr>
          <a:xfrm>
            <a:off x="152400" y="533400"/>
            <a:ext cx="4191000" cy="1384995"/>
          </a:xfrm>
          <a:prstGeom prst="rect">
            <a:avLst/>
          </a:prstGeom>
          <a:noFill/>
        </p:spPr>
        <p:txBody>
          <a:bodyPr wrap="square" rtlCol="0">
            <a:spAutoFit/>
          </a:bodyPr>
          <a:lstStyle/>
          <a:p>
            <a:pPr algn="ctr"/>
            <a:r>
              <a:rPr lang="en-US" sz="2800" dirty="0" smtClean="0"/>
              <a:t>BILC Future Directions:</a:t>
            </a:r>
          </a:p>
          <a:p>
            <a:pPr algn="ctr"/>
            <a:r>
              <a:rPr lang="en-US" sz="2800" u="sng" dirty="0" smtClean="0"/>
              <a:t>What’s past is prologue</a:t>
            </a:r>
          </a:p>
          <a:p>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28600" y="2057400"/>
            <a:ext cx="8534400" cy="3048000"/>
          </a:xfrm>
        </p:spPr>
        <p:txBody>
          <a:bodyPr/>
          <a:lstStyle/>
          <a:p>
            <a:pPr marL="0" indent="0" algn="ctr">
              <a:lnSpc>
                <a:spcPct val="80000"/>
              </a:lnSpc>
              <a:buFontTx/>
              <a:buNone/>
            </a:pPr>
            <a:r>
              <a:rPr lang="en-CA" sz="2400" dirty="0" smtClean="0">
                <a:latin typeface="Arial" charset="0"/>
                <a:cs typeface="Arial" charset="0"/>
              </a:rPr>
              <a:t>The Partner Language Training Center Europe (PLTCE) </a:t>
            </a:r>
          </a:p>
          <a:p>
            <a:pPr marL="0" indent="0" algn="ctr">
              <a:lnSpc>
                <a:spcPct val="80000"/>
              </a:lnSpc>
              <a:buFontTx/>
              <a:buNone/>
            </a:pPr>
            <a:r>
              <a:rPr lang="en-CA" sz="2400" dirty="0" smtClean="0">
                <a:latin typeface="Arial" charset="0"/>
                <a:cs typeface="Arial" charset="0"/>
              </a:rPr>
              <a:t>is now a </a:t>
            </a:r>
          </a:p>
          <a:p>
            <a:pPr marL="0" indent="0" algn="ctr">
              <a:lnSpc>
                <a:spcPct val="80000"/>
              </a:lnSpc>
              <a:buFontTx/>
              <a:buNone/>
            </a:pPr>
            <a:r>
              <a:rPr lang="en-CA" sz="2400" dirty="0" smtClean="0">
                <a:latin typeface="Arial" charset="0"/>
                <a:cs typeface="Arial" charset="0"/>
              </a:rPr>
              <a:t>NATO Partnership Training and Education Centre (PTEC)</a:t>
            </a:r>
          </a:p>
          <a:p>
            <a:pPr marL="0" indent="0" algn="ctr">
              <a:lnSpc>
                <a:spcPct val="80000"/>
              </a:lnSpc>
              <a:buFontTx/>
              <a:buNone/>
            </a:pPr>
            <a:endParaRPr lang="en-CA" sz="2800" dirty="0" smtClean="0">
              <a:latin typeface="Arial" charset="0"/>
              <a:cs typeface="Arial" charset="0"/>
            </a:endParaRPr>
          </a:p>
          <a:p>
            <a:pPr marL="669925" lvl="1" indent="-325438">
              <a:lnSpc>
                <a:spcPct val="80000"/>
              </a:lnSpc>
              <a:buFont typeface="Arial" charset="0"/>
              <a:buChar char="•"/>
            </a:pPr>
            <a:r>
              <a:rPr lang="en-US" sz="2000" dirty="0" smtClean="0">
                <a:latin typeface="Arial" charset="0"/>
                <a:cs typeface="Arial" charset="0"/>
              </a:rPr>
              <a:t>Language Testing Seminars</a:t>
            </a:r>
          </a:p>
          <a:p>
            <a:pPr marL="669925" lvl="1" indent="-325438">
              <a:lnSpc>
                <a:spcPct val="80000"/>
              </a:lnSpc>
              <a:buFont typeface="Arial" charset="0"/>
              <a:buChar char="•"/>
            </a:pPr>
            <a:r>
              <a:rPr lang="en-US" sz="2000" dirty="0" smtClean="0">
                <a:latin typeface="Arial" charset="0"/>
                <a:cs typeface="Arial" charset="0"/>
              </a:rPr>
              <a:t>Faculty Development Workshops</a:t>
            </a:r>
          </a:p>
          <a:p>
            <a:pPr marL="669925" lvl="1" indent="-325438">
              <a:lnSpc>
                <a:spcPct val="80000"/>
              </a:lnSpc>
              <a:buFont typeface="Arial" charset="0"/>
              <a:buChar char="•"/>
            </a:pPr>
            <a:r>
              <a:rPr lang="en-US" sz="2000" dirty="0" smtClean="0">
                <a:latin typeface="Arial" charset="0"/>
                <a:cs typeface="Arial" charset="0"/>
              </a:rPr>
              <a:t>Outreach: Language training and testing exchanges; Tailored seminars etc.</a:t>
            </a:r>
          </a:p>
          <a:p>
            <a:pPr marL="0" indent="0">
              <a:lnSpc>
                <a:spcPct val="80000"/>
              </a:lnSpc>
              <a:buFontTx/>
              <a:buNone/>
            </a:pPr>
            <a:endParaRPr lang="en-CA" sz="2400" dirty="0" smtClean="0"/>
          </a:p>
          <a:p>
            <a:pPr marL="0" indent="0">
              <a:lnSpc>
                <a:spcPct val="80000"/>
              </a:lnSpc>
              <a:buFont typeface="Wingdings" pitchFamily="2" charset="2"/>
              <a:buChar char="Ø"/>
            </a:pPr>
            <a:endParaRPr lang="en-CA" sz="2600" b="1" dirty="0" smtClean="0"/>
          </a:p>
        </p:txBody>
      </p:sp>
      <p:pic>
        <p:nvPicPr>
          <p:cNvPr id="22531" name="Picture 6" descr="C:\Jeannie's Stuff\Letterheads, Templates, Certificates, &amp; Original Creations\Logos &amp; Photos\ptec_logo.png"/>
          <p:cNvPicPr>
            <a:picLocks noChangeAspect="1" noChangeArrowheads="1"/>
          </p:cNvPicPr>
          <p:nvPr/>
        </p:nvPicPr>
        <p:blipFill>
          <a:blip r:embed="rId3" cstate="print"/>
          <a:srcRect/>
          <a:stretch>
            <a:fillRect/>
          </a:stretch>
        </p:blipFill>
        <p:spPr bwMode="auto">
          <a:xfrm>
            <a:off x="7696200" y="0"/>
            <a:ext cx="1447800" cy="1447800"/>
          </a:xfrm>
          <a:prstGeom prst="rect">
            <a:avLst/>
          </a:prstGeom>
          <a:noFill/>
          <a:ln w="9525">
            <a:noFill/>
            <a:miter lim="800000"/>
            <a:headEnd/>
            <a:tailEnd/>
          </a:ln>
        </p:spPr>
      </p:pic>
      <p:pic>
        <p:nvPicPr>
          <p:cNvPr id="22532" name="Picture 7" descr="C:\Jeannie's Stuff\Letterheads, Templates, Certificates, &amp; Original Creations\Logos &amp; Photos\PLTCE logo.jpg"/>
          <p:cNvPicPr>
            <a:picLocks noChangeAspect="1" noChangeArrowheads="1"/>
          </p:cNvPicPr>
          <p:nvPr/>
        </p:nvPicPr>
        <p:blipFill>
          <a:blip r:embed="rId4" cstate="print"/>
          <a:srcRect/>
          <a:stretch>
            <a:fillRect/>
          </a:stretch>
        </p:blipFill>
        <p:spPr bwMode="auto">
          <a:xfrm>
            <a:off x="1" y="0"/>
            <a:ext cx="1447799" cy="1423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228600" y="1600200"/>
            <a:ext cx="8534400" cy="4191000"/>
          </a:xfrm>
        </p:spPr>
        <p:txBody>
          <a:bodyPr/>
          <a:lstStyle/>
          <a:p>
            <a:pPr marL="0" indent="0" algn="ctr">
              <a:lnSpc>
                <a:spcPct val="80000"/>
              </a:lnSpc>
              <a:buFontTx/>
              <a:buNone/>
            </a:pPr>
            <a:endParaRPr lang="en-CA" sz="2800" dirty="0" smtClean="0">
              <a:latin typeface="Arial" charset="0"/>
              <a:cs typeface="Arial" charset="0"/>
            </a:endParaRPr>
          </a:p>
          <a:p>
            <a:pPr marL="669925" lvl="1" indent="-325438">
              <a:lnSpc>
                <a:spcPct val="80000"/>
              </a:lnSpc>
              <a:buFont typeface="Arial" charset="0"/>
              <a:buChar char="•"/>
            </a:pPr>
            <a:r>
              <a:rPr lang="en-US" sz="2000" dirty="0" smtClean="0">
                <a:latin typeface="Arial" charset="0"/>
                <a:cs typeface="Arial" charset="0"/>
              </a:rPr>
              <a:t>Foreign Language Department, Bulgaria</a:t>
            </a:r>
          </a:p>
          <a:p>
            <a:pPr marL="669925" lvl="1" indent="-325438">
              <a:lnSpc>
                <a:spcPct val="80000"/>
              </a:lnSpc>
              <a:buFont typeface="Arial" charset="0"/>
              <a:buChar char="•"/>
            </a:pPr>
            <a:r>
              <a:rPr lang="en-US" sz="2000" dirty="0" smtClean="0">
                <a:latin typeface="Arial" charset="0"/>
                <a:cs typeface="Arial" charset="0"/>
              </a:rPr>
              <a:t>PfP Language Training Center, Slovenia</a:t>
            </a:r>
          </a:p>
          <a:p>
            <a:pPr marL="669925" lvl="1" indent="-325438">
              <a:lnSpc>
                <a:spcPct val="80000"/>
              </a:lnSpc>
              <a:buFont typeface="Arial" charset="0"/>
              <a:buChar char="•"/>
            </a:pPr>
            <a:r>
              <a:rPr lang="en-US" sz="2000" dirty="0" smtClean="0">
                <a:latin typeface="Arial" charset="0"/>
                <a:cs typeface="Arial" charset="0"/>
              </a:rPr>
              <a:t>Language Institute, Jordan</a:t>
            </a:r>
          </a:p>
          <a:p>
            <a:pPr marL="669925" lvl="1" indent="-325438">
              <a:lnSpc>
                <a:spcPct val="80000"/>
              </a:lnSpc>
              <a:buFont typeface="Arial" charset="0"/>
              <a:buChar char="•"/>
            </a:pPr>
            <a:r>
              <a:rPr lang="en-US" sz="2000" dirty="0" smtClean="0">
                <a:latin typeface="Arial" charset="0"/>
                <a:cs typeface="Arial" charset="0"/>
              </a:rPr>
              <a:t>Partner Language Training Center Europe, Germany</a:t>
            </a:r>
          </a:p>
          <a:p>
            <a:pPr marL="669925" lvl="1" indent="-325438">
              <a:lnSpc>
                <a:spcPct val="80000"/>
              </a:lnSpc>
              <a:buFont typeface="Arial" charset="0"/>
              <a:buChar char="•"/>
            </a:pPr>
            <a:endParaRPr lang="en-US" sz="2000" dirty="0" smtClean="0">
              <a:latin typeface="Arial" charset="0"/>
              <a:cs typeface="Arial" charset="0"/>
            </a:endParaRPr>
          </a:p>
          <a:p>
            <a:pPr marL="669925" lvl="1" indent="-325438">
              <a:lnSpc>
                <a:spcPct val="80000"/>
              </a:lnSpc>
              <a:buFontTx/>
              <a:buNone/>
            </a:pPr>
            <a:r>
              <a:rPr lang="en-US" sz="2000" dirty="0" smtClean="0">
                <a:latin typeface="Arial" charset="0"/>
                <a:cs typeface="Arial" charset="0"/>
              </a:rPr>
              <a:t>Meeting the first week in March in Slovenia to plan expansion of BILC venues in addition to Garmisch.</a:t>
            </a:r>
          </a:p>
          <a:p>
            <a:pPr marL="0" indent="0">
              <a:lnSpc>
                <a:spcPct val="80000"/>
              </a:lnSpc>
              <a:buFontTx/>
              <a:buNone/>
            </a:pPr>
            <a:endParaRPr lang="en-CA" sz="2400" dirty="0" smtClean="0"/>
          </a:p>
          <a:p>
            <a:pPr marL="0" indent="0">
              <a:lnSpc>
                <a:spcPct val="80000"/>
              </a:lnSpc>
              <a:buFontTx/>
              <a:buChar char="-"/>
            </a:pPr>
            <a:r>
              <a:rPr lang="en-CA" sz="1800" dirty="0" smtClean="0">
                <a:latin typeface="Arial" charset="0"/>
                <a:cs typeface="Arial" charset="0"/>
              </a:rPr>
              <a:t> Continue to rely on facilitators from BILC countries</a:t>
            </a:r>
          </a:p>
          <a:p>
            <a:pPr marL="0" indent="0">
              <a:lnSpc>
                <a:spcPct val="80000"/>
              </a:lnSpc>
              <a:buFontTx/>
              <a:buChar char="-"/>
            </a:pPr>
            <a:r>
              <a:rPr lang="en-CA" sz="1800" dirty="0" smtClean="0">
                <a:latin typeface="Arial" charset="0"/>
                <a:cs typeface="Arial" charset="0"/>
              </a:rPr>
              <a:t> Build curriculum refreshment process and responsibilities</a:t>
            </a:r>
          </a:p>
          <a:p>
            <a:pPr marL="0" indent="0">
              <a:lnSpc>
                <a:spcPct val="80000"/>
              </a:lnSpc>
              <a:buFontTx/>
              <a:buChar char="-"/>
            </a:pPr>
            <a:r>
              <a:rPr lang="en-CA" sz="1800" dirty="0" smtClean="0">
                <a:latin typeface="Arial" charset="0"/>
                <a:cs typeface="Arial" charset="0"/>
              </a:rPr>
              <a:t> BILC Secretariat part of planning process</a:t>
            </a:r>
          </a:p>
          <a:p>
            <a:pPr marL="0" indent="0">
              <a:lnSpc>
                <a:spcPct val="80000"/>
              </a:lnSpc>
              <a:buFontTx/>
              <a:buChar char="-"/>
            </a:pPr>
            <a:r>
              <a:rPr lang="en-CA" sz="1800" dirty="0" smtClean="0">
                <a:latin typeface="Arial" charset="0"/>
                <a:cs typeface="Arial" charset="0"/>
              </a:rPr>
              <a:t> Establish “permanent” BILC Working Groups?</a:t>
            </a:r>
          </a:p>
          <a:p>
            <a:pPr marL="0" indent="0">
              <a:lnSpc>
                <a:spcPct val="80000"/>
              </a:lnSpc>
              <a:buFont typeface="Wingdings" pitchFamily="2" charset="2"/>
              <a:buChar char="Ø"/>
            </a:pPr>
            <a:endParaRPr lang="en-CA" sz="1400" dirty="0" smtClean="0">
              <a:latin typeface="Arial" charset="0"/>
              <a:cs typeface="Arial" charset="0"/>
            </a:endParaRPr>
          </a:p>
          <a:p>
            <a:pPr marL="0" indent="0">
              <a:lnSpc>
                <a:spcPct val="80000"/>
              </a:lnSpc>
              <a:buNone/>
            </a:pPr>
            <a:r>
              <a:rPr lang="en-CA" sz="1800" dirty="0" smtClean="0">
                <a:latin typeface="Arial" charset="0"/>
                <a:cs typeface="Arial" charset="0"/>
              </a:rPr>
              <a:t>  </a:t>
            </a:r>
          </a:p>
        </p:txBody>
      </p:sp>
      <p:pic>
        <p:nvPicPr>
          <p:cNvPr id="23555" name="Picture 6" descr="C:\Jeannie's Stuff\Letterheads, Templates, Certificates, &amp; Original Creations\Logos &amp; Photos\ptec_logo.png"/>
          <p:cNvPicPr>
            <a:picLocks noChangeAspect="1" noChangeArrowheads="1"/>
          </p:cNvPicPr>
          <p:nvPr/>
        </p:nvPicPr>
        <p:blipFill>
          <a:blip r:embed="rId3" cstate="print"/>
          <a:srcRect/>
          <a:stretch>
            <a:fillRect/>
          </a:stretch>
        </p:blipFill>
        <p:spPr bwMode="auto">
          <a:xfrm>
            <a:off x="0" y="0"/>
            <a:ext cx="1295400" cy="1295400"/>
          </a:xfrm>
          <a:prstGeom prst="rect">
            <a:avLst/>
          </a:prstGeom>
          <a:noFill/>
          <a:ln w="9525">
            <a:noFill/>
            <a:miter lim="800000"/>
            <a:headEnd/>
            <a:tailEnd/>
          </a:ln>
        </p:spPr>
      </p:pic>
      <p:pic>
        <p:nvPicPr>
          <p:cNvPr id="23556" name="Picture 8" descr="Nato"/>
          <p:cNvPicPr>
            <a:picLocks noChangeAspect="1" noChangeArrowheads="1"/>
          </p:cNvPicPr>
          <p:nvPr/>
        </p:nvPicPr>
        <p:blipFill>
          <a:blip r:embed="rId4" cstate="print"/>
          <a:srcRect/>
          <a:stretch>
            <a:fillRect/>
          </a:stretch>
        </p:blipFill>
        <p:spPr bwMode="auto">
          <a:xfrm>
            <a:off x="7010400" y="0"/>
            <a:ext cx="2133600" cy="1371600"/>
          </a:xfrm>
          <a:prstGeom prst="rect">
            <a:avLst/>
          </a:prstGeom>
          <a:noFill/>
          <a:ln w="9525">
            <a:noFill/>
            <a:miter lim="800000"/>
            <a:headEnd/>
            <a:tailEnd/>
          </a:ln>
        </p:spPr>
      </p:pic>
      <p:sp>
        <p:nvSpPr>
          <p:cNvPr id="23557" name="Rectangle 5"/>
          <p:cNvSpPr>
            <a:spLocks noChangeArrowheads="1"/>
          </p:cNvSpPr>
          <p:nvPr/>
        </p:nvSpPr>
        <p:spPr bwMode="auto">
          <a:xfrm>
            <a:off x="2133600" y="304800"/>
            <a:ext cx="4572000" cy="979488"/>
          </a:xfrm>
          <a:prstGeom prst="rect">
            <a:avLst/>
          </a:prstGeom>
          <a:noFill/>
          <a:ln w="9525">
            <a:noFill/>
            <a:miter lim="800000"/>
            <a:headEnd/>
            <a:tailEnd/>
          </a:ln>
        </p:spPr>
        <p:txBody>
          <a:bodyPr>
            <a:spAutoFit/>
          </a:bodyPr>
          <a:lstStyle/>
          <a:p>
            <a:pPr algn="ctr">
              <a:lnSpc>
                <a:spcPct val="80000"/>
              </a:lnSpc>
            </a:pPr>
            <a:r>
              <a:rPr lang="en-CA" dirty="0" smtClean="0">
                <a:latin typeface="Arial" charset="0"/>
                <a:cs typeface="Arial" charset="0"/>
              </a:rPr>
              <a:t>NATO Partnership </a:t>
            </a:r>
            <a:r>
              <a:rPr lang="en-CA" dirty="0">
                <a:latin typeface="Arial" charset="0"/>
                <a:cs typeface="Arial" charset="0"/>
              </a:rPr>
              <a:t>Training and Education Centre (PTEC)</a:t>
            </a:r>
          </a:p>
          <a:p>
            <a:pPr algn="ctr">
              <a:lnSpc>
                <a:spcPct val="80000"/>
              </a:lnSpc>
            </a:pPr>
            <a:r>
              <a:rPr lang="en-CA" dirty="0">
                <a:latin typeface="Arial" charset="0"/>
                <a:cs typeface="Arial" charset="0"/>
              </a:rPr>
              <a:t>Language Schools</a:t>
            </a:r>
          </a:p>
        </p:txBody>
      </p:sp>
      <p:graphicFrame>
        <p:nvGraphicFramePr>
          <p:cNvPr id="6" name="Diagram 5"/>
          <p:cNvGraphicFramePr/>
          <p:nvPr/>
        </p:nvGraphicFramePr>
        <p:xfrm>
          <a:off x="5562600" y="4038600"/>
          <a:ext cx="4191000" cy="2819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0" y="0"/>
            <a:ext cx="9144000" cy="762000"/>
          </a:xfrm>
        </p:spPr>
        <p:txBody>
          <a:bodyPr/>
          <a:lstStyle/>
          <a:p>
            <a:pPr marL="609600" indent="-609600" eaLnBrk="1" hangingPunct="1">
              <a:buFontTx/>
              <a:buNone/>
            </a:pPr>
            <a:r>
              <a:rPr lang="en-US" sz="2800" b="1" dirty="0" smtClean="0">
                <a:solidFill>
                  <a:srgbClr val="FF0000"/>
                </a:solidFill>
              </a:rPr>
              <a:t>    www.natobilc.org             BILC@marshallcenter.org        </a:t>
            </a:r>
          </a:p>
        </p:txBody>
      </p:sp>
      <p:pic>
        <p:nvPicPr>
          <p:cNvPr id="24579" name="Picture 5"/>
          <p:cNvPicPr>
            <a:picLocks noChangeAspect="1" noChangeArrowheads="1"/>
          </p:cNvPicPr>
          <p:nvPr/>
        </p:nvPicPr>
        <p:blipFill>
          <a:blip r:embed="rId2" cstate="print"/>
          <a:srcRect/>
          <a:stretch>
            <a:fillRect/>
          </a:stretch>
        </p:blipFill>
        <p:spPr bwMode="auto">
          <a:xfrm>
            <a:off x="1143000" y="1085850"/>
            <a:ext cx="6934200" cy="561975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Grp="1" noChangeAspect="1" noChangeArrowheads="1"/>
          </p:cNvPicPr>
          <p:nvPr>
            <p:ph type="title"/>
          </p:nvPr>
        </p:nvPicPr>
        <p:blipFill>
          <a:blip r:embed="rId3" cstate="print"/>
          <a:srcRect/>
          <a:stretch>
            <a:fillRect/>
          </a:stretch>
        </p:blipFill>
        <p:spPr>
          <a:xfrm>
            <a:off x="0" y="0"/>
            <a:ext cx="1295400" cy="1022350"/>
          </a:xfrm>
          <a:noFill/>
        </p:spPr>
      </p:pic>
      <p:sp>
        <p:nvSpPr>
          <p:cNvPr id="7171" name="Text Box 4"/>
          <p:cNvSpPr txBox="1">
            <a:spLocks noChangeArrowheads="1"/>
          </p:cNvSpPr>
          <p:nvPr/>
        </p:nvSpPr>
        <p:spPr bwMode="auto">
          <a:xfrm>
            <a:off x="0" y="0"/>
            <a:ext cx="9144000" cy="954088"/>
          </a:xfrm>
          <a:prstGeom prst="rect">
            <a:avLst/>
          </a:prstGeom>
          <a:noFill/>
          <a:ln w="9525">
            <a:noFill/>
            <a:miter lim="800000"/>
            <a:headEnd/>
            <a:tailEnd/>
          </a:ln>
        </p:spPr>
        <p:txBody>
          <a:bodyPr>
            <a:spAutoFit/>
          </a:bodyPr>
          <a:lstStyle/>
          <a:p>
            <a:pPr algn="ctr"/>
            <a:r>
              <a:rPr lang="en-US" sz="2800">
                <a:solidFill>
                  <a:schemeClr val="accent2"/>
                </a:solidFill>
                <a:latin typeface="Arial" charset="0"/>
                <a:cs typeface="Arial" charset="0"/>
              </a:rPr>
              <a:t>Bureau for International </a:t>
            </a:r>
          </a:p>
          <a:p>
            <a:pPr algn="ctr"/>
            <a:r>
              <a:rPr lang="en-US" sz="2800">
                <a:solidFill>
                  <a:schemeClr val="accent2"/>
                </a:solidFill>
                <a:latin typeface="Arial" charset="0"/>
                <a:cs typeface="Arial" charset="0"/>
              </a:rPr>
              <a:t>Language Co-ordination</a:t>
            </a:r>
          </a:p>
        </p:txBody>
      </p:sp>
      <p:pic>
        <p:nvPicPr>
          <p:cNvPr id="7172" name="Picture 5" descr="Nato"/>
          <p:cNvPicPr>
            <a:picLocks noChangeAspect="1" noChangeArrowheads="1"/>
          </p:cNvPicPr>
          <p:nvPr/>
        </p:nvPicPr>
        <p:blipFill>
          <a:blip r:embed="rId4" cstate="print"/>
          <a:srcRect/>
          <a:stretch>
            <a:fillRect/>
          </a:stretch>
        </p:blipFill>
        <p:spPr bwMode="auto">
          <a:xfrm>
            <a:off x="7391400" y="5486400"/>
            <a:ext cx="1524000" cy="1143000"/>
          </a:xfrm>
          <a:prstGeom prst="rect">
            <a:avLst/>
          </a:prstGeom>
          <a:noFill/>
          <a:ln w="9525">
            <a:noFill/>
            <a:miter lim="800000"/>
            <a:headEnd/>
            <a:tailEnd/>
          </a:ln>
        </p:spPr>
      </p:pic>
      <p:sp>
        <p:nvSpPr>
          <p:cNvPr id="7173" name="Rectangle 3"/>
          <p:cNvSpPr>
            <a:spLocks noGrp="1" noChangeArrowheads="1"/>
          </p:cNvSpPr>
          <p:nvPr>
            <p:ph type="body" idx="1"/>
          </p:nvPr>
        </p:nvSpPr>
        <p:spPr>
          <a:xfrm>
            <a:off x="457200" y="1143000"/>
            <a:ext cx="8534400" cy="5334000"/>
          </a:xfrm>
        </p:spPr>
        <p:txBody>
          <a:bodyPr/>
          <a:lstStyle/>
          <a:p>
            <a:pPr>
              <a:lnSpc>
                <a:spcPct val="80000"/>
              </a:lnSpc>
              <a:buFont typeface="Wingdings" pitchFamily="2" charset="2"/>
              <a:buNone/>
            </a:pPr>
            <a:r>
              <a:rPr lang="en-CA" sz="1800" dirty="0" smtClean="0"/>
              <a:t>	</a:t>
            </a:r>
            <a:r>
              <a:rPr lang="en-CA" sz="1600" dirty="0" smtClean="0">
                <a:latin typeface="Arial" charset="0"/>
                <a:cs typeface="Arial" charset="0"/>
              </a:rPr>
              <a:t>Established in 1966 as an advisory body to NATO.</a:t>
            </a:r>
          </a:p>
          <a:p>
            <a:pPr>
              <a:lnSpc>
                <a:spcPct val="80000"/>
              </a:lnSpc>
              <a:buFont typeface="Wingdings" pitchFamily="2" charset="2"/>
              <a:buNone/>
            </a:pPr>
            <a:r>
              <a:rPr lang="en-CA" sz="1800" dirty="0" smtClean="0">
                <a:latin typeface="Arial" charset="0"/>
                <a:cs typeface="Arial" charset="0"/>
              </a:rPr>
              <a:t>	</a:t>
            </a:r>
          </a:p>
          <a:p>
            <a:pPr>
              <a:lnSpc>
                <a:spcPct val="80000"/>
              </a:lnSpc>
              <a:buFont typeface="Wingdings" pitchFamily="2" charset="2"/>
              <a:buNone/>
            </a:pPr>
            <a:r>
              <a:rPr lang="en-CA" sz="1800" dirty="0" smtClean="0">
                <a:latin typeface="Arial" charset="0"/>
                <a:cs typeface="Arial" charset="0"/>
              </a:rPr>
              <a:t>	</a:t>
            </a:r>
            <a:r>
              <a:rPr lang="en-CA" sz="1600" dirty="0" smtClean="0">
                <a:latin typeface="Arial" charset="0"/>
                <a:cs typeface="Arial" charset="0"/>
              </a:rPr>
              <a:t>Founding members are France, Germany, Italy, the United Kingdom, and the United States. </a:t>
            </a:r>
          </a:p>
          <a:p>
            <a:pPr>
              <a:lnSpc>
                <a:spcPct val="80000"/>
              </a:lnSpc>
              <a:buFont typeface="Wingdings" pitchFamily="2" charset="2"/>
              <a:buNone/>
            </a:pPr>
            <a:r>
              <a:rPr lang="en-CA" sz="1600" dirty="0" smtClean="0">
                <a:latin typeface="Arial" charset="0"/>
                <a:cs typeface="Arial" charset="0"/>
              </a:rPr>
              <a:t>		</a:t>
            </a:r>
          </a:p>
          <a:p>
            <a:pPr lvl="1">
              <a:lnSpc>
                <a:spcPct val="80000"/>
              </a:lnSpc>
              <a:buFont typeface="Wingdings" pitchFamily="2" charset="2"/>
              <a:buNone/>
            </a:pPr>
            <a:r>
              <a:rPr lang="en-CA" sz="1400" dirty="0" smtClean="0">
                <a:latin typeface="Arial" charset="0"/>
                <a:cs typeface="Arial" charset="0"/>
              </a:rPr>
              <a:t>1967: Belgium, Canada, Netherlands</a:t>
            </a:r>
          </a:p>
          <a:p>
            <a:pPr lvl="1">
              <a:lnSpc>
                <a:spcPct val="80000"/>
              </a:lnSpc>
              <a:buFont typeface="Wingdings" pitchFamily="2" charset="2"/>
              <a:buNone/>
            </a:pPr>
            <a:r>
              <a:rPr lang="en-CA" sz="1400" dirty="0" smtClean="0">
                <a:latin typeface="Arial" charset="0"/>
                <a:cs typeface="Arial" charset="0"/>
              </a:rPr>
              <a:t>1975: SHAPE and IMS/NATO (non-voting members)</a:t>
            </a:r>
          </a:p>
          <a:p>
            <a:pPr lvl="1">
              <a:lnSpc>
                <a:spcPct val="80000"/>
              </a:lnSpc>
              <a:buFont typeface="Wingdings" pitchFamily="2" charset="2"/>
              <a:buNone/>
            </a:pPr>
            <a:r>
              <a:rPr lang="en-CA" sz="1400" dirty="0" smtClean="0">
                <a:latin typeface="Arial" charset="0"/>
                <a:cs typeface="Arial" charset="0"/>
              </a:rPr>
              <a:t>1978: Portugal </a:t>
            </a:r>
          </a:p>
          <a:p>
            <a:pPr lvl="1">
              <a:lnSpc>
                <a:spcPct val="80000"/>
              </a:lnSpc>
              <a:buFont typeface="Wingdings" pitchFamily="2" charset="2"/>
              <a:buNone/>
            </a:pPr>
            <a:r>
              <a:rPr lang="en-CA" sz="1400" dirty="0" smtClean="0">
                <a:latin typeface="Arial" charset="0"/>
                <a:cs typeface="Arial" charset="0"/>
              </a:rPr>
              <a:t>1983: Turkey </a:t>
            </a:r>
          </a:p>
          <a:p>
            <a:pPr lvl="1">
              <a:lnSpc>
                <a:spcPct val="80000"/>
              </a:lnSpc>
              <a:buFont typeface="Wingdings" pitchFamily="2" charset="2"/>
              <a:buNone/>
            </a:pPr>
            <a:r>
              <a:rPr lang="en-CA" sz="1400" dirty="0" smtClean="0">
                <a:latin typeface="Arial" charset="0"/>
                <a:cs typeface="Arial" charset="0"/>
              </a:rPr>
              <a:t>1984: Denmark and Greece</a:t>
            </a:r>
          </a:p>
          <a:p>
            <a:pPr lvl="1">
              <a:lnSpc>
                <a:spcPct val="80000"/>
              </a:lnSpc>
              <a:buFont typeface="Wingdings" pitchFamily="2" charset="2"/>
              <a:buNone/>
            </a:pPr>
            <a:r>
              <a:rPr lang="en-CA" sz="1400" dirty="0" smtClean="0">
                <a:latin typeface="Arial" charset="0"/>
                <a:cs typeface="Arial" charset="0"/>
              </a:rPr>
              <a:t>1985: Spain </a:t>
            </a:r>
          </a:p>
          <a:p>
            <a:pPr lvl="1">
              <a:lnSpc>
                <a:spcPct val="80000"/>
              </a:lnSpc>
              <a:buFont typeface="Wingdings" pitchFamily="2" charset="2"/>
              <a:buNone/>
            </a:pPr>
            <a:r>
              <a:rPr lang="en-CA" sz="1400" dirty="0" smtClean="0">
                <a:latin typeface="Arial" charset="0"/>
                <a:cs typeface="Arial" charset="0"/>
              </a:rPr>
              <a:t>1993: Norway </a:t>
            </a:r>
          </a:p>
          <a:p>
            <a:pPr lvl="1">
              <a:lnSpc>
                <a:spcPct val="80000"/>
              </a:lnSpc>
              <a:buFont typeface="Wingdings" pitchFamily="2" charset="2"/>
              <a:buNone/>
            </a:pPr>
            <a:r>
              <a:rPr lang="en-CA" sz="1400" dirty="0" smtClean="0">
                <a:latin typeface="Arial" charset="0"/>
                <a:cs typeface="Arial" charset="0"/>
              </a:rPr>
              <a:t>1999: Czech Republic, Hungary, Poland</a:t>
            </a:r>
          </a:p>
          <a:p>
            <a:pPr lvl="1">
              <a:lnSpc>
                <a:spcPct val="80000"/>
              </a:lnSpc>
              <a:buFont typeface="Wingdings" pitchFamily="2" charset="2"/>
              <a:buNone/>
            </a:pPr>
            <a:r>
              <a:rPr lang="en-CA" sz="1400" dirty="0" smtClean="0">
                <a:latin typeface="Arial" charset="0"/>
                <a:cs typeface="Arial" charset="0"/>
              </a:rPr>
              <a:t>2004: Bulgaria, Estonia, Latvia, Lithuania, Romania, Slovakia, Slovenia</a:t>
            </a:r>
          </a:p>
          <a:p>
            <a:pPr lvl="1">
              <a:lnSpc>
                <a:spcPct val="80000"/>
              </a:lnSpc>
              <a:buFont typeface="Wingdings" pitchFamily="2" charset="2"/>
              <a:buNone/>
            </a:pPr>
            <a:r>
              <a:rPr lang="en-CA" sz="1400" dirty="0" smtClean="0">
                <a:latin typeface="Arial" charset="0"/>
                <a:cs typeface="Arial" charset="0"/>
              </a:rPr>
              <a:t>2008: Albania, Croatia</a:t>
            </a:r>
          </a:p>
          <a:p>
            <a:pPr lvl="1">
              <a:lnSpc>
                <a:spcPct val="80000"/>
              </a:lnSpc>
              <a:buFont typeface="Wingdings" pitchFamily="2" charset="2"/>
              <a:buNone/>
            </a:pPr>
            <a:endParaRPr lang="en-CA" sz="1600" dirty="0" smtClean="0">
              <a:latin typeface="Arial" charset="0"/>
              <a:cs typeface="Arial" charset="0"/>
            </a:endParaRPr>
          </a:p>
          <a:p>
            <a:pPr lvl="1">
              <a:lnSpc>
                <a:spcPct val="80000"/>
              </a:lnSpc>
              <a:buFont typeface="Wingdings" pitchFamily="2" charset="2"/>
              <a:buNone/>
            </a:pPr>
            <a:r>
              <a:rPr lang="en-CA" sz="1600" dirty="0" smtClean="0">
                <a:latin typeface="Arial" charset="0"/>
                <a:cs typeface="Arial" charset="0"/>
              </a:rPr>
              <a:t>The BILC Chair presides over the Steering Committee which meets at the spring conference. </a:t>
            </a:r>
            <a:r>
              <a:rPr lang="en-CA" sz="1600" u="sng" dirty="0" smtClean="0">
                <a:latin typeface="Arial" charset="0"/>
                <a:cs typeface="Arial" charset="0"/>
              </a:rPr>
              <a:t>Voting members are the heads of NATO delegations.</a:t>
            </a:r>
          </a:p>
          <a:p>
            <a:pPr lvl="1">
              <a:lnSpc>
                <a:spcPct val="80000"/>
              </a:lnSpc>
              <a:buFontTx/>
              <a:buNone/>
            </a:pPr>
            <a:endParaRPr lang="en-US" sz="1600" dirty="0" smtClean="0">
              <a:latin typeface="Arial" charset="0"/>
              <a:cs typeface="Arial" charset="0"/>
            </a:endParaRPr>
          </a:p>
          <a:p>
            <a:pPr lvl="1">
              <a:lnSpc>
                <a:spcPct val="80000"/>
              </a:lnSpc>
              <a:buFontTx/>
              <a:buNone/>
            </a:pPr>
            <a:r>
              <a:rPr lang="en-US" sz="1600" u="sng" dirty="0" smtClean="0">
                <a:latin typeface="Arial" charset="0"/>
                <a:cs typeface="Arial" charset="0"/>
              </a:rPr>
              <a:t>Partner nations </a:t>
            </a:r>
            <a:r>
              <a:rPr lang="en-CA" sz="1600" u="sng" dirty="0" smtClean="0">
                <a:latin typeface="Arial" charset="0"/>
                <a:cs typeface="Arial" charset="0"/>
              </a:rPr>
              <a:t>are welcome to attend and observe at Steering Committee</a:t>
            </a:r>
            <a:endParaRPr lang="en-US" sz="1600" u="sng" dirty="0" smtClean="0">
              <a:latin typeface="Arial" charset="0"/>
              <a:cs typeface="Arial" charset="0"/>
            </a:endParaRPr>
          </a:p>
          <a:p>
            <a:pPr lvl="1">
              <a:lnSpc>
                <a:spcPct val="80000"/>
              </a:lnSpc>
              <a:buFont typeface="Wingdings" pitchFamily="2" charset="2"/>
              <a:buNone/>
            </a:pPr>
            <a:endParaRPr lang="en-CA" sz="1800" dirty="0" smtClean="0">
              <a:latin typeface="Arial" charset="0"/>
              <a:cs typeface="Arial" charset="0"/>
            </a:endParaRPr>
          </a:p>
          <a:p>
            <a:pPr lvl="1">
              <a:lnSpc>
                <a:spcPct val="80000"/>
              </a:lnSpc>
              <a:buFont typeface="Wingdings" pitchFamily="2" charset="2"/>
              <a:buNone/>
            </a:pPr>
            <a:endParaRPr lang="en-CA" sz="1800" dirty="0" smtClean="0"/>
          </a:p>
          <a:p>
            <a:pPr lvl="1">
              <a:lnSpc>
                <a:spcPct val="80000"/>
              </a:lnSpc>
              <a:buFont typeface="Wingdings" pitchFamily="2" charset="2"/>
              <a:buNone/>
            </a:pPr>
            <a:endParaRPr lang="en-CA"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400" y="76200"/>
            <a:ext cx="1676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0000"/>
              </a:solidFill>
            </a:endParaRPr>
          </a:p>
        </p:txBody>
      </p:sp>
      <p:sp>
        <p:nvSpPr>
          <p:cNvPr id="3" name="Rectangle 2"/>
          <p:cNvSpPr/>
          <p:nvPr/>
        </p:nvSpPr>
        <p:spPr>
          <a:xfrm>
            <a:off x="0" y="5410200"/>
            <a:ext cx="12065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0000"/>
              </a:solidFill>
            </a:endParaRPr>
          </a:p>
        </p:txBody>
      </p:sp>
      <p:sp>
        <p:nvSpPr>
          <p:cNvPr id="5" name="Flowchart: Process 4"/>
          <p:cNvSpPr/>
          <p:nvPr/>
        </p:nvSpPr>
        <p:spPr>
          <a:xfrm>
            <a:off x="2362200" y="533400"/>
            <a:ext cx="4495800" cy="914400"/>
          </a:xfrm>
          <a:prstGeom prst="flowChartProcess">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prstClr val="black"/>
                </a:solidFill>
              </a:rPr>
              <a:t>BILC Steering Committee</a:t>
            </a:r>
          </a:p>
        </p:txBody>
      </p:sp>
      <p:sp>
        <p:nvSpPr>
          <p:cNvPr id="6" name="Flowchart: Process 5"/>
          <p:cNvSpPr/>
          <p:nvPr/>
        </p:nvSpPr>
        <p:spPr>
          <a:xfrm>
            <a:off x="3238500" y="1905000"/>
            <a:ext cx="2743200"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Chair</a:t>
            </a:r>
          </a:p>
          <a:p>
            <a:pPr algn="ctr">
              <a:defRPr/>
            </a:pPr>
            <a:r>
              <a:rPr lang="en-US" b="1" dirty="0">
                <a:solidFill>
                  <a:srgbClr val="000000"/>
                </a:solidFill>
              </a:rPr>
              <a:t>Keith L Wert</a:t>
            </a:r>
            <a:endParaRPr lang="en-US" sz="1800" b="1" dirty="0">
              <a:solidFill>
                <a:srgbClr val="000000"/>
              </a:solidFill>
            </a:endParaRPr>
          </a:p>
        </p:txBody>
      </p:sp>
      <p:sp>
        <p:nvSpPr>
          <p:cNvPr id="7" name="Flowchart: Process 6"/>
          <p:cNvSpPr/>
          <p:nvPr/>
        </p:nvSpPr>
        <p:spPr>
          <a:xfrm>
            <a:off x="5943600" y="2971800"/>
            <a:ext cx="2743200"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Senior Advisor</a:t>
            </a:r>
          </a:p>
          <a:p>
            <a:pPr algn="ctr">
              <a:defRPr/>
            </a:pPr>
            <a:r>
              <a:rPr lang="en-US" b="1" dirty="0">
                <a:solidFill>
                  <a:srgbClr val="000000"/>
                </a:solidFill>
              </a:rPr>
              <a:t>Dr. Ray T Clifford</a:t>
            </a:r>
            <a:endParaRPr lang="en-US" sz="1800" b="1" dirty="0">
              <a:solidFill>
                <a:srgbClr val="000000"/>
              </a:solidFill>
            </a:endParaRPr>
          </a:p>
        </p:txBody>
      </p:sp>
      <p:sp>
        <p:nvSpPr>
          <p:cNvPr id="8" name="Flowchart: Process 7"/>
          <p:cNvSpPr/>
          <p:nvPr/>
        </p:nvSpPr>
        <p:spPr>
          <a:xfrm>
            <a:off x="3238500" y="3962400"/>
            <a:ext cx="2743200"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Secretary</a:t>
            </a:r>
          </a:p>
          <a:p>
            <a:pPr algn="ctr">
              <a:defRPr/>
            </a:pPr>
            <a:r>
              <a:rPr lang="en-US" b="1" dirty="0" smtClean="0">
                <a:solidFill>
                  <a:srgbClr val="000000"/>
                </a:solidFill>
              </a:rPr>
              <a:t>Peggy A </a:t>
            </a:r>
            <a:r>
              <a:rPr lang="en-US" b="1" dirty="0">
                <a:solidFill>
                  <a:srgbClr val="000000"/>
                </a:solidFill>
              </a:rPr>
              <a:t>Garza</a:t>
            </a:r>
            <a:endParaRPr lang="en-US" sz="1800" b="1" dirty="0">
              <a:solidFill>
                <a:srgbClr val="000000"/>
              </a:solidFill>
            </a:endParaRPr>
          </a:p>
        </p:txBody>
      </p:sp>
      <p:sp>
        <p:nvSpPr>
          <p:cNvPr id="9" name="Flowchart: Process 8"/>
          <p:cNvSpPr/>
          <p:nvPr/>
        </p:nvSpPr>
        <p:spPr>
          <a:xfrm>
            <a:off x="6019800" y="5562600"/>
            <a:ext cx="2743200"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Jana </a:t>
            </a:r>
            <a:r>
              <a:rPr lang="en-US" b="1" dirty="0" err="1">
                <a:solidFill>
                  <a:srgbClr val="000000"/>
                </a:solidFill>
              </a:rPr>
              <a:t>Vasilj-Begovic</a:t>
            </a:r>
            <a:endParaRPr lang="en-US" sz="1800" b="1" dirty="0">
              <a:solidFill>
                <a:srgbClr val="000000"/>
              </a:solidFill>
            </a:endParaRPr>
          </a:p>
        </p:txBody>
      </p:sp>
      <p:sp>
        <p:nvSpPr>
          <p:cNvPr id="10" name="Flowchart: Process 9"/>
          <p:cNvSpPr/>
          <p:nvPr/>
        </p:nvSpPr>
        <p:spPr>
          <a:xfrm>
            <a:off x="381000" y="5562600"/>
            <a:ext cx="2743200"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Julie </a:t>
            </a:r>
            <a:r>
              <a:rPr lang="en-US" b="1" dirty="0" smtClean="0">
                <a:solidFill>
                  <a:srgbClr val="000000"/>
                </a:solidFill>
              </a:rPr>
              <a:t>J </a:t>
            </a:r>
            <a:r>
              <a:rPr lang="en-US" b="1" dirty="0">
                <a:solidFill>
                  <a:srgbClr val="000000"/>
                </a:solidFill>
              </a:rPr>
              <a:t>Dubeau</a:t>
            </a:r>
            <a:endParaRPr lang="en-US" sz="1800" b="1" dirty="0">
              <a:solidFill>
                <a:srgbClr val="000000"/>
              </a:solidFill>
            </a:endParaRPr>
          </a:p>
        </p:txBody>
      </p:sp>
      <p:sp>
        <p:nvSpPr>
          <p:cNvPr id="8202" name="TextBox 10"/>
          <p:cNvSpPr txBox="1">
            <a:spLocks noChangeArrowheads="1"/>
          </p:cNvSpPr>
          <p:nvPr/>
        </p:nvSpPr>
        <p:spPr bwMode="auto">
          <a:xfrm>
            <a:off x="3886200" y="5602288"/>
            <a:ext cx="1447800" cy="646112"/>
          </a:xfrm>
          <a:prstGeom prst="rect">
            <a:avLst/>
          </a:prstGeom>
          <a:noFill/>
          <a:ln w="9525">
            <a:noFill/>
            <a:miter lim="800000"/>
            <a:headEnd/>
            <a:tailEnd/>
          </a:ln>
        </p:spPr>
        <p:txBody>
          <a:bodyPr>
            <a:spAutoFit/>
          </a:bodyPr>
          <a:lstStyle/>
          <a:p>
            <a:pPr algn="ctr"/>
            <a:r>
              <a:rPr lang="en-US" sz="1800">
                <a:solidFill>
                  <a:srgbClr val="000000"/>
                </a:solidFill>
                <a:latin typeface="Arial" charset="0"/>
                <a:cs typeface="Arial" charset="0"/>
              </a:rPr>
              <a:t>Associate Secretaries</a:t>
            </a:r>
          </a:p>
        </p:txBody>
      </p:sp>
      <p:cxnSp>
        <p:nvCxnSpPr>
          <p:cNvPr id="13" name="Straight Connector 12"/>
          <p:cNvCxnSpPr>
            <a:stCxn id="5" idx="2"/>
            <a:endCxn id="6" idx="0"/>
          </p:cNvCxnSpPr>
          <p:nvPr/>
        </p:nvCxnSpPr>
        <p:spPr>
          <a:xfrm>
            <a:off x="4610100" y="1447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a:endCxn id="8" idx="0"/>
          </p:cNvCxnSpPr>
          <p:nvPr/>
        </p:nvCxnSpPr>
        <p:spPr>
          <a:xfrm>
            <a:off x="4610100" y="2667000"/>
            <a:ext cx="0" cy="1295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1"/>
          </p:cNvCxnSpPr>
          <p:nvPr/>
        </p:nvCxnSpPr>
        <p:spPr>
          <a:xfrm flipH="1">
            <a:off x="4622800" y="3314700"/>
            <a:ext cx="1320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0" idx="0"/>
            <a:endCxn id="8" idx="2"/>
          </p:cNvCxnSpPr>
          <p:nvPr/>
        </p:nvCxnSpPr>
        <p:spPr>
          <a:xfrm rot="5400000" flipH="1" flipV="1">
            <a:off x="2762250" y="3714750"/>
            <a:ext cx="838200" cy="2857500"/>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0"/>
            <a:endCxn id="8" idx="2"/>
          </p:cNvCxnSpPr>
          <p:nvPr/>
        </p:nvCxnSpPr>
        <p:spPr>
          <a:xfrm rot="16200000" flipV="1">
            <a:off x="5581650" y="3752850"/>
            <a:ext cx="838200" cy="2781300"/>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sp>
        <p:nvSpPr>
          <p:cNvPr id="8208" name="TextBox 34"/>
          <p:cNvSpPr txBox="1">
            <a:spLocks noChangeArrowheads="1"/>
          </p:cNvSpPr>
          <p:nvPr/>
        </p:nvSpPr>
        <p:spPr bwMode="auto">
          <a:xfrm>
            <a:off x="381000" y="2362200"/>
            <a:ext cx="2286000" cy="1477963"/>
          </a:xfrm>
          <a:prstGeom prst="rect">
            <a:avLst/>
          </a:prstGeom>
          <a:noFill/>
          <a:ln w="9525">
            <a:noFill/>
            <a:miter lim="800000"/>
            <a:headEnd/>
            <a:tailEnd/>
          </a:ln>
        </p:spPr>
        <p:txBody>
          <a:bodyPr>
            <a:spAutoFit/>
          </a:bodyPr>
          <a:lstStyle/>
          <a:p>
            <a:r>
              <a:rPr lang="en-US" sz="1800">
                <a:solidFill>
                  <a:srgbClr val="000000"/>
                </a:solidFill>
                <a:latin typeface="Arial" charset="0"/>
                <a:cs typeface="Arial" charset="0"/>
              </a:rPr>
              <a:t>GRB (1966-1981)</a:t>
            </a:r>
          </a:p>
          <a:p>
            <a:r>
              <a:rPr lang="en-US" sz="1800">
                <a:solidFill>
                  <a:srgbClr val="000000"/>
                </a:solidFill>
                <a:latin typeface="Arial" charset="0"/>
                <a:cs typeface="Arial" charset="0"/>
              </a:rPr>
              <a:t>DEU (1982-1996)</a:t>
            </a:r>
          </a:p>
          <a:p>
            <a:r>
              <a:rPr lang="en-US" sz="1800">
                <a:solidFill>
                  <a:srgbClr val="000000"/>
                </a:solidFill>
                <a:latin typeface="Arial" charset="0"/>
                <a:cs typeface="Arial" charset="0"/>
              </a:rPr>
              <a:t>USA (1997-2008)</a:t>
            </a:r>
          </a:p>
          <a:p>
            <a:r>
              <a:rPr lang="en-US" sz="1800">
                <a:solidFill>
                  <a:srgbClr val="000000"/>
                </a:solidFill>
                <a:latin typeface="Arial" charset="0"/>
                <a:cs typeface="Arial" charset="0"/>
              </a:rPr>
              <a:t>CAN (2008-2014)</a:t>
            </a:r>
          </a:p>
          <a:p>
            <a:r>
              <a:rPr lang="en-US" sz="1800">
                <a:solidFill>
                  <a:srgbClr val="000000"/>
                </a:solidFill>
                <a:latin typeface="Arial" charset="0"/>
                <a:cs typeface="Arial" charset="0"/>
              </a:rPr>
              <a:t>USA (2014-soon)</a:t>
            </a:r>
          </a:p>
        </p:txBody>
      </p:sp>
      <p:pic>
        <p:nvPicPr>
          <p:cNvPr id="8209" name="Picture 19" descr="C:\Jeannie's Stuff\Letterheads, Templates, Certificates, &amp; Original Creations\Logos &amp; Photos\natologo.gif"/>
          <p:cNvPicPr>
            <a:picLocks noChangeAspect="1" noChangeArrowheads="1"/>
          </p:cNvPicPr>
          <p:nvPr/>
        </p:nvPicPr>
        <p:blipFill>
          <a:blip r:embed="rId2" cstate="print"/>
          <a:srcRect/>
          <a:stretch>
            <a:fillRect/>
          </a:stretch>
        </p:blipFill>
        <p:spPr bwMode="auto">
          <a:xfrm>
            <a:off x="7315200" y="76200"/>
            <a:ext cx="1727200" cy="1295400"/>
          </a:xfrm>
          <a:prstGeom prst="rect">
            <a:avLst/>
          </a:prstGeom>
          <a:noFill/>
          <a:ln w="9525">
            <a:noFill/>
            <a:miter lim="800000"/>
            <a:headEnd/>
            <a:tailEnd/>
          </a:ln>
        </p:spPr>
      </p:pic>
      <p:pic>
        <p:nvPicPr>
          <p:cNvPr id="8210" name="Picture 3"/>
          <p:cNvPicPr>
            <a:picLocks noChangeAspect="1" noChangeArrowheads="1"/>
          </p:cNvPicPr>
          <p:nvPr/>
        </p:nvPicPr>
        <p:blipFill>
          <a:blip r:embed="rId3" cstate="print"/>
          <a:srcRect/>
          <a:stretch>
            <a:fillRect/>
          </a:stretch>
        </p:blipFill>
        <p:spPr bwMode="auto">
          <a:xfrm>
            <a:off x="152400" y="152400"/>
            <a:ext cx="1447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914400" y="1295400"/>
            <a:ext cx="7772400" cy="4800600"/>
          </a:xfrm>
        </p:spPr>
        <p:txBody>
          <a:bodyPr/>
          <a:lstStyle/>
          <a:p>
            <a:pPr marL="609600" indent="-609600">
              <a:lnSpc>
                <a:spcPct val="90000"/>
              </a:lnSpc>
              <a:buFontTx/>
              <a:buNone/>
            </a:pPr>
            <a:endParaRPr lang="en-GB" sz="300" smtClean="0">
              <a:cs typeface="Arial" charset="0"/>
            </a:endParaRPr>
          </a:p>
          <a:p>
            <a:pPr marL="609600" indent="-609600">
              <a:lnSpc>
                <a:spcPct val="90000"/>
              </a:lnSpc>
            </a:pPr>
            <a:r>
              <a:rPr lang="en-CA" sz="2400" b="1" smtClean="0">
                <a:latin typeface="Arial" charset="0"/>
                <a:cs typeface="Arial" charset="0"/>
              </a:rPr>
              <a:t>Mission</a:t>
            </a:r>
            <a:r>
              <a:rPr lang="en-CA" sz="2400" smtClean="0">
                <a:latin typeface="Arial" charset="0"/>
                <a:cs typeface="Arial" charset="0"/>
              </a:rPr>
              <a:t>: To promote and foster interoperability among NATO and Partner nations by furthering standardization of language training and testing. To support the Alliance's operations through the exchange of knowledge and best practices, IAW established procedures and agreements.</a:t>
            </a:r>
          </a:p>
          <a:p>
            <a:pPr marL="609600" indent="-609600">
              <a:lnSpc>
                <a:spcPct val="90000"/>
              </a:lnSpc>
            </a:pPr>
            <a:endParaRPr lang="en-CA" sz="2400" smtClean="0">
              <a:latin typeface="Arial" charset="0"/>
              <a:cs typeface="Arial" charset="0"/>
            </a:endParaRPr>
          </a:p>
          <a:p>
            <a:pPr marL="609600" indent="-609600">
              <a:lnSpc>
                <a:spcPct val="90000"/>
              </a:lnSpc>
            </a:pPr>
            <a:endParaRPr lang="en-CA" sz="2400" smtClean="0">
              <a:latin typeface="Arial" charset="0"/>
              <a:cs typeface="Arial" charset="0"/>
            </a:endParaRPr>
          </a:p>
          <a:p>
            <a:pPr marL="609600" indent="-609600">
              <a:lnSpc>
                <a:spcPct val="90000"/>
              </a:lnSpc>
            </a:pPr>
            <a:r>
              <a:rPr lang="en-CA" sz="2400" b="1" smtClean="0">
                <a:latin typeface="Arial" charset="0"/>
                <a:cs typeface="Arial" charset="0"/>
              </a:rPr>
              <a:t>Vision</a:t>
            </a:r>
            <a:r>
              <a:rPr lang="en-CA" sz="2400" smtClean="0">
                <a:latin typeface="Arial" charset="0"/>
                <a:cs typeface="Arial" charset="0"/>
              </a:rPr>
              <a:t>: To achieve levels of excellence where progress made by one is shared by all.</a:t>
            </a:r>
            <a:r>
              <a:rPr lang="en-US" sz="2400" b="1" i="1" smtClean="0">
                <a:latin typeface="Arial" charset="0"/>
                <a:cs typeface="Arial" charset="0"/>
              </a:rPr>
              <a:t>		</a:t>
            </a:r>
            <a:r>
              <a:rPr lang="en-US" sz="1600" b="1" smtClean="0"/>
              <a:t>	</a:t>
            </a:r>
          </a:p>
        </p:txBody>
      </p:sp>
      <p:pic>
        <p:nvPicPr>
          <p:cNvPr id="9219" name="Picture 3"/>
          <p:cNvPicPr>
            <a:picLocks noGrp="1" noChangeAspect="1" noChangeArrowheads="1"/>
          </p:cNvPicPr>
          <p:nvPr>
            <p:ph type="title"/>
          </p:nvPr>
        </p:nvPicPr>
        <p:blipFill>
          <a:blip r:embed="rId2" cstate="print"/>
          <a:srcRect/>
          <a:stretch>
            <a:fillRect/>
          </a:stretch>
        </p:blipFill>
        <p:spPr>
          <a:xfrm>
            <a:off x="0" y="0"/>
            <a:ext cx="1219200" cy="990600"/>
          </a:xfrm>
          <a:noFill/>
        </p:spPr>
      </p:pic>
      <p:sp>
        <p:nvSpPr>
          <p:cNvPr id="9220" name="Text Box 4"/>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solidFill>
                  <a:srgbClr val="C00000"/>
                </a:solidFill>
                <a:latin typeface="Arial" charset="0"/>
                <a:cs typeface="Arial" charset="0"/>
              </a:rPr>
              <a:t>Mission &amp; Vision</a:t>
            </a:r>
          </a:p>
        </p:txBody>
      </p:sp>
      <p:pic>
        <p:nvPicPr>
          <p:cNvPr id="9221" name="Picture 5" descr="Nato"/>
          <p:cNvPicPr>
            <a:picLocks noChangeAspect="1" noChangeArrowheads="1"/>
          </p:cNvPicPr>
          <p:nvPr/>
        </p:nvPicPr>
        <p:blipFill>
          <a:blip r:embed="rId3" cstate="print"/>
          <a:srcRect/>
          <a:stretch>
            <a:fillRect/>
          </a:stretch>
        </p:blipFill>
        <p:spPr bwMode="auto">
          <a:xfrm>
            <a:off x="7239000" y="5346700"/>
            <a:ext cx="19050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ato"/>
          <p:cNvPicPr>
            <a:picLocks noChangeAspect="1" noChangeArrowheads="1"/>
          </p:cNvPicPr>
          <p:nvPr/>
        </p:nvPicPr>
        <p:blipFill>
          <a:blip r:embed="rId3" cstate="print"/>
          <a:srcRect/>
          <a:stretch>
            <a:fillRect/>
          </a:stretch>
        </p:blipFill>
        <p:spPr bwMode="auto">
          <a:xfrm>
            <a:off x="7239000" y="5410200"/>
            <a:ext cx="1905000" cy="1447800"/>
          </a:xfrm>
          <a:prstGeom prst="rect">
            <a:avLst/>
          </a:prstGeom>
          <a:noFill/>
          <a:ln w="9525">
            <a:noFill/>
            <a:miter lim="800000"/>
            <a:headEnd/>
            <a:tailEnd/>
          </a:ln>
        </p:spPr>
      </p:pic>
      <p:sp>
        <p:nvSpPr>
          <p:cNvPr id="19459" name="Rectangle 3"/>
          <p:cNvSpPr>
            <a:spLocks noGrp="1" noChangeArrowheads="1"/>
          </p:cNvSpPr>
          <p:nvPr>
            <p:ph type="body" idx="1"/>
          </p:nvPr>
        </p:nvSpPr>
        <p:spPr>
          <a:xfrm>
            <a:off x="228600" y="1752600"/>
            <a:ext cx="8686800" cy="4724400"/>
          </a:xfrm>
        </p:spPr>
        <p:txBody>
          <a:bodyPr/>
          <a:lstStyle/>
          <a:p>
            <a:pPr marL="609600" indent="-609600">
              <a:buNone/>
            </a:pP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Language proficiency descriptions developed by BILC</a:t>
            </a:r>
          </a:p>
          <a:p>
            <a:pPr marL="1009650" lvl="1" indent="-609600"/>
            <a:r>
              <a:rPr lang="en-US" sz="2000" dirty="0" smtClean="0">
                <a:latin typeface="Arial" pitchFamily="34" charset="0"/>
                <a:cs typeface="Arial" pitchFamily="34" charset="0"/>
              </a:rPr>
              <a:t>SLPs in job descriptions, prerequisites for training, Force Goals, Partnership Targets</a:t>
            </a:r>
          </a:p>
          <a:p>
            <a:pPr marL="1009650" lvl="1" indent="-609600"/>
            <a:r>
              <a:rPr lang="en-US" sz="2000" dirty="0" smtClean="0">
                <a:latin typeface="Arial" pitchFamily="34" charset="0"/>
                <a:cs typeface="Arial" pitchFamily="34" charset="0"/>
              </a:rPr>
              <a:t>BILC is custodian for updating STANAG 6001</a:t>
            </a:r>
          </a:p>
          <a:p>
            <a:pPr marL="1009650" lvl="1" indent="-609600"/>
            <a:r>
              <a:rPr lang="en-US" sz="2000" dirty="0" smtClean="0">
                <a:latin typeface="Arial" pitchFamily="34" charset="0"/>
                <a:cs typeface="Arial" pitchFamily="34" charset="0"/>
              </a:rPr>
              <a:t>Edition 5 this year: No changes; just formatting</a:t>
            </a:r>
          </a:p>
          <a:p>
            <a:pPr eaLnBrk="1" hangingPunct="1">
              <a:lnSpc>
                <a:spcPct val="70000"/>
              </a:lnSpc>
              <a:buFont typeface="Wingdings" pitchFamily="2" charset="2"/>
              <a:buNone/>
            </a:pPr>
            <a:r>
              <a:rPr lang="en-CA" sz="2400" dirty="0" smtClean="0">
                <a:latin typeface="Arial" pitchFamily="34" charset="0"/>
                <a:cs typeface="Arial" pitchFamily="34" charset="0"/>
              </a:rPr>
              <a:t>	</a:t>
            </a:r>
          </a:p>
          <a:p>
            <a:pPr eaLnBrk="1" hangingPunct="1">
              <a:lnSpc>
                <a:spcPct val="70000"/>
              </a:lnSpc>
              <a:buNone/>
            </a:pP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Language Teaching and Testing Exchanges:</a:t>
            </a:r>
          </a:p>
          <a:p>
            <a:pPr eaLnBrk="1" hangingPunct="1">
              <a:lnSpc>
                <a:spcPct val="80000"/>
              </a:lnSpc>
              <a:buFont typeface="Wingdings" pitchFamily="2" charset="2"/>
              <a:buNone/>
            </a:pPr>
            <a:r>
              <a:rPr lang="en-CA" altLang="pl-PL" sz="2400" dirty="0" smtClean="0">
                <a:latin typeface="Arial" pitchFamily="34" charset="0"/>
                <a:cs typeface="Arial" pitchFamily="34" charset="0"/>
              </a:rPr>
              <a:t>	-	</a:t>
            </a:r>
            <a:r>
              <a:rPr lang="en-CA" altLang="pl-PL" sz="2000" dirty="0" smtClean="0">
                <a:latin typeface="Arial" pitchFamily="34" charset="0"/>
                <a:cs typeface="Arial" pitchFamily="34" charset="0"/>
              </a:rPr>
              <a:t>2014: Georgia, Moldova, Macedonia (FYROM), Algeria, Ukraine, Montenegro, Uzbekistan, Kazakhstan</a:t>
            </a:r>
          </a:p>
          <a:p>
            <a:pPr eaLnBrk="1" hangingPunct="1">
              <a:lnSpc>
                <a:spcPct val="80000"/>
              </a:lnSpc>
              <a:buFont typeface="Wingdings" pitchFamily="2" charset="2"/>
              <a:buNone/>
            </a:pPr>
            <a:r>
              <a:rPr lang="en-CA" altLang="pl-PL" sz="2000" dirty="0" smtClean="0">
                <a:latin typeface="Arial" pitchFamily="34" charset="0"/>
                <a:cs typeface="Arial" pitchFamily="34" charset="0"/>
              </a:rPr>
              <a:t>      -       2015: Mauritania, Mongolia, and others TBD.  </a:t>
            </a:r>
          </a:p>
          <a:p>
            <a:pPr eaLnBrk="1" hangingPunct="1">
              <a:lnSpc>
                <a:spcPct val="80000"/>
              </a:lnSpc>
              <a:buFont typeface="Wingdings" pitchFamily="2" charset="2"/>
              <a:buNone/>
            </a:pPr>
            <a:r>
              <a:rPr lang="en-CA" altLang="pl-PL" sz="2400" dirty="0" smtClean="0">
                <a:latin typeface="Arial" pitchFamily="34" charset="0"/>
                <a:cs typeface="Arial" pitchFamily="34" charset="0"/>
              </a:rPr>
              <a:t>	</a:t>
            </a:r>
            <a:r>
              <a:rPr lang="en-CA" altLang="pl-PL" sz="2000" dirty="0" smtClean="0">
                <a:latin typeface="Arial" pitchFamily="34" charset="0"/>
                <a:cs typeface="Arial" pitchFamily="34" charset="0"/>
              </a:rPr>
              <a:t>Team members from: </a:t>
            </a:r>
            <a:r>
              <a:rPr lang="en-CA" altLang="pl-PL" sz="2000" baseline="0" dirty="0" smtClean="0">
                <a:latin typeface="Arial" pitchFamily="34" charset="0"/>
                <a:cs typeface="Arial" pitchFamily="34" charset="0"/>
              </a:rPr>
              <a:t>Canada, Bulgaria, Croatia, Denmark, Slovenia, Sweden, UK, USA</a:t>
            </a:r>
            <a:endParaRPr lang="en-US" sz="2000" dirty="0" smtClean="0"/>
          </a:p>
        </p:txBody>
      </p:sp>
      <p:pic>
        <p:nvPicPr>
          <p:cNvPr id="19460" name="Picture 4"/>
          <p:cNvPicPr>
            <a:picLocks noGrp="1" noChangeAspect="1" noChangeArrowheads="1"/>
          </p:cNvPicPr>
          <p:nvPr>
            <p:ph type="title"/>
          </p:nvPr>
        </p:nvPicPr>
        <p:blipFill>
          <a:blip r:embed="rId4" cstate="print"/>
          <a:srcRect/>
          <a:stretch>
            <a:fillRect/>
          </a:stretch>
        </p:blipFill>
        <p:spPr>
          <a:xfrm>
            <a:off x="0" y="0"/>
            <a:ext cx="1295400" cy="1022350"/>
          </a:xfrm>
          <a:noFill/>
        </p:spPr>
      </p:pic>
      <p:sp>
        <p:nvSpPr>
          <p:cNvPr id="19461" name="Text Box 5"/>
          <p:cNvSpPr txBox="1">
            <a:spLocks noChangeArrowheads="1"/>
          </p:cNvSpPr>
          <p:nvPr/>
        </p:nvSpPr>
        <p:spPr bwMode="auto">
          <a:xfrm>
            <a:off x="0" y="228600"/>
            <a:ext cx="9144000" cy="523220"/>
          </a:xfrm>
          <a:prstGeom prst="rect">
            <a:avLst/>
          </a:prstGeom>
          <a:noFill/>
          <a:ln w="9525">
            <a:noFill/>
            <a:miter lim="800000"/>
            <a:headEnd/>
            <a:tailEnd/>
          </a:ln>
        </p:spPr>
        <p:txBody>
          <a:bodyPr>
            <a:spAutoFit/>
          </a:bodyPr>
          <a:lstStyle/>
          <a:p>
            <a:pPr algn="ctr"/>
            <a:r>
              <a:rPr lang="en-US" sz="2800" b="1" dirty="0" smtClean="0">
                <a:latin typeface="Arial" pitchFamily="34" charset="0"/>
                <a:cs typeface="Arial" pitchFamily="34" charset="0"/>
              </a:rPr>
              <a:t>Custodial and Outreach </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ato"/>
          <p:cNvPicPr>
            <a:picLocks noChangeAspect="1" noChangeArrowheads="1"/>
          </p:cNvPicPr>
          <p:nvPr/>
        </p:nvPicPr>
        <p:blipFill>
          <a:blip r:embed="rId3" cstate="print"/>
          <a:srcRect/>
          <a:stretch>
            <a:fillRect/>
          </a:stretch>
        </p:blipFill>
        <p:spPr bwMode="auto">
          <a:xfrm>
            <a:off x="7239000" y="5410200"/>
            <a:ext cx="1905000" cy="1447800"/>
          </a:xfrm>
          <a:prstGeom prst="rect">
            <a:avLst/>
          </a:prstGeom>
          <a:noFill/>
          <a:ln w="9525">
            <a:noFill/>
            <a:miter lim="800000"/>
            <a:headEnd/>
            <a:tailEnd/>
          </a:ln>
        </p:spPr>
      </p:pic>
      <p:pic>
        <p:nvPicPr>
          <p:cNvPr id="19460" name="Picture 4"/>
          <p:cNvPicPr>
            <a:picLocks noGrp="1" noChangeAspect="1" noChangeArrowheads="1"/>
          </p:cNvPicPr>
          <p:nvPr>
            <p:ph type="title"/>
          </p:nvPr>
        </p:nvPicPr>
        <p:blipFill>
          <a:blip r:embed="rId4" cstate="print"/>
          <a:stretch>
            <a:fillRect/>
          </a:stretch>
        </p:blipFill>
        <p:spPr>
          <a:xfrm>
            <a:off x="0" y="0"/>
            <a:ext cx="1340661" cy="1143000"/>
          </a:xfrm>
          <a:noFill/>
        </p:spPr>
      </p:pic>
      <p:sp>
        <p:nvSpPr>
          <p:cNvPr id="7" name="Content Placeholder 6"/>
          <p:cNvSpPr>
            <a:spLocks noGrp="1"/>
          </p:cNvSpPr>
          <p:nvPr>
            <p:ph idx="1"/>
          </p:nvPr>
        </p:nvSpPr>
        <p:spPr>
          <a:xfrm>
            <a:off x="685800" y="1219200"/>
            <a:ext cx="7772400" cy="4114800"/>
          </a:xfrm>
        </p:spPr>
        <p:txBody>
          <a:bodyPr/>
          <a:lstStyle/>
          <a:p>
            <a:pPr marL="0" indent="0">
              <a:spcBef>
                <a:spcPct val="0"/>
              </a:spcBef>
              <a:buFont typeface="Wingdings" pitchFamily="2" charset="2"/>
              <a:buChar char="q"/>
            </a:pPr>
            <a:r>
              <a:rPr kumimoji="0" lang="en-US" sz="16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  The WG on Level 4, consisting of members from CAN, USA, GER, SWE, DNK, BUL, SHAPE, NDL (led by </a:t>
            </a:r>
            <a:r>
              <a:rPr lang="en-US" sz="1600" dirty="0" smtClean="0">
                <a:solidFill>
                  <a:srgbClr val="000000"/>
                </a:solidFill>
                <a:latin typeface="Arial" pitchFamily="34" charset="0"/>
                <a:cs typeface="Arial" pitchFamily="34" charset="0"/>
              </a:rPr>
              <a:t>Jana </a:t>
            </a:r>
            <a:r>
              <a:rPr lang="en-US" sz="1600" dirty="0" err="1" smtClean="0">
                <a:solidFill>
                  <a:srgbClr val="000000"/>
                </a:solidFill>
                <a:latin typeface="Arial" pitchFamily="34" charset="0"/>
                <a:cs typeface="Arial" pitchFamily="34" charset="0"/>
              </a:rPr>
              <a:t>Vasilj-Begovic</a:t>
            </a:r>
            <a:r>
              <a:rPr lang="en-US" sz="1600" dirty="0" smtClean="0">
                <a:solidFill>
                  <a:srgbClr val="000000"/>
                </a:solidFill>
                <a:latin typeface="Arial" pitchFamily="34" charset="0"/>
                <a:cs typeface="Arial" pitchFamily="34" charset="0"/>
              </a:rPr>
              <a:t>,</a:t>
            </a:r>
            <a:r>
              <a:rPr kumimoji="0" lang="en-US" sz="16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 Assoc. Secretary) did the following: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lvl="0" indent="0">
              <a:spcBef>
                <a:spcPct val="0"/>
              </a:spcBef>
              <a:buNone/>
            </a:pPr>
            <a:r>
              <a:rPr kumimoji="0" lang="en-US" sz="16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400050" lvl="1" indent="0">
              <a:spcBef>
                <a:spcPct val="0"/>
              </a:spcBef>
              <a:buNone/>
            </a:pPr>
            <a:r>
              <a:rPr kumimoji="0" lang="en-US" sz="12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a:t>
            </a:r>
            <a:r>
              <a:rPr kumimoji="0" lang="en-US" sz="1200" b="0" i="0" u="none" strike="noStrike" cap="none" normalizeH="0" dirty="0" smtClean="0">
                <a:ln>
                  <a:noFill/>
                </a:ln>
                <a:solidFill>
                  <a:schemeClr val="tx1"/>
                </a:solidFill>
                <a:effectLst/>
                <a:latin typeface="Arial" pitchFamily="34" charset="0"/>
                <a:ea typeface="PMingLiU" pitchFamily="18" charset="-12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Developed a conceptual framework of L4 proficiency (paper available on BILC website)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400050" lvl="1" indent="0">
              <a:spcBef>
                <a:spcPct val="0"/>
              </a:spcBef>
              <a:buNone/>
            </a:pPr>
            <a:r>
              <a:rPr lang="en-US" sz="1400" dirty="0" smtClean="0">
                <a:latin typeface="Arial" pitchFamily="34" charset="0"/>
                <a:ea typeface="PMingLiU" pitchFamily="18" charset="-12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Wrote an article on L4 to be published by </a:t>
            </a:r>
            <a:r>
              <a:rPr lang="en-US" sz="1400" dirty="0" smtClean="0">
                <a:latin typeface="Arial" pitchFamily="34" charset="0"/>
                <a:ea typeface="PMingLiU" pitchFamily="18" charset="-120"/>
                <a:cs typeface="Arial" pitchFamily="34" charset="0"/>
              </a:rPr>
              <a:t>“</a:t>
            </a:r>
            <a:r>
              <a:rPr kumimoji="0" lang="en-US" sz="14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Cambridge Scholars</a:t>
            </a:r>
            <a:r>
              <a:rPr lang="en-US" sz="1400" dirty="0" smtClean="0">
                <a:latin typeface="Arial" pitchFamily="34" charset="0"/>
                <a:ea typeface="PMingLiU" pitchFamily="18" charset="-120"/>
                <a:cs typeface="Arial" pitchFamily="34" charset="0"/>
              </a:rPr>
              <a:t>”</a:t>
            </a:r>
            <a:r>
              <a:rPr kumimoji="0" lang="en-US" sz="14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 as Chapter 10 of the book : </a:t>
            </a:r>
            <a:r>
              <a:rPr lang="en-US" sz="1400" dirty="0" smtClean="0">
                <a:latin typeface="Arial" pitchFamily="34" charset="0"/>
                <a:ea typeface="PMingLiU" pitchFamily="18" charset="-120"/>
                <a:cs typeface="Arial" pitchFamily="34" charset="0"/>
              </a:rPr>
              <a:t>“</a:t>
            </a:r>
            <a:r>
              <a:rPr kumimoji="0" lang="en-US" sz="14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Language in Uniform-Language Analysis and Training for Policing and Military purposes</a:t>
            </a:r>
            <a:r>
              <a:rPr lang="en-US" sz="1400" dirty="0" smtClean="0">
                <a:latin typeface="Arial" pitchFamily="34" charset="0"/>
                <a:ea typeface="PMingLiU" pitchFamily="18" charset="-12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400050" lvl="1" indent="0">
              <a:spcBef>
                <a:spcPct val="0"/>
              </a:spcBef>
              <a:buNone/>
            </a:pPr>
            <a:r>
              <a:rPr lang="en-US" sz="1400" dirty="0" smtClean="0">
                <a:latin typeface="Arial" pitchFamily="34" charset="0"/>
                <a:ea typeface="PMingLiU" pitchFamily="18" charset="-12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PMingLiU" pitchFamily="18" charset="-120"/>
                <a:cs typeface="Arial" pitchFamily="34" charset="0"/>
              </a:rPr>
              <a:t>Is developing a prototype L4 test in all 4 skills. Phase 1: reading comprehension test has just commenced.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a:buFont typeface="Wingdings" pitchFamily="2" charset="2"/>
              <a:buChar char="q"/>
            </a:pPr>
            <a:endParaRPr lang="en-US" sz="1400" dirty="0" smtClean="0">
              <a:latin typeface="Arial" pitchFamily="34" charset="0"/>
              <a:cs typeface="Arial" pitchFamily="34" charset="0"/>
            </a:endParaRPr>
          </a:p>
          <a:p>
            <a:pPr>
              <a:buFont typeface="Wingdings" pitchFamily="2" charset="2"/>
              <a:buChar char="q"/>
            </a:pPr>
            <a:r>
              <a:rPr lang="en-US" sz="1600" dirty="0" smtClean="0">
                <a:latin typeface="Arial" pitchFamily="34" charset="0"/>
                <a:cs typeface="Arial" pitchFamily="34" charset="0"/>
              </a:rPr>
              <a:t>The WG on Military Translation led by Col Dr Josef Ernst AUS.  Mission almost accomplished!  </a:t>
            </a:r>
          </a:p>
          <a:p>
            <a:pPr lvl="1"/>
            <a:r>
              <a:rPr lang="en-US" sz="1400" dirty="0" smtClean="0">
                <a:latin typeface="Arial" pitchFamily="34" charset="0"/>
                <a:cs typeface="Arial" pitchFamily="34" charset="0"/>
              </a:rPr>
              <a:t>“</a:t>
            </a:r>
            <a:r>
              <a:rPr lang="en-US" sz="1400" dirty="0" smtClean="0">
                <a:solidFill>
                  <a:schemeClr val="tx1"/>
                </a:solidFill>
                <a:latin typeface="Arial" pitchFamily="34" charset="0"/>
                <a:ea typeface="+mn-ea"/>
                <a:cs typeface="Arial" pitchFamily="34" charset="0"/>
              </a:rPr>
              <a:t>I will hand out  a list at the Seminar where all participating nations are asked to put their addresses on so I can send them a Glossary in the analog version for further copying and distributing. The electronic version should be posted on the BILC website.”</a:t>
            </a:r>
          </a:p>
          <a:p>
            <a:pPr>
              <a:buNone/>
            </a:pPr>
            <a:r>
              <a:rPr lang="en-US" sz="1600" dirty="0" smtClean="0">
                <a:solidFill>
                  <a:schemeClr val="tx1"/>
                </a:solidFill>
                <a:latin typeface="Arial" pitchFamily="34" charset="0"/>
                <a:cs typeface="Arial" pitchFamily="34" charset="0"/>
              </a:rPr>
              <a:t> </a:t>
            </a:r>
          </a:p>
          <a:p>
            <a:pPr>
              <a:buFont typeface="Wingdings" pitchFamily="2" charset="2"/>
              <a:buChar char="q"/>
            </a:pPr>
            <a:endParaRPr lang="en-US" sz="1600" dirty="0">
              <a:latin typeface="Arial" pitchFamily="34" charset="0"/>
              <a:cs typeface="Arial" pitchFamily="34" charset="0"/>
            </a:endParaRPr>
          </a:p>
        </p:txBody>
      </p:sp>
      <p:sp>
        <p:nvSpPr>
          <p:cNvPr id="19461" name="Text Box 5"/>
          <p:cNvSpPr txBox="1">
            <a:spLocks noChangeArrowheads="1"/>
          </p:cNvSpPr>
          <p:nvPr/>
        </p:nvSpPr>
        <p:spPr bwMode="auto">
          <a:xfrm>
            <a:off x="0" y="228600"/>
            <a:ext cx="9144000" cy="523220"/>
          </a:xfrm>
          <a:prstGeom prst="rect">
            <a:avLst/>
          </a:prstGeom>
          <a:noFill/>
          <a:ln w="9525">
            <a:noFill/>
            <a:miter lim="800000"/>
            <a:headEnd/>
            <a:tailEnd/>
          </a:ln>
        </p:spPr>
        <p:txBody>
          <a:bodyPr>
            <a:spAutoFit/>
          </a:bodyPr>
          <a:lstStyle/>
          <a:p>
            <a:pPr algn="ctr"/>
            <a:r>
              <a:rPr lang="en-US" sz="2800" b="1" dirty="0" smtClean="0">
                <a:latin typeface="Arial" pitchFamily="34" charset="0"/>
                <a:cs typeface="Arial" pitchFamily="34" charset="0"/>
              </a:rPr>
              <a:t>BILC Working Groups</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BILC Events 2014</a:t>
            </a:r>
          </a:p>
        </p:txBody>
      </p:sp>
      <p:sp>
        <p:nvSpPr>
          <p:cNvPr id="10243" name="Content Placeholder 2"/>
          <p:cNvSpPr>
            <a:spLocks noGrp="1"/>
          </p:cNvSpPr>
          <p:nvPr>
            <p:ph idx="1"/>
          </p:nvPr>
        </p:nvSpPr>
        <p:spPr>
          <a:xfrm>
            <a:off x="685800" y="1981200"/>
            <a:ext cx="7772400" cy="4419600"/>
          </a:xfrm>
        </p:spPr>
        <p:txBody>
          <a:bodyPr/>
          <a:lstStyle/>
          <a:p>
            <a:pPr eaLnBrk="1" hangingPunct="1">
              <a:lnSpc>
                <a:spcPct val="90000"/>
              </a:lnSpc>
            </a:pPr>
            <a:r>
              <a:rPr lang="en-CA" altLang="pl-PL" sz="2000" dirty="0" smtClean="0">
                <a:latin typeface="Arial" pitchFamily="34" charset="0"/>
                <a:cs typeface="Arial" pitchFamily="34" charset="0"/>
              </a:rPr>
              <a:t>BILC Conference (spring)</a:t>
            </a:r>
          </a:p>
          <a:p>
            <a:pPr eaLnBrk="1" hangingPunct="1">
              <a:lnSpc>
                <a:spcPct val="90000"/>
              </a:lnSpc>
              <a:buFont typeface="Wingdings" pitchFamily="2" charset="2"/>
              <a:buNone/>
            </a:pPr>
            <a:r>
              <a:rPr lang="en-CA" altLang="pl-PL" sz="2000" dirty="0" smtClean="0">
                <a:latin typeface="Arial" pitchFamily="34" charset="0"/>
                <a:cs typeface="Arial" pitchFamily="34" charset="0"/>
              </a:rPr>
              <a:t>		2014 – Belgium</a:t>
            </a:r>
          </a:p>
          <a:p>
            <a:pPr eaLnBrk="1" hangingPunct="1">
              <a:lnSpc>
                <a:spcPct val="90000"/>
              </a:lnSpc>
              <a:buFont typeface="Wingdings" pitchFamily="2" charset="2"/>
              <a:buNone/>
            </a:pPr>
            <a:r>
              <a:rPr lang="en-CA" altLang="pl-PL" sz="2000" dirty="0" smtClean="0">
                <a:latin typeface="Arial" pitchFamily="34" charset="0"/>
                <a:cs typeface="Arial" pitchFamily="34" charset="0"/>
              </a:rPr>
              <a:t>	</a:t>
            </a:r>
            <a:r>
              <a:rPr lang="en-US" sz="2000" dirty="0" smtClean="0">
                <a:latin typeface="Arial" pitchFamily="34" charset="0"/>
                <a:cs typeface="Arial" pitchFamily="34" charset="0"/>
              </a:rPr>
              <a:t> “Forging Effective Partnerships to Optimize Operational Success”</a:t>
            </a:r>
            <a:endParaRPr lang="en-CA" altLang="pl-PL" sz="2000" dirty="0" smtClean="0">
              <a:latin typeface="Arial" pitchFamily="34" charset="0"/>
              <a:cs typeface="Arial" pitchFamily="34" charset="0"/>
            </a:endParaRPr>
          </a:p>
          <a:p>
            <a:pPr eaLnBrk="1" hangingPunct="1">
              <a:lnSpc>
                <a:spcPct val="90000"/>
              </a:lnSpc>
            </a:pPr>
            <a:endParaRPr lang="en-CA" altLang="pl-PL" sz="2000" i="1" dirty="0" smtClean="0">
              <a:latin typeface="Arial" pitchFamily="34" charset="0"/>
              <a:cs typeface="Arial" pitchFamily="34" charset="0"/>
            </a:endParaRPr>
          </a:p>
          <a:p>
            <a:pPr eaLnBrk="1" hangingPunct="1">
              <a:lnSpc>
                <a:spcPct val="90000"/>
              </a:lnSpc>
            </a:pPr>
            <a:r>
              <a:rPr lang="en-CA" altLang="pl-PL" sz="2000" i="1" dirty="0" smtClean="0">
                <a:latin typeface="Arial" pitchFamily="34" charset="0"/>
                <a:cs typeface="Arial" pitchFamily="34" charset="0"/>
              </a:rPr>
              <a:t>STANAG Testing Workshop </a:t>
            </a:r>
            <a:r>
              <a:rPr lang="en-CA" altLang="pl-PL" sz="2000" dirty="0" smtClean="0">
                <a:latin typeface="Arial" pitchFamily="34" charset="0"/>
                <a:cs typeface="Arial" pitchFamily="34" charset="0"/>
              </a:rPr>
              <a:t>(fall)</a:t>
            </a:r>
          </a:p>
          <a:p>
            <a:pPr eaLnBrk="1" hangingPunct="1">
              <a:lnSpc>
                <a:spcPct val="90000"/>
              </a:lnSpc>
              <a:buFont typeface="Wingdings" pitchFamily="2" charset="2"/>
              <a:buNone/>
            </a:pPr>
            <a:r>
              <a:rPr lang="en-CA" altLang="pl-PL" sz="2000" dirty="0" smtClean="0">
                <a:latin typeface="Arial" pitchFamily="34" charset="0"/>
                <a:cs typeface="Arial" pitchFamily="34" charset="0"/>
              </a:rPr>
              <a:t>		2014 – Austria</a:t>
            </a:r>
          </a:p>
          <a:p>
            <a:pPr marL="342900" lvl="1" indent="-342900" eaLnBrk="1" hangingPunct="1">
              <a:lnSpc>
                <a:spcPct val="90000"/>
              </a:lnSpc>
              <a:buFontTx/>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Focus: Item development workshop</a:t>
            </a:r>
          </a:p>
          <a:p>
            <a:pPr eaLnBrk="1" hangingPunct="1">
              <a:lnSpc>
                <a:spcPct val="90000"/>
              </a:lnSpc>
            </a:pPr>
            <a:endParaRPr lang="en-CA" altLang="pl-PL" sz="2000" dirty="0" smtClean="0">
              <a:latin typeface="Arial" pitchFamily="34" charset="0"/>
              <a:cs typeface="Arial" pitchFamily="34" charset="0"/>
            </a:endParaRPr>
          </a:p>
          <a:p>
            <a:pPr eaLnBrk="1" hangingPunct="1">
              <a:lnSpc>
                <a:spcPct val="90000"/>
              </a:lnSpc>
            </a:pPr>
            <a:r>
              <a:rPr lang="en-CA" altLang="pl-PL" sz="2000" dirty="0" smtClean="0">
                <a:latin typeface="Arial" pitchFamily="34" charset="0"/>
                <a:cs typeface="Arial" pitchFamily="34" charset="0"/>
              </a:rPr>
              <a:t>BILC Professional Seminar (fall) </a:t>
            </a:r>
          </a:p>
          <a:p>
            <a:pPr eaLnBrk="1" hangingPunct="1">
              <a:lnSpc>
                <a:spcPct val="90000"/>
              </a:lnSpc>
              <a:buFont typeface="Wingdings" pitchFamily="2" charset="2"/>
              <a:buNone/>
            </a:pPr>
            <a:r>
              <a:rPr lang="en-CA" altLang="pl-PL" sz="2000" dirty="0" smtClean="0">
                <a:latin typeface="Arial" pitchFamily="34" charset="0"/>
                <a:cs typeface="Arial" pitchFamily="34" charset="0"/>
              </a:rPr>
              <a:t>		2014 – Germany</a:t>
            </a:r>
          </a:p>
          <a:p>
            <a:pPr eaLnBrk="1" hangingPunct="1">
              <a:lnSpc>
                <a:spcPct val="90000"/>
              </a:lnSpc>
              <a:buFont typeface="Wingdings" pitchFamily="2" charset="2"/>
              <a:buNone/>
            </a:pPr>
            <a:r>
              <a:rPr lang="en-CA" altLang="pl-PL" sz="2000" dirty="0" smtClean="0">
                <a:latin typeface="Arial" pitchFamily="34" charset="0"/>
                <a:cs typeface="Arial" pitchFamily="34" charset="0"/>
              </a:rPr>
              <a:t>	</a:t>
            </a:r>
            <a:r>
              <a:rPr lang="en-US" sz="2000" dirty="0" smtClean="0">
                <a:latin typeface="Arial" pitchFamily="34" charset="0"/>
                <a:cs typeface="Arial" pitchFamily="34" charset="0"/>
              </a:rPr>
              <a:t> “Catering to Diversity: Tailored Approaches to </a:t>
            </a:r>
          </a:p>
          <a:p>
            <a:pPr eaLnBrk="1" hangingPunct="1">
              <a:lnSpc>
                <a:spcPct val="90000"/>
              </a:lnSpc>
              <a:buFont typeface="Wingdings" pitchFamily="2" charset="2"/>
              <a:buNone/>
            </a:pPr>
            <a:r>
              <a:rPr lang="en-US" sz="2000" dirty="0" smtClean="0">
                <a:latin typeface="Arial" pitchFamily="34" charset="0"/>
                <a:cs typeface="Arial" pitchFamily="34" charset="0"/>
              </a:rPr>
              <a:t>            Language Training”</a:t>
            </a:r>
            <a:endParaRPr lang="en-CA" altLang="pl-PL" sz="2000" dirty="0" smtClean="0">
              <a:latin typeface="Arial" pitchFamily="34" charset="0"/>
              <a:cs typeface="Arial" pitchFamily="34" charset="0"/>
            </a:endParaRPr>
          </a:p>
          <a:p>
            <a:pPr eaLnBrk="1" hangingPunct="1">
              <a:lnSpc>
                <a:spcPct val="90000"/>
              </a:lnSpc>
              <a:buFont typeface="Wingdings" pitchFamily="2" charset="2"/>
              <a:buNone/>
            </a:pPr>
            <a:endParaRPr lang="en-CA" altLang="pl-PL" sz="2000" dirty="0" smtClean="0"/>
          </a:p>
          <a:p>
            <a:endParaRPr lang="en-US" sz="2000" dirty="0" smtClean="0"/>
          </a:p>
        </p:txBody>
      </p:sp>
      <p:pic>
        <p:nvPicPr>
          <p:cNvPr id="10244" name="Picture 3"/>
          <p:cNvPicPr>
            <a:picLocks noChangeAspect="1" noChangeArrowheads="1"/>
          </p:cNvPicPr>
          <p:nvPr/>
        </p:nvPicPr>
        <p:blipFill>
          <a:blip r:embed="rId3" cstate="print"/>
          <a:srcRect/>
          <a:stretch>
            <a:fillRect/>
          </a:stretch>
        </p:blipFill>
        <p:spPr bwMode="auto">
          <a:xfrm>
            <a:off x="0" y="0"/>
            <a:ext cx="1295400" cy="1022350"/>
          </a:xfrm>
          <a:prstGeom prst="rect">
            <a:avLst/>
          </a:prstGeom>
          <a:noFill/>
          <a:ln w="9525">
            <a:noFill/>
            <a:miter lim="800000"/>
            <a:headEnd/>
            <a:tailEnd/>
          </a:ln>
        </p:spPr>
      </p:pic>
      <p:pic>
        <p:nvPicPr>
          <p:cNvPr id="10245" name="Picture 5" descr="Nato"/>
          <p:cNvPicPr>
            <a:picLocks noChangeAspect="1" noChangeArrowheads="1"/>
          </p:cNvPicPr>
          <p:nvPr/>
        </p:nvPicPr>
        <p:blipFill>
          <a:blip r:embed="rId4" cstate="print"/>
          <a:srcRect/>
          <a:stretch>
            <a:fillRect/>
          </a:stretch>
        </p:blipFill>
        <p:spPr bwMode="auto">
          <a:xfrm>
            <a:off x="7239000" y="5346700"/>
            <a:ext cx="19050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600" dirty="0" smtClean="0">
                <a:latin typeface="Arial" pitchFamily="34" charset="0"/>
                <a:cs typeface="Arial" pitchFamily="34" charset="0"/>
              </a:rPr>
              <a:t>BILC Events 2015</a:t>
            </a:r>
          </a:p>
        </p:txBody>
      </p:sp>
      <p:sp>
        <p:nvSpPr>
          <p:cNvPr id="11267" name="Content Placeholder 2"/>
          <p:cNvSpPr>
            <a:spLocks noGrp="1"/>
          </p:cNvSpPr>
          <p:nvPr>
            <p:ph idx="1"/>
          </p:nvPr>
        </p:nvSpPr>
        <p:spPr/>
        <p:txBody>
          <a:bodyPr/>
          <a:lstStyle/>
          <a:p>
            <a:pPr eaLnBrk="1" hangingPunct="1">
              <a:lnSpc>
                <a:spcPct val="90000"/>
              </a:lnSpc>
            </a:pPr>
            <a:r>
              <a:rPr lang="en-CA" altLang="pl-PL" sz="2000" dirty="0" smtClean="0">
                <a:latin typeface="Arial" pitchFamily="34" charset="0"/>
                <a:cs typeface="Arial" pitchFamily="34" charset="0"/>
              </a:rPr>
              <a:t>BILC Conference (spring)</a:t>
            </a:r>
          </a:p>
          <a:p>
            <a:pPr eaLnBrk="1" hangingPunct="1">
              <a:lnSpc>
                <a:spcPct val="90000"/>
              </a:lnSpc>
              <a:buFont typeface="Wingdings" pitchFamily="2" charset="2"/>
              <a:buNone/>
            </a:pPr>
            <a:r>
              <a:rPr lang="en-CA" altLang="pl-PL" sz="2000" dirty="0" smtClean="0">
                <a:latin typeface="Arial" pitchFamily="34" charset="0"/>
                <a:cs typeface="Arial" pitchFamily="34" charset="0"/>
              </a:rPr>
              <a:t>		2015 – Spain</a:t>
            </a:r>
          </a:p>
          <a:p>
            <a:pPr eaLnBrk="1" hangingPunct="1">
              <a:lnSpc>
                <a:spcPct val="90000"/>
              </a:lnSpc>
            </a:pPr>
            <a:endParaRPr lang="en-CA" altLang="pl-PL" sz="2000" dirty="0" smtClean="0">
              <a:latin typeface="Arial" pitchFamily="34" charset="0"/>
              <a:cs typeface="Arial" pitchFamily="34" charset="0"/>
            </a:endParaRPr>
          </a:p>
          <a:p>
            <a:pPr eaLnBrk="1" hangingPunct="1">
              <a:lnSpc>
                <a:spcPct val="90000"/>
              </a:lnSpc>
            </a:pPr>
            <a:r>
              <a:rPr lang="en-CA" altLang="pl-PL" sz="2000" dirty="0" smtClean="0">
                <a:latin typeface="Arial" pitchFamily="34" charset="0"/>
                <a:cs typeface="Arial" pitchFamily="34" charset="0"/>
              </a:rPr>
              <a:t>BILC Professional Seminar (fall) </a:t>
            </a:r>
          </a:p>
          <a:p>
            <a:pPr eaLnBrk="1" hangingPunct="1">
              <a:lnSpc>
                <a:spcPct val="90000"/>
              </a:lnSpc>
              <a:buFont typeface="Wingdings" pitchFamily="2" charset="2"/>
              <a:buNone/>
            </a:pPr>
            <a:r>
              <a:rPr lang="en-CA" altLang="pl-PL" sz="2000" dirty="0" smtClean="0">
                <a:latin typeface="Arial" pitchFamily="34" charset="0"/>
                <a:cs typeface="Arial" pitchFamily="34" charset="0"/>
              </a:rPr>
              <a:t>		2015 – Finland</a:t>
            </a:r>
          </a:p>
          <a:p>
            <a:pPr eaLnBrk="1" hangingPunct="1">
              <a:lnSpc>
                <a:spcPct val="90000"/>
              </a:lnSpc>
              <a:buFont typeface="Wingdings" pitchFamily="2" charset="2"/>
              <a:buNone/>
            </a:pPr>
            <a:endParaRPr lang="en-CA" altLang="pl-PL" sz="2000" i="1" dirty="0" smtClean="0">
              <a:latin typeface="Arial" pitchFamily="34" charset="0"/>
              <a:cs typeface="Arial" pitchFamily="34" charset="0"/>
            </a:endParaRPr>
          </a:p>
          <a:p>
            <a:pPr eaLnBrk="1" hangingPunct="1">
              <a:lnSpc>
                <a:spcPct val="90000"/>
              </a:lnSpc>
            </a:pPr>
            <a:r>
              <a:rPr lang="en-CA" altLang="pl-PL" sz="2000" i="1" dirty="0" smtClean="0">
                <a:latin typeface="Arial" pitchFamily="34" charset="0"/>
                <a:cs typeface="Arial" pitchFamily="34" charset="0"/>
              </a:rPr>
              <a:t>STANAG Testing Workshop </a:t>
            </a:r>
            <a:r>
              <a:rPr lang="en-CA" altLang="pl-PL" sz="2000" dirty="0" smtClean="0">
                <a:latin typeface="Arial" pitchFamily="34" charset="0"/>
                <a:cs typeface="Arial" pitchFamily="34" charset="0"/>
              </a:rPr>
              <a:t>(fall)</a:t>
            </a:r>
          </a:p>
          <a:p>
            <a:pPr eaLnBrk="1" hangingPunct="1">
              <a:lnSpc>
                <a:spcPct val="90000"/>
              </a:lnSpc>
              <a:buFont typeface="Wingdings" pitchFamily="2" charset="2"/>
              <a:buNone/>
            </a:pPr>
            <a:r>
              <a:rPr lang="en-CA" altLang="pl-PL" sz="2000" dirty="0" smtClean="0">
                <a:latin typeface="Arial" pitchFamily="34" charset="0"/>
                <a:cs typeface="Arial" pitchFamily="34" charset="0"/>
              </a:rPr>
              <a:t>		2015 – Lithuania </a:t>
            </a:r>
          </a:p>
          <a:p>
            <a:pPr marL="342900" lvl="1" indent="-342900" eaLnBrk="1" hangingPunct="1">
              <a:lnSpc>
                <a:spcPct val="90000"/>
              </a:lnSpc>
              <a:buFontTx/>
              <a:buNone/>
            </a:pPr>
            <a:r>
              <a:rPr lang="en-US" sz="2400" dirty="0" smtClean="0">
                <a:latin typeface="Arial" pitchFamily="34" charset="0"/>
                <a:cs typeface="Arial" pitchFamily="34" charset="0"/>
              </a:rPr>
              <a:t>     </a:t>
            </a:r>
            <a:endParaRPr lang="en-CA" altLang="pl-PL" sz="2000" dirty="0" smtClean="0">
              <a:latin typeface="Arial" pitchFamily="34" charset="0"/>
              <a:cs typeface="Arial" pitchFamily="34" charset="0"/>
            </a:endParaRPr>
          </a:p>
          <a:p>
            <a:pPr eaLnBrk="1" hangingPunct="1">
              <a:lnSpc>
                <a:spcPct val="90000"/>
              </a:lnSpc>
              <a:buFont typeface="Wingdings" pitchFamily="2" charset="2"/>
              <a:buNone/>
            </a:pPr>
            <a:r>
              <a:rPr lang="en-CA" altLang="pl-PL" sz="2000" dirty="0" smtClean="0"/>
              <a:t>	</a:t>
            </a:r>
          </a:p>
          <a:p>
            <a:endParaRPr lang="en-US" sz="2000" dirty="0" smtClean="0"/>
          </a:p>
        </p:txBody>
      </p:sp>
      <p:pic>
        <p:nvPicPr>
          <p:cNvPr id="11268" name="Picture 3"/>
          <p:cNvPicPr>
            <a:picLocks noChangeAspect="1" noChangeArrowheads="1"/>
          </p:cNvPicPr>
          <p:nvPr/>
        </p:nvPicPr>
        <p:blipFill>
          <a:blip r:embed="rId3" cstate="print"/>
          <a:srcRect/>
          <a:stretch>
            <a:fillRect/>
          </a:stretch>
        </p:blipFill>
        <p:spPr bwMode="auto">
          <a:xfrm>
            <a:off x="0" y="0"/>
            <a:ext cx="1295400" cy="1022350"/>
          </a:xfrm>
          <a:prstGeom prst="rect">
            <a:avLst/>
          </a:prstGeom>
          <a:noFill/>
          <a:ln w="9525">
            <a:noFill/>
            <a:miter lim="800000"/>
            <a:headEnd/>
            <a:tailEnd/>
          </a:ln>
        </p:spPr>
      </p:pic>
      <p:pic>
        <p:nvPicPr>
          <p:cNvPr id="11269" name="Picture 5" descr="Nato"/>
          <p:cNvPicPr>
            <a:picLocks noChangeAspect="1" noChangeArrowheads="1"/>
          </p:cNvPicPr>
          <p:nvPr/>
        </p:nvPicPr>
        <p:blipFill>
          <a:blip r:embed="rId4" cstate="print"/>
          <a:srcRect/>
          <a:stretch>
            <a:fillRect/>
          </a:stretch>
        </p:blipFill>
        <p:spPr bwMode="auto">
          <a:xfrm>
            <a:off x="7239000" y="5346700"/>
            <a:ext cx="19050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9783</TotalTime>
  <Words>1908</Words>
  <Application>Microsoft Office PowerPoint</Application>
  <PresentationFormat>On-screen Show (4:3)</PresentationFormat>
  <Paragraphs>269</Paragraphs>
  <Slides>23</Slides>
  <Notes>18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PMingLiU</vt:lpstr>
      <vt:lpstr>Arial</vt:lpstr>
      <vt:lpstr>Calibri</vt:lpstr>
      <vt:lpstr>Times New Roman</vt:lpstr>
      <vt:lpstr>Wingdings</vt:lpstr>
      <vt:lpstr>Default Design</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BILC Events 2014</vt:lpstr>
      <vt:lpstr>BILC Events 2015</vt:lpstr>
      <vt:lpstr>BILC “Courses”</vt:lpstr>
      <vt:lpstr>BILC “Courses” since the beginning  (Year 2000)</vt:lpstr>
      <vt:lpstr>STANAG 6001 Testing Workshops</vt:lpstr>
      <vt:lpstr>PowerPoint Presentation</vt:lpstr>
      <vt:lpstr>PowerPoint Presentation</vt:lpstr>
      <vt:lpstr>SACEUR'S ANNUAL GUIDANCE ON  NATO EDUCATION – SAGE 2014 (The Problem Statement) </vt:lpstr>
      <vt:lpstr>PowerPoint Presentation</vt:lpstr>
      <vt:lpstr>PowerPoint Presentation</vt:lpstr>
      <vt:lpstr>Vice Admiral Javier Gonzalez-Huix DCOS Joint Force Trainer Allied Command Transformation</vt:lpstr>
      <vt:lpstr>Language Needs Analysis (LNA)</vt:lpstr>
      <vt:lpstr>PowerPoint Presentation</vt:lpstr>
      <vt:lpstr>PowerPoint Presentation</vt:lpstr>
      <vt:lpstr>PowerPoint Presentation</vt:lpstr>
      <vt:lpstr>PowerPoint Presentation</vt:lpstr>
    </vt:vector>
  </TitlesOfParts>
  <Company>George C. Marshall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Language Training Center Europe  (FLTCE)</dc:title>
  <dc:creator>origin</dc:creator>
  <cp:lastModifiedBy>Keith Wert</cp:lastModifiedBy>
  <cp:revision>408</cp:revision>
  <dcterms:created xsi:type="dcterms:W3CDTF">2003-12-02T14:20:57Z</dcterms:created>
  <dcterms:modified xsi:type="dcterms:W3CDTF">2014-10-13T05:00:08Z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0008000008000000000001024120</vt:lpwstr>
  </property>
</Properties>
</file>