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4"/>
    <p:sldMasterId id="2147483674" r:id="rId5"/>
  </p:sldMasterIdLst>
  <p:notesMasterIdLst>
    <p:notesMasterId r:id="rId65"/>
  </p:notesMasterIdLst>
  <p:handoutMasterIdLst>
    <p:handoutMasterId r:id="rId66"/>
  </p:handoutMasterIdLst>
  <p:sldIdLst>
    <p:sldId id="559" r:id="rId6"/>
    <p:sldId id="768" r:id="rId7"/>
    <p:sldId id="833" r:id="rId8"/>
    <p:sldId id="832" r:id="rId9"/>
    <p:sldId id="831" r:id="rId10"/>
    <p:sldId id="747" r:id="rId11"/>
    <p:sldId id="770" r:id="rId12"/>
    <p:sldId id="769" r:id="rId13"/>
    <p:sldId id="771" r:id="rId14"/>
    <p:sldId id="757" r:id="rId15"/>
    <p:sldId id="772" r:id="rId16"/>
    <p:sldId id="773" r:id="rId17"/>
    <p:sldId id="774" r:id="rId18"/>
    <p:sldId id="810" r:id="rId19"/>
    <p:sldId id="809" r:id="rId20"/>
    <p:sldId id="818" r:id="rId21"/>
    <p:sldId id="819" r:id="rId22"/>
    <p:sldId id="805" r:id="rId23"/>
    <p:sldId id="820" r:id="rId24"/>
    <p:sldId id="821" r:id="rId25"/>
    <p:sldId id="798" r:id="rId26"/>
    <p:sldId id="836" r:id="rId27"/>
    <p:sldId id="823" r:id="rId28"/>
    <p:sldId id="822" r:id="rId29"/>
    <p:sldId id="779" r:id="rId30"/>
    <p:sldId id="824" r:id="rId31"/>
    <p:sldId id="825" r:id="rId32"/>
    <p:sldId id="800" r:id="rId33"/>
    <p:sldId id="777" r:id="rId34"/>
    <p:sldId id="780" r:id="rId35"/>
    <p:sldId id="781" r:id="rId36"/>
    <p:sldId id="817" r:id="rId37"/>
    <p:sldId id="811" r:id="rId38"/>
    <p:sldId id="782" r:id="rId39"/>
    <p:sldId id="783" r:id="rId40"/>
    <p:sldId id="834" r:id="rId41"/>
    <p:sldId id="835" r:id="rId42"/>
    <p:sldId id="784" r:id="rId43"/>
    <p:sldId id="785" r:id="rId44"/>
    <p:sldId id="812" r:id="rId45"/>
    <p:sldId id="786" r:id="rId46"/>
    <p:sldId id="826" r:id="rId47"/>
    <p:sldId id="799" r:id="rId48"/>
    <p:sldId id="806" r:id="rId49"/>
    <p:sldId id="807" r:id="rId50"/>
    <p:sldId id="813" r:id="rId51"/>
    <p:sldId id="808" r:id="rId52"/>
    <p:sldId id="801" r:id="rId53"/>
    <p:sldId id="802" r:id="rId54"/>
    <p:sldId id="816" r:id="rId55"/>
    <p:sldId id="814" r:id="rId56"/>
    <p:sldId id="815" r:id="rId57"/>
    <p:sldId id="796" r:id="rId58"/>
    <p:sldId id="827" r:id="rId59"/>
    <p:sldId id="791" r:id="rId60"/>
    <p:sldId id="828" r:id="rId61"/>
    <p:sldId id="829" r:id="rId62"/>
    <p:sldId id="830" r:id="rId63"/>
    <p:sldId id="797" r:id="rId64"/>
  </p:sldIdLst>
  <p:sldSz cx="9144000" cy="6858000" type="screen4x3"/>
  <p:notesSz cx="7010400" cy="9296400"/>
  <p:defaultTextStyle>
    <a:defPPr>
      <a:defRPr lang="en-US"/>
    </a:defPPr>
    <a:lvl1pPr algn="ctr" rtl="0" eaLnBrk="0" fontAlgn="base" hangingPunct="0">
      <a:spcBef>
        <a:spcPct val="0"/>
      </a:spcBef>
      <a:spcAft>
        <a:spcPct val="0"/>
      </a:spcAft>
      <a:defRPr sz="2200" b="1" kern="1200">
        <a:solidFill>
          <a:schemeClr val="tx1"/>
        </a:solidFill>
        <a:latin typeface="Arial" pitchFamily="34" charset="0"/>
        <a:ea typeface="ＭＳ Ｐゴシック" pitchFamily="34" charset="-128"/>
        <a:cs typeface="+mn-cs"/>
      </a:defRPr>
    </a:lvl1pPr>
    <a:lvl2pPr marL="457200" algn="ctr" rtl="0" eaLnBrk="0" fontAlgn="base" hangingPunct="0">
      <a:spcBef>
        <a:spcPct val="0"/>
      </a:spcBef>
      <a:spcAft>
        <a:spcPct val="0"/>
      </a:spcAft>
      <a:defRPr sz="2200" b="1" kern="1200">
        <a:solidFill>
          <a:schemeClr val="tx1"/>
        </a:solidFill>
        <a:latin typeface="Arial" pitchFamily="34" charset="0"/>
        <a:ea typeface="ＭＳ Ｐゴシック" pitchFamily="34" charset="-128"/>
        <a:cs typeface="+mn-cs"/>
      </a:defRPr>
    </a:lvl2pPr>
    <a:lvl3pPr marL="914400" algn="ctr" rtl="0" eaLnBrk="0" fontAlgn="base" hangingPunct="0">
      <a:spcBef>
        <a:spcPct val="0"/>
      </a:spcBef>
      <a:spcAft>
        <a:spcPct val="0"/>
      </a:spcAft>
      <a:defRPr sz="2200" b="1" kern="1200">
        <a:solidFill>
          <a:schemeClr val="tx1"/>
        </a:solidFill>
        <a:latin typeface="Arial" pitchFamily="34" charset="0"/>
        <a:ea typeface="ＭＳ Ｐゴシック" pitchFamily="34" charset="-128"/>
        <a:cs typeface="+mn-cs"/>
      </a:defRPr>
    </a:lvl3pPr>
    <a:lvl4pPr marL="1371600" algn="ctr" rtl="0" eaLnBrk="0" fontAlgn="base" hangingPunct="0">
      <a:spcBef>
        <a:spcPct val="0"/>
      </a:spcBef>
      <a:spcAft>
        <a:spcPct val="0"/>
      </a:spcAft>
      <a:defRPr sz="2200" b="1" kern="1200">
        <a:solidFill>
          <a:schemeClr val="tx1"/>
        </a:solidFill>
        <a:latin typeface="Arial" pitchFamily="34" charset="0"/>
        <a:ea typeface="ＭＳ Ｐゴシック" pitchFamily="34" charset="-128"/>
        <a:cs typeface="+mn-cs"/>
      </a:defRPr>
    </a:lvl4pPr>
    <a:lvl5pPr marL="1828800" algn="ctr" rtl="0" eaLnBrk="0" fontAlgn="base" hangingPunct="0">
      <a:spcBef>
        <a:spcPct val="0"/>
      </a:spcBef>
      <a:spcAft>
        <a:spcPct val="0"/>
      </a:spcAft>
      <a:defRPr sz="2200" b="1"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200" b="1"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200" b="1"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200" b="1"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200" b="1" kern="1200">
        <a:solidFill>
          <a:schemeClr val="tx1"/>
        </a:solidFill>
        <a:latin typeface="Arial"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4D4D4D"/>
    <a:srgbClr val="C4C4C4"/>
    <a:srgbClr val="C5C5C5"/>
    <a:srgbClr val="CBCBCB"/>
    <a:srgbClr val="ABF3AE"/>
    <a:srgbClr val="A3ECFB"/>
    <a:srgbClr val="EBF6A8"/>
    <a:srgbClr val="BBE0E3"/>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591" autoAdjust="0"/>
    <p:restoredTop sz="98906" autoAdjust="0"/>
  </p:normalViewPr>
  <p:slideViewPr>
    <p:cSldViewPr>
      <p:cViewPr varScale="1">
        <p:scale>
          <a:sx n="88" d="100"/>
          <a:sy n="88" d="100"/>
        </p:scale>
        <p:origin x="850" y="48"/>
      </p:cViewPr>
      <p:guideLst>
        <p:guide orient="horz" pos="2160"/>
        <p:guide pos="2880"/>
      </p:guideLst>
    </p:cSldViewPr>
  </p:slideViewPr>
  <p:outlineViewPr>
    <p:cViewPr>
      <p:scale>
        <a:sx n="66" d="100"/>
        <a:sy n="66" d="100"/>
      </p:scale>
      <p:origin x="0" y="0"/>
    </p:cViewPr>
  </p:outlineViewPr>
  <p:notesTextViewPr>
    <p:cViewPr>
      <p:scale>
        <a:sx n="75" d="100"/>
        <a:sy n="75" d="100"/>
      </p:scale>
      <p:origin x="0" y="0"/>
    </p:cViewPr>
  </p:notesTextViewPr>
  <p:sorterViewPr>
    <p:cViewPr>
      <p:scale>
        <a:sx n="150" d="100"/>
        <a:sy n="150" d="100"/>
      </p:scale>
      <p:origin x="0" y="0"/>
    </p:cViewPr>
  </p:sorterViewPr>
  <p:notesViewPr>
    <p:cSldViewPr>
      <p:cViewPr>
        <p:scale>
          <a:sx n="75" d="100"/>
          <a:sy n="75" d="100"/>
        </p:scale>
        <p:origin x="-1284" y="144"/>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viewProps" Target="view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handoutMaster" Target="handoutMasters/handoutMaster1.xml"/><Relationship Id="rId5" Type="http://schemas.openxmlformats.org/officeDocument/2006/relationships/slideMaster" Target="slideMasters/slideMaster2.xml"/><Relationship Id="rId61" Type="http://schemas.openxmlformats.org/officeDocument/2006/relationships/slide" Target="slides/slide56.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theme" Target="theme/theme1.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presProps" Target="presProps.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3039109" cy="464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1" tIns="45715" rIns="91431" bIns="45715" numCol="1" anchor="t" anchorCtr="0" compatLnSpc="1">
            <a:prstTxWarp prst="textNoShape">
              <a:avLst/>
            </a:prstTxWarp>
          </a:bodyPr>
          <a:lstStyle>
            <a:lvl1pPr algn="l">
              <a:defRPr sz="1200" b="0"/>
            </a:lvl1pPr>
          </a:lstStyle>
          <a:p>
            <a:pPr>
              <a:defRPr/>
            </a:pPr>
            <a:endParaRPr lang="en-CA"/>
          </a:p>
        </p:txBody>
      </p:sp>
      <p:sp>
        <p:nvSpPr>
          <p:cNvPr id="47107" name="Rectangle 3"/>
          <p:cNvSpPr>
            <a:spLocks noGrp="1" noChangeArrowheads="1"/>
          </p:cNvSpPr>
          <p:nvPr>
            <p:ph type="dt" sz="quarter" idx="1"/>
          </p:nvPr>
        </p:nvSpPr>
        <p:spPr bwMode="auto">
          <a:xfrm>
            <a:off x="3971293" y="0"/>
            <a:ext cx="3039108" cy="464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1" tIns="45715" rIns="91431" bIns="45715" numCol="1" anchor="t" anchorCtr="0" compatLnSpc="1">
            <a:prstTxWarp prst="textNoShape">
              <a:avLst/>
            </a:prstTxWarp>
          </a:bodyPr>
          <a:lstStyle>
            <a:lvl1pPr algn="r">
              <a:defRPr sz="1200" b="0"/>
            </a:lvl1pPr>
          </a:lstStyle>
          <a:p>
            <a:pPr>
              <a:defRPr/>
            </a:pPr>
            <a:endParaRPr lang="en-CA"/>
          </a:p>
        </p:txBody>
      </p:sp>
      <p:sp>
        <p:nvSpPr>
          <p:cNvPr id="47108" name="Rectangle 4"/>
          <p:cNvSpPr>
            <a:spLocks noGrp="1" noChangeArrowheads="1"/>
          </p:cNvSpPr>
          <p:nvPr>
            <p:ph type="ftr" sz="quarter" idx="2"/>
          </p:nvPr>
        </p:nvSpPr>
        <p:spPr bwMode="auto">
          <a:xfrm>
            <a:off x="0" y="8831740"/>
            <a:ext cx="3039109" cy="464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1" tIns="45715" rIns="91431" bIns="45715" numCol="1" anchor="b" anchorCtr="0" compatLnSpc="1">
            <a:prstTxWarp prst="textNoShape">
              <a:avLst/>
            </a:prstTxWarp>
          </a:bodyPr>
          <a:lstStyle>
            <a:lvl1pPr algn="l">
              <a:defRPr sz="1200" b="0"/>
            </a:lvl1pPr>
          </a:lstStyle>
          <a:p>
            <a:pPr>
              <a:defRPr/>
            </a:pPr>
            <a:endParaRPr lang="en-CA"/>
          </a:p>
        </p:txBody>
      </p:sp>
      <p:sp>
        <p:nvSpPr>
          <p:cNvPr id="47109" name="Rectangle 5"/>
          <p:cNvSpPr>
            <a:spLocks noGrp="1" noChangeArrowheads="1"/>
          </p:cNvSpPr>
          <p:nvPr>
            <p:ph type="sldNum" sz="quarter" idx="3"/>
          </p:nvPr>
        </p:nvSpPr>
        <p:spPr bwMode="auto">
          <a:xfrm>
            <a:off x="3971293" y="8831740"/>
            <a:ext cx="3039108" cy="464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1" tIns="45715" rIns="91431" bIns="45715" numCol="1" anchor="b" anchorCtr="0" compatLnSpc="1">
            <a:prstTxWarp prst="textNoShape">
              <a:avLst/>
            </a:prstTxWarp>
          </a:bodyPr>
          <a:lstStyle>
            <a:lvl1pPr algn="r">
              <a:defRPr sz="1200" b="0"/>
            </a:lvl1pPr>
          </a:lstStyle>
          <a:p>
            <a:pPr>
              <a:defRPr/>
            </a:pPr>
            <a:fld id="{7B0D333B-5EAE-4B47-BE35-D0F0E17F6703}" type="slidenum">
              <a:rPr lang="en-CA"/>
              <a:pPr>
                <a:defRPr/>
              </a:pPr>
              <a:t>‹#›</a:t>
            </a:fld>
            <a:endParaRPr lang="en-CA"/>
          </a:p>
        </p:txBody>
      </p:sp>
    </p:spTree>
    <p:extLst>
      <p:ext uri="{BB962C8B-B14F-4D97-AF65-F5344CB8AC3E}">
        <p14:creationId xmlns:p14="http://schemas.microsoft.com/office/powerpoint/2010/main" val="19400546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3039109" cy="464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1" tIns="45715" rIns="91431" bIns="45715" numCol="1" anchor="t" anchorCtr="0" compatLnSpc="1">
            <a:prstTxWarp prst="textNoShape">
              <a:avLst/>
            </a:prstTxWarp>
          </a:bodyPr>
          <a:lstStyle>
            <a:lvl1pPr algn="l">
              <a:defRPr sz="1200" b="0"/>
            </a:lvl1pPr>
          </a:lstStyle>
          <a:p>
            <a:pPr>
              <a:defRPr/>
            </a:pPr>
            <a:endParaRPr lang="en-CA"/>
          </a:p>
        </p:txBody>
      </p:sp>
      <p:sp>
        <p:nvSpPr>
          <p:cNvPr id="18435" name="Rectangle 3"/>
          <p:cNvSpPr>
            <a:spLocks noGrp="1" noChangeArrowheads="1"/>
          </p:cNvSpPr>
          <p:nvPr>
            <p:ph type="dt" idx="1"/>
          </p:nvPr>
        </p:nvSpPr>
        <p:spPr bwMode="auto">
          <a:xfrm>
            <a:off x="3971293" y="0"/>
            <a:ext cx="3039108" cy="464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1" tIns="45715" rIns="91431" bIns="45715" numCol="1" anchor="t" anchorCtr="0" compatLnSpc="1">
            <a:prstTxWarp prst="textNoShape">
              <a:avLst/>
            </a:prstTxWarp>
          </a:bodyPr>
          <a:lstStyle>
            <a:lvl1pPr algn="r">
              <a:defRPr sz="1200" b="0"/>
            </a:lvl1pPr>
          </a:lstStyle>
          <a:p>
            <a:pPr>
              <a:defRPr/>
            </a:pPr>
            <a:endParaRPr lang="en-CA"/>
          </a:p>
        </p:txBody>
      </p:sp>
      <p:sp>
        <p:nvSpPr>
          <p:cNvPr id="38916" name="Rectangle 4"/>
          <p:cNvSpPr>
            <a:spLocks noGrp="1" noRot="1" noChangeAspect="1" noChangeArrowheads="1" noTextEdit="1"/>
          </p:cNvSpPr>
          <p:nvPr>
            <p:ph type="sldImg" idx="2"/>
          </p:nvPr>
        </p:nvSpPr>
        <p:spPr bwMode="auto">
          <a:xfrm>
            <a:off x="1182688"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8437" name="Rectangle 5"/>
          <p:cNvSpPr>
            <a:spLocks noGrp="1" noChangeArrowheads="1"/>
          </p:cNvSpPr>
          <p:nvPr>
            <p:ph type="body" sz="quarter" idx="3"/>
          </p:nvPr>
        </p:nvSpPr>
        <p:spPr bwMode="auto">
          <a:xfrm>
            <a:off x="935354" y="4416663"/>
            <a:ext cx="5139692" cy="4183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1" tIns="45715" rIns="91431" bIns="45715" numCol="1" anchor="t" anchorCtr="0" compatLnSpc="1">
            <a:prstTxWarp prst="textNoShape">
              <a:avLst/>
            </a:prstTxWarp>
          </a:bodyPr>
          <a:lstStyle/>
          <a:p>
            <a:pPr lvl="0"/>
            <a:r>
              <a:rPr lang="en-CA" noProof="0" smtClean="0"/>
              <a:t>Click to edit Master text styles</a:t>
            </a:r>
          </a:p>
          <a:p>
            <a:pPr lvl="1"/>
            <a:r>
              <a:rPr lang="en-CA" noProof="0" smtClean="0"/>
              <a:t>Second level</a:t>
            </a:r>
          </a:p>
          <a:p>
            <a:pPr lvl="2"/>
            <a:r>
              <a:rPr lang="en-CA" noProof="0" smtClean="0"/>
              <a:t>Third level</a:t>
            </a:r>
          </a:p>
          <a:p>
            <a:pPr lvl="3"/>
            <a:r>
              <a:rPr lang="en-CA" noProof="0" smtClean="0"/>
              <a:t>Fourth level</a:t>
            </a:r>
          </a:p>
          <a:p>
            <a:pPr lvl="4"/>
            <a:r>
              <a:rPr lang="en-CA" noProof="0" smtClean="0"/>
              <a:t>Fifth level</a:t>
            </a:r>
          </a:p>
        </p:txBody>
      </p:sp>
      <p:sp>
        <p:nvSpPr>
          <p:cNvPr id="18438" name="Rectangle 6"/>
          <p:cNvSpPr>
            <a:spLocks noGrp="1" noChangeArrowheads="1"/>
          </p:cNvSpPr>
          <p:nvPr>
            <p:ph type="ftr" sz="quarter" idx="4"/>
          </p:nvPr>
        </p:nvSpPr>
        <p:spPr bwMode="auto">
          <a:xfrm>
            <a:off x="0" y="8831740"/>
            <a:ext cx="3039109" cy="464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1" tIns="45715" rIns="91431" bIns="45715" numCol="1" anchor="b" anchorCtr="0" compatLnSpc="1">
            <a:prstTxWarp prst="textNoShape">
              <a:avLst/>
            </a:prstTxWarp>
          </a:bodyPr>
          <a:lstStyle>
            <a:lvl1pPr algn="l">
              <a:defRPr sz="1200" b="0"/>
            </a:lvl1pPr>
          </a:lstStyle>
          <a:p>
            <a:pPr>
              <a:defRPr/>
            </a:pPr>
            <a:endParaRPr lang="en-CA"/>
          </a:p>
        </p:txBody>
      </p:sp>
      <p:sp>
        <p:nvSpPr>
          <p:cNvPr id="18439" name="Rectangle 7"/>
          <p:cNvSpPr>
            <a:spLocks noGrp="1" noChangeArrowheads="1"/>
          </p:cNvSpPr>
          <p:nvPr>
            <p:ph type="sldNum" sz="quarter" idx="5"/>
          </p:nvPr>
        </p:nvSpPr>
        <p:spPr bwMode="auto">
          <a:xfrm>
            <a:off x="3971293" y="8831740"/>
            <a:ext cx="3039108" cy="464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1" tIns="45715" rIns="91431" bIns="45715" numCol="1" anchor="b" anchorCtr="0" compatLnSpc="1">
            <a:prstTxWarp prst="textNoShape">
              <a:avLst/>
            </a:prstTxWarp>
          </a:bodyPr>
          <a:lstStyle>
            <a:lvl1pPr algn="r">
              <a:defRPr sz="1200" b="0"/>
            </a:lvl1pPr>
          </a:lstStyle>
          <a:p>
            <a:pPr>
              <a:defRPr/>
            </a:pPr>
            <a:fld id="{F2C2AEC0-63E6-4F60-8290-C501966ECF4A}" type="slidenum">
              <a:rPr lang="en-CA"/>
              <a:pPr>
                <a:defRPr/>
              </a:pPr>
              <a:t>‹#›</a:t>
            </a:fld>
            <a:endParaRPr lang="en-CA"/>
          </a:p>
        </p:txBody>
      </p:sp>
    </p:spTree>
    <p:extLst>
      <p:ext uri="{BB962C8B-B14F-4D97-AF65-F5344CB8AC3E}">
        <p14:creationId xmlns:p14="http://schemas.microsoft.com/office/powerpoint/2010/main" val="40580431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ＭＳ Ｐゴシック" pitchFamily="34" charset="-128"/>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a:defRPr sz="2200" b="1">
                <a:solidFill>
                  <a:schemeClr val="tx1"/>
                </a:solidFill>
                <a:latin typeface="Arial" pitchFamily="34" charset="0"/>
                <a:ea typeface="ＭＳ Ｐゴシック" pitchFamily="34" charset="-128"/>
              </a:defRPr>
            </a:lvl1pPr>
            <a:lvl2pPr marL="742058" indent="-285407">
              <a:defRPr sz="2200" b="1">
                <a:solidFill>
                  <a:schemeClr val="tx1"/>
                </a:solidFill>
                <a:latin typeface="Arial" pitchFamily="34" charset="0"/>
                <a:ea typeface="ＭＳ Ｐゴシック" pitchFamily="34" charset="-128"/>
              </a:defRPr>
            </a:lvl2pPr>
            <a:lvl3pPr marL="1141628" indent="-228326">
              <a:defRPr sz="2200" b="1">
                <a:solidFill>
                  <a:schemeClr val="tx1"/>
                </a:solidFill>
                <a:latin typeface="Arial" pitchFamily="34" charset="0"/>
                <a:ea typeface="ＭＳ Ｐゴシック" pitchFamily="34" charset="-128"/>
              </a:defRPr>
            </a:lvl3pPr>
            <a:lvl4pPr marL="1598280" indent="-228326">
              <a:defRPr sz="2200" b="1">
                <a:solidFill>
                  <a:schemeClr val="tx1"/>
                </a:solidFill>
                <a:latin typeface="Arial" pitchFamily="34" charset="0"/>
                <a:ea typeface="ＭＳ Ｐゴシック" pitchFamily="34" charset="-128"/>
              </a:defRPr>
            </a:lvl4pPr>
            <a:lvl5pPr marL="2054931" indent="-228326">
              <a:defRPr sz="2200" b="1">
                <a:solidFill>
                  <a:schemeClr val="tx1"/>
                </a:solidFill>
                <a:latin typeface="Arial" pitchFamily="34" charset="0"/>
                <a:ea typeface="ＭＳ Ｐゴシック" pitchFamily="34" charset="-128"/>
              </a:defRPr>
            </a:lvl5pPr>
            <a:lvl6pPr marL="2511582" indent="-228326" algn="ctr" eaLnBrk="0" fontAlgn="base" hangingPunct="0">
              <a:spcBef>
                <a:spcPct val="0"/>
              </a:spcBef>
              <a:spcAft>
                <a:spcPct val="0"/>
              </a:spcAft>
              <a:defRPr sz="2200" b="1">
                <a:solidFill>
                  <a:schemeClr val="tx1"/>
                </a:solidFill>
                <a:latin typeface="Arial" pitchFamily="34" charset="0"/>
                <a:ea typeface="ＭＳ Ｐゴシック" pitchFamily="34" charset="-128"/>
              </a:defRPr>
            </a:lvl6pPr>
            <a:lvl7pPr marL="2968234" indent="-228326" algn="ctr" eaLnBrk="0" fontAlgn="base" hangingPunct="0">
              <a:spcBef>
                <a:spcPct val="0"/>
              </a:spcBef>
              <a:spcAft>
                <a:spcPct val="0"/>
              </a:spcAft>
              <a:defRPr sz="2200" b="1">
                <a:solidFill>
                  <a:schemeClr val="tx1"/>
                </a:solidFill>
                <a:latin typeface="Arial" pitchFamily="34" charset="0"/>
                <a:ea typeface="ＭＳ Ｐゴシック" pitchFamily="34" charset="-128"/>
              </a:defRPr>
            </a:lvl7pPr>
            <a:lvl8pPr marL="3424885" indent="-228326" algn="ctr" eaLnBrk="0" fontAlgn="base" hangingPunct="0">
              <a:spcBef>
                <a:spcPct val="0"/>
              </a:spcBef>
              <a:spcAft>
                <a:spcPct val="0"/>
              </a:spcAft>
              <a:defRPr sz="2200" b="1">
                <a:solidFill>
                  <a:schemeClr val="tx1"/>
                </a:solidFill>
                <a:latin typeface="Arial" pitchFamily="34" charset="0"/>
                <a:ea typeface="ＭＳ Ｐゴシック" pitchFamily="34" charset="-128"/>
              </a:defRPr>
            </a:lvl8pPr>
            <a:lvl9pPr marL="3881537" indent="-228326" algn="ctr" eaLnBrk="0" fontAlgn="base" hangingPunct="0">
              <a:spcBef>
                <a:spcPct val="0"/>
              </a:spcBef>
              <a:spcAft>
                <a:spcPct val="0"/>
              </a:spcAft>
              <a:defRPr sz="2200" b="1">
                <a:solidFill>
                  <a:schemeClr val="tx1"/>
                </a:solidFill>
                <a:latin typeface="Arial" pitchFamily="34" charset="0"/>
                <a:ea typeface="ＭＳ Ｐゴシック" pitchFamily="34" charset="-128"/>
              </a:defRPr>
            </a:lvl9pPr>
          </a:lstStyle>
          <a:p>
            <a:fld id="{F9C24CAC-AC16-4382-86B2-914445869A3D}" type="slidenum">
              <a:rPr lang="en-CA" sz="1200" b="0"/>
              <a:pPr/>
              <a:t>1</a:t>
            </a:fld>
            <a:endParaRPr lang="en-CA" sz="1200" b="0"/>
          </a:p>
        </p:txBody>
      </p:sp>
      <p:sp>
        <p:nvSpPr>
          <p:cNvPr id="39939" name="Rectangle 2"/>
          <p:cNvSpPr>
            <a:spLocks noGrp="1" noRot="1" noChangeAspect="1" noChangeArrowheads="1" noTextEdit="1"/>
          </p:cNvSpPr>
          <p:nvPr>
            <p:ph type="sldImg"/>
          </p:nvPr>
        </p:nvSpPr>
        <p:spPr>
          <a:xfrm>
            <a:off x="1184275" y="698500"/>
            <a:ext cx="4646613" cy="3484563"/>
          </a:xfrm>
          <a:ln/>
        </p:spPr>
      </p:sp>
      <p:sp>
        <p:nvSpPr>
          <p:cNvPr id="39940" name="Rectangle 3"/>
          <p:cNvSpPr>
            <a:spLocks noGrp="1" noChangeArrowheads="1"/>
          </p:cNvSpPr>
          <p:nvPr>
            <p:ph type="body" idx="1"/>
          </p:nvPr>
        </p:nvSpPr>
        <p:spPr>
          <a:noFill/>
        </p:spPr>
        <p:txBody>
          <a:bodyPr/>
          <a:lstStyle/>
          <a:p>
            <a:pPr eaLnBrk="1" hangingPunct="1"/>
            <a:endParaRPr lang="en-CA" b="1" i="1" smtClean="0"/>
          </a:p>
        </p:txBody>
      </p:sp>
    </p:spTree>
    <p:extLst>
      <p:ext uri="{BB962C8B-B14F-4D97-AF65-F5344CB8AC3E}">
        <p14:creationId xmlns:p14="http://schemas.microsoft.com/office/powerpoint/2010/main" val="27154816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Date Placeholder 4"/>
          <p:cNvSpPr>
            <a:spLocks noGrp="1" noChangeArrowheads="1"/>
          </p:cNvSpPr>
          <p:nvPr>
            <p:ph type="dt" sz="half" idx="10"/>
          </p:nvPr>
        </p:nvSpPr>
        <p:spPr>
          <a:ln/>
        </p:spPr>
        <p:txBody>
          <a:bodyPr/>
          <a:lstStyle>
            <a:lvl1pPr>
              <a:defRPr/>
            </a:lvl1pPr>
          </a:lstStyle>
          <a:p>
            <a:pPr>
              <a:defRPr/>
            </a:pPr>
            <a:r>
              <a:rPr lang="en-CA"/>
              <a:t>Annex B</a:t>
            </a:r>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en-CA"/>
          </a:p>
        </p:txBody>
      </p:sp>
      <p:sp>
        <p:nvSpPr>
          <p:cNvPr id="6" name="Rectangle 6"/>
          <p:cNvSpPr>
            <a:spLocks noGrp="1" noChangeArrowheads="1"/>
          </p:cNvSpPr>
          <p:nvPr>
            <p:ph type="sldNum" sz="quarter" idx="12"/>
          </p:nvPr>
        </p:nvSpPr>
        <p:spPr>
          <a:ln/>
        </p:spPr>
        <p:txBody>
          <a:bodyPr/>
          <a:lstStyle>
            <a:lvl1pPr>
              <a:defRPr/>
            </a:lvl1pPr>
          </a:lstStyle>
          <a:p>
            <a:pPr>
              <a:defRPr/>
            </a:pPr>
            <a:fld id="{9293AA47-32E8-4CB6-B5D1-A4E6D13BDB8F}" type="slidenum">
              <a:rPr lang="en-US"/>
              <a:pPr>
                <a:defRPr/>
              </a:pPr>
              <a:t>‹#›</a:t>
            </a:fld>
            <a:endParaRPr lang="en-US"/>
          </a:p>
        </p:txBody>
      </p:sp>
      <p:sp>
        <p:nvSpPr>
          <p:cNvPr id="7" name="TextBox 6"/>
          <p:cNvSpPr txBox="1"/>
          <p:nvPr userDrawn="1"/>
        </p:nvSpPr>
        <p:spPr>
          <a:xfrm>
            <a:off x="821883" y="489857"/>
            <a:ext cx="3406895" cy="307777"/>
          </a:xfrm>
          <a:prstGeom prst="rect">
            <a:avLst/>
          </a:prstGeom>
          <a:solidFill>
            <a:srgbClr val="C4C4C4"/>
          </a:solidFill>
          <a:ln>
            <a:noFill/>
          </a:ln>
        </p:spPr>
        <p:txBody>
          <a:bodyPr wrap="none" rtlCol="0">
            <a:spAutoFit/>
          </a:bodyPr>
          <a:lstStyle/>
          <a:p>
            <a:r>
              <a:rPr lang="en-CA" sz="1400" dirty="0" smtClean="0">
                <a:solidFill>
                  <a:srgbClr val="4D4D4D"/>
                </a:solidFill>
              </a:rPr>
              <a:t>MILITARY PERSONNEL GENERATION</a:t>
            </a:r>
            <a:endParaRPr lang="en-CA" sz="1400" dirty="0">
              <a:solidFill>
                <a:srgbClr val="4D4D4D"/>
              </a:solidFill>
            </a:endParaRPr>
          </a:p>
        </p:txBody>
      </p:sp>
      <p:sp>
        <p:nvSpPr>
          <p:cNvPr id="8" name="TextBox 7"/>
          <p:cNvSpPr txBox="1"/>
          <p:nvPr userDrawn="1"/>
        </p:nvSpPr>
        <p:spPr>
          <a:xfrm>
            <a:off x="4851400" y="489857"/>
            <a:ext cx="3734227" cy="307777"/>
          </a:xfrm>
          <a:prstGeom prst="rect">
            <a:avLst/>
          </a:prstGeom>
          <a:solidFill>
            <a:srgbClr val="C4C4C4"/>
          </a:solidFill>
          <a:ln>
            <a:noFill/>
          </a:ln>
        </p:spPr>
        <p:txBody>
          <a:bodyPr wrap="none" rtlCol="0">
            <a:spAutoFit/>
          </a:bodyPr>
          <a:lstStyle/>
          <a:p>
            <a:r>
              <a:rPr lang="en-CA" sz="1400" dirty="0" smtClean="0">
                <a:solidFill>
                  <a:srgbClr val="4D4D4D"/>
                </a:solidFill>
              </a:rPr>
              <a:t>GÉNÉRATION du PERSONNEL MILITAIRE</a:t>
            </a:r>
            <a:endParaRPr lang="en-CA" sz="1400" dirty="0">
              <a:solidFill>
                <a:srgbClr val="4D4D4D"/>
              </a:solidFill>
            </a:endParaRPr>
          </a:p>
        </p:txBody>
      </p:sp>
    </p:spTree>
    <p:extLst>
      <p:ext uri="{BB962C8B-B14F-4D97-AF65-F5344CB8AC3E}">
        <p14:creationId xmlns:p14="http://schemas.microsoft.com/office/powerpoint/2010/main" val="1299385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4"/>
          <p:cNvSpPr>
            <a:spLocks noGrp="1" noChangeArrowheads="1"/>
          </p:cNvSpPr>
          <p:nvPr>
            <p:ph type="dt" sz="half" idx="10"/>
          </p:nvPr>
        </p:nvSpPr>
        <p:spPr>
          <a:ln/>
        </p:spPr>
        <p:txBody>
          <a:bodyPr/>
          <a:lstStyle>
            <a:lvl1pPr>
              <a:defRPr/>
            </a:lvl1pPr>
          </a:lstStyle>
          <a:p>
            <a:pPr>
              <a:defRPr/>
            </a:pPr>
            <a:r>
              <a:rPr lang="en-CA"/>
              <a:t>Annex B</a:t>
            </a:r>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en-CA"/>
          </a:p>
        </p:txBody>
      </p:sp>
      <p:sp>
        <p:nvSpPr>
          <p:cNvPr id="6" name="Rectangle 6"/>
          <p:cNvSpPr>
            <a:spLocks noGrp="1" noChangeArrowheads="1"/>
          </p:cNvSpPr>
          <p:nvPr>
            <p:ph type="sldNum" sz="quarter" idx="12"/>
          </p:nvPr>
        </p:nvSpPr>
        <p:spPr>
          <a:ln/>
        </p:spPr>
        <p:txBody>
          <a:bodyPr/>
          <a:lstStyle>
            <a:lvl1pPr>
              <a:defRPr/>
            </a:lvl1pPr>
          </a:lstStyle>
          <a:p>
            <a:pPr>
              <a:defRPr/>
            </a:pPr>
            <a:fld id="{51BA8268-0185-4468-A313-01F19EBDC26D}" type="slidenum">
              <a:rPr lang="en-US"/>
              <a:pPr>
                <a:defRPr/>
              </a:pPr>
              <a:t>‹#›</a:t>
            </a:fld>
            <a:endParaRPr lang="en-US"/>
          </a:p>
        </p:txBody>
      </p:sp>
    </p:spTree>
    <p:extLst>
      <p:ext uri="{BB962C8B-B14F-4D97-AF65-F5344CB8AC3E}">
        <p14:creationId xmlns:p14="http://schemas.microsoft.com/office/powerpoint/2010/main" val="721824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6200"/>
            <a:ext cx="2057400" cy="47244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76200"/>
            <a:ext cx="6019800" cy="4724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4"/>
          <p:cNvSpPr>
            <a:spLocks noGrp="1" noChangeArrowheads="1"/>
          </p:cNvSpPr>
          <p:nvPr>
            <p:ph type="dt" sz="half" idx="10"/>
          </p:nvPr>
        </p:nvSpPr>
        <p:spPr>
          <a:ln/>
        </p:spPr>
        <p:txBody>
          <a:bodyPr/>
          <a:lstStyle>
            <a:lvl1pPr>
              <a:defRPr/>
            </a:lvl1pPr>
          </a:lstStyle>
          <a:p>
            <a:pPr>
              <a:defRPr/>
            </a:pPr>
            <a:r>
              <a:rPr lang="en-CA"/>
              <a:t>Annex B</a:t>
            </a:r>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en-CA"/>
          </a:p>
        </p:txBody>
      </p:sp>
      <p:sp>
        <p:nvSpPr>
          <p:cNvPr id="6" name="Rectangle 6"/>
          <p:cNvSpPr>
            <a:spLocks noGrp="1" noChangeArrowheads="1"/>
          </p:cNvSpPr>
          <p:nvPr>
            <p:ph type="sldNum" sz="quarter" idx="12"/>
          </p:nvPr>
        </p:nvSpPr>
        <p:spPr>
          <a:ln/>
        </p:spPr>
        <p:txBody>
          <a:bodyPr/>
          <a:lstStyle>
            <a:lvl1pPr>
              <a:defRPr/>
            </a:lvl1pPr>
          </a:lstStyle>
          <a:p>
            <a:pPr>
              <a:defRPr/>
            </a:pPr>
            <a:fld id="{1403572B-3E65-4BAB-9F8B-0093396D1D91}" type="slidenum">
              <a:rPr lang="en-US"/>
              <a:pPr>
                <a:defRPr/>
              </a:pPr>
              <a:t>‹#›</a:t>
            </a:fld>
            <a:endParaRPr lang="en-US"/>
          </a:p>
        </p:txBody>
      </p:sp>
    </p:spTree>
    <p:extLst>
      <p:ext uri="{BB962C8B-B14F-4D97-AF65-F5344CB8AC3E}">
        <p14:creationId xmlns:p14="http://schemas.microsoft.com/office/powerpoint/2010/main" val="12509559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Rectangle 6"/>
          <p:cNvSpPr>
            <a:spLocks noGrp="1" noChangeArrowheads="1"/>
          </p:cNvSpPr>
          <p:nvPr>
            <p:ph type="sldNum" sz="quarter" idx="10"/>
          </p:nvPr>
        </p:nvSpPr>
        <p:spPr>
          <a:ln/>
        </p:spPr>
        <p:txBody>
          <a:bodyPr/>
          <a:lstStyle>
            <a:lvl1pPr>
              <a:defRPr/>
            </a:lvl1pPr>
          </a:lstStyle>
          <a:p>
            <a:pPr>
              <a:defRPr/>
            </a:pPr>
            <a:fld id="{036668ED-C5DC-4B8E-9644-94DF98415DC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099316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6"/>
          <p:cNvSpPr>
            <a:spLocks noGrp="1" noChangeArrowheads="1"/>
          </p:cNvSpPr>
          <p:nvPr>
            <p:ph type="sldNum" sz="quarter" idx="10"/>
          </p:nvPr>
        </p:nvSpPr>
        <p:spPr>
          <a:ln/>
        </p:spPr>
        <p:txBody>
          <a:bodyPr/>
          <a:lstStyle>
            <a:lvl1pPr>
              <a:defRPr/>
            </a:lvl1pPr>
          </a:lstStyle>
          <a:p>
            <a:pPr>
              <a:defRPr/>
            </a:pPr>
            <a:fld id="{E1A805BE-8106-4A26-8812-F6D19C40101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47501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185F1AF1-DEA8-4C0E-A9E0-654DB508D1B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380475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295400"/>
            <a:ext cx="3810000" cy="3505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419600" y="1295400"/>
            <a:ext cx="3810000" cy="3505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6"/>
          <p:cNvSpPr>
            <a:spLocks noGrp="1" noChangeArrowheads="1"/>
          </p:cNvSpPr>
          <p:nvPr>
            <p:ph type="sldNum" sz="quarter" idx="10"/>
          </p:nvPr>
        </p:nvSpPr>
        <p:spPr>
          <a:ln/>
        </p:spPr>
        <p:txBody>
          <a:bodyPr/>
          <a:lstStyle>
            <a:lvl1pPr>
              <a:defRPr/>
            </a:lvl1pPr>
          </a:lstStyle>
          <a:p>
            <a:pPr>
              <a:defRPr/>
            </a:pPr>
            <a:fld id="{6742C766-790A-4F81-A7A0-43AAA8CD552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095067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6"/>
          <p:cNvSpPr>
            <a:spLocks noGrp="1" noChangeArrowheads="1"/>
          </p:cNvSpPr>
          <p:nvPr>
            <p:ph type="sldNum" sz="quarter" idx="10"/>
          </p:nvPr>
        </p:nvSpPr>
        <p:spPr>
          <a:ln/>
        </p:spPr>
        <p:txBody>
          <a:bodyPr/>
          <a:lstStyle>
            <a:lvl1pPr>
              <a:defRPr/>
            </a:lvl1pPr>
          </a:lstStyle>
          <a:p>
            <a:pPr>
              <a:defRPr/>
            </a:pPr>
            <a:fld id="{22ED8FF2-21F1-414E-9230-F5A4FFC0B51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765881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6"/>
          <p:cNvSpPr>
            <a:spLocks noGrp="1" noChangeArrowheads="1"/>
          </p:cNvSpPr>
          <p:nvPr>
            <p:ph type="sldNum" sz="quarter" idx="10"/>
          </p:nvPr>
        </p:nvSpPr>
        <p:spPr>
          <a:ln/>
        </p:spPr>
        <p:txBody>
          <a:bodyPr/>
          <a:lstStyle>
            <a:lvl1pPr>
              <a:defRPr/>
            </a:lvl1pPr>
          </a:lstStyle>
          <a:p>
            <a:pPr>
              <a:defRPr/>
            </a:pPr>
            <a:fld id="{C6BF850D-BDFE-488B-B4D4-3868A085A65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163338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FE1A3387-6FF0-438D-B408-10F748CEE0D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678956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51E5FD84-8244-4656-AD33-D7F98C27215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49037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4"/>
          <p:cNvSpPr>
            <a:spLocks noGrp="1" noChangeArrowheads="1"/>
          </p:cNvSpPr>
          <p:nvPr>
            <p:ph type="dt" sz="half" idx="10"/>
          </p:nvPr>
        </p:nvSpPr>
        <p:spPr>
          <a:ln/>
        </p:spPr>
        <p:txBody>
          <a:bodyPr/>
          <a:lstStyle>
            <a:lvl1pPr>
              <a:defRPr/>
            </a:lvl1pPr>
          </a:lstStyle>
          <a:p>
            <a:pPr>
              <a:defRPr/>
            </a:pPr>
            <a:r>
              <a:rPr lang="en-CA"/>
              <a:t>Annex B</a:t>
            </a:r>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en-CA"/>
          </a:p>
        </p:txBody>
      </p:sp>
      <p:sp>
        <p:nvSpPr>
          <p:cNvPr id="6" name="Rectangle 6"/>
          <p:cNvSpPr>
            <a:spLocks noGrp="1" noChangeArrowheads="1"/>
          </p:cNvSpPr>
          <p:nvPr>
            <p:ph type="sldNum" sz="quarter" idx="12"/>
          </p:nvPr>
        </p:nvSpPr>
        <p:spPr>
          <a:ln/>
        </p:spPr>
        <p:txBody>
          <a:bodyPr/>
          <a:lstStyle>
            <a:lvl1pPr>
              <a:defRPr/>
            </a:lvl1pPr>
          </a:lstStyle>
          <a:p>
            <a:pPr>
              <a:defRPr/>
            </a:pPr>
            <a:fld id="{0F1FB970-F628-4BF3-83B1-B59582BC18D6}" type="slidenum">
              <a:rPr lang="en-US"/>
              <a:pPr>
                <a:defRPr/>
              </a:pPr>
              <a:t>‹#›</a:t>
            </a:fld>
            <a:endParaRPr lang="en-US"/>
          </a:p>
        </p:txBody>
      </p:sp>
    </p:spTree>
    <p:extLst>
      <p:ext uri="{BB962C8B-B14F-4D97-AF65-F5344CB8AC3E}">
        <p14:creationId xmlns:p14="http://schemas.microsoft.com/office/powerpoint/2010/main" val="3676438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11AE5013-62ED-4C9A-A6BE-93C47A0AA6E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536770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6"/>
          <p:cNvSpPr>
            <a:spLocks noGrp="1" noChangeArrowheads="1"/>
          </p:cNvSpPr>
          <p:nvPr>
            <p:ph type="sldNum" sz="quarter" idx="10"/>
          </p:nvPr>
        </p:nvSpPr>
        <p:spPr>
          <a:ln/>
        </p:spPr>
        <p:txBody>
          <a:bodyPr/>
          <a:lstStyle>
            <a:lvl1pPr>
              <a:defRPr/>
            </a:lvl1pPr>
          </a:lstStyle>
          <a:p>
            <a:pPr>
              <a:defRPr/>
            </a:pPr>
            <a:fld id="{75F61706-20D7-4229-A17A-AD9A464C0BB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45109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6200"/>
            <a:ext cx="2057400" cy="47244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76200"/>
            <a:ext cx="6019800" cy="4724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6"/>
          <p:cNvSpPr>
            <a:spLocks noGrp="1" noChangeArrowheads="1"/>
          </p:cNvSpPr>
          <p:nvPr>
            <p:ph type="sldNum" sz="quarter" idx="10"/>
          </p:nvPr>
        </p:nvSpPr>
        <p:spPr>
          <a:ln/>
        </p:spPr>
        <p:txBody>
          <a:bodyPr/>
          <a:lstStyle>
            <a:lvl1pPr>
              <a:defRPr/>
            </a:lvl1pPr>
          </a:lstStyle>
          <a:p>
            <a:pPr>
              <a:defRPr/>
            </a:pPr>
            <a:fld id="{29A40166-A12D-4EA6-9C51-D8315D9C0DA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21758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4"/>
          <p:cNvSpPr>
            <a:spLocks noGrp="1" noChangeArrowheads="1"/>
          </p:cNvSpPr>
          <p:nvPr>
            <p:ph type="dt" sz="half" idx="10"/>
          </p:nvPr>
        </p:nvSpPr>
        <p:spPr>
          <a:ln/>
        </p:spPr>
        <p:txBody>
          <a:bodyPr/>
          <a:lstStyle>
            <a:lvl1pPr>
              <a:defRPr/>
            </a:lvl1pPr>
          </a:lstStyle>
          <a:p>
            <a:pPr>
              <a:defRPr/>
            </a:pPr>
            <a:r>
              <a:rPr lang="en-CA"/>
              <a:t>Annex B</a:t>
            </a:r>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en-CA"/>
          </a:p>
        </p:txBody>
      </p:sp>
      <p:sp>
        <p:nvSpPr>
          <p:cNvPr id="6" name="Rectangle 6"/>
          <p:cNvSpPr>
            <a:spLocks noGrp="1" noChangeArrowheads="1"/>
          </p:cNvSpPr>
          <p:nvPr>
            <p:ph type="sldNum" sz="quarter" idx="12"/>
          </p:nvPr>
        </p:nvSpPr>
        <p:spPr>
          <a:ln/>
        </p:spPr>
        <p:txBody>
          <a:bodyPr/>
          <a:lstStyle>
            <a:lvl1pPr>
              <a:defRPr/>
            </a:lvl1pPr>
          </a:lstStyle>
          <a:p>
            <a:pPr>
              <a:defRPr/>
            </a:pPr>
            <a:fld id="{FF3B775D-3D6E-4080-B004-BA9D6D3126F9}" type="slidenum">
              <a:rPr lang="en-US"/>
              <a:pPr>
                <a:defRPr/>
              </a:pPr>
              <a:t>‹#›</a:t>
            </a:fld>
            <a:endParaRPr lang="en-US"/>
          </a:p>
        </p:txBody>
      </p:sp>
    </p:spTree>
    <p:extLst>
      <p:ext uri="{BB962C8B-B14F-4D97-AF65-F5344CB8AC3E}">
        <p14:creationId xmlns:p14="http://schemas.microsoft.com/office/powerpoint/2010/main" val="427444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295400"/>
            <a:ext cx="3810000" cy="3505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419600" y="1295400"/>
            <a:ext cx="3810000" cy="3505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noChangeArrowheads="1"/>
          </p:cNvSpPr>
          <p:nvPr>
            <p:ph type="dt" sz="half" idx="10"/>
          </p:nvPr>
        </p:nvSpPr>
        <p:spPr>
          <a:ln/>
        </p:spPr>
        <p:txBody>
          <a:bodyPr/>
          <a:lstStyle>
            <a:lvl1pPr>
              <a:defRPr/>
            </a:lvl1pPr>
          </a:lstStyle>
          <a:p>
            <a:pPr>
              <a:defRPr/>
            </a:pPr>
            <a:r>
              <a:rPr lang="en-CA"/>
              <a:t>Annex B</a:t>
            </a:r>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en-CA"/>
          </a:p>
        </p:txBody>
      </p:sp>
      <p:sp>
        <p:nvSpPr>
          <p:cNvPr id="7" name="Rectangle 6"/>
          <p:cNvSpPr>
            <a:spLocks noGrp="1" noChangeArrowheads="1"/>
          </p:cNvSpPr>
          <p:nvPr>
            <p:ph type="sldNum" sz="quarter" idx="12"/>
          </p:nvPr>
        </p:nvSpPr>
        <p:spPr>
          <a:ln/>
        </p:spPr>
        <p:txBody>
          <a:bodyPr/>
          <a:lstStyle>
            <a:lvl1pPr>
              <a:defRPr/>
            </a:lvl1pPr>
          </a:lstStyle>
          <a:p>
            <a:pPr>
              <a:defRPr/>
            </a:pPr>
            <a:fld id="{B30FC92F-0424-4D75-B005-A4E20A7D84E2}" type="slidenum">
              <a:rPr lang="en-US"/>
              <a:pPr>
                <a:defRPr/>
              </a:pPr>
              <a:t>‹#›</a:t>
            </a:fld>
            <a:endParaRPr lang="en-US"/>
          </a:p>
        </p:txBody>
      </p:sp>
    </p:spTree>
    <p:extLst>
      <p:ext uri="{BB962C8B-B14F-4D97-AF65-F5344CB8AC3E}">
        <p14:creationId xmlns:p14="http://schemas.microsoft.com/office/powerpoint/2010/main" val="2115539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4"/>
          <p:cNvSpPr>
            <a:spLocks noGrp="1" noChangeArrowheads="1"/>
          </p:cNvSpPr>
          <p:nvPr>
            <p:ph type="dt" sz="half" idx="10"/>
          </p:nvPr>
        </p:nvSpPr>
        <p:spPr>
          <a:ln/>
        </p:spPr>
        <p:txBody>
          <a:bodyPr/>
          <a:lstStyle>
            <a:lvl1pPr>
              <a:defRPr/>
            </a:lvl1pPr>
          </a:lstStyle>
          <a:p>
            <a:pPr>
              <a:defRPr/>
            </a:pPr>
            <a:r>
              <a:rPr lang="en-CA"/>
              <a:t>Annex B</a:t>
            </a:r>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en-CA"/>
          </a:p>
        </p:txBody>
      </p:sp>
      <p:sp>
        <p:nvSpPr>
          <p:cNvPr id="9" name="Rectangle 6"/>
          <p:cNvSpPr>
            <a:spLocks noGrp="1" noChangeArrowheads="1"/>
          </p:cNvSpPr>
          <p:nvPr>
            <p:ph type="sldNum" sz="quarter" idx="12"/>
          </p:nvPr>
        </p:nvSpPr>
        <p:spPr>
          <a:ln/>
        </p:spPr>
        <p:txBody>
          <a:bodyPr/>
          <a:lstStyle>
            <a:lvl1pPr>
              <a:defRPr/>
            </a:lvl1pPr>
          </a:lstStyle>
          <a:p>
            <a:pPr>
              <a:defRPr/>
            </a:pPr>
            <a:fld id="{AF9343DD-8571-4311-AEBA-7AE3549A6D32}" type="slidenum">
              <a:rPr lang="en-US"/>
              <a:pPr>
                <a:defRPr/>
              </a:pPr>
              <a:t>‹#›</a:t>
            </a:fld>
            <a:endParaRPr lang="en-US"/>
          </a:p>
        </p:txBody>
      </p:sp>
    </p:spTree>
    <p:extLst>
      <p:ext uri="{BB962C8B-B14F-4D97-AF65-F5344CB8AC3E}">
        <p14:creationId xmlns:p14="http://schemas.microsoft.com/office/powerpoint/2010/main" val="3228620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4"/>
          <p:cNvSpPr>
            <a:spLocks noGrp="1" noChangeArrowheads="1"/>
          </p:cNvSpPr>
          <p:nvPr>
            <p:ph type="dt" sz="half" idx="10"/>
          </p:nvPr>
        </p:nvSpPr>
        <p:spPr>
          <a:ln/>
        </p:spPr>
        <p:txBody>
          <a:bodyPr/>
          <a:lstStyle>
            <a:lvl1pPr>
              <a:defRPr/>
            </a:lvl1pPr>
          </a:lstStyle>
          <a:p>
            <a:pPr>
              <a:defRPr/>
            </a:pPr>
            <a:r>
              <a:rPr lang="en-CA"/>
              <a:t>Annex B</a:t>
            </a:r>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en-CA"/>
          </a:p>
        </p:txBody>
      </p:sp>
      <p:sp>
        <p:nvSpPr>
          <p:cNvPr id="5" name="Rectangle 6"/>
          <p:cNvSpPr>
            <a:spLocks noGrp="1" noChangeArrowheads="1"/>
          </p:cNvSpPr>
          <p:nvPr>
            <p:ph type="sldNum" sz="quarter" idx="12"/>
          </p:nvPr>
        </p:nvSpPr>
        <p:spPr>
          <a:ln/>
        </p:spPr>
        <p:txBody>
          <a:bodyPr/>
          <a:lstStyle>
            <a:lvl1pPr>
              <a:defRPr/>
            </a:lvl1pPr>
          </a:lstStyle>
          <a:p>
            <a:pPr>
              <a:defRPr/>
            </a:pPr>
            <a:fld id="{0E7A8F67-A5CB-4F8A-B2F3-C3B2437E2B95}" type="slidenum">
              <a:rPr lang="en-US"/>
              <a:pPr>
                <a:defRPr/>
              </a:pPr>
              <a:t>‹#›</a:t>
            </a:fld>
            <a:endParaRPr lang="en-US"/>
          </a:p>
        </p:txBody>
      </p:sp>
    </p:spTree>
    <p:extLst>
      <p:ext uri="{BB962C8B-B14F-4D97-AF65-F5344CB8AC3E}">
        <p14:creationId xmlns:p14="http://schemas.microsoft.com/office/powerpoint/2010/main" val="4174637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r>
              <a:rPr lang="en-CA"/>
              <a:t>Annex B</a:t>
            </a:r>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en-CA"/>
          </a:p>
        </p:txBody>
      </p:sp>
      <p:sp>
        <p:nvSpPr>
          <p:cNvPr id="4" name="Rectangle 6"/>
          <p:cNvSpPr>
            <a:spLocks noGrp="1" noChangeArrowheads="1"/>
          </p:cNvSpPr>
          <p:nvPr>
            <p:ph type="sldNum" sz="quarter" idx="12"/>
          </p:nvPr>
        </p:nvSpPr>
        <p:spPr>
          <a:ln/>
        </p:spPr>
        <p:txBody>
          <a:bodyPr/>
          <a:lstStyle>
            <a:lvl1pPr>
              <a:defRPr/>
            </a:lvl1pPr>
          </a:lstStyle>
          <a:p>
            <a:pPr>
              <a:defRPr/>
            </a:pPr>
            <a:fld id="{B1899EBB-E538-4D7E-896D-5E6BBC38F355}" type="slidenum">
              <a:rPr lang="en-US"/>
              <a:pPr>
                <a:defRPr/>
              </a:pPr>
              <a:t>‹#›</a:t>
            </a:fld>
            <a:endParaRPr lang="en-US"/>
          </a:p>
        </p:txBody>
      </p:sp>
    </p:spTree>
    <p:extLst>
      <p:ext uri="{BB962C8B-B14F-4D97-AF65-F5344CB8AC3E}">
        <p14:creationId xmlns:p14="http://schemas.microsoft.com/office/powerpoint/2010/main" val="2513823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noChangeArrowheads="1"/>
          </p:cNvSpPr>
          <p:nvPr>
            <p:ph type="dt" sz="half" idx="10"/>
          </p:nvPr>
        </p:nvSpPr>
        <p:spPr>
          <a:ln/>
        </p:spPr>
        <p:txBody>
          <a:bodyPr/>
          <a:lstStyle>
            <a:lvl1pPr>
              <a:defRPr/>
            </a:lvl1pPr>
          </a:lstStyle>
          <a:p>
            <a:pPr>
              <a:defRPr/>
            </a:pPr>
            <a:r>
              <a:rPr lang="en-CA"/>
              <a:t>Annex B</a:t>
            </a:r>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en-CA"/>
          </a:p>
        </p:txBody>
      </p:sp>
      <p:sp>
        <p:nvSpPr>
          <p:cNvPr id="7" name="Rectangle 6"/>
          <p:cNvSpPr>
            <a:spLocks noGrp="1" noChangeArrowheads="1"/>
          </p:cNvSpPr>
          <p:nvPr>
            <p:ph type="sldNum" sz="quarter" idx="12"/>
          </p:nvPr>
        </p:nvSpPr>
        <p:spPr>
          <a:ln/>
        </p:spPr>
        <p:txBody>
          <a:bodyPr/>
          <a:lstStyle>
            <a:lvl1pPr>
              <a:defRPr/>
            </a:lvl1pPr>
          </a:lstStyle>
          <a:p>
            <a:pPr>
              <a:defRPr/>
            </a:pPr>
            <a:fld id="{BF28F52D-4117-4255-AA15-79BAE7160682}" type="slidenum">
              <a:rPr lang="en-US"/>
              <a:pPr>
                <a:defRPr/>
              </a:pPr>
              <a:t>‹#›</a:t>
            </a:fld>
            <a:endParaRPr lang="en-US"/>
          </a:p>
        </p:txBody>
      </p:sp>
    </p:spTree>
    <p:extLst>
      <p:ext uri="{BB962C8B-B14F-4D97-AF65-F5344CB8AC3E}">
        <p14:creationId xmlns:p14="http://schemas.microsoft.com/office/powerpoint/2010/main" val="2795259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noChangeArrowheads="1"/>
          </p:cNvSpPr>
          <p:nvPr>
            <p:ph type="dt" sz="half" idx="10"/>
          </p:nvPr>
        </p:nvSpPr>
        <p:spPr>
          <a:ln/>
        </p:spPr>
        <p:txBody>
          <a:bodyPr/>
          <a:lstStyle>
            <a:lvl1pPr>
              <a:defRPr/>
            </a:lvl1pPr>
          </a:lstStyle>
          <a:p>
            <a:pPr>
              <a:defRPr/>
            </a:pPr>
            <a:r>
              <a:rPr lang="en-CA"/>
              <a:t>Annex B</a:t>
            </a:r>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en-CA"/>
          </a:p>
        </p:txBody>
      </p:sp>
      <p:sp>
        <p:nvSpPr>
          <p:cNvPr id="7" name="Rectangle 6"/>
          <p:cNvSpPr>
            <a:spLocks noGrp="1" noChangeArrowheads="1"/>
          </p:cNvSpPr>
          <p:nvPr>
            <p:ph type="sldNum" sz="quarter" idx="12"/>
          </p:nvPr>
        </p:nvSpPr>
        <p:spPr>
          <a:ln/>
        </p:spPr>
        <p:txBody>
          <a:bodyPr/>
          <a:lstStyle>
            <a:lvl1pPr>
              <a:defRPr/>
            </a:lvl1pPr>
          </a:lstStyle>
          <a:p>
            <a:pPr>
              <a:defRPr/>
            </a:pPr>
            <a:fld id="{5003BAE3-9D0C-4E97-B1FA-F5448B3799E8}" type="slidenum">
              <a:rPr lang="en-US"/>
              <a:pPr>
                <a:defRPr/>
              </a:pPr>
              <a:t>‹#›</a:t>
            </a:fld>
            <a:endParaRPr lang="en-US"/>
          </a:p>
        </p:txBody>
      </p:sp>
    </p:spTree>
    <p:extLst>
      <p:ext uri="{BB962C8B-B14F-4D97-AF65-F5344CB8AC3E}">
        <p14:creationId xmlns:p14="http://schemas.microsoft.com/office/powerpoint/2010/main" val="2344530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18" Type="http://schemas.openxmlformats.org/officeDocument/2006/relationships/image" Target="../media/image6.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jpeg"/><Relationship Id="rId2" Type="http://schemas.openxmlformats.org/officeDocument/2006/relationships/slideLayout" Target="../slideLayouts/slideLayout2.xml"/><Relationship Id="rId16" Type="http://schemas.openxmlformats.org/officeDocument/2006/relationships/image" Target="../media/image4.jpeg"/><Relationship Id="rId20" Type="http://schemas.openxmlformats.org/officeDocument/2006/relationships/image" Target="../media/image8.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19" Type="http://schemas.openxmlformats.org/officeDocument/2006/relationships/image" Target="../media/image7.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9.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9" descr="4752_ppt_title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p:cNvSpPr>
            <a:spLocks noGrp="1" noChangeArrowheads="1"/>
          </p:cNvSpPr>
          <p:nvPr>
            <p:ph type="title"/>
          </p:nvPr>
        </p:nvSpPr>
        <p:spPr bwMode="auto">
          <a:xfrm>
            <a:off x="457200" y="762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2" name="Rectangle 3"/>
          <p:cNvSpPr>
            <a:spLocks noGrp="1" noChangeArrowheads="1"/>
          </p:cNvSpPr>
          <p:nvPr>
            <p:ph type="body" idx="1"/>
          </p:nvPr>
        </p:nvSpPr>
        <p:spPr bwMode="auto">
          <a:xfrm>
            <a:off x="457200" y="1295400"/>
            <a:ext cx="7772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 name="Date Placeholder 4"/>
          <p:cNvSpPr>
            <a:spLocks noGrp="1" noChangeArrowheads="1"/>
          </p:cNvSpPr>
          <p:nvPr>
            <p:ph type="dt" sz="half" idx="2"/>
          </p:nvPr>
        </p:nvSpPr>
        <p:spPr bwMode="auto">
          <a:xfrm>
            <a:off x="685800"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a:defRPr sz="1400" b="0"/>
            </a:lvl1pPr>
          </a:lstStyle>
          <a:p>
            <a:pPr>
              <a:defRPr/>
            </a:pPr>
            <a:r>
              <a:rPr lang="en-CA"/>
              <a:t>Annex B</a:t>
            </a:r>
          </a:p>
        </p:txBody>
      </p:sp>
      <p:sp>
        <p:nvSpPr>
          <p:cNvPr id="9" name="Footer Placeholder 5"/>
          <p:cNvSpPr>
            <a:spLocks noGrp="1" noChangeArrowheads="1"/>
          </p:cNvSpPr>
          <p:nvPr>
            <p:ph type="ftr" sz="quarter" idx="3"/>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b="0"/>
            </a:lvl1pPr>
          </a:lstStyle>
          <a:p>
            <a:pPr>
              <a:defRPr/>
            </a:pPr>
            <a:endParaRPr lang="en-CA"/>
          </a:p>
        </p:txBody>
      </p:sp>
      <p:sp>
        <p:nvSpPr>
          <p:cNvPr id="10" name="Rectangle 6"/>
          <p:cNvSpPr>
            <a:spLocks noGrp="1" noChangeArrowheads="1"/>
          </p:cNvSpPr>
          <p:nvPr>
            <p:ph type="sldNum" sz="quarter" idx="4"/>
          </p:nvPr>
        </p:nvSpPr>
        <p:spPr bwMode="auto">
          <a:xfrm>
            <a:off x="6553200"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b="0">
                <a:latin typeface="+mn-lt"/>
                <a:ea typeface="+mn-ea"/>
              </a:defRPr>
            </a:lvl1pPr>
          </a:lstStyle>
          <a:p>
            <a:pPr>
              <a:defRPr/>
            </a:pPr>
            <a:fld id="{1C805C5D-FA2D-4C75-B68D-C7A6E117F3E9}" type="slidenum">
              <a:rPr lang="en-US"/>
              <a:pPr>
                <a:defRPr/>
              </a:pPr>
              <a:t>‹#›</a:t>
            </a:fld>
            <a:endParaRPr lang="en-US"/>
          </a:p>
        </p:txBody>
      </p:sp>
      <p:sp>
        <p:nvSpPr>
          <p:cNvPr id="11" name="Rectangle 10"/>
          <p:cNvSpPr/>
          <p:nvPr userDrawn="1"/>
        </p:nvSpPr>
        <p:spPr bwMode="auto">
          <a:xfrm>
            <a:off x="0" y="1066800"/>
            <a:ext cx="9144000" cy="1371600"/>
          </a:xfrm>
          <a:prstGeom prst="rect">
            <a:avLst/>
          </a:prstGeom>
          <a:solidFill>
            <a:schemeClr val="bg1">
              <a:lumMod val="85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CA" sz="2200" b="1" i="0" u="none" strike="noStrike" cap="none" normalizeH="0" baseline="0" smtClean="0">
              <a:ln>
                <a:noFill/>
              </a:ln>
              <a:solidFill>
                <a:schemeClr val="tx1"/>
              </a:solidFill>
              <a:effectLst/>
              <a:latin typeface="Arial" pitchFamily="34" charset="0"/>
              <a:ea typeface="ＭＳ Ｐゴシック" pitchFamily="34" charset="-128"/>
            </a:endParaRPr>
          </a:p>
        </p:txBody>
      </p:sp>
      <p:pic>
        <p:nvPicPr>
          <p:cNvPr id="12" name="Picture 8" descr="C:\Users\dionne.jb\Desktop\RMCSJ_best.jp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2677215" y="1262062"/>
            <a:ext cx="1254125" cy="94773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9" descr="C:\Users\dionne.jb\Desktop\CFRG_best.jpg"/>
          <p:cNvPicPr>
            <a:picLocks noChangeAspect="1" noChangeArrowheads="1"/>
          </p:cNvPicPr>
          <p:nvPr userDrawn="1"/>
        </p:nvPicPr>
        <p:blipFill rotWithShape="1">
          <a:blip r:embed="rId15">
            <a:extLst>
              <a:ext uri="{28A0092B-C50C-407E-A947-70E740481C1C}">
                <a14:useLocalDpi xmlns:a14="http://schemas.microsoft.com/office/drawing/2010/main" val="0"/>
              </a:ext>
            </a:extLst>
          </a:blip>
          <a:srcRect b="-4041"/>
          <a:stretch/>
        </p:blipFill>
        <p:spPr bwMode="auto">
          <a:xfrm>
            <a:off x="219075" y="1262062"/>
            <a:ext cx="923925" cy="981021"/>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6"/>
          <p:cNvPicPr>
            <a:picLocks noChangeAspect="1"/>
          </p:cNvPicPr>
          <p:nvPr userDrawn="1"/>
        </p:nvPicPr>
        <p:blipFill rotWithShape="1">
          <a:blip r:embed="rId16" cstate="print">
            <a:extLst>
              <a:ext uri="{28A0092B-C50C-407E-A947-70E740481C1C}">
                <a14:useLocalDpi xmlns:a14="http://schemas.microsoft.com/office/drawing/2010/main" val="0"/>
              </a:ext>
            </a:extLst>
          </a:blip>
          <a:srcRect b="5724"/>
          <a:stretch/>
        </p:blipFill>
        <p:spPr bwMode="auto">
          <a:xfrm>
            <a:off x="4012648" y="1262062"/>
            <a:ext cx="1198149" cy="941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0" descr="C:\Users\dionne.jb\Desktop\RMC-Best.jpg"/>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5292105" y="1262062"/>
            <a:ext cx="998539" cy="947738"/>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1" descr="C:\Users\dionne.jb\Desktop\CFC-best.jpg"/>
          <p:cNvPicPr>
            <a:picLocks noChangeAspect="1" noChangeArrowheads="1"/>
          </p:cNvPicPr>
          <p:nvPr userDrawn="1"/>
        </p:nvPicPr>
        <p:blipFill>
          <a:blip r:embed="rId18" cstate="print">
            <a:extLst>
              <a:ext uri="{28A0092B-C50C-407E-A947-70E740481C1C}">
                <a14:useLocalDpi xmlns:a14="http://schemas.microsoft.com/office/drawing/2010/main" val="0"/>
              </a:ext>
            </a:extLst>
          </a:blip>
          <a:srcRect/>
          <a:stretch>
            <a:fillRect/>
          </a:stretch>
        </p:blipFill>
        <p:spPr bwMode="auto">
          <a:xfrm>
            <a:off x="6371952" y="1262062"/>
            <a:ext cx="1242941" cy="947738"/>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2" descr="C:\Users\dionne.jb\Desktop\Untitled2.jpg"/>
          <p:cNvPicPr>
            <a:picLocks noChangeAspect="1" noChangeArrowheads="1"/>
          </p:cNvPicPr>
          <p:nvPr userDrawn="1"/>
        </p:nvPicPr>
        <p:blipFill>
          <a:blip r:embed="rId19" cstate="print">
            <a:extLst>
              <a:ext uri="{28A0092B-C50C-407E-A947-70E740481C1C}">
                <a14:useLocalDpi xmlns:a14="http://schemas.microsoft.com/office/drawing/2010/main" val="0"/>
              </a:ext>
            </a:extLst>
          </a:blip>
          <a:srcRect/>
          <a:stretch>
            <a:fillRect/>
          </a:stretch>
        </p:blipFill>
        <p:spPr bwMode="auto">
          <a:xfrm>
            <a:off x="7696200" y="1262062"/>
            <a:ext cx="1219200" cy="947738"/>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3" descr="O:\03 - COMMON\00 - COMD GP\03 - FPAO\photo images\RMClast.jpg"/>
          <p:cNvPicPr>
            <a:picLocks noChangeAspect="1" noChangeArrowheads="1"/>
          </p:cNvPicPr>
          <p:nvPr userDrawn="1"/>
        </p:nvPicPr>
        <p:blipFill>
          <a:blip r:embed="rId20" cstate="print">
            <a:extLst>
              <a:ext uri="{28A0092B-C50C-407E-A947-70E740481C1C}">
                <a14:useLocalDpi xmlns:a14="http://schemas.microsoft.com/office/drawing/2010/main" val="0"/>
              </a:ext>
            </a:extLst>
          </a:blip>
          <a:srcRect/>
          <a:stretch>
            <a:fillRect/>
          </a:stretch>
        </p:blipFill>
        <p:spPr bwMode="auto">
          <a:xfrm>
            <a:off x="1224308" y="1262062"/>
            <a:ext cx="1371599" cy="936494"/>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ftr="0"/>
  <p:txStyles>
    <p:titleStyle>
      <a:lvl1pPr algn="l" rtl="0" eaLnBrk="0" fontAlgn="base" hangingPunct="0">
        <a:spcBef>
          <a:spcPct val="0"/>
        </a:spcBef>
        <a:spcAft>
          <a:spcPct val="0"/>
        </a:spcAft>
        <a:defRPr sz="3200">
          <a:solidFill>
            <a:srgbClr val="545454"/>
          </a:solidFill>
          <a:latin typeface="+mj-lt"/>
          <a:ea typeface="+mj-ea"/>
          <a:cs typeface="+mj-cs"/>
        </a:defRPr>
      </a:lvl1pPr>
      <a:lvl2pPr algn="l" rtl="0" eaLnBrk="0" fontAlgn="base" hangingPunct="0">
        <a:spcBef>
          <a:spcPct val="0"/>
        </a:spcBef>
        <a:spcAft>
          <a:spcPct val="0"/>
        </a:spcAft>
        <a:defRPr sz="3200">
          <a:solidFill>
            <a:srgbClr val="545454"/>
          </a:solidFill>
          <a:latin typeface="Arial Bold" pitchFamily="34" charset="0"/>
          <a:ea typeface="ＭＳ Ｐゴシック" pitchFamily="34" charset="-128"/>
        </a:defRPr>
      </a:lvl2pPr>
      <a:lvl3pPr algn="l" rtl="0" eaLnBrk="0" fontAlgn="base" hangingPunct="0">
        <a:spcBef>
          <a:spcPct val="0"/>
        </a:spcBef>
        <a:spcAft>
          <a:spcPct val="0"/>
        </a:spcAft>
        <a:defRPr sz="3200">
          <a:solidFill>
            <a:srgbClr val="545454"/>
          </a:solidFill>
          <a:latin typeface="Arial Bold" pitchFamily="34" charset="0"/>
          <a:ea typeface="ＭＳ Ｐゴシック" pitchFamily="34" charset="-128"/>
        </a:defRPr>
      </a:lvl3pPr>
      <a:lvl4pPr algn="l" rtl="0" eaLnBrk="0" fontAlgn="base" hangingPunct="0">
        <a:spcBef>
          <a:spcPct val="0"/>
        </a:spcBef>
        <a:spcAft>
          <a:spcPct val="0"/>
        </a:spcAft>
        <a:defRPr sz="3200">
          <a:solidFill>
            <a:srgbClr val="545454"/>
          </a:solidFill>
          <a:latin typeface="Arial Bold" pitchFamily="34" charset="0"/>
          <a:ea typeface="ＭＳ Ｐゴシック" pitchFamily="34" charset="-128"/>
        </a:defRPr>
      </a:lvl4pPr>
      <a:lvl5pPr algn="l" rtl="0" eaLnBrk="0" fontAlgn="base" hangingPunct="0">
        <a:spcBef>
          <a:spcPct val="0"/>
        </a:spcBef>
        <a:spcAft>
          <a:spcPct val="0"/>
        </a:spcAft>
        <a:defRPr sz="3200">
          <a:solidFill>
            <a:srgbClr val="545454"/>
          </a:solidFill>
          <a:latin typeface="Arial Bold" pitchFamily="34" charset="0"/>
          <a:ea typeface="ＭＳ Ｐゴシック" pitchFamily="34" charset="-128"/>
        </a:defRPr>
      </a:lvl5pPr>
      <a:lvl6pPr marL="457200" algn="l" rtl="0" eaLnBrk="0" fontAlgn="base" hangingPunct="0">
        <a:spcBef>
          <a:spcPct val="0"/>
        </a:spcBef>
        <a:spcAft>
          <a:spcPct val="0"/>
        </a:spcAft>
        <a:defRPr sz="3200">
          <a:solidFill>
            <a:srgbClr val="545454"/>
          </a:solidFill>
          <a:latin typeface="Arial Bold" pitchFamily="34" charset="0"/>
          <a:ea typeface="ＭＳ Ｐゴシック" pitchFamily="34" charset="-128"/>
        </a:defRPr>
      </a:lvl6pPr>
      <a:lvl7pPr marL="914400" algn="l" rtl="0" eaLnBrk="0" fontAlgn="base" hangingPunct="0">
        <a:spcBef>
          <a:spcPct val="0"/>
        </a:spcBef>
        <a:spcAft>
          <a:spcPct val="0"/>
        </a:spcAft>
        <a:defRPr sz="3200">
          <a:solidFill>
            <a:srgbClr val="545454"/>
          </a:solidFill>
          <a:latin typeface="Arial Bold" pitchFamily="34" charset="0"/>
          <a:ea typeface="ＭＳ Ｐゴシック" pitchFamily="34" charset="-128"/>
        </a:defRPr>
      </a:lvl7pPr>
      <a:lvl8pPr marL="1371600" algn="l" rtl="0" eaLnBrk="0" fontAlgn="base" hangingPunct="0">
        <a:spcBef>
          <a:spcPct val="0"/>
        </a:spcBef>
        <a:spcAft>
          <a:spcPct val="0"/>
        </a:spcAft>
        <a:defRPr sz="3200">
          <a:solidFill>
            <a:srgbClr val="545454"/>
          </a:solidFill>
          <a:latin typeface="Arial Bold" pitchFamily="34" charset="0"/>
          <a:ea typeface="ＭＳ Ｐゴシック" pitchFamily="34" charset="-128"/>
        </a:defRPr>
      </a:lvl8pPr>
      <a:lvl9pPr marL="1828800" algn="l" rtl="0" eaLnBrk="0" fontAlgn="base" hangingPunct="0">
        <a:spcBef>
          <a:spcPct val="0"/>
        </a:spcBef>
        <a:spcAft>
          <a:spcPct val="0"/>
        </a:spcAft>
        <a:defRPr sz="3200">
          <a:solidFill>
            <a:srgbClr val="545454"/>
          </a:solidFill>
          <a:latin typeface="Arial Bold" pitchFamily="34" charset="0"/>
          <a:ea typeface="ＭＳ Ｐゴシック" pitchFamily="34" charset="-128"/>
        </a:defRPr>
      </a:lvl9pPr>
    </p:titleStyle>
    <p:bodyStyle>
      <a:lvl1pPr marL="342900" indent="-342900" algn="l" rtl="0" eaLnBrk="0" fontAlgn="base" hangingPunct="0">
        <a:spcBef>
          <a:spcPct val="20000"/>
        </a:spcBef>
        <a:spcAft>
          <a:spcPct val="0"/>
        </a:spcAft>
        <a:tabLst>
          <a:tab pos="912813" algn="l"/>
          <a:tab pos="1427163" algn="l"/>
        </a:tabLst>
        <a:defRPr sz="2600">
          <a:solidFill>
            <a:schemeClr val="tx1"/>
          </a:solidFill>
          <a:latin typeface="+mn-lt"/>
          <a:ea typeface="+mn-ea"/>
          <a:cs typeface="+mn-cs"/>
        </a:defRPr>
      </a:lvl1pPr>
      <a:lvl2pPr marL="342900" indent="-228600" algn="l" rtl="0" eaLnBrk="0" fontAlgn="base" hangingPunct="0">
        <a:spcBef>
          <a:spcPct val="20000"/>
        </a:spcBef>
        <a:spcAft>
          <a:spcPct val="0"/>
        </a:spcAft>
        <a:buClr>
          <a:srgbClr val="880212"/>
        </a:buClr>
        <a:buFont typeface="Times" charset="0"/>
        <a:buChar char="•"/>
        <a:tabLst>
          <a:tab pos="912813" algn="l"/>
          <a:tab pos="1427163" algn="l"/>
        </a:tabLst>
        <a:defRPr sz="2000">
          <a:solidFill>
            <a:schemeClr val="tx1"/>
          </a:solidFill>
          <a:latin typeface="+mn-lt"/>
          <a:ea typeface="+mn-ea"/>
        </a:defRPr>
      </a:lvl2pPr>
      <a:lvl3pPr marL="969963" indent="-228600" algn="l" rtl="0" eaLnBrk="0" fontAlgn="base" hangingPunct="0">
        <a:spcBef>
          <a:spcPct val="20000"/>
        </a:spcBef>
        <a:spcAft>
          <a:spcPct val="0"/>
        </a:spcAft>
        <a:buChar char="•"/>
        <a:tabLst>
          <a:tab pos="912813" algn="l"/>
          <a:tab pos="1427163" algn="l"/>
        </a:tabLst>
        <a:defRPr>
          <a:solidFill>
            <a:schemeClr val="tx1"/>
          </a:solidFill>
          <a:latin typeface="+mn-lt"/>
          <a:ea typeface="+mn-ea"/>
        </a:defRPr>
      </a:lvl3pPr>
      <a:lvl4pPr marL="1484313" indent="-228600" algn="l" rtl="0" eaLnBrk="0" fontAlgn="base" hangingPunct="0">
        <a:spcBef>
          <a:spcPct val="20000"/>
        </a:spcBef>
        <a:spcAft>
          <a:spcPct val="0"/>
        </a:spcAft>
        <a:buChar char="–"/>
        <a:tabLst>
          <a:tab pos="912813" algn="l"/>
          <a:tab pos="1427163" algn="l"/>
        </a:tabLst>
        <a:defRPr i="1">
          <a:solidFill>
            <a:schemeClr val="tx1"/>
          </a:solidFill>
          <a:latin typeface="+mn-lt"/>
          <a:ea typeface="+mn-ea"/>
        </a:defRPr>
      </a:lvl4pPr>
      <a:lvl5pPr marL="1997075" indent="-168275" algn="l" rtl="0" eaLnBrk="0" fontAlgn="base" hangingPunct="0">
        <a:spcBef>
          <a:spcPct val="20000"/>
        </a:spcBef>
        <a:spcAft>
          <a:spcPct val="0"/>
        </a:spcAft>
        <a:buChar char="»"/>
        <a:tabLst>
          <a:tab pos="912813" algn="l"/>
          <a:tab pos="1427163" algn="l"/>
        </a:tabLst>
        <a:defRPr sz="1400">
          <a:solidFill>
            <a:schemeClr val="tx1"/>
          </a:solidFill>
          <a:latin typeface="+mn-lt"/>
          <a:ea typeface="+mn-ea"/>
        </a:defRPr>
      </a:lvl5pPr>
      <a:lvl6pPr marL="2454275" indent="-168275" algn="l" rtl="0" eaLnBrk="0" fontAlgn="base" hangingPunct="0">
        <a:spcBef>
          <a:spcPct val="20000"/>
        </a:spcBef>
        <a:spcAft>
          <a:spcPct val="0"/>
        </a:spcAft>
        <a:buChar char="»"/>
        <a:tabLst>
          <a:tab pos="912813" algn="l"/>
          <a:tab pos="1427163" algn="l"/>
        </a:tabLst>
        <a:defRPr sz="1400">
          <a:solidFill>
            <a:schemeClr val="tx1"/>
          </a:solidFill>
          <a:latin typeface="+mn-lt"/>
          <a:ea typeface="+mn-ea"/>
        </a:defRPr>
      </a:lvl6pPr>
      <a:lvl7pPr marL="2911475" indent="-168275" algn="l" rtl="0" eaLnBrk="0" fontAlgn="base" hangingPunct="0">
        <a:spcBef>
          <a:spcPct val="20000"/>
        </a:spcBef>
        <a:spcAft>
          <a:spcPct val="0"/>
        </a:spcAft>
        <a:buChar char="»"/>
        <a:tabLst>
          <a:tab pos="912813" algn="l"/>
          <a:tab pos="1427163" algn="l"/>
        </a:tabLst>
        <a:defRPr sz="1400">
          <a:solidFill>
            <a:schemeClr val="tx1"/>
          </a:solidFill>
          <a:latin typeface="+mn-lt"/>
          <a:ea typeface="+mn-ea"/>
        </a:defRPr>
      </a:lvl7pPr>
      <a:lvl8pPr marL="3368675" indent="-168275" algn="l" rtl="0" eaLnBrk="0" fontAlgn="base" hangingPunct="0">
        <a:spcBef>
          <a:spcPct val="20000"/>
        </a:spcBef>
        <a:spcAft>
          <a:spcPct val="0"/>
        </a:spcAft>
        <a:buChar char="»"/>
        <a:tabLst>
          <a:tab pos="912813" algn="l"/>
          <a:tab pos="1427163" algn="l"/>
        </a:tabLst>
        <a:defRPr sz="1400">
          <a:solidFill>
            <a:schemeClr val="tx1"/>
          </a:solidFill>
          <a:latin typeface="+mn-lt"/>
          <a:ea typeface="+mn-ea"/>
        </a:defRPr>
      </a:lvl8pPr>
      <a:lvl9pPr marL="3825875" indent="-168275" algn="l" rtl="0" eaLnBrk="0" fontAlgn="base" hangingPunct="0">
        <a:spcBef>
          <a:spcPct val="20000"/>
        </a:spcBef>
        <a:spcAft>
          <a:spcPct val="0"/>
        </a:spcAft>
        <a:buChar char="»"/>
        <a:tabLst>
          <a:tab pos="912813" algn="l"/>
          <a:tab pos="1427163" algn="l"/>
        </a:tabLst>
        <a:defRPr sz="14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457200" y="762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457200" y="1295400"/>
            <a:ext cx="7772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934200" y="6534150"/>
            <a:ext cx="1905000" cy="38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000" b="0">
                <a:latin typeface="Arial" charset="0"/>
                <a:ea typeface="+mn-ea"/>
              </a:defRPr>
            </a:lvl1pPr>
          </a:lstStyle>
          <a:p>
            <a:pPr>
              <a:defRPr/>
            </a:pPr>
            <a:fld id="{69B48A58-C655-4C70-B3F6-9D5AE28EBBCA}" type="slidenum">
              <a:rPr lang="en-US">
                <a:solidFill>
                  <a:srgbClr val="000000"/>
                </a:solidFill>
              </a:rPr>
              <a:pPr>
                <a:defRPr/>
              </a:pPr>
              <a:t>‹#›</a:t>
            </a:fld>
            <a:endParaRPr lang="en-US">
              <a:solidFill>
                <a:srgbClr val="000000"/>
              </a:solidFill>
            </a:endParaRPr>
          </a:p>
        </p:txBody>
      </p:sp>
      <p:sp>
        <p:nvSpPr>
          <p:cNvPr id="2" name="Line 11"/>
          <p:cNvSpPr>
            <a:spLocks noChangeShapeType="1"/>
          </p:cNvSpPr>
          <p:nvPr userDrawn="1"/>
        </p:nvSpPr>
        <p:spPr bwMode="auto">
          <a:xfrm>
            <a:off x="533400" y="990600"/>
            <a:ext cx="8148638" cy="1588"/>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CA">
              <a:solidFill>
                <a:srgbClr val="000000"/>
              </a:solidFill>
            </a:endParaRPr>
          </a:p>
        </p:txBody>
      </p:sp>
      <p:sp>
        <p:nvSpPr>
          <p:cNvPr id="11" name="Rectangle 10"/>
          <p:cNvSpPr/>
          <p:nvPr userDrawn="1"/>
        </p:nvSpPr>
        <p:spPr bwMode="auto">
          <a:xfrm>
            <a:off x="4205288" y="6477000"/>
            <a:ext cx="757237" cy="111919"/>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en-CA" smtClean="0">
              <a:solidFill>
                <a:srgbClr val="000000"/>
              </a:solidFill>
            </a:endParaRPr>
          </a:p>
        </p:txBody>
      </p:sp>
      <p:pic>
        <p:nvPicPr>
          <p:cNvPr id="5" name="Picture 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972866" y="6501130"/>
            <a:ext cx="5269705" cy="356870"/>
          </a:xfrm>
          <a:prstGeom prst="rect">
            <a:avLst/>
          </a:prstGeom>
        </p:spPr>
      </p:pic>
      <p:cxnSp>
        <p:nvCxnSpPr>
          <p:cNvPr id="12" name="Straight Connector 11"/>
          <p:cNvCxnSpPr/>
          <p:nvPr userDrawn="1"/>
        </p:nvCxnSpPr>
        <p:spPr bwMode="auto">
          <a:xfrm>
            <a:off x="0" y="6464411"/>
            <a:ext cx="9144000" cy="0"/>
          </a:xfrm>
          <a:prstGeom prst="line">
            <a:avLst/>
          </a:prstGeom>
          <a:solidFill>
            <a:schemeClr val="accent1"/>
          </a:solidFill>
          <a:ln w="9525" cap="flat" cmpd="sng" algn="ctr">
            <a:solidFill>
              <a:schemeClr val="accent3">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9356627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3200">
          <a:solidFill>
            <a:srgbClr val="545454"/>
          </a:solidFill>
          <a:latin typeface="+mj-lt"/>
          <a:ea typeface="+mj-ea"/>
          <a:cs typeface="+mj-cs"/>
        </a:defRPr>
      </a:lvl1pPr>
      <a:lvl2pPr algn="l" rtl="0" eaLnBrk="0" fontAlgn="base" hangingPunct="0">
        <a:spcBef>
          <a:spcPct val="0"/>
        </a:spcBef>
        <a:spcAft>
          <a:spcPct val="0"/>
        </a:spcAft>
        <a:defRPr sz="3200">
          <a:solidFill>
            <a:srgbClr val="545454"/>
          </a:solidFill>
          <a:latin typeface="Helvetica Light" charset="0"/>
          <a:ea typeface="ＭＳ Ｐゴシック" pitchFamily="34" charset="-128"/>
        </a:defRPr>
      </a:lvl2pPr>
      <a:lvl3pPr algn="l" rtl="0" eaLnBrk="0" fontAlgn="base" hangingPunct="0">
        <a:spcBef>
          <a:spcPct val="0"/>
        </a:spcBef>
        <a:spcAft>
          <a:spcPct val="0"/>
        </a:spcAft>
        <a:defRPr sz="3200">
          <a:solidFill>
            <a:srgbClr val="545454"/>
          </a:solidFill>
          <a:latin typeface="Helvetica Light" charset="0"/>
          <a:ea typeface="ＭＳ Ｐゴシック" pitchFamily="34" charset="-128"/>
        </a:defRPr>
      </a:lvl3pPr>
      <a:lvl4pPr algn="l" rtl="0" eaLnBrk="0" fontAlgn="base" hangingPunct="0">
        <a:spcBef>
          <a:spcPct val="0"/>
        </a:spcBef>
        <a:spcAft>
          <a:spcPct val="0"/>
        </a:spcAft>
        <a:defRPr sz="3200">
          <a:solidFill>
            <a:srgbClr val="545454"/>
          </a:solidFill>
          <a:latin typeface="Helvetica Light" charset="0"/>
          <a:ea typeface="ＭＳ Ｐゴシック" pitchFamily="34" charset="-128"/>
        </a:defRPr>
      </a:lvl4pPr>
      <a:lvl5pPr algn="l" rtl="0" eaLnBrk="0" fontAlgn="base" hangingPunct="0">
        <a:spcBef>
          <a:spcPct val="0"/>
        </a:spcBef>
        <a:spcAft>
          <a:spcPct val="0"/>
        </a:spcAft>
        <a:defRPr sz="3200">
          <a:solidFill>
            <a:srgbClr val="545454"/>
          </a:solidFill>
          <a:latin typeface="Helvetica Light" charset="0"/>
          <a:ea typeface="ＭＳ Ｐゴシック" pitchFamily="34" charset="-128"/>
        </a:defRPr>
      </a:lvl5pPr>
      <a:lvl6pPr marL="457200" algn="l" rtl="0" fontAlgn="base">
        <a:spcBef>
          <a:spcPct val="0"/>
        </a:spcBef>
        <a:spcAft>
          <a:spcPct val="0"/>
        </a:spcAft>
        <a:defRPr sz="3200">
          <a:solidFill>
            <a:srgbClr val="545454"/>
          </a:solidFill>
          <a:latin typeface="Helvetica Light" charset="0"/>
          <a:ea typeface="ＭＳ Ｐゴシック" pitchFamily="34" charset="-128"/>
        </a:defRPr>
      </a:lvl6pPr>
      <a:lvl7pPr marL="914400" algn="l" rtl="0" fontAlgn="base">
        <a:spcBef>
          <a:spcPct val="0"/>
        </a:spcBef>
        <a:spcAft>
          <a:spcPct val="0"/>
        </a:spcAft>
        <a:defRPr sz="3200">
          <a:solidFill>
            <a:srgbClr val="545454"/>
          </a:solidFill>
          <a:latin typeface="Helvetica Light" charset="0"/>
          <a:ea typeface="ＭＳ Ｐゴシック" pitchFamily="34" charset="-128"/>
        </a:defRPr>
      </a:lvl7pPr>
      <a:lvl8pPr marL="1371600" algn="l" rtl="0" fontAlgn="base">
        <a:spcBef>
          <a:spcPct val="0"/>
        </a:spcBef>
        <a:spcAft>
          <a:spcPct val="0"/>
        </a:spcAft>
        <a:defRPr sz="3200">
          <a:solidFill>
            <a:srgbClr val="545454"/>
          </a:solidFill>
          <a:latin typeface="Helvetica Light" charset="0"/>
          <a:ea typeface="ＭＳ Ｐゴシック" pitchFamily="34" charset="-128"/>
        </a:defRPr>
      </a:lvl8pPr>
      <a:lvl9pPr marL="1828800" algn="l" rtl="0" fontAlgn="base">
        <a:spcBef>
          <a:spcPct val="0"/>
        </a:spcBef>
        <a:spcAft>
          <a:spcPct val="0"/>
        </a:spcAft>
        <a:defRPr sz="3200">
          <a:solidFill>
            <a:srgbClr val="545454"/>
          </a:solidFill>
          <a:latin typeface="Helvetica Light" charset="0"/>
          <a:ea typeface="ＭＳ Ｐゴシック" pitchFamily="34" charset="-128"/>
        </a:defRPr>
      </a:lvl9pPr>
    </p:titleStyle>
    <p:bodyStyle>
      <a:lvl1pPr marL="342900" indent="-342900" algn="l" rtl="0" eaLnBrk="0" fontAlgn="base" hangingPunct="0">
        <a:spcBef>
          <a:spcPct val="20000"/>
        </a:spcBef>
        <a:spcAft>
          <a:spcPct val="0"/>
        </a:spcAft>
        <a:tabLst>
          <a:tab pos="912813" algn="l"/>
          <a:tab pos="1427163" algn="l"/>
        </a:tabLst>
        <a:defRPr sz="2600">
          <a:solidFill>
            <a:schemeClr val="tx1"/>
          </a:solidFill>
          <a:latin typeface="+mn-lt"/>
          <a:ea typeface="+mn-ea"/>
          <a:cs typeface="+mn-cs"/>
        </a:defRPr>
      </a:lvl1pPr>
      <a:lvl2pPr marL="342900" indent="-228600" algn="l" rtl="0" eaLnBrk="0" fontAlgn="base" hangingPunct="0">
        <a:spcBef>
          <a:spcPct val="20000"/>
        </a:spcBef>
        <a:spcAft>
          <a:spcPct val="0"/>
        </a:spcAft>
        <a:buClr>
          <a:srgbClr val="880212"/>
        </a:buClr>
        <a:buFont typeface="Times" charset="0"/>
        <a:buChar char="•"/>
        <a:tabLst>
          <a:tab pos="912813" algn="l"/>
          <a:tab pos="1427163" algn="l"/>
        </a:tabLst>
        <a:defRPr sz="2000">
          <a:solidFill>
            <a:schemeClr val="tx1"/>
          </a:solidFill>
          <a:latin typeface="+mn-lt"/>
          <a:ea typeface="+mn-ea"/>
        </a:defRPr>
      </a:lvl2pPr>
      <a:lvl3pPr marL="969963" indent="-228600" algn="l" rtl="0" eaLnBrk="0" fontAlgn="base" hangingPunct="0">
        <a:spcBef>
          <a:spcPct val="20000"/>
        </a:spcBef>
        <a:spcAft>
          <a:spcPct val="0"/>
        </a:spcAft>
        <a:buChar char="•"/>
        <a:tabLst>
          <a:tab pos="912813" algn="l"/>
          <a:tab pos="1427163" algn="l"/>
        </a:tabLst>
        <a:defRPr>
          <a:solidFill>
            <a:schemeClr val="tx1"/>
          </a:solidFill>
          <a:latin typeface="+mn-lt"/>
          <a:ea typeface="+mn-ea"/>
        </a:defRPr>
      </a:lvl3pPr>
      <a:lvl4pPr marL="1484313" indent="-228600" algn="l" rtl="0" eaLnBrk="0" fontAlgn="base" hangingPunct="0">
        <a:spcBef>
          <a:spcPct val="20000"/>
        </a:spcBef>
        <a:spcAft>
          <a:spcPct val="0"/>
        </a:spcAft>
        <a:buChar char="–"/>
        <a:tabLst>
          <a:tab pos="912813" algn="l"/>
          <a:tab pos="1427163" algn="l"/>
        </a:tabLst>
        <a:defRPr i="1">
          <a:solidFill>
            <a:schemeClr val="tx1"/>
          </a:solidFill>
          <a:latin typeface="+mn-lt"/>
          <a:ea typeface="+mn-ea"/>
        </a:defRPr>
      </a:lvl4pPr>
      <a:lvl5pPr marL="1997075" indent="-168275" algn="l" rtl="0" eaLnBrk="0" fontAlgn="base" hangingPunct="0">
        <a:spcBef>
          <a:spcPct val="20000"/>
        </a:spcBef>
        <a:spcAft>
          <a:spcPct val="0"/>
        </a:spcAft>
        <a:buChar char="»"/>
        <a:tabLst>
          <a:tab pos="912813" algn="l"/>
          <a:tab pos="1427163" algn="l"/>
        </a:tabLst>
        <a:defRPr sz="1400">
          <a:solidFill>
            <a:schemeClr val="tx1"/>
          </a:solidFill>
          <a:latin typeface="+mn-lt"/>
          <a:ea typeface="+mn-ea"/>
        </a:defRPr>
      </a:lvl5pPr>
      <a:lvl6pPr marL="2454275" indent="-168275" algn="l" rtl="0" fontAlgn="base">
        <a:spcBef>
          <a:spcPct val="20000"/>
        </a:spcBef>
        <a:spcAft>
          <a:spcPct val="0"/>
        </a:spcAft>
        <a:buChar char="»"/>
        <a:tabLst>
          <a:tab pos="912813" algn="l"/>
          <a:tab pos="1427163" algn="l"/>
        </a:tabLst>
        <a:defRPr sz="1400">
          <a:solidFill>
            <a:schemeClr val="tx1"/>
          </a:solidFill>
          <a:latin typeface="+mn-lt"/>
          <a:ea typeface="+mn-ea"/>
        </a:defRPr>
      </a:lvl6pPr>
      <a:lvl7pPr marL="2911475" indent="-168275" algn="l" rtl="0" fontAlgn="base">
        <a:spcBef>
          <a:spcPct val="20000"/>
        </a:spcBef>
        <a:spcAft>
          <a:spcPct val="0"/>
        </a:spcAft>
        <a:buChar char="»"/>
        <a:tabLst>
          <a:tab pos="912813" algn="l"/>
          <a:tab pos="1427163" algn="l"/>
        </a:tabLst>
        <a:defRPr sz="1400">
          <a:solidFill>
            <a:schemeClr val="tx1"/>
          </a:solidFill>
          <a:latin typeface="+mn-lt"/>
          <a:ea typeface="+mn-ea"/>
        </a:defRPr>
      </a:lvl7pPr>
      <a:lvl8pPr marL="3368675" indent="-168275" algn="l" rtl="0" fontAlgn="base">
        <a:spcBef>
          <a:spcPct val="20000"/>
        </a:spcBef>
        <a:spcAft>
          <a:spcPct val="0"/>
        </a:spcAft>
        <a:buChar char="»"/>
        <a:tabLst>
          <a:tab pos="912813" algn="l"/>
          <a:tab pos="1427163" algn="l"/>
        </a:tabLst>
        <a:defRPr sz="1400">
          <a:solidFill>
            <a:schemeClr val="tx1"/>
          </a:solidFill>
          <a:latin typeface="+mn-lt"/>
          <a:ea typeface="+mn-ea"/>
        </a:defRPr>
      </a:lvl8pPr>
      <a:lvl9pPr marL="3825875" indent="-168275" algn="l" rtl="0" fontAlgn="base">
        <a:spcBef>
          <a:spcPct val="20000"/>
        </a:spcBef>
        <a:spcAft>
          <a:spcPct val="0"/>
        </a:spcAft>
        <a:buChar char="»"/>
        <a:tabLst>
          <a:tab pos="912813" algn="l"/>
          <a:tab pos="1427163" algn="l"/>
        </a:tabLst>
        <a:defRPr sz="14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285289EE-B98B-490F-ACAA-0B214CB57A1E}" type="slidenum">
              <a:rPr lang="en-US"/>
              <a:pPr>
                <a:defRPr/>
              </a:pPr>
              <a:t>1</a:t>
            </a:fld>
            <a:endParaRPr lang="en-US" dirty="0"/>
          </a:p>
        </p:txBody>
      </p:sp>
      <p:sp>
        <p:nvSpPr>
          <p:cNvPr id="3075" name="Rectangle 2"/>
          <p:cNvSpPr>
            <a:spLocks noGrp="1" noChangeArrowheads="1"/>
          </p:cNvSpPr>
          <p:nvPr>
            <p:ph type="ctrTitle"/>
          </p:nvPr>
        </p:nvSpPr>
        <p:spPr>
          <a:xfrm>
            <a:off x="0" y="2667000"/>
            <a:ext cx="9144000" cy="1600200"/>
          </a:xfrm>
        </p:spPr>
        <p:txBody>
          <a:bodyPr/>
          <a:lstStyle/>
          <a:p>
            <a:pPr algn="ctr"/>
            <a:r>
              <a:rPr lang="en-CA" sz="900" b="1" dirty="0" smtClean="0"/>
              <a:t>BILC Virtual Testing Workshop</a:t>
            </a:r>
            <a:br>
              <a:rPr lang="en-CA" sz="900" b="1" dirty="0" smtClean="0"/>
            </a:br>
            <a:r>
              <a:rPr lang="en-CA" sz="900" b="1" dirty="0" smtClean="0"/>
              <a:t>Sept 8-10, 2020</a:t>
            </a:r>
            <a:r>
              <a:rPr lang="en-CA" sz="900" b="1" dirty="0"/>
              <a:t/>
            </a:r>
            <a:br>
              <a:rPr lang="en-CA" sz="900" b="1" dirty="0"/>
            </a:br>
            <a:r>
              <a:rPr lang="en-CA" b="1" dirty="0" smtClean="0">
                <a:solidFill>
                  <a:schemeClr val="tx1"/>
                </a:solidFill>
              </a:rPr>
              <a:t>Testing STANAG 6001 Level 1</a:t>
            </a:r>
            <a:br>
              <a:rPr lang="en-CA" b="1" dirty="0" smtClean="0">
                <a:solidFill>
                  <a:schemeClr val="tx1"/>
                </a:solidFill>
              </a:rPr>
            </a:br>
            <a:r>
              <a:rPr lang="en-CA" b="1" dirty="0" smtClean="0">
                <a:solidFill>
                  <a:schemeClr val="tx1"/>
                </a:solidFill>
              </a:rPr>
              <a:t>reading</a:t>
            </a:r>
            <a:endParaRPr lang="en-CA" dirty="0" smtClean="0">
              <a:solidFill>
                <a:schemeClr val="tx1"/>
              </a:solidFill>
              <a:sym typeface="Helvetica Light" charset="0"/>
            </a:endParaRPr>
          </a:p>
        </p:txBody>
      </p:sp>
      <p:sp>
        <p:nvSpPr>
          <p:cNvPr id="3076" name="Rectangle 3"/>
          <p:cNvSpPr>
            <a:spLocks noGrp="1" noChangeArrowheads="1"/>
          </p:cNvSpPr>
          <p:nvPr>
            <p:ph type="subTitle" idx="1"/>
          </p:nvPr>
        </p:nvSpPr>
        <p:spPr>
          <a:xfrm>
            <a:off x="1600200" y="4800600"/>
            <a:ext cx="5867400" cy="1219200"/>
          </a:xfrm>
        </p:spPr>
        <p:txBody>
          <a:bodyPr/>
          <a:lstStyle/>
          <a:p>
            <a:r>
              <a:rPr lang="en-CA" sz="1200" b="1" dirty="0" smtClean="0"/>
              <a:t>Nancy Powers</a:t>
            </a:r>
          </a:p>
          <a:p>
            <a:r>
              <a:rPr lang="en-CA" sz="1200" b="1" dirty="0" smtClean="0"/>
              <a:t>English Testing Section, Language Programs</a:t>
            </a:r>
          </a:p>
          <a:p>
            <a:r>
              <a:rPr lang="en-CA" sz="1200" b="1" dirty="0" smtClean="0"/>
              <a:t>Department of </a:t>
            </a:r>
            <a:r>
              <a:rPr lang="en-CA" sz="1200" b="1" dirty="0"/>
              <a:t>N</a:t>
            </a:r>
            <a:r>
              <a:rPr lang="en-CA" sz="1200" b="1" dirty="0" smtClean="0"/>
              <a:t>ational Defence</a:t>
            </a:r>
          </a:p>
          <a:p>
            <a:r>
              <a:rPr lang="en-CA" sz="1200" b="1" dirty="0" smtClean="0"/>
              <a:t>Canada</a:t>
            </a:r>
          </a:p>
          <a:p>
            <a:endParaRPr lang="en-CA" sz="2000" b="1"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Level 1 </a:t>
            </a:r>
            <a:r>
              <a:rPr lang="en-CA" dirty="0" smtClean="0">
                <a:solidFill>
                  <a:srgbClr val="FF0000"/>
                </a:solidFill>
              </a:rPr>
              <a:t>(accuracy)</a:t>
            </a:r>
            <a:endParaRPr lang="en-CA" dirty="0">
              <a:solidFill>
                <a:srgbClr val="FF0000"/>
              </a:solidFill>
            </a:endParaRPr>
          </a:p>
        </p:txBody>
      </p:sp>
      <p:sp>
        <p:nvSpPr>
          <p:cNvPr id="3" name="Content Placeholder 2"/>
          <p:cNvSpPr>
            <a:spLocks noGrp="1"/>
          </p:cNvSpPr>
          <p:nvPr>
            <p:ph idx="1"/>
          </p:nvPr>
        </p:nvSpPr>
        <p:spPr>
          <a:xfrm>
            <a:off x="457200" y="1295400"/>
            <a:ext cx="7772400" cy="4572000"/>
          </a:xfrm>
        </p:spPr>
        <p:txBody>
          <a:bodyPr/>
          <a:lstStyle/>
          <a:p>
            <a:r>
              <a:rPr lang="en-CA" sz="1600" dirty="0">
                <a:solidFill>
                  <a:srgbClr val="00B050"/>
                </a:solidFill>
              </a:rPr>
              <a:t>Can read very simple connected written material, such as unambiguous texts that are directly related to everyday survival or workplace situations. Texts may include short notes; announcements; highly predictable descriptions of people, places, or things; brief explanations of geography, government, and currency systems simplified for non-natives; short sets of instructions and directions (application forms, maps, menus, directories, brochures, and simple schedules). </a:t>
            </a:r>
            <a:r>
              <a:rPr lang="en-CA" sz="1600" dirty="0">
                <a:solidFill>
                  <a:srgbClr val="FF0000"/>
                </a:solidFill>
              </a:rPr>
              <a:t>Understands the basic meaning of simple texts containing high frequency structural patterns and vocabulary</a:t>
            </a:r>
            <a:r>
              <a:rPr lang="en-CA" sz="1600" dirty="0">
                <a:solidFill>
                  <a:srgbClr val="0070C0"/>
                </a:solidFill>
              </a:rPr>
              <a:t>, including shared international terms and cognates (when applicable). Can find some specific details through careful or selective reading. Can often guess the meaning of unfamiliar words from simple context</a:t>
            </a:r>
            <a:r>
              <a:rPr lang="en-CA" sz="1600" dirty="0"/>
              <a:t>. </a:t>
            </a:r>
            <a:r>
              <a:rPr lang="en-CA" sz="1600" dirty="0">
                <a:solidFill>
                  <a:srgbClr val="FF0000"/>
                </a:solidFill>
              </a:rPr>
              <a:t>May be able to identify major topics in some higher level texts. However, may misunderstand even some simple texts.</a:t>
            </a:r>
            <a:r>
              <a:rPr lang="en-CA" sz="1600" dirty="0"/>
              <a:t>	</a:t>
            </a:r>
          </a:p>
          <a:p>
            <a:endParaRPr lang="en-CA" dirty="0"/>
          </a:p>
        </p:txBody>
      </p:sp>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10</a:t>
            </a:fld>
            <a:endParaRPr lang="en-US">
              <a:solidFill>
                <a:srgbClr val="000000"/>
              </a:solidFill>
            </a:endParaRPr>
          </a:p>
        </p:txBody>
      </p:sp>
    </p:spTree>
    <p:extLst>
      <p:ext uri="{BB962C8B-B14F-4D97-AF65-F5344CB8AC3E}">
        <p14:creationId xmlns:p14="http://schemas.microsoft.com/office/powerpoint/2010/main" val="9306322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Level 1 reading texts</a:t>
            </a:r>
            <a:endParaRPr lang="en-CA"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98914112"/>
              </p:ext>
            </p:extLst>
          </p:nvPr>
        </p:nvGraphicFramePr>
        <p:xfrm>
          <a:off x="1374775" y="1718944"/>
          <a:ext cx="6169024" cy="3157856"/>
        </p:xfrm>
        <a:graphic>
          <a:graphicData uri="http://schemas.openxmlformats.org/drawingml/2006/table">
            <a:tbl>
              <a:tblPr firstRow="1" firstCol="1" bandRow="1">
                <a:tableStyleId>{5C22544A-7EE6-4342-B048-85BDC9FD1C3A}</a:tableStyleId>
              </a:tblPr>
              <a:tblGrid>
                <a:gridCol w="1541926">
                  <a:extLst>
                    <a:ext uri="{9D8B030D-6E8A-4147-A177-3AD203B41FA5}">
                      <a16:colId xmlns:a16="http://schemas.microsoft.com/office/drawing/2014/main" val="3305985998"/>
                    </a:ext>
                  </a:extLst>
                </a:gridCol>
                <a:gridCol w="1541926">
                  <a:extLst>
                    <a:ext uri="{9D8B030D-6E8A-4147-A177-3AD203B41FA5}">
                      <a16:colId xmlns:a16="http://schemas.microsoft.com/office/drawing/2014/main" val="3946415109"/>
                    </a:ext>
                  </a:extLst>
                </a:gridCol>
                <a:gridCol w="1542586">
                  <a:extLst>
                    <a:ext uri="{9D8B030D-6E8A-4147-A177-3AD203B41FA5}">
                      <a16:colId xmlns:a16="http://schemas.microsoft.com/office/drawing/2014/main" val="106576990"/>
                    </a:ext>
                  </a:extLst>
                </a:gridCol>
                <a:gridCol w="1542586">
                  <a:extLst>
                    <a:ext uri="{9D8B030D-6E8A-4147-A177-3AD203B41FA5}">
                      <a16:colId xmlns:a16="http://schemas.microsoft.com/office/drawing/2014/main" val="1855995578"/>
                    </a:ext>
                  </a:extLst>
                </a:gridCol>
              </a:tblGrid>
              <a:tr h="757257">
                <a:tc gridSpan="4">
                  <a:txBody>
                    <a:bodyPr/>
                    <a:lstStyle/>
                    <a:p>
                      <a:pPr algn="ctr">
                        <a:lnSpc>
                          <a:spcPct val="107000"/>
                        </a:lnSpc>
                        <a:spcAft>
                          <a:spcPts val="0"/>
                        </a:spcAft>
                      </a:pPr>
                      <a:r>
                        <a:rPr lang="en-CA" sz="1400">
                          <a:effectLst/>
                        </a:rPr>
                        <a:t>STANAG 6001</a:t>
                      </a:r>
                      <a:endParaRPr lang="en-CA" sz="1100">
                        <a:effectLst/>
                      </a:endParaRPr>
                    </a:p>
                    <a:p>
                      <a:pPr algn="ctr">
                        <a:lnSpc>
                          <a:spcPct val="107000"/>
                        </a:lnSpc>
                        <a:spcAft>
                          <a:spcPts val="0"/>
                        </a:spcAft>
                      </a:pPr>
                      <a:r>
                        <a:rPr lang="en-CA" sz="1400">
                          <a:effectLst/>
                        </a:rPr>
                        <a:t>Overview of Reading Text Characteristics by Level</a:t>
                      </a:r>
                      <a:endParaRPr lang="en-CA" sz="1100">
                        <a:effectLst/>
                      </a:endParaRPr>
                    </a:p>
                    <a:p>
                      <a:pPr algn="ctr">
                        <a:lnSpc>
                          <a:spcPct val="107000"/>
                        </a:lnSpc>
                        <a:spcAft>
                          <a:spcPts val="0"/>
                        </a:spcAft>
                      </a:pPr>
                      <a:r>
                        <a:rPr lang="en-CA" sz="1400">
                          <a:effectLst/>
                        </a:rPr>
                        <a:t> </a:t>
                      </a:r>
                      <a:endParaRPr lang="en-C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CA"/>
                    </a:p>
                  </a:txBody>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3445834473"/>
                  </a:ext>
                </a:extLst>
              </a:tr>
              <a:tr h="191600">
                <a:tc>
                  <a:txBody>
                    <a:bodyPr/>
                    <a:lstStyle/>
                    <a:p>
                      <a:pPr>
                        <a:lnSpc>
                          <a:spcPct val="107000"/>
                        </a:lnSpc>
                        <a:spcAft>
                          <a:spcPts val="0"/>
                        </a:spcAft>
                      </a:pPr>
                      <a:r>
                        <a:rPr lang="en-CA" sz="1100" b="1" dirty="0">
                          <a:effectLst/>
                        </a:rPr>
                        <a:t>Level</a:t>
                      </a:r>
                      <a:endParaRPr lang="en-CA"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CA" sz="1100" b="1" dirty="0">
                          <a:effectLst/>
                        </a:rPr>
                        <a:t>Author Purpose</a:t>
                      </a:r>
                      <a:endParaRPr lang="en-CA"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CA" sz="1100" b="1" dirty="0">
                          <a:effectLst/>
                        </a:rPr>
                        <a:t>Typical text type</a:t>
                      </a:r>
                      <a:endParaRPr lang="en-CA"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CA" sz="1100" b="1" dirty="0">
                          <a:effectLst/>
                        </a:rPr>
                        <a:t>Reader purpose</a:t>
                      </a:r>
                      <a:endParaRPr lang="en-CA"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79095528"/>
                  </a:ext>
                </a:extLst>
              </a:tr>
              <a:tr h="2208999">
                <a:tc>
                  <a:txBody>
                    <a:bodyPr/>
                    <a:lstStyle/>
                    <a:p>
                      <a:pPr>
                        <a:lnSpc>
                          <a:spcPct val="107000"/>
                        </a:lnSpc>
                        <a:spcAft>
                          <a:spcPts val="0"/>
                        </a:spcAft>
                      </a:pPr>
                      <a:r>
                        <a:rPr lang="en-CA" sz="1100" dirty="0">
                          <a:effectLst/>
                        </a:rPr>
                        <a:t>1</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CA" sz="1100">
                          <a:effectLst/>
                        </a:rPr>
                        <a:t>Orient by communicating main ideas.</a:t>
                      </a:r>
                      <a:endParaRPr lang="en-C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CA" sz="1100">
                          <a:effectLst/>
                        </a:rPr>
                        <a:t>Simple short sentences with simple vocabulary. Sentences may be resequenced without changing the meaning of the text. Text organization is loose without much cohesion, but follows societal norms.</a:t>
                      </a:r>
                      <a:endParaRPr lang="en-C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CA" sz="1100" dirty="0">
                          <a:effectLst/>
                        </a:rPr>
                        <a:t>Orient oneself by identifying topics and main topic or fact(s)</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0011389"/>
                  </a:ext>
                </a:extLst>
              </a:tr>
            </a:tbl>
          </a:graphicData>
        </a:graphic>
      </p:graphicFrame>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11</a:t>
            </a:fld>
            <a:endParaRPr lang="en-US">
              <a:solidFill>
                <a:srgbClr val="000000"/>
              </a:solidFill>
            </a:endParaRPr>
          </a:p>
        </p:txBody>
      </p:sp>
    </p:spTree>
    <p:extLst>
      <p:ext uri="{BB962C8B-B14F-4D97-AF65-F5344CB8AC3E}">
        <p14:creationId xmlns:p14="http://schemas.microsoft.com/office/powerpoint/2010/main" val="28659463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b="1" dirty="0"/>
              <a:t>MAIN FEATURES OF TEXT MODES AND SKILL LEVELS COMBINED</a:t>
            </a:r>
            <a:r>
              <a:rPr lang="en-CA" sz="2000" u="sng" dirty="0"/>
              <a:t/>
            </a:r>
            <a:br>
              <a:rPr lang="en-CA" sz="2000" u="sng" dirty="0"/>
            </a:br>
            <a:endParaRPr lang="en-CA" sz="20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4286058"/>
              </p:ext>
            </p:extLst>
          </p:nvPr>
        </p:nvGraphicFramePr>
        <p:xfrm>
          <a:off x="762000" y="1295399"/>
          <a:ext cx="7315200" cy="4952999"/>
        </p:xfrm>
        <a:graphic>
          <a:graphicData uri="http://schemas.openxmlformats.org/drawingml/2006/table">
            <a:tbl>
              <a:tblPr>
                <a:tableStyleId>{5C22544A-7EE6-4342-B048-85BDC9FD1C3A}</a:tableStyleId>
              </a:tblPr>
              <a:tblGrid>
                <a:gridCol w="997432">
                  <a:extLst>
                    <a:ext uri="{9D8B030D-6E8A-4147-A177-3AD203B41FA5}">
                      <a16:colId xmlns:a16="http://schemas.microsoft.com/office/drawing/2014/main" val="3314994010"/>
                    </a:ext>
                  </a:extLst>
                </a:gridCol>
                <a:gridCol w="1320130">
                  <a:extLst>
                    <a:ext uri="{9D8B030D-6E8A-4147-A177-3AD203B41FA5}">
                      <a16:colId xmlns:a16="http://schemas.microsoft.com/office/drawing/2014/main" val="1193110595"/>
                    </a:ext>
                  </a:extLst>
                </a:gridCol>
                <a:gridCol w="1697311">
                  <a:extLst>
                    <a:ext uri="{9D8B030D-6E8A-4147-A177-3AD203B41FA5}">
                      <a16:colId xmlns:a16="http://schemas.microsoft.com/office/drawing/2014/main" val="3325773935"/>
                    </a:ext>
                  </a:extLst>
                </a:gridCol>
                <a:gridCol w="1697311">
                  <a:extLst>
                    <a:ext uri="{9D8B030D-6E8A-4147-A177-3AD203B41FA5}">
                      <a16:colId xmlns:a16="http://schemas.microsoft.com/office/drawing/2014/main" val="2311217618"/>
                    </a:ext>
                  </a:extLst>
                </a:gridCol>
                <a:gridCol w="1603016">
                  <a:extLst>
                    <a:ext uri="{9D8B030D-6E8A-4147-A177-3AD203B41FA5}">
                      <a16:colId xmlns:a16="http://schemas.microsoft.com/office/drawing/2014/main" val="3591888230"/>
                    </a:ext>
                  </a:extLst>
                </a:gridCol>
              </a:tblGrid>
              <a:tr h="242541">
                <a:tc>
                  <a:txBody>
                    <a:bodyPr/>
                    <a:lstStyle/>
                    <a:p>
                      <a:pPr>
                        <a:spcAft>
                          <a:spcPts val="0"/>
                        </a:spcAft>
                      </a:pPr>
                      <a:r>
                        <a:rPr lang="en-US" sz="500" kern="0" dirty="0">
                          <a:effectLst/>
                        </a:rPr>
                        <a:t> </a:t>
                      </a:r>
                      <a:endParaRPr lang="en-CA" sz="600" b="1" kern="0" dirty="0">
                        <a:effectLst/>
                        <a:latin typeface="Times New Roman" panose="02020603050405020304" pitchFamily="18" charset="0"/>
                      </a:endParaRPr>
                    </a:p>
                  </a:txBody>
                  <a:tcPr marL="43830" marR="43830" marT="0" marB="0"/>
                </a:tc>
                <a:tc>
                  <a:txBody>
                    <a:bodyPr/>
                    <a:lstStyle/>
                    <a:p>
                      <a:pPr algn="ctr">
                        <a:spcBef>
                          <a:spcPts val="200"/>
                        </a:spcBef>
                        <a:spcAft>
                          <a:spcPts val="0"/>
                        </a:spcAft>
                      </a:pPr>
                      <a:r>
                        <a:rPr lang="en-US" sz="600" dirty="0">
                          <a:effectLst/>
                        </a:rPr>
                        <a:t>ORIENTATION MODE</a:t>
                      </a:r>
                      <a:endParaRPr lang="en-CA" sz="600" dirty="0">
                        <a:effectLst/>
                      </a:endParaRPr>
                    </a:p>
                    <a:p>
                      <a:pPr algn="ctr">
                        <a:spcAft>
                          <a:spcPts val="200"/>
                        </a:spcAft>
                      </a:pPr>
                      <a:r>
                        <a:rPr lang="en-US" sz="500" dirty="0">
                          <a:effectLst/>
                        </a:rPr>
                        <a:t>(LEVEL 1)</a:t>
                      </a:r>
                      <a:endParaRPr lang="en-CA" sz="800" dirty="0">
                        <a:effectLst/>
                        <a:latin typeface="Times New Roman" panose="02020603050405020304" pitchFamily="18" charset="0"/>
                        <a:ea typeface="Times New Roman" panose="02020603050405020304" pitchFamily="18" charset="0"/>
                      </a:endParaRPr>
                    </a:p>
                  </a:txBody>
                  <a:tcPr marL="43830" marR="43830" marT="0" marB="0"/>
                </a:tc>
                <a:tc>
                  <a:txBody>
                    <a:bodyPr/>
                    <a:lstStyle/>
                    <a:p>
                      <a:pPr algn="ctr">
                        <a:spcBef>
                          <a:spcPts val="200"/>
                        </a:spcBef>
                        <a:spcAft>
                          <a:spcPts val="0"/>
                        </a:spcAft>
                      </a:pPr>
                      <a:r>
                        <a:rPr lang="en-US" sz="600" dirty="0">
                          <a:effectLst/>
                        </a:rPr>
                        <a:t>INSTRUCTIVE MODE</a:t>
                      </a:r>
                      <a:endParaRPr lang="en-CA" sz="600" dirty="0">
                        <a:effectLst/>
                      </a:endParaRPr>
                    </a:p>
                    <a:p>
                      <a:pPr algn="ctr">
                        <a:spcAft>
                          <a:spcPts val="200"/>
                        </a:spcAft>
                      </a:pPr>
                      <a:r>
                        <a:rPr lang="en-US" sz="500" dirty="0">
                          <a:effectLst/>
                        </a:rPr>
                        <a:t>(LEVEL 2)</a:t>
                      </a:r>
                      <a:endParaRPr lang="en-CA" sz="800" dirty="0">
                        <a:effectLst/>
                        <a:latin typeface="Times New Roman" panose="02020603050405020304" pitchFamily="18" charset="0"/>
                        <a:ea typeface="Times New Roman" panose="02020603050405020304" pitchFamily="18" charset="0"/>
                      </a:endParaRPr>
                    </a:p>
                  </a:txBody>
                  <a:tcPr marL="43830" marR="43830" marT="0" marB="0"/>
                </a:tc>
                <a:tc>
                  <a:txBody>
                    <a:bodyPr/>
                    <a:lstStyle/>
                    <a:p>
                      <a:pPr algn="ctr">
                        <a:spcBef>
                          <a:spcPts val="200"/>
                        </a:spcBef>
                        <a:spcAft>
                          <a:spcPts val="0"/>
                        </a:spcAft>
                      </a:pPr>
                      <a:r>
                        <a:rPr lang="en-US" sz="600" dirty="0">
                          <a:effectLst/>
                        </a:rPr>
                        <a:t>EVALUATIVE MODE</a:t>
                      </a:r>
                      <a:endParaRPr lang="en-CA" sz="600" dirty="0">
                        <a:effectLst/>
                      </a:endParaRPr>
                    </a:p>
                    <a:p>
                      <a:pPr algn="ctr">
                        <a:spcAft>
                          <a:spcPts val="200"/>
                        </a:spcAft>
                      </a:pPr>
                      <a:r>
                        <a:rPr lang="en-US" sz="500" dirty="0">
                          <a:effectLst/>
                        </a:rPr>
                        <a:t>(LEVEL 3)</a:t>
                      </a:r>
                      <a:endParaRPr lang="en-CA" sz="800" dirty="0">
                        <a:effectLst/>
                        <a:latin typeface="Times New Roman" panose="02020603050405020304" pitchFamily="18" charset="0"/>
                        <a:ea typeface="Times New Roman" panose="02020603050405020304" pitchFamily="18" charset="0"/>
                      </a:endParaRPr>
                    </a:p>
                  </a:txBody>
                  <a:tcPr marL="43830" marR="43830" marT="0" marB="0"/>
                </a:tc>
                <a:tc>
                  <a:txBody>
                    <a:bodyPr/>
                    <a:lstStyle/>
                    <a:p>
                      <a:pPr algn="ctr">
                        <a:spcBef>
                          <a:spcPts val="200"/>
                        </a:spcBef>
                        <a:spcAft>
                          <a:spcPts val="0"/>
                        </a:spcAft>
                      </a:pPr>
                      <a:r>
                        <a:rPr lang="en-US" sz="600">
                          <a:effectLst/>
                        </a:rPr>
                        <a:t>PROJECTIVE MODE</a:t>
                      </a:r>
                      <a:endParaRPr lang="en-CA" sz="600">
                        <a:effectLst/>
                      </a:endParaRPr>
                    </a:p>
                    <a:p>
                      <a:pPr algn="ctr">
                        <a:spcAft>
                          <a:spcPts val="200"/>
                        </a:spcAft>
                      </a:pPr>
                      <a:r>
                        <a:rPr lang="en-US" sz="500">
                          <a:effectLst/>
                        </a:rPr>
                        <a:t>(LEVELS 4 &amp; 5)</a:t>
                      </a:r>
                      <a:endParaRPr lang="en-CA" sz="800">
                        <a:effectLst/>
                        <a:latin typeface="Times New Roman" panose="02020603050405020304" pitchFamily="18" charset="0"/>
                        <a:ea typeface="Times New Roman" panose="02020603050405020304" pitchFamily="18" charset="0"/>
                      </a:endParaRPr>
                    </a:p>
                  </a:txBody>
                  <a:tcPr marL="43830" marR="43830" marT="0" marB="0"/>
                </a:tc>
                <a:extLst>
                  <a:ext uri="{0D108BD9-81ED-4DB2-BD59-A6C34878D82A}">
                    <a16:rowId xmlns:a16="http://schemas.microsoft.com/office/drawing/2014/main" val="1387818123"/>
                  </a:ext>
                </a:extLst>
              </a:tr>
              <a:tr h="737921">
                <a:tc>
                  <a:txBody>
                    <a:bodyPr/>
                    <a:lstStyle/>
                    <a:p>
                      <a:pPr>
                        <a:spcBef>
                          <a:spcPts val="400"/>
                        </a:spcBef>
                        <a:spcAft>
                          <a:spcPts val="0"/>
                        </a:spcAft>
                      </a:pPr>
                      <a:r>
                        <a:rPr lang="en-US" sz="600">
                          <a:effectLst/>
                        </a:rPr>
                        <a:t>Text Mode</a:t>
                      </a:r>
                      <a:endParaRPr lang="en-CA" sz="800">
                        <a:effectLst/>
                      </a:endParaRPr>
                    </a:p>
                    <a:p>
                      <a:pPr>
                        <a:spcAft>
                          <a:spcPts val="0"/>
                        </a:spcAft>
                      </a:pPr>
                      <a:r>
                        <a:rPr lang="en-US" sz="600">
                          <a:effectLst/>
                        </a:rPr>
                        <a:t>(Author’s Intent &amp; Communicative Purpose)</a:t>
                      </a:r>
                      <a:endParaRPr lang="en-CA" sz="800">
                        <a:effectLst/>
                        <a:latin typeface="Times New Roman" panose="02020603050405020304" pitchFamily="18" charset="0"/>
                        <a:ea typeface="Times New Roman" panose="02020603050405020304" pitchFamily="18" charset="0"/>
                      </a:endParaRPr>
                    </a:p>
                  </a:txBody>
                  <a:tcPr marL="43830" marR="43830" marT="0" marB="0"/>
                </a:tc>
                <a:tc>
                  <a:txBody>
                    <a:bodyPr/>
                    <a:lstStyle/>
                    <a:p>
                      <a:pPr>
                        <a:spcBef>
                          <a:spcPts val="200"/>
                        </a:spcBef>
                        <a:spcAft>
                          <a:spcPts val="0"/>
                        </a:spcAft>
                      </a:pPr>
                      <a:r>
                        <a:rPr lang="en-US" sz="500" dirty="0">
                          <a:effectLst/>
                        </a:rPr>
                        <a:t>Orientation-General Idea</a:t>
                      </a:r>
                      <a:endParaRPr lang="en-CA" sz="600" dirty="0">
                        <a:effectLst/>
                      </a:endParaRPr>
                    </a:p>
                    <a:p>
                      <a:pPr>
                        <a:spcAft>
                          <a:spcPts val="0"/>
                        </a:spcAft>
                      </a:pPr>
                      <a:r>
                        <a:rPr lang="en-US" sz="800" dirty="0">
                          <a:effectLst/>
                        </a:rPr>
                        <a:t> </a:t>
                      </a:r>
                      <a:endParaRPr lang="en-CA" sz="800" dirty="0">
                        <a:effectLst/>
                      </a:endParaRPr>
                    </a:p>
                    <a:p>
                      <a:pPr>
                        <a:spcAft>
                          <a:spcPts val="0"/>
                        </a:spcAft>
                      </a:pPr>
                      <a:r>
                        <a:rPr lang="en-US" sz="500" dirty="0">
                          <a:effectLst/>
                        </a:rPr>
                        <a:t>Orient/give main idea by communicating through simple short sentences and basic vocabulary.</a:t>
                      </a:r>
                      <a:endParaRPr lang="en-CA" sz="800" dirty="0">
                        <a:effectLst/>
                        <a:latin typeface="Times New Roman" panose="02020603050405020304" pitchFamily="18" charset="0"/>
                        <a:ea typeface="Times New Roman" panose="02020603050405020304" pitchFamily="18" charset="0"/>
                      </a:endParaRPr>
                    </a:p>
                  </a:txBody>
                  <a:tcPr marL="43830" marR="43830" marT="0" marB="0"/>
                </a:tc>
                <a:tc>
                  <a:txBody>
                    <a:bodyPr/>
                    <a:lstStyle/>
                    <a:p>
                      <a:pPr>
                        <a:spcBef>
                          <a:spcPts val="200"/>
                        </a:spcBef>
                        <a:spcAft>
                          <a:spcPts val="0"/>
                        </a:spcAft>
                      </a:pPr>
                      <a:r>
                        <a:rPr lang="en-US" sz="500">
                          <a:effectLst/>
                        </a:rPr>
                        <a:t>Instructive-Conveying Information</a:t>
                      </a:r>
                      <a:endParaRPr lang="en-CA" sz="600">
                        <a:effectLst/>
                      </a:endParaRPr>
                    </a:p>
                    <a:p>
                      <a:pPr>
                        <a:spcAft>
                          <a:spcPts val="0"/>
                        </a:spcAft>
                      </a:pPr>
                      <a:r>
                        <a:rPr lang="en-US" sz="800">
                          <a:effectLst/>
                        </a:rPr>
                        <a:t> </a:t>
                      </a:r>
                      <a:endParaRPr lang="en-CA" sz="800">
                        <a:effectLst/>
                      </a:endParaRPr>
                    </a:p>
                    <a:p>
                      <a:pPr>
                        <a:spcAft>
                          <a:spcPts val="0"/>
                        </a:spcAft>
                      </a:pPr>
                      <a:r>
                        <a:rPr lang="en-US" sz="500">
                          <a:effectLst/>
                        </a:rPr>
                        <a:t>Instruct/provide factual information by presenting supporting facts.</a:t>
                      </a:r>
                      <a:endParaRPr lang="en-CA" sz="800">
                        <a:effectLst/>
                      </a:endParaRPr>
                    </a:p>
                    <a:p>
                      <a:pPr>
                        <a:spcAft>
                          <a:spcPts val="0"/>
                        </a:spcAft>
                      </a:pPr>
                      <a:r>
                        <a:rPr lang="en-US" sz="500">
                          <a:effectLst/>
                        </a:rPr>
                        <a:t> </a:t>
                      </a:r>
                      <a:endParaRPr lang="en-CA" sz="800">
                        <a:effectLst/>
                        <a:latin typeface="Times New Roman" panose="02020603050405020304" pitchFamily="18" charset="0"/>
                        <a:ea typeface="Times New Roman" panose="02020603050405020304" pitchFamily="18" charset="0"/>
                      </a:endParaRPr>
                    </a:p>
                  </a:txBody>
                  <a:tcPr marL="43830" marR="43830" marT="0" marB="0"/>
                </a:tc>
                <a:tc>
                  <a:txBody>
                    <a:bodyPr/>
                    <a:lstStyle/>
                    <a:p>
                      <a:pPr>
                        <a:spcBef>
                          <a:spcPts val="200"/>
                        </a:spcBef>
                        <a:spcAft>
                          <a:spcPts val="0"/>
                        </a:spcAft>
                      </a:pPr>
                      <a:r>
                        <a:rPr lang="en-US" sz="500" dirty="0">
                          <a:effectLst/>
                        </a:rPr>
                        <a:t>Evaluative-Expression of Ideas</a:t>
                      </a:r>
                      <a:endParaRPr lang="en-CA" sz="600" dirty="0">
                        <a:effectLst/>
                      </a:endParaRPr>
                    </a:p>
                    <a:p>
                      <a:pPr>
                        <a:spcAft>
                          <a:spcPts val="0"/>
                        </a:spcAft>
                      </a:pPr>
                      <a:r>
                        <a:rPr lang="en-US" sz="800" dirty="0">
                          <a:effectLst/>
                        </a:rPr>
                        <a:t> </a:t>
                      </a:r>
                      <a:endParaRPr lang="en-CA" sz="800" dirty="0">
                        <a:effectLst/>
                      </a:endParaRPr>
                    </a:p>
                    <a:p>
                      <a:pPr>
                        <a:spcAft>
                          <a:spcPts val="0"/>
                        </a:spcAft>
                      </a:pPr>
                      <a:r>
                        <a:rPr lang="en-US" sz="500" dirty="0">
                          <a:effectLst/>
                        </a:rPr>
                        <a:t>Making evaluative statements, present and support opinions, hypotheses and abstract topics using both abstract and factual content.</a:t>
                      </a:r>
                      <a:endParaRPr lang="en-CA" sz="800" dirty="0">
                        <a:effectLst/>
                        <a:latin typeface="Times New Roman" panose="02020603050405020304" pitchFamily="18" charset="0"/>
                        <a:ea typeface="Times New Roman" panose="02020603050405020304" pitchFamily="18" charset="0"/>
                      </a:endParaRPr>
                    </a:p>
                  </a:txBody>
                  <a:tcPr marL="43830" marR="43830" marT="0" marB="0"/>
                </a:tc>
                <a:tc>
                  <a:txBody>
                    <a:bodyPr/>
                    <a:lstStyle/>
                    <a:p>
                      <a:pPr>
                        <a:spcBef>
                          <a:spcPts val="200"/>
                        </a:spcBef>
                        <a:spcAft>
                          <a:spcPts val="0"/>
                        </a:spcAft>
                      </a:pPr>
                      <a:r>
                        <a:rPr lang="en-US" sz="500" dirty="0">
                          <a:effectLst/>
                        </a:rPr>
                        <a:t>Projecting One’s Unique View</a:t>
                      </a:r>
                      <a:endParaRPr lang="en-CA" sz="600" dirty="0">
                        <a:effectLst/>
                      </a:endParaRPr>
                    </a:p>
                    <a:p>
                      <a:pPr>
                        <a:spcAft>
                          <a:spcPts val="0"/>
                        </a:spcAft>
                      </a:pPr>
                      <a:r>
                        <a:rPr lang="en-US" sz="500" dirty="0">
                          <a:effectLst/>
                        </a:rPr>
                        <a:t> </a:t>
                      </a:r>
                      <a:endParaRPr lang="en-CA" sz="600" dirty="0">
                        <a:effectLst/>
                      </a:endParaRPr>
                    </a:p>
                    <a:p>
                      <a:pPr>
                        <a:spcAft>
                          <a:spcPts val="0"/>
                        </a:spcAft>
                      </a:pPr>
                      <a:r>
                        <a:rPr lang="en-US" sz="500" dirty="0">
                          <a:effectLst/>
                        </a:rPr>
                        <a:t>Highly individuated and unique perspectives, connecting ideas and concepts with virtuosity and sophistication, taking them to larger and different paradigms.</a:t>
                      </a:r>
                      <a:endParaRPr lang="en-CA" sz="800" dirty="0">
                        <a:effectLst/>
                        <a:latin typeface="Times New Roman" panose="02020603050405020304" pitchFamily="18" charset="0"/>
                        <a:ea typeface="Times New Roman" panose="02020603050405020304" pitchFamily="18" charset="0"/>
                      </a:endParaRPr>
                    </a:p>
                  </a:txBody>
                  <a:tcPr marL="43830" marR="43830" marT="0" marB="0"/>
                </a:tc>
                <a:extLst>
                  <a:ext uri="{0D108BD9-81ED-4DB2-BD59-A6C34878D82A}">
                    <a16:rowId xmlns:a16="http://schemas.microsoft.com/office/drawing/2014/main" val="1304381264"/>
                  </a:ext>
                </a:extLst>
              </a:tr>
              <a:tr h="429505">
                <a:tc>
                  <a:txBody>
                    <a:bodyPr/>
                    <a:lstStyle/>
                    <a:p>
                      <a:pPr>
                        <a:spcBef>
                          <a:spcPts val="400"/>
                        </a:spcBef>
                        <a:spcAft>
                          <a:spcPts val="0"/>
                        </a:spcAft>
                      </a:pPr>
                      <a:r>
                        <a:rPr lang="en-US" sz="600">
                          <a:effectLst/>
                        </a:rPr>
                        <a:t>Text Type</a:t>
                      </a:r>
                      <a:endParaRPr lang="en-CA" sz="800">
                        <a:effectLst/>
                        <a:latin typeface="Times New Roman" panose="02020603050405020304" pitchFamily="18" charset="0"/>
                        <a:ea typeface="Times New Roman" panose="02020603050405020304" pitchFamily="18" charset="0"/>
                      </a:endParaRPr>
                    </a:p>
                  </a:txBody>
                  <a:tcPr marL="43830" marR="43830" marT="0" marB="0"/>
                </a:tc>
                <a:tc>
                  <a:txBody>
                    <a:bodyPr/>
                    <a:lstStyle/>
                    <a:p>
                      <a:pPr>
                        <a:spcBef>
                          <a:spcPts val="200"/>
                        </a:spcBef>
                        <a:spcAft>
                          <a:spcPts val="0"/>
                        </a:spcAft>
                      </a:pPr>
                      <a:r>
                        <a:rPr lang="en-US" sz="500" dirty="0">
                          <a:effectLst/>
                        </a:rPr>
                        <a:t>Simple announcements; ads, very basic/simple information on place, time, people, etc. No details!</a:t>
                      </a:r>
                      <a:endParaRPr lang="en-CA" sz="600" b="1" i="1" dirty="0">
                        <a:effectLst/>
                        <a:latin typeface="Times New Roman" panose="02020603050405020304" pitchFamily="18" charset="0"/>
                      </a:endParaRPr>
                    </a:p>
                  </a:txBody>
                  <a:tcPr marL="43830" marR="43830" marT="0" marB="0"/>
                </a:tc>
                <a:tc>
                  <a:txBody>
                    <a:bodyPr/>
                    <a:lstStyle/>
                    <a:p>
                      <a:pPr>
                        <a:spcBef>
                          <a:spcPts val="200"/>
                        </a:spcBef>
                        <a:spcAft>
                          <a:spcPts val="0"/>
                        </a:spcAft>
                      </a:pPr>
                      <a:r>
                        <a:rPr lang="en-US" sz="500">
                          <a:effectLst/>
                        </a:rPr>
                        <a:t>Mostly news from the media; instructive and descriptive (concrete) information from the print media, conveying information &amp; details.</a:t>
                      </a:r>
                      <a:endParaRPr lang="en-CA" sz="800">
                        <a:effectLst/>
                        <a:latin typeface="Times New Roman" panose="02020603050405020304" pitchFamily="18" charset="0"/>
                        <a:ea typeface="Times New Roman" panose="02020603050405020304" pitchFamily="18" charset="0"/>
                      </a:endParaRPr>
                    </a:p>
                  </a:txBody>
                  <a:tcPr marL="43830" marR="43830" marT="0" marB="0"/>
                </a:tc>
                <a:tc>
                  <a:txBody>
                    <a:bodyPr/>
                    <a:lstStyle/>
                    <a:p>
                      <a:pPr>
                        <a:spcBef>
                          <a:spcPts val="200"/>
                        </a:spcBef>
                        <a:spcAft>
                          <a:spcPts val="0"/>
                        </a:spcAft>
                      </a:pPr>
                      <a:r>
                        <a:rPr lang="en-US" sz="500">
                          <a:effectLst/>
                        </a:rPr>
                        <a:t>Opinion or editorial pieces, country reports, technical reports, letters to the editors, correspondence personal level.</a:t>
                      </a:r>
                      <a:endParaRPr lang="en-CA" sz="800">
                        <a:effectLst/>
                        <a:latin typeface="Times New Roman" panose="02020603050405020304" pitchFamily="18" charset="0"/>
                        <a:ea typeface="Times New Roman" panose="02020603050405020304" pitchFamily="18" charset="0"/>
                      </a:endParaRPr>
                    </a:p>
                  </a:txBody>
                  <a:tcPr marL="43830" marR="43830" marT="0" marB="0"/>
                </a:tc>
                <a:tc>
                  <a:txBody>
                    <a:bodyPr/>
                    <a:lstStyle/>
                    <a:p>
                      <a:pPr>
                        <a:spcBef>
                          <a:spcPts val="200"/>
                        </a:spcBef>
                        <a:spcAft>
                          <a:spcPts val="0"/>
                        </a:spcAft>
                      </a:pPr>
                      <a:r>
                        <a:rPr lang="en-US" sz="500" dirty="0">
                          <a:effectLst/>
                        </a:rPr>
                        <a:t>Opinion pieces on highly abstract concepts, literature pieces, high level correspondence.</a:t>
                      </a:r>
                      <a:endParaRPr lang="en-CA" sz="800" dirty="0">
                        <a:effectLst/>
                        <a:latin typeface="Times New Roman" panose="02020603050405020304" pitchFamily="18" charset="0"/>
                        <a:ea typeface="Times New Roman" panose="02020603050405020304" pitchFamily="18" charset="0"/>
                      </a:endParaRPr>
                    </a:p>
                  </a:txBody>
                  <a:tcPr marL="43830" marR="43830" marT="0" marB="0"/>
                </a:tc>
                <a:extLst>
                  <a:ext uri="{0D108BD9-81ED-4DB2-BD59-A6C34878D82A}">
                    <a16:rowId xmlns:a16="http://schemas.microsoft.com/office/drawing/2014/main" val="1035472009"/>
                  </a:ext>
                </a:extLst>
              </a:tr>
              <a:tr h="646784">
                <a:tc>
                  <a:txBody>
                    <a:bodyPr/>
                    <a:lstStyle/>
                    <a:p>
                      <a:pPr>
                        <a:spcBef>
                          <a:spcPts val="400"/>
                        </a:spcBef>
                        <a:spcAft>
                          <a:spcPts val="0"/>
                        </a:spcAft>
                      </a:pPr>
                      <a:r>
                        <a:rPr lang="en-US" sz="600">
                          <a:effectLst/>
                        </a:rPr>
                        <a:t>Content /Context of the Text</a:t>
                      </a:r>
                      <a:endParaRPr lang="en-CA" sz="800">
                        <a:effectLst/>
                        <a:latin typeface="Times New Roman" panose="02020603050405020304" pitchFamily="18" charset="0"/>
                        <a:ea typeface="Times New Roman" panose="02020603050405020304" pitchFamily="18" charset="0"/>
                      </a:endParaRPr>
                    </a:p>
                  </a:txBody>
                  <a:tcPr marL="43830" marR="43830" marT="0" marB="0"/>
                </a:tc>
                <a:tc>
                  <a:txBody>
                    <a:bodyPr/>
                    <a:lstStyle/>
                    <a:p>
                      <a:pPr>
                        <a:spcBef>
                          <a:spcPts val="200"/>
                        </a:spcBef>
                        <a:spcAft>
                          <a:spcPts val="0"/>
                        </a:spcAft>
                      </a:pPr>
                      <a:r>
                        <a:rPr lang="en-US" sz="500" dirty="0">
                          <a:effectLst/>
                        </a:rPr>
                        <a:t>Immediate events of a personal nature, simple and predictable information for the purpose of announcing in general sense, ads etc.</a:t>
                      </a:r>
                      <a:endParaRPr lang="en-CA" sz="800" dirty="0">
                        <a:effectLst/>
                        <a:latin typeface="Times New Roman" panose="02020603050405020304" pitchFamily="18" charset="0"/>
                        <a:ea typeface="Times New Roman" panose="02020603050405020304" pitchFamily="18" charset="0"/>
                      </a:endParaRPr>
                    </a:p>
                  </a:txBody>
                  <a:tcPr marL="43830" marR="43830" marT="0" marB="0"/>
                </a:tc>
                <a:tc>
                  <a:txBody>
                    <a:bodyPr/>
                    <a:lstStyle/>
                    <a:p>
                      <a:pPr>
                        <a:spcBef>
                          <a:spcPts val="200"/>
                        </a:spcBef>
                        <a:spcAft>
                          <a:spcPts val="0"/>
                        </a:spcAft>
                      </a:pPr>
                      <a:r>
                        <a:rPr lang="en-US" sz="500">
                          <a:effectLst/>
                        </a:rPr>
                        <a:t>Facts of life. Events that occur in daily life, particularly the news from the media. Also instructional, descriptive and any other fact-based reporting work/home.</a:t>
                      </a:r>
                      <a:endParaRPr lang="en-CA" sz="800">
                        <a:effectLst/>
                        <a:latin typeface="Times New Roman" panose="02020603050405020304" pitchFamily="18" charset="0"/>
                        <a:ea typeface="Times New Roman" panose="02020603050405020304" pitchFamily="18" charset="0"/>
                      </a:endParaRPr>
                    </a:p>
                  </a:txBody>
                  <a:tcPr marL="43830" marR="43830" marT="0" marB="0"/>
                </a:tc>
                <a:tc>
                  <a:txBody>
                    <a:bodyPr/>
                    <a:lstStyle/>
                    <a:p>
                      <a:pPr>
                        <a:spcBef>
                          <a:spcPts val="200"/>
                        </a:spcBef>
                        <a:spcAft>
                          <a:spcPts val="0"/>
                        </a:spcAft>
                      </a:pPr>
                      <a:r>
                        <a:rPr lang="en-US" sz="500">
                          <a:effectLst/>
                        </a:rPr>
                        <a:t>Social/cultural/political issues, mostly currently underway, with abstract aspect and supporting facts presented as well. Most allusions and references are explained.</a:t>
                      </a:r>
                      <a:endParaRPr lang="en-CA" sz="800">
                        <a:effectLst/>
                        <a:latin typeface="Times New Roman" panose="02020603050405020304" pitchFamily="18" charset="0"/>
                        <a:ea typeface="Times New Roman" panose="02020603050405020304" pitchFamily="18" charset="0"/>
                      </a:endParaRPr>
                    </a:p>
                  </a:txBody>
                  <a:tcPr marL="43830" marR="43830" marT="0" marB="0"/>
                </a:tc>
                <a:tc>
                  <a:txBody>
                    <a:bodyPr/>
                    <a:lstStyle/>
                    <a:p>
                      <a:pPr>
                        <a:spcBef>
                          <a:spcPts val="200"/>
                        </a:spcBef>
                        <a:spcAft>
                          <a:spcPts val="0"/>
                        </a:spcAft>
                      </a:pPr>
                      <a:r>
                        <a:rPr lang="en-US" sz="500" dirty="0">
                          <a:effectLst/>
                        </a:rPr>
                        <a:t>Highly abstract content expressed through usage of high abstraction and social/literary allusions, deeply rooted in the society, Highly dense with abstract ideas and vocabulary.</a:t>
                      </a:r>
                      <a:endParaRPr lang="en-CA" sz="800" dirty="0">
                        <a:effectLst/>
                        <a:latin typeface="Times New Roman" panose="02020603050405020304" pitchFamily="18" charset="0"/>
                        <a:ea typeface="Times New Roman" panose="02020603050405020304" pitchFamily="18" charset="0"/>
                      </a:endParaRPr>
                    </a:p>
                  </a:txBody>
                  <a:tcPr marL="43830" marR="43830" marT="0" marB="0"/>
                </a:tc>
                <a:extLst>
                  <a:ext uri="{0D108BD9-81ED-4DB2-BD59-A6C34878D82A}">
                    <a16:rowId xmlns:a16="http://schemas.microsoft.com/office/drawing/2014/main" val="3194817107"/>
                  </a:ext>
                </a:extLst>
              </a:tr>
              <a:tr h="970176">
                <a:tc>
                  <a:txBody>
                    <a:bodyPr/>
                    <a:lstStyle/>
                    <a:p>
                      <a:pPr>
                        <a:spcBef>
                          <a:spcPts val="400"/>
                        </a:spcBef>
                        <a:spcAft>
                          <a:spcPts val="0"/>
                        </a:spcAft>
                      </a:pPr>
                      <a:r>
                        <a:rPr lang="en-US" sz="600">
                          <a:effectLst/>
                        </a:rPr>
                        <a:t>Author’s Expression and Tone/Attitude</a:t>
                      </a:r>
                      <a:endParaRPr lang="en-CA" sz="800">
                        <a:effectLst/>
                        <a:latin typeface="Times New Roman" panose="02020603050405020304" pitchFamily="18" charset="0"/>
                        <a:ea typeface="Times New Roman" panose="02020603050405020304" pitchFamily="18" charset="0"/>
                      </a:endParaRPr>
                    </a:p>
                  </a:txBody>
                  <a:tcPr marL="43830" marR="43830" marT="0" marB="0"/>
                </a:tc>
                <a:tc>
                  <a:txBody>
                    <a:bodyPr/>
                    <a:lstStyle/>
                    <a:p>
                      <a:pPr>
                        <a:spcBef>
                          <a:spcPts val="200"/>
                        </a:spcBef>
                        <a:spcAft>
                          <a:spcPts val="0"/>
                        </a:spcAft>
                      </a:pPr>
                      <a:r>
                        <a:rPr lang="en-US" sz="500" dirty="0">
                          <a:effectLst/>
                        </a:rPr>
                        <a:t>Focusing on the orientation message/simple announcements and advertisements.</a:t>
                      </a:r>
                      <a:endParaRPr lang="en-CA" sz="800" dirty="0">
                        <a:effectLst/>
                        <a:latin typeface="Times New Roman" panose="02020603050405020304" pitchFamily="18" charset="0"/>
                        <a:ea typeface="Times New Roman" panose="02020603050405020304" pitchFamily="18" charset="0"/>
                      </a:endParaRPr>
                    </a:p>
                  </a:txBody>
                  <a:tcPr marL="43830" marR="43830" marT="0" marB="0"/>
                </a:tc>
                <a:tc>
                  <a:txBody>
                    <a:bodyPr/>
                    <a:lstStyle/>
                    <a:p>
                      <a:pPr>
                        <a:spcBef>
                          <a:spcPts val="200"/>
                        </a:spcBef>
                        <a:spcAft>
                          <a:spcPts val="0"/>
                        </a:spcAft>
                      </a:pPr>
                      <a:r>
                        <a:rPr lang="en-US" sz="500">
                          <a:effectLst/>
                        </a:rPr>
                        <a:t>Author is anonymous but starts appearing through shaping. Author mainly uses facts to get to inform the reader. Requires understanding what is expressed “on the line” within the text.</a:t>
                      </a:r>
                      <a:endParaRPr lang="en-CA" sz="800">
                        <a:effectLst/>
                        <a:latin typeface="Times New Roman" panose="02020603050405020304" pitchFamily="18" charset="0"/>
                        <a:ea typeface="Times New Roman" panose="02020603050405020304" pitchFamily="18" charset="0"/>
                      </a:endParaRPr>
                    </a:p>
                  </a:txBody>
                  <a:tcPr marL="43830" marR="43830" marT="0" marB="0"/>
                </a:tc>
                <a:tc>
                  <a:txBody>
                    <a:bodyPr/>
                    <a:lstStyle/>
                    <a:p>
                      <a:pPr>
                        <a:spcBef>
                          <a:spcPts val="200"/>
                        </a:spcBef>
                        <a:spcAft>
                          <a:spcPts val="0"/>
                        </a:spcAft>
                      </a:pPr>
                      <a:r>
                        <a:rPr lang="en-US" sz="500">
                          <a:effectLst/>
                        </a:rPr>
                        <a:t>Author is present through his/her personal views, ideas, opinions, and analysis expressed both explicitly or through inference.</a:t>
                      </a:r>
                      <a:endParaRPr lang="en-CA" sz="800">
                        <a:effectLst/>
                      </a:endParaRPr>
                    </a:p>
                    <a:p>
                      <a:pPr>
                        <a:spcAft>
                          <a:spcPts val="0"/>
                        </a:spcAft>
                      </a:pPr>
                      <a:r>
                        <a:rPr lang="en-US" sz="500">
                          <a:effectLst/>
                        </a:rPr>
                        <a:t>Requires understanding what is expressed “between the lines” in the text.</a:t>
                      </a:r>
                      <a:endParaRPr lang="en-CA" sz="800">
                        <a:effectLst/>
                        <a:latin typeface="Times New Roman" panose="02020603050405020304" pitchFamily="18" charset="0"/>
                        <a:ea typeface="Times New Roman" panose="02020603050405020304" pitchFamily="18" charset="0"/>
                      </a:endParaRPr>
                    </a:p>
                  </a:txBody>
                  <a:tcPr marL="43830" marR="43830" marT="0" marB="0"/>
                </a:tc>
                <a:tc>
                  <a:txBody>
                    <a:bodyPr/>
                    <a:lstStyle/>
                    <a:p>
                      <a:pPr>
                        <a:spcBef>
                          <a:spcPts val="200"/>
                        </a:spcBef>
                        <a:spcAft>
                          <a:spcPts val="0"/>
                        </a:spcAft>
                      </a:pPr>
                      <a:r>
                        <a:rPr lang="en-US" sz="500" dirty="0">
                          <a:effectLst/>
                        </a:rPr>
                        <a:t>Author’s presence and individualistic style is highly pronounced; expressed through sophisticated, idiosyncratic dense and unpredictable turns of thought. Concepts/allusions are left unexplained, no samples, implications at maximum. Requires understanding what is expressed “beyond the lines” in the text. Slang only at 4+/5.</a:t>
                      </a:r>
                      <a:endParaRPr lang="en-CA" sz="800" dirty="0">
                        <a:effectLst/>
                        <a:latin typeface="Times New Roman" panose="02020603050405020304" pitchFamily="18" charset="0"/>
                        <a:ea typeface="Times New Roman" panose="02020603050405020304" pitchFamily="18" charset="0"/>
                      </a:endParaRPr>
                    </a:p>
                  </a:txBody>
                  <a:tcPr marL="43830" marR="43830" marT="0" marB="0"/>
                </a:tc>
                <a:extLst>
                  <a:ext uri="{0D108BD9-81ED-4DB2-BD59-A6C34878D82A}">
                    <a16:rowId xmlns:a16="http://schemas.microsoft.com/office/drawing/2014/main" val="394521844"/>
                  </a:ext>
                </a:extLst>
              </a:tr>
              <a:tr h="646784">
                <a:tc>
                  <a:txBody>
                    <a:bodyPr/>
                    <a:lstStyle/>
                    <a:p>
                      <a:pPr>
                        <a:spcBef>
                          <a:spcPts val="400"/>
                        </a:spcBef>
                        <a:spcAft>
                          <a:spcPts val="0"/>
                        </a:spcAft>
                      </a:pPr>
                      <a:r>
                        <a:rPr lang="en-US" sz="600">
                          <a:effectLst/>
                        </a:rPr>
                        <a:t>Organization and Presentation </a:t>
                      </a:r>
                      <a:endParaRPr lang="en-CA" sz="800">
                        <a:effectLst/>
                      </a:endParaRPr>
                    </a:p>
                    <a:p>
                      <a:pPr>
                        <a:spcAft>
                          <a:spcPts val="0"/>
                        </a:spcAft>
                      </a:pPr>
                      <a:r>
                        <a:rPr lang="en-US" sz="600">
                          <a:effectLst/>
                        </a:rPr>
                        <a:t>Of Text</a:t>
                      </a:r>
                      <a:endParaRPr lang="en-CA" sz="800">
                        <a:effectLst/>
                        <a:latin typeface="Times New Roman" panose="02020603050405020304" pitchFamily="18" charset="0"/>
                        <a:ea typeface="Times New Roman" panose="02020603050405020304" pitchFamily="18" charset="0"/>
                      </a:endParaRPr>
                    </a:p>
                  </a:txBody>
                  <a:tcPr marL="43830" marR="43830" marT="0" marB="0"/>
                </a:tc>
                <a:tc>
                  <a:txBody>
                    <a:bodyPr/>
                    <a:lstStyle/>
                    <a:p>
                      <a:pPr>
                        <a:spcBef>
                          <a:spcPts val="200"/>
                        </a:spcBef>
                        <a:spcAft>
                          <a:spcPts val="0"/>
                        </a:spcAft>
                      </a:pPr>
                      <a:r>
                        <a:rPr lang="en-US" sz="500" dirty="0">
                          <a:effectLst/>
                        </a:rPr>
                        <a:t>Loosely organized, reordering is possible within the style allowed, sentence level.</a:t>
                      </a:r>
                      <a:endParaRPr lang="en-CA" sz="800" dirty="0">
                        <a:effectLst/>
                        <a:latin typeface="Times New Roman" panose="02020603050405020304" pitchFamily="18" charset="0"/>
                        <a:ea typeface="Times New Roman" panose="02020603050405020304" pitchFamily="18" charset="0"/>
                      </a:endParaRPr>
                    </a:p>
                  </a:txBody>
                  <a:tcPr marL="43830" marR="43830" marT="0" marB="0"/>
                </a:tc>
                <a:tc>
                  <a:txBody>
                    <a:bodyPr/>
                    <a:lstStyle/>
                    <a:p>
                      <a:pPr>
                        <a:spcBef>
                          <a:spcPts val="200"/>
                        </a:spcBef>
                        <a:spcAft>
                          <a:spcPts val="0"/>
                        </a:spcAft>
                      </a:pPr>
                      <a:r>
                        <a:rPr lang="en-US" sz="500">
                          <a:effectLst/>
                        </a:rPr>
                        <a:t>Information packing (starting 1+). Mostly cohesive discourse with clear, predictable, sequential narratives. Main ideas are presented with their supporting facts. </a:t>
                      </a:r>
                      <a:endParaRPr lang="en-CA" sz="800">
                        <a:effectLst/>
                        <a:latin typeface="Times New Roman" panose="02020603050405020304" pitchFamily="18" charset="0"/>
                        <a:ea typeface="Times New Roman" panose="02020603050405020304" pitchFamily="18" charset="0"/>
                      </a:endParaRPr>
                    </a:p>
                  </a:txBody>
                  <a:tcPr marL="43830" marR="43830" marT="0" marB="0"/>
                </a:tc>
                <a:tc>
                  <a:txBody>
                    <a:bodyPr/>
                    <a:lstStyle/>
                    <a:p>
                      <a:pPr>
                        <a:spcBef>
                          <a:spcPts val="200"/>
                        </a:spcBef>
                        <a:spcAft>
                          <a:spcPts val="0"/>
                        </a:spcAft>
                      </a:pPr>
                      <a:r>
                        <a:rPr lang="en-US" sz="500">
                          <a:effectLst/>
                        </a:rPr>
                        <a:t>Well organized, arguments are presented with their detailed/supportive facts. May include some evocative/emotional undertones. Cohesion is apparent through organization.</a:t>
                      </a:r>
                      <a:endParaRPr lang="en-CA" sz="800">
                        <a:effectLst/>
                        <a:latin typeface="Times New Roman" panose="02020603050405020304" pitchFamily="18" charset="0"/>
                        <a:ea typeface="Times New Roman" panose="02020603050405020304" pitchFamily="18" charset="0"/>
                      </a:endParaRPr>
                    </a:p>
                  </a:txBody>
                  <a:tcPr marL="43830" marR="43830" marT="0" marB="0"/>
                </a:tc>
                <a:tc>
                  <a:txBody>
                    <a:bodyPr/>
                    <a:lstStyle/>
                    <a:p>
                      <a:pPr>
                        <a:spcBef>
                          <a:spcPts val="200"/>
                        </a:spcBef>
                        <a:spcAft>
                          <a:spcPts val="0"/>
                        </a:spcAft>
                      </a:pPr>
                      <a:r>
                        <a:rPr lang="en-US" sz="500" dirty="0">
                          <a:effectLst/>
                        </a:rPr>
                        <a:t>Personal / individuated and idiosyncratic, dense with thoughts, very unpredictable. Reader must read carefully to avoid missing the “nuances”, rewarded in turn by unique ideas and sophisticated style of synthesis.</a:t>
                      </a:r>
                      <a:endParaRPr lang="en-CA" sz="800" dirty="0">
                        <a:effectLst/>
                        <a:latin typeface="Times New Roman" panose="02020603050405020304" pitchFamily="18" charset="0"/>
                        <a:ea typeface="Times New Roman" panose="02020603050405020304" pitchFamily="18" charset="0"/>
                      </a:endParaRPr>
                    </a:p>
                  </a:txBody>
                  <a:tcPr marL="43830" marR="43830" marT="0" marB="0"/>
                </a:tc>
                <a:extLst>
                  <a:ext uri="{0D108BD9-81ED-4DB2-BD59-A6C34878D82A}">
                    <a16:rowId xmlns:a16="http://schemas.microsoft.com/office/drawing/2014/main" val="743455177"/>
                  </a:ext>
                </a:extLst>
              </a:tr>
              <a:tr h="646784">
                <a:tc>
                  <a:txBody>
                    <a:bodyPr/>
                    <a:lstStyle/>
                    <a:p>
                      <a:pPr>
                        <a:spcBef>
                          <a:spcPts val="400"/>
                        </a:spcBef>
                        <a:spcAft>
                          <a:spcPts val="0"/>
                        </a:spcAft>
                      </a:pPr>
                      <a:r>
                        <a:rPr lang="en-US" sz="600">
                          <a:effectLst/>
                        </a:rPr>
                        <a:t>Lexical Properties</a:t>
                      </a:r>
                      <a:endParaRPr lang="en-CA" sz="800">
                        <a:effectLst/>
                        <a:latin typeface="Times New Roman" panose="02020603050405020304" pitchFamily="18" charset="0"/>
                        <a:ea typeface="Times New Roman" panose="02020603050405020304" pitchFamily="18" charset="0"/>
                      </a:endParaRPr>
                    </a:p>
                  </a:txBody>
                  <a:tcPr marL="43830" marR="43830" marT="0" marB="0"/>
                </a:tc>
                <a:tc>
                  <a:txBody>
                    <a:bodyPr/>
                    <a:lstStyle/>
                    <a:p>
                      <a:pPr>
                        <a:spcBef>
                          <a:spcPts val="200"/>
                        </a:spcBef>
                        <a:spcAft>
                          <a:spcPts val="0"/>
                        </a:spcAft>
                      </a:pPr>
                      <a:r>
                        <a:rPr lang="en-US" sz="500" dirty="0">
                          <a:effectLst/>
                        </a:rPr>
                        <a:t>Concrete, simple generic usage of vocabulary, sometimes below base-level usage; mostly nouns, adjectives and simple verbs.</a:t>
                      </a:r>
                      <a:endParaRPr lang="en-CA" sz="800" dirty="0">
                        <a:effectLst/>
                        <a:latin typeface="Times New Roman" panose="02020603050405020304" pitchFamily="18" charset="0"/>
                        <a:ea typeface="Times New Roman" panose="02020603050405020304" pitchFamily="18" charset="0"/>
                      </a:endParaRPr>
                    </a:p>
                  </a:txBody>
                  <a:tcPr marL="43830" marR="43830" marT="0" marB="0"/>
                </a:tc>
                <a:tc>
                  <a:txBody>
                    <a:bodyPr/>
                    <a:lstStyle/>
                    <a:p>
                      <a:pPr>
                        <a:spcBef>
                          <a:spcPts val="200"/>
                        </a:spcBef>
                        <a:spcAft>
                          <a:spcPts val="0"/>
                        </a:spcAft>
                      </a:pPr>
                      <a:r>
                        <a:rPr lang="en-US" sz="500">
                          <a:effectLst/>
                        </a:rPr>
                        <a:t>Topic specific vocabulary for all world related context, news, events, descriptions, and instructions. Base level vocabulary.</a:t>
                      </a:r>
                      <a:endParaRPr lang="en-CA" sz="800">
                        <a:effectLst/>
                        <a:latin typeface="Times New Roman" panose="02020603050405020304" pitchFamily="18" charset="0"/>
                        <a:ea typeface="Times New Roman" panose="02020603050405020304" pitchFamily="18" charset="0"/>
                      </a:endParaRPr>
                    </a:p>
                  </a:txBody>
                  <a:tcPr marL="43830" marR="43830" marT="0" marB="0"/>
                </a:tc>
                <a:tc>
                  <a:txBody>
                    <a:bodyPr/>
                    <a:lstStyle/>
                    <a:p>
                      <a:pPr>
                        <a:spcBef>
                          <a:spcPts val="200"/>
                        </a:spcBef>
                        <a:spcAft>
                          <a:spcPts val="0"/>
                        </a:spcAft>
                      </a:pPr>
                      <a:r>
                        <a:rPr lang="en-US" sz="500">
                          <a:effectLst/>
                        </a:rPr>
                        <a:t>Author uses abstract and concrete lexicon to make a point, express an opinion or criticism, explain a social issue that has everyday implications on our lives. Lexicon is at the main semantic phase.</a:t>
                      </a:r>
                      <a:endParaRPr lang="en-CA" sz="800">
                        <a:effectLst/>
                        <a:latin typeface="Times New Roman" panose="02020603050405020304" pitchFamily="18" charset="0"/>
                        <a:ea typeface="Times New Roman" panose="02020603050405020304" pitchFamily="18" charset="0"/>
                      </a:endParaRPr>
                    </a:p>
                  </a:txBody>
                  <a:tcPr marL="43830" marR="43830" marT="0" marB="0"/>
                </a:tc>
                <a:tc>
                  <a:txBody>
                    <a:bodyPr/>
                    <a:lstStyle/>
                    <a:p>
                      <a:pPr>
                        <a:spcBef>
                          <a:spcPts val="200"/>
                        </a:spcBef>
                        <a:spcAft>
                          <a:spcPts val="0"/>
                        </a:spcAft>
                      </a:pPr>
                      <a:r>
                        <a:rPr lang="en-US" sz="500" dirty="0">
                          <a:effectLst/>
                        </a:rPr>
                        <a:t>Highly abstract vocabulary, most lexical items have inferential meaning, exploiting the semantic usage with high precision. Abstract metaphor usage very strong in lexical selections. Lexicon is at the synonym level.</a:t>
                      </a:r>
                      <a:endParaRPr lang="en-CA" sz="800" dirty="0">
                        <a:effectLst/>
                        <a:latin typeface="Times New Roman" panose="02020603050405020304" pitchFamily="18" charset="0"/>
                        <a:ea typeface="Times New Roman" panose="02020603050405020304" pitchFamily="18" charset="0"/>
                      </a:endParaRPr>
                    </a:p>
                  </a:txBody>
                  <a:tcPr marL="43830" marR="43830" marT="0" marB="0"/>
                </a:tc>
                <a:extLst>
                  <a:ext uri="{0D108BD9-81ED-4DB2-BD59-A6C34878D82A}">
                    <a16:rowId xmlns:a16="http://schemas.microsoft.com/office/drawing/2014/main" val="919557087"/>
                  </a:ext>
                </a:extLst>
              </a:tr>
              <a:tr h="632504">
                <a:tc>
                  <a:txBody>
                    <a:bodyPr/>
                    <a:lstStyle/>
                    <a:p>
                      <a:pPr>
                        <a:spcBef>
                          <a:spcPts val="400"/>
                        </a:spcBef>
                        <a:spcAft>
                          <a:spcPts val="0"/>
                        </a:spcAft>
                      </a:pPr>
                      <a:r>
                        <a:rPr lang="en-US" sz="600">
                          <a:effectLst/>
                        </a:rPr>
                        <a:t>Structural Forms</a:t>
                      </a:r>
                      <a:endParaRPr lang="en-CA" sz="800">
                        <a:effectLst/>
                        <a:latin typeface="Times New Roman" panose="02020603050405020304" pitchFamily="18" charset="0"/>
                        <a:ea typeface="Times New Roman" panose="02020603050405020304" pitchFamily="18" charset="0"/>
                      </a:endParaRPr>
                    </a:p>
                  </a:txBody>
                  <a:tcPr marL="43830" marR="43830" marT="0" marB="0"/>
                </a:tc>
                <a:tc>
                  <a:txBody>
                    <a:bodyPr/>
                    <a:lstStyle/>
                    <a:p>
                      <a:pPr>
                        <a:spcBef>
                          <a:spcPts val="200"/>
                        </a:spcBef>
                        <a:spcAft>
                          <a:spcPts val="0"/>
                        </a:spcAft>
                      </a:pPr>
                      <a:r>
                        <a:rPr lang="en-US" sz="500" dirty="0">
                          <a:effectLst/>
                        </a:rPr>
                        <a:t>Very simple structures, mostly simple sentences, no embedding, cohesive devices, subjunctives or subordinate clauses.</a:t>
                      </a:r>
                      <a:endParaRPr lang="en-CA" sz="800" dirty="0">
                        <a:effectLst/>
                        <a:latin typeface="Times New Roman" panose="02020603050405020304" pitchFamily="18" charset="0"/>
                        <a:ea typeface="Times New Roman" panose="02020603050405020304" pitchFamily="18" charset="0"/>
                      </a:endParaRPr>
                    </a:p>
                  </a:txBody>
                  <a:tcPr marL="43830" marR="43830" marT="0" marB="0"/>
                </a:tc>
                <a:tc>
                  <a:txBody>
                    <a:bodyPr/>
                    <a:lstStyle/>
                    <a:p>
                      <a:pPr>
                        <a:spcBef>
                          <a:spcPts val="200"/>
                        </a:spcBef>
                        <a:spcAft>
                          <a:spcPts val="0"/>
                        </a:spcAft>
                      </a:pPr>
                      <a:r>
                        <a:rPr lang="en-US" sz="500">
                          <a:effectLst/>
                        </a:rPr>
                        <a:t>Cohesion is apparent in most texts as required by the context. Paragraphs are evident. Simple + Compound + Complex sentences. Various time frames used to express the sequence and interplay among the agents.</a:t>
                      </a:r>
                      <a:endParaRPr lang="en-CA" sz="800">
                        <a:effectLst/>
                        <a:latin typeface="Times New Roman" panose="02020603050405020304" pitchFamily="18" charset="0"/>
                        <a:ea typeface="Times New Roman" panose="02020603050405020304" pitchFamily="18" charset="0"/>
                      </a:endParaRPr>
                    </a:p>
                  </a:txBody>
                  <a:tcPr marL="43830" marR="43830" marT="0" marB="0"/>
                </a:tc>
                <a:tc>
                  <a:txBody>
                    <a:bodyPr/>
                    <a:lstStyle/>
                    <a:p>
                      <a:pPr>
                        <a:spcBef>
                          <a:spcPts val="200"/>
                        </a:spcBef>
                        <a:spcAft>
                          <a:spcPts val="0"/>
                        </a:spcAft>
                      </a:pPr>
                      <a:r>
                        <a:rPr lang="en-US" sz="500">
                          <a:effectLst/>
                        </a:rPr>
                        <a:t>Complex sentences with structural tools needed for embedding and subordination purposes, cohesion both among the sentences and paragraphs. Low frequency/high level forms begin to appear.</a:t>
                      </a:r>
                      <a:endParaRPr lang="en-CA" sz="800">
                        <a:effectLst/>
                        <a:latin typeface="Times New Roman" panose="02020603050405020304" pitchFamily="18" charset="0"/>
                        <a:ea typeface="Times New Roman" panose="02020603050405020304" pitchFamily="18" charset="0"/>
                      </a:endParaRPr>
                    </a:p>
                  </a:txBody>
                  <a:tcPr marL="43830" marR="43830" marT="0" marB="0"/>
                </a:tc>
                <a:tc>
                  <a:txBody>
                    <a:bodyPr/>
                    <a:lstStyle/>
                    <a:p>
                      <a:pPr>
                        <a:spcBef>
                          <a:spcPts val="200"/>
                        </a:spcBef>
                        <a:spcAft>
                          <a:spcPts val="0"/>
                        </a:spcAft>
                      </a:pPr>
                      <a:r>
                        <a:rPr lang="en-US" sz="500" dirty="0">
                          <a:effectLst/>
                        </a:rPr>
                        <a:t>High level/low frequency grammar forms, syntactic presentations, used to express the unique individual style and sophistication.</a:t>
                      </a:r>
                      <a:endParaRPr lang="en-CA" sz="800" dirty="0">
                        <a:effectLst/>
                        <a:latin typeface="Times New Roman" panose="02020603050405020304" pitchFamily="18" charset="0"/>
                        <a:ea typeface="Times New Roman" panose="02020603050405020304" pitchFamily="18" charset="0"/>
                      </a:endParaRPr>
                    </a:p>
                  </a:txBody>
                  <a:tcPr marL="43830" marR="43830" marT="0" marB="0"/>
                </a:tc>
                <a:extLst>
                  <a:ext uri="{0D108BD9-81ED-4DB2-BD59-A6C34878D82A}">
                    <a16:rowId xmlns:a16="http://schemas.microsoft.com/office/drawing/2014/main" val="2846915866"/>
                  </a:ext>
                </a:extLst>
              </a:tr>
            </a:tbl>
          </a:graphicData>
        </a:graphic>
      </p:graphicFrame>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12</a:t>
            </a:fld>
            <a:endParaRPr lang="en-US">
              <a:solidFill>
                <a:srgbClr val="000000"/>
              </a:solidFill>
            </a:endParaRPr>
          </a:p>
        </p:txBody>
      </p:sp>
    </p:spTree>
    <p:extLst>
      <p:ext uri="{BB962C8B-B14F-4D97-AF65-F5344CB8AC3E}">
        <p14:creationId xmlns:p14="http://schemas.microsoft.com/office/powerpoint/2010/main" val="40227183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b="1" dirty="0"/>
              <a:t>MAIN FEATURES OF TEXT MODES AND SKILL LEVELS </a:t>
            </a:r>
            <a:r>
              <a:rPr lang="en-US" sz="1800" b="1" dirty="0" smtClean="0"/>
              <a:t>COMBINED (level 1 only)</a:t>
            </a:r>
            <a:endParaRPr lang="en-CA" sz="18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004794314"/>
              </p:ext>
            </p:extLst>
          </p:nvPr>
        </p:nvGraphicFramePr>
        <p:xfrm>
          <a:off x="990600" y="1295398"/>
          <a:ext cx="7086600" cy="4739642"/>
        </p:xfrm>
        <a:graphic>
          <a:graphicData uri="http://schemas.openxmlformats.org/drawingml/2006/table">
            <a:tbl>
              <a:tblPr>
                <a:tableStyleId>{5C22544A-7EE6-4342-B048-85BDC9FD1C3A}</a:tableStyleId>
              </a:tblPr>
              <a:tblGrid>
                <a:gridCol w="3049930">
                  <a:extLst>
                    <a:ext uri="{9D8B030D-6E8A-4147-A177-3AD203B41FA5}">
                      <a16:colId xmlns:a16="http://schemas.microsoft.com/office/drawing/2014/main" val="1712379465"/>
                    </a:ext>
                  </a:extLst>
                </a:gridCol>
                <a:gridCol w="4036670">
                  <a:extLst>
                    <a:ext uri="{9D8B030D-6E8A-4147-A177-3AD203B41FA5}">
                      <a16:colId xmlns:a16="http://schemas.microsoft.com/office/drawing/2014/main" val="1257141412"/>
                    </a:ext>
                  </a:extLst>
                </a:gridCol>
              </a:tblGrid>
              <a:tr h="216434">
                <a:tc>
                  <a:txBody>
                    <a:bodyPr/>
                    <a:lstStyle/>
                    <a:p>
                      <a:pPr>
                        <a:spcAft>
                          <a:spcPts val="0"/>
                        </a:spcAft>
                      </a:pPr>
                      <a:r>
                        <a:rPr lang="en-US" sz="1200" kern="0" dirty="0">
                          <a:effectLst/>
                        </a:rPr>
                        <a:t> </a:t>
                      </a:r>
                      <a:endParaRPr lang="en-CA" sz="1200" b="1" kern="0" dirty="0">
                        <a:effectLst/>
                        <a:latin typeface="Times New Roman" panose="02020603050405020304" pitchFamily="18" charset="0"/>
                      </a:endParaRPr>
                    </a:p>
                  </a:txBody>
                  <a:tcPr marL="46962" marR="46962" marT="0" marB="0"/>
                </a:tc>
                <a:tc>
                  <a:txBody>
                    <a:bodyPr/>
                    <a:lstStyle/>
                    <a:p>
                      <a:pPr algn="ctr">
                        <a:spcBef>
                          <a:spcPts val="200"/>
                        </a:spcBef>
                        <a:spcAft>
                          <a:spcPts val="0"/>
                        </a:spcAft>
                      </a:pPr>
                      <a:r>
                        <a:rPr lang="en-US" sz="1200" dirty="0">
                          <a:effectLst/>
                        </a:rPr>
                        <a:t>ORIENTATION MODE</a:t>
                      </a:r>
                      <a:endParaRPr lang="en-CA" sz="1200" dirty="0">
                        <a:effectLst/>
                      </a:endParaRPr>
                    </a:p>
                    <a:p>
                      <a:pPr algn="ctr">
                        <a:spcAft>
                          <a:spcPts val="200"/>
                        </a:spcAft>
                      </a:pPr>
                      <a:r>
                        <a:rPr lang="en-US" sz="1200" dirty="0">
                          <a:effectLst/>
                        </a:rPr>
                        <a:t>(LEVEL 1)</a:t>
                      </a:r>
                      <a:endParaRPr lang="en-CA" sz="1200" dirty="0">
                        <a:effectLst/>
                        <a:latin typeface="Times New Roman" panose="02020603050405020304" pitchFamily="18" charset="0"/>
                        <a:ea typeface="Times New Roman" panose="02020603050405020304" pitchFamily="18" charset="0"/>
                      </a:endParaRPr>
                    </a:p>
                  </a:txBody>
                  <a:tcPr marL="46962" marR="46962" marT="0" marB="0"/>
                </a:tc>
                <a:extLst>
                  <a:ext uri="{0D108BD9-81ED-4DB2-BD59-A6C34878D82A}">
                    <a16:rowId xmlns:a16="http://schemas.microsoft.com/office/drawing/2014/main" val="1939164252"/>
                  </a:ext>
                </a:extLst>
              </a:tr>
              <a:tr h="853442">
                <a:tc>
                  <a:txBody>
                    <a:bodyPr/>
                    <a:lstStyle/>
                    <a:p>
                      <a:pPr>
                        <a:spcBef>
                          <a:spcPts val="400"/>
                        </a:spcBef>
                        <a:spcAft>
                          <a:spcPts val="0"/>
                        </a:spcAft>
                      </a:pPr>
                      <a:r>
                        <a:rPr lang="en-US" sz="1200" b="1" dirty="0">
                          <a:effectLst/>
                        </a:rPr>
                        <a:t>Text Mode</a:t>
                      </a:r>
                      <a:endParaRPr lang="en-CA" sz="1200" b="1" dirty="0">
                        <a:effectLst/>
                      </a:endParaRPr>
                    </a:p>
                    <a:p>
                      <a:pPr>
                        <a:spcAft>
                          <a:spcPts val="0"/>
                        </a:spcAft>
                      </a:pPr>
                      <a:endParaRPr lang="en-US" sz="1200" dirty="0" smtClean="0">
                        <a:effectLst/>
                      </a:endParaRPr>
                    </a:p>
                    <a:p>
                      <a:pPr>
                        <a:spcAft>
                          <a:spcPts val="0"/>
                        </a:spcAft>
                      </a:pPr>
                      <a:r>
                        <a:rPr lang="en-US" sz="1200" dirty="0" smtClean="0">
                          <a:effectLst/>
                        </a:rPr>
                        <a:t>(</a:t>
                      </a:r>
                      <a:r>
                        <a:rPr lang="en-US" sz="1200" dirty="0">
                          <a:effectLst/>
                        </a:rPr>
                        <a:t>Author’s Intent &amp; Communicative Purpose)</a:t>
                      </a:r>
                      <a:endParaRPr lang="en-CA" sz="1200" dirty="0">
                        <a:effectLst/>
                        <a:latin typeface="Times New Roman" panose="02020603050405020304" pitchFamily="18" charset="0"/>
                        <a:ea typeface="Times New Roman" panose="02020603050405020304" pitchFamily="18" charset="0"/>
                      </a:endParaRPr>
                    </a:p>
                  </a:txBody>
                  <a:tcPr marL="46962" marR="46962" marT="0" marB="0"/>
                </a:tc>
                <a:tc>
                  <a:txBody>
                    <a:bodyPr/>
                    <a:lstStyle/>
                    <a:p>
                      <a:pPr>
                        <a:spcBef>
                          <a:spcPts val="200"/>
                        </a:spcBef>
                        <a:spcAft>
                          <a:spcPts val="0"/>
                        </a:spcAft>
                      </a:pPr>
                      <a:r>
                        <a:rPr lang="en-US" sz="1200" b="1" dirty="0">
                          <a:effectLst/>
                        </a:rPr>
                        <a:t>Orientation-General Idea</a:t>
                      </a:r>
                      <a:endParaRPr lang="en-CA" sz="1200" b="1" dirty="0">
                        <a:effectLst/>
                      </a:endParaRPr>
                    </a:p>
                    <a:p>
                      <a:pPr>
                        <a:spcAft>
                          <a:spcPts val="0"/>
                        </a:spcAft>
                      </a:pPr>
                      <a:r>
                        <a:rPr lang="en-US" sz="1200" dirty="0">
                          <a:effectLst/>
                        </a:rPr>
                        <a:t> </a:t>
                      </a:r>
                      <a:endParaRPr lang="en-CA" sz="1200" dirty="0">
                        <a:effectLst/>
                      </a:endParaRPr>
                    </a:p>
                    <a:p>
                      <a:pPr>
                        <a:spcAft>
                          <a:spcPts val="0"/>
                        </a:spcAft>
                      </a:pPr>
                      <a:r>
                        <a:rPr lang="en-US" sz="1200" dirty="0">
                          <a:effectLst/>
                        </a:rPr>
                        <a:t>Orient/give main idea by communicating through simple short sentences and basic vocabulary.</a:t>
                      </a:r>
                      <a:endParaRPr lang="en-CA" sz="1200" dirty="0">
                        <a:effectLst/>
                        <a:latin typeface="Times New Roman" panose="02020603050405020304" pitchFamily="18" charset="0"/>
                        <a:ea typeface="Times New Roman" panose="02020603050405020304" pitchFamily="18" charset="0"/>
                      </a:endParaRPr>
                    </a:p>
                  </a:txBody>
                  <a:tcPr marL="46962" marR="46962" marT="0" marB="0"/>
                </a:tc>
                <a:extLst>
                  <a:ext uri="{0D108BD9-81ED-4DB2-BD59-A6C34878D82A}">
                    <a16:rowId xmlns:a16="http://schemas.microsoft.com/office/drawing/2014/main" val="2528762771"/>
                  </a:ext>
                </a:extLst>
              </a:tr>
              <a:tr h="457200">
                <a:tc>
                  <a:txBody>
                    <a:bodyPr/>
                    <a:lstStyle/>
                    <a:p>
                      <a:pPr>
                        <a:spcBef>
                          <a:spcPts val="400"/>
                        </a:spcBef>
                        <a:spcAft>
                          <a:spcPts val="0"/>
                        </a:spcAft>
                      </a:pPr>
                      <a:r>
                        <a:rPr lang="en-US" sz="1200" dirty="0">
                          <a:effectLst/>
                        </a:rPr>
                        <a:t>Text Type</a:t>
                      </a:r>
                      <a:endParaRPr lang="en-CA" sz="1200" dirty="0">
                        <a:effectLst/>
                        <a:latin typeface="Times New Roman" panose="02020603050405020304" pitchFamily="18" charset="0"/>
                        <a:ea typeface="Times New Roman" panose="02020603050405020304" pitchFamily="18" charset="0"/>
                      </a:endParaRPr>
                    </a:p>
                  </a:txBody>
                  <a:tcPr marL="46962" marR="46962" marT="0" marB="0"/>
                </a:tc>
                <a:tc>
                  <a:txBody>
                    <a:bodyPr/>
                    <a:lstStyle/>
                    <a:p>
                      <a:pPr>
                        <a:spcBef>
                          <a:spcPts val="200"/>
                        </a:spcBef>
                        <a:spcAft>
                          <a:spcPts val="0"/>
                        </a:spcAft>
                      </a:pPr>
                      <a:r>
                        <a:rPr lang="en-US" sz="1200" dirty="0">
                          <a:effectLst/>
                        </a:rPr>
                        <a:t>Simple announcements; ads, very basic/simple information on place, time, people, etc. No details!</a:t>
                      </a:r>
                      <a:endParaRPr lang="en-CA" sz="1200" b="1" i="1" dirty="0">
                        <a:effectLst/>
                        <a:latin typeface="Times New Roman" panose="02020603050405020304" pitchFamily="18" charset="0"/>
                      </a:endParaRPr>
                    </a:p>
                  </a:txBody>
                  <a:tcPr marL="46962" marR="46962" marT="0" marB="0"/>
                </a:tc>
                <a:extLst>
                  <a:ext uri="{0D108BD9-81ED-4DB2-BD59-A6C34878D82A}">
                    <a16:rowId xmlns:a16="http://schemas.microsoft.com/office/drawing/2014/main" val="3226745207"/>
                  </a:ext>
                </a:extLst>
              </a:tr>
              <a:tr h="685800">
                <a:tc>
                  <a:txBody>
                    <a:bodyPr/>
                    <a:lstStyle/>
                    <a:p>
                      <a:pPr>
                        <a:spcBef>
                          <a:spcPts val="400"/>
                        </a:spcBef>
                        <a:spcAft>
                          <a:spcPts val="0"/>
                        </a:spcAft>
                      </a:pPr>
                      <a:r>
                        <a:rPr lang="en-US" sz="1200" dirty="0">
                          <a:effectLst/>
                        </a:rPr>
                        <a:t>Content /Context of the Text</a:t>
                      </a:r>
                      <a:endParaRPr lang="en-CA" sz="1200" dirty="0">
                        <a:effectLst/>
                        <a:latin typeface="Times New Roman" panose="02020603050405020304" pitchFamily="18" charset="0"/>
                        <a:ea typeface="Times New Roman" panose="02020603050405020304" pitchFamily="18" charset="0"/>
                      </a:endParaRPr>
                    </a:p>
                  </a:txBody>
                  <a:tcPr marL="46962" marR="46962" marT="0" marB="0"/>
                </a:tc>
                <a:tc>
                  <a:txBody>
                    <a:bodyPr/>
                    <a:lstStyle/>
                    <a:p>
                      <a:pPr>
                        <a:spcBef>
                          <a:spcPts val="200"/>
                        </a:spcBef>
                        <a:spcAft>
                          <a:spcPts val="0"/>
                        </a:spcAft>
                      </a:pPr>
                      <a:r>
                        <a:rPr lang="en-US" sz="1200" dirty="0">
                          <a:effectLst/>
                        </a:rPr>
                        <a:t>Immediate events of a personal nature, simple and predictable information for the purpose of announcing in general sense, ads etc.</a:t>
                      </a:r>
                      <a:endParaRPr lang="en-CA" sz="1200" dirty="0">
                        <a:effectLst/>
                        <a:latin typeface="Times New Roman" panose="02020603050405020304" pitchFamily="18" charset="0"/>
                        <a:ea typeface="Times New Roman" panose="02020603050405020304" pitchFamily="18" charset="0"/>
                      </a:endParaRPr>
                    </a:p>
                  </a:txBody>
                  <a:tcPr marL="46962" marR="46962" marT="0" marB="0"/>
                </a:tc>
                <a:extLst>
                  <a:ext uri="{0D108BD9-81ED-4DB2-BD59-A6C34878D82A}">
                    <a16:rowId xmlns:a16="http://schemas.microsoft.com/office/drawing/2014/main" val="1847148762"/>
                  </a:ext>
                </a:extLst>
              </a:tr>
              <a:tr h="577158">
                <a:tc>
                  <a:txBody>
                    <a:bodyPr/>
                    <a:lstStyle/>
                    <a:p>
                      <a:pPr>
                        <a:spcBef>
                          <a:spcPts val="400"/>
                        </a:spcBef>
                        <a:spcAft>
                          <a:spcPts val="0"/>
                        </a:spcAft>
                      </a:pPr>
                      <a:r>
                        <a:rPr lang="en-US" sz="1200" dirty="0">
                          <a:effectLst/>
                        </a:rPr>
                        <a:t>Author’s Expression and Tone/Attitude</a:t>
                      </a:r>
                      <a:endParaRPr lang="en-CA" sz="1200" dirty="0">
                        <a:effectLst/>
                        <a:latin typeface="Times New Roman" panose="02020603050405020304" pitchFamily="18" charset="0"/>
                        <a:ea typeface="Times New Roman" panose="02020603050405020304" pitchFamily="18" charset="0"/>
                      </a:endParaRPr>
                    </a:p>
                  </a:txBody>
                  <a:tcPr marL="46962" marR="46962" marT="0" marB="0"/>
                </a:tc>
                <a:tc>
                  <a:txBody>
                    <a:bodyPr/>
                    <a:lstStyle/>
                    <a:p>
                      <a:pPr>
                        <a:spcBef>
                          <a:spcPts val="200"/>
                        </a:spcBef>
                        <a:spcAft>
                          <a:spcPts val="0"/>
                        </a:spcAft>
                      </a:pPr>
                      <a:r>
                        <a:rPr lang="en-US" sz="1200" dirty="0">
                          <a:effectLst/>
                        </a:rPr>
                        <a:t>Focusing on the orientation message/simple announcements and advertisements.</a:t>
                      </a:r>
                      <a:endParaRPr lang="en-CA" sz="1200" dirty="0">
                        <a:effectLst/>
                        <a:latin typeface="Times New Roman" panose="02020603050405020304" pitchFamily="18" charset="0"/>
                        <a:ea typeface="Times New Roman" panose="02020603050405020304" pitchFamily="18" charset="0"/>
                      </a:endParaRPr>
                    </a:p>
                  </a:txBody>
                  <a:tcPr marL="46962" marR="46962" marT="0" marB="0"/>
                </a:tc>
                <a:extLst>
                  <a:ext uri="{0D108BD9-81ED-4DB2-BD59-A6C34878D82A}">
                    <a16:rowId xmlns:a16="http://schemas.microsoft.com/office/drawing/2014/main" val="3957460291"/>
                  </a:ext>
                </a:extLst>
              </a:tr>
              <a:tr h="577158">
                <a:tc>
                  <a:txBody>
                    <a:bodyPr/>
                    <a:lstStyle/>
                    <a:p>
                      <a:pPr>
                        <a:spcBef>
                          <a:spcPts val="400"/>
                        </a:spcBef>
                        <a:spcAft>
                          <a:spcPts val="0"/>
                        </a:spcAft>
                      </a:pPr>
                      <a:r>
                        <a:rPr lang="en-US" sz="1200" dirty="0">
                          <a:effectLst/>
                        </a:rPr>
                        <a:t>Organization and Presentation </a:t>
                      </a:r>
                      <a:endParaRPr lang="en-CA" sz="1200" dirty="0">
                        <a:effectLst/>
                      </a:endParaRPr>
                    </a:p>
                    <a:p>
                      <a:pPr>
                        <a:spcAft>
                          <a:spcPts val="0"/>
                        </a:spcAft>
                      </a:pPr>
                      <a:r>
                        <a:rPr lang="en-US" sz="1200" dirty="0">
                          <a:effectLst/>
                        </a:rPr>
                        <a:t>Of Text</a:t>
                      </a:r>
                      <a:endParaRPr lang="en-CA" sz="1200" dirty="0">
                        <a:effectLst/>
                        <a:latin typeface="Times New Roman" panose="02020603050405020304" pitchFamily="18" charset="0"/>
                        <a:ea typeface="Times New Roman" panose="02020603050405020304" pitchFamily="18" charset="0"/>
                      </a:endParaRPr>
                    </a:p>
                  </a:txBody>
                  <a:tcPr marL="46962" marR="46962" marT="0" marB="0"/>
                </a:tc>
                <a:tc>
                  <a:txBody>
                    <a:bodyPr/>
                    <a:lstStyle/>
                    <a:p>
                      <a:pPr>
                        <a:spcBef>
                          <a:spcPts val="200"/>
                        </a:spcBef>
                        <a:spcAft>
                          <a:spcPts val="0"/>
                        </a:spcAft>
                      </a:pPr>
                      <a:r>
                        <a:rPr lang="en-US" sz="1200" dirty="0">
                          <a:effectLst/>
                        </a:rPr>
                        <a:t>Loosely organized, reordering is possible within the style allowed, sentence level.</a:t>
                      </a:r>
                      <a:endParaRPr lang="en-CA" sz="1200" dirty="0">
                        <a:effectLst/>
                        <a:latin typeface="Times New Roman" panose="02020603050405020304" pitchFamily="18" charset="0"/>
                        <a:ea typeface="Times New Roman" panose="02020603050405020304" pitchFamily="18" charset="0"/>
                      </a:endParaRPr>
                    </a:p>
                  </a:txBody>
                  <a:tcPr marL="46962" marR="46962" marT="0" marB="0"/>
                </a:tc>
                <a:extLst>
                  <a:ext uri="{0D108BD9-81ED-4DB2-BD59-A6C34878D82A}">
                    <a16:rowId xmlns:a16="http://schemas.microsoft.com/office/drawing/2014/main" val="2748139247"/>
                  </a:ext>
                </a:extLst>
              </a:tr>
              <a:tr h="674484">
                <a:tc>
                  <a:txBody>
                    <a:bodyPr/>
                    <a:lstStyle/>
                    <a:p>
                      <a:pPr>
                        <a:spcBef>
                          <a:spcPts val="400"/>
                        </a:spcBef>
                        <a:spcAft>
                          <a:spcPts val="0"/>
                        </a:spcAft>
                      </a:pPr>
                      <a:r>
                        <a:rPr lang="en-US" sz="1200" dirty="0">
                          <a:effectLst/>
                        </a:rPr>
                        <a:t>Lexical Properties</a:t>
                      </a:r>
                      <a:endParaRPr lang="en-CA" sz="1200" dirty="0">
                        <a:effectLst/>
                        <a:latin typeface="Times New Roman" panose="02020603050405020304" pitchFamily="18" charset="0"/>
                        <a:ea typeface="Times New Roman" panose="02020603050405020304" pitchFamily="18" charset="0"/>
                      </a:endParaRPr>
                    </a:p>
                  </a:txBody>
                  <a:tcPr marL="46962" marR="46962" marT="0" marB="0"/>
                </a:tc>
                <a:tc>
                  <a:txBody>
                    <a:bodyPr/>
                    <a:lstStyle/>
                    <a:p>
                      <a:pPr>
                        <a:spcBef>
                          <a:spcPts val="200"/>
                        </a:spcBef>
                        <a:spcAft>
                          <a:spcPts val="0"/>
                        </a:spcAft>
                      </a:pPr>
                      <a:r>
                        <a:rPr lang="en-US" sz="1200" dirty="0">
                          <a:effectLst/>
                        </a:rPr>
                        <a:t>Concrete, simple generic usage of vocabulary, sometimes below base-level usage; mostly nouns, adjectives and simple verbs.</a:t>
                      </a:r>
                      <a:endParaRPr lang="en-CA" sz="1200" dirty="0">
                        <a:effectLst/>
                        <a:latin typeface="Times New Roman" panose="02020603050405020304" pitchFamily="18" charset="0"/>
                        <a:ea typeface="Times New Roman" panose="02020603050405020304" pitchFamily="18" charset="0"/>
                      </a:endParaRPr>
                    </a:p>
                  </a:txBody>
                  <a:tcPr marL="46962" marR="46962" marT="0" marB="0"/>
                </a:tc>
                <a:extLst>
                  <a:ext uri="{0D108BD9-81ED-4DB2-BD59-A6C34878D82A}">
                    <a16:rowId xmlns:a16="http://schemas.microsoft.com/office/drawing/2014/main" val="403504993"/>
                  </a:ext>
                </a:extLst>
              </a:tr>
              <a:tr h="505013">
                <a:tc>
                  <a:txBody>
                    <a:bodyPr/>
                    <a:lstStyle/>
                    <a:p>
                      <a:pPr>
                        <a:spcBef>
                          <a:spcPts val="400"/>
                        </a:spcBef>
                        <a:spcAft>
                          <a:spcPts val="0"/>
                        </a:spcAft>
                      </a:pPr>
                      <a:r>
                        <a:rPr lang="en-US" sz="1200" dirty="0">
                          <a:effectLst/>
                        </a:rPr>
                        <a:t>Structural Forms</a:t>
                      </a:r>
                      <a:endParaRPr lang="en-CA" sz="1200" dirty="0">
                        <a:effectLst/>
                        <a:latin typeface="Times New Roman" panose="02020603050405020304" pitchFamily="18" charset="0"/>
                        <a:ea typeface="Times New Roman" panose="02020603050405020304" pitchFamily="18" charset="0"/>
                      </a:endParaRPr>
                    </a:p>
                  </a:txBody>
                  <a:tcPr marL="46962" marR="46962" marT="0" marB="0"/>
                </a:tc>
                <a:tc>
                  <a:txBody>
                    <a:bodyPr/>
                    <a:lstStyle/>
                    <a:p>
                      <a:pPr>
                        <a:spcBef>
                          <a:spcPts val="200"/>
                        </a:spcBef>
                        <a:spcAft>
                          <a:spcPts val="0"/>
                        </a:spcAft>
                      </a:pPr>
                      <a:r>
                        <a:rPr lang="en-US" sz="1200" dirty="0">
                          <a:effectLst/>
                        </a:rPr>
                        <a:t>Very simple structures, mostly simple sentences, no embedding, cohesive devices, subjunctives or subordinate clauses.</a:t>
                      </a:r>
                      <a:endParaRPr lang="en-CA" sz="1200" dirty="0">
                        <a:effectLst/>
                        <a:latin typeface="Times New Roman" panose="02020603050405020304" pitchFamily="18" charset="0"/>
                        <a:ea typeface="Times New Roman" panose="02020603050405020304" pitchFamily="18" charset="0"/>
                      </a:endParaRPr>
                    </a:p>
                  </a:txBody>
                  <a:tcPr marL="46962" marR="46962" marT="0" marB="0"/>
                </a:tc>
                <a:extLst>
                  <a:ext uri="{0D108BD9-81ED-4DB2-BD59-A6C34878D82A}">
                    <a16:rowId xmlns:a16="http://schemas.microsoft.com/office/drawing/2014/main" val="3806464763"/>
                  </a:ext>
                </a:extLst>
              </a:tr>
            </a:tbl>
          </a:graphicData>
        </a:graphic>
      </p:graphicFrame>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13</a:t>
            </a:fld>
            <a:endParaRPr lang="en-US">
              <a:solidFill>
                <a:srgbClr val="000000"/>
              </a:solidFill>
            </a:endParaRPr>
          </a:p>
        </p:txBody>
      </p:sp>
    </p:spTree>
    <p:extLst>
      <p:ext uri="{BB962C8B-B14F-4D97-AF65-F5344CB8AC3E}">
        <p14:creationId xmlns:p14="http://schemas.microsoft.com/office/powerpoint/2010/main" val="32649436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14</a:t>
            </a:fld>
            <a:endParaRPr lang="en-US">
              <a:solidFill>
                <a:srgbClr val="000000"/>
              </a:solidFill>
            </a:endParaRPr>
          </a:p>
        </p:txBody>
      </p:sp>
      <p:sp>
        <p:nvSpPr>
          <p:cNvPr id="5" name="Content Placeholder 2"/>
          <p:cNvSpPr>
            <a:spLocks noGrp="1"/>
          </p:cNvSpPr>
          <p:nvPr>
            <p:ph idx="1"/>
          </p:nvPr>
        </p:nvSpPr>
        <p:spPr>
          <a:xfrm>
            <a:off x="457200" y="1295400"/>
            <a:ext cx="7772400" cy="4800600"/>
          </a:xfrm>
        </p:spPr>
        <p:txBody>
          <a:bodyPr/>
          <a:lstStyle/>
          <a:p>
            <a:r>
              <a:rPr lang="en-US" sz="2200" dirty="0" smtClean="0">
                <a:solidFill>
                  <a:srgbClr val="FF0000"/>
                </a:solidFill>
              </a:rPr>
              <a:t>See a pattern?</a:t>
            </a:r>
            <a:endParaRPr lang="en-CA" sz="2200" dirty="0" smtClean="0">
              <a:solidFill>
                <a:srgbClr val="FF0000"/>
              </a:solidFill>
            </a:endParaRPr>
          </a:p>
          <a:p>
            <a:r>
              <a:rPr lang="en-CA" sz="1800" dirty="0" smtClean="0">
                <a:solidFill>
                  <a:schemeClr val="bg2">
                    <a:lumMod val="20000"/>
                    <a:lumOff val="80000"/>
                  </a:schemeClr>
                </a:solidFill>
              </a:rPr>
              <a:t>Can </a:t>
            </a:r>
            <a:r>
              <a:rPr lang="en-CA" sz="1800" dirty="0">
                <a:solidFill>
                  <a:schemeClr val="bg2">
                    <a:lumMod val="20000"/>
                    <a:lumOff val="80000"/>
                  </a:schemeClr>
                </a:solidFill>
              </a:rPr>
              <a:t>read very </a:t>
            </a:r>
            <a:r>
              <a:rPr lang="en-CA" sz="1800" b="1" dirty="0"/>
              <a:t>simple</a:t>
            </a:r>
            <a:r>
              <a:rPr lang="en-CA" sz="1800" dirty="0"/>
              <a:t> </a:t>
            </a:r>
            <a:r>
              <a:rPr lang="en-CA" sz="1800" dirty="0">
                <a:solidFill>
                  <a:schemeClr val="bg2">
                    <a:lumMod val="20000"/>
                    <a:lumOff val="80000"/>
                  </a:schemeClr>
                </a:solidFill>
              </a:rPr>
              <a:t>connected written material, such as </a:t>
            </a:r>
            <a:r>
              <a:rPr lang="en-CA" sz="1800" b="1" dirty="0"/>
              <a:t>unambiguous</a:t>
            </a:r>
            <a:r>
              <a:rPr lang="en-CA" sz="1800" dirty="0"/>
              <a:t> </a:t>
            </a:r>
            <a:r>
              <a:rPr lang="en-CA" sz="1800" dirty="0">
                <a:solidFill>
                  <a:schemeClr val="bg2">
                    <a:lumMod val="20000"/>
                    <a:lumOff val="80000"/>
                  </a:schemeClr>
                </a:solidFill>
              </a:rPr>
              <a:t>texts that are directly related to everyday </a:t>
            </a:r>
            <a:r>
              <a:rPr lang="en-CA" sz="1800" b="1" dirty="0"/>
              <a:t>survival</a:t>
            </a:r>
            <a:r>
              <a:rPr lang="en-CA" sz="1800" dirty="0"/>
              <a:t> </a:t>
            </a:r>
            <a:r>
              <a:rPr lang="en-CA" sz="1800" dirty="0">
                <a:solidFill>
                  <a:schemeClr val="bg2">
                    <a:lumMod val="20000"/>
                    <a:lumOff val="80000"/>
                  </a:schemeClr>
                </a:solidFill>
              </a:rPr>
              <a:t>or workplace situations. Texts may include short notes; announcements; </a:t>
            </a:r>
            <a:r>
              <a:rPr lang="en-CA" sz="1800" b="1" dirty="0"/>
              <a:t>highly predictable descriptions</a:t>
            </a:r>
            <a:r>
              <a:rPr lang="en-CA" sz="1800" dirty="0"/>
              <a:t> </a:t>
            </a:r>
            <a:r>
              <a:rPr lang="en-CA" sz="1800" dirty="0">
                <a:solidFill>
                  <a:schemeClr val="bg2">
                    <a:lumMod val="20000"/>
                    <a:lumOff val="80000"/>
                  </a:schemeClr>
                </a:solidFill>
              </a:rPr>
              <a:t>of people, places, or things; brief explanations of geography, government, and currency systems </a:t>
            </a:r>
            <a:r>
              <a:rPr lang="en-CA" sz="1800" b="1" dirty="0"/>
              <a:t>simplified</a:t>
            </a:r>
            <a:r>
              <a:rPr lang="en-CA" sz="1800" dirty="0"/>
              <a:t> </a:t>
            </a:r>
            <a:r>
              <a:rPr lang="en-CA" sz="1800" dirty="0">
                <a:solidFill>
                  <a:schemeClr val="bg2">
                    <a:lumMod val="20000"/>
                    <a:lumOff val="80000"/>
                  </a:schemeClr>
                </a:solidFill>
              </a:rPr>
              <a:t>for non-natives; short sets of instructions and directions (application forms, maps, menus, directories, brochures, and simple schedules). Understands the basic meaning of </a:t>
            </a:r>
            <a:r>
              <a:rPr lang="en-CA" sz="1800" b="1" dirty="0"/>
              <a:t>simple texts</a:t>
            </a:r>
            <a:r>
              <a:rPr lang="en-CA" sz="1800" dirty="0"/>
              <a:t> </a:t>
            </a:r>
            <a:r>
              <a:rPr lang="en-CA" sz="1800" dirty="0">
                <a:solidFill>
                  <a:schemeClr val="bg2">
                    <a:lumMod val="20000"/>
                    <a:lumOff val="80000"/>
                  </a:schemeClr>
                </a:solidFill>
              </a:rPr>
              <a:t>containing </a:t>
            </a:r>
            <a:r>
              <a:rPr lang="en-CA" sz="1800" b="1" dirty="0"/>
              <a:t>high frequency structural patterns</a:t>
            </a:r>
            <a:r>
              <a:rPr lang="en-CA" sz="1800" dirty="0"/>
              <a:t> </a:t>
            </a:r>
            <a:r>
              <a:rPr lang="en-CA" sz="1800" b="1" dirty="0"/>
              <a:t>and vocabulary</a:t>
            </a:r>
            <a:r>
              <a:rPr lang="en-CA" sz="1800" dirty="0"/>
              <a:t>, </a:t>
            </a:r>
            <a:r>
              <a:rPr lang="en-CA" sz="1800" dirty="0">
                <a:solidFill>
                  <a:schemeClr val="bg2">
                    <a:lumMod val="20000"/>
                    <a:lumOff val="80000"/>
                  </a:schemeClr>
                </a:solidFill>
              </a:rPr>
              <a:t>including shared international terms and cognates (when applicable). Can find some specific details through careful or selective reading. Can often guess the meaning of unfamiliar words from</a:t>
            </a:r>
            <a:r>
              <a:rPr lang="en-CA" sz="1800" dirty="0"/>
              <a:t> </a:t>
            </a:r>
            <a:r>
              <a:rPr lang="en-CA" sz="1800" b="1" dirty="0"/>
              <a:t>simple</a:t>
            </a:r>
            <a:r>
              <a:rPr lang="en-CA" sz="1800" dirty="0"/>
              <a:t> </a:t>
            </a:r>
            <a:r>
              <a:rPr lang="en-CA" sz="1800" b="1" dirty="0"/>
              <a:t>context</a:t>
            </a:r>
            <a:r>
              <a:rPr lang="en-CA" sz="1800" dirty="0">
                <a:solidFill>
                  <a:schemeClr val="bg2">
                    <a:lumMod val="20000"/>
                    <a:lumOff val="80000"/>
                  </a:schemeClr>
                </a:solidFill>
              </a:rPr>
              <a:t>. May be able to identify major topics in some higher level texts. However, may misunderstand even some simple texts</a:t>
            </a:r>
            <a:r>
              <a:rPr lang="en-CA" sz="1800" dirty="0" smtClean="0">
                <a:solidFill>
                  <a:schemeClr val="bg2">
                    <a:lumMod val="20000"/>
                    <a:lumOff val="80000"/>
                  </a:schemeClr>
                </a:solidFill>
              </a:rPr>
              <a:t>.</a:t>
            </a:r>
          </a:p>
          <a:p>
            <a:endParaRPr lang="en-CA" sz="1800" dirty="0">
              <a:solidFill>
                <a:schemeClr val="bg2">
                  <a:lumMod val="20000"/>
                  <a:lumOff val="80000"/>
                </a:schemeClr>
              </a:solidFill>
            </a:endParaRPr>
          </a:p>
          <a:p>
            <a:endParaRPr lang="en-CA" sz="1200" dirty="0"/>
          </a:p>
        </p:txBody>
      </p:sp>
    </p:spTree>
    <p:extLst>
      <p:ext uri="{BB962C8B-B14F-4D97-AF65-F5344CB8AC3E}">
        <p14:creationId xmlns:p14="http://schemas.microsoft.com/office/powerpoint/2010/main" val="11499192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parts of item = equally important</a:t>
            </a:r>
            <a:endParaRPr lang="en-CA" dirty="0"/>
          </a:p>
        </p:txBody>
      </p:sp>
      <p:sp>
        <p:nvSpPr>
          <p:cNvPr id="3" name="Content Placeholder 2"/>
          <p:cNvSpPr>
            <a:spLocks noGrp="1"/>
          </p:cNvSpPr>
          <p:nvPr>
            <p:ph idx="1"/>
          </p:nvPr>
        </p:nvSpPr>
        <p:spPr>
          <a:xfrm>
            <a:off x="457200" y="1295400"/>
            <a:ext cx="7772400" cy="4724400"/>
          </a:xfrm>
        </p:spPr>
        <p:txBody>
          <a:bodyPr/>
          <a:lstStyle/>
          <a:p>
            <a:r>
              <a:rPr lang="en-US" b="1" dirty="0" smtClean="0"/>
              <a:t>Orientation</a:t>
            </a:r>
            <a:r>
              <a:rPr lang="en-US" dirty="0" smtClean="0"/>
              <a:t> = gives </a:t>
            </a:r>
            <a:r>
              <a:rPr lang="en-US" dirty="0" smtClean="0"/>
              <a:t>an </a:t>
            </a:r>
            <a:r>
              <a:rPr lang="en-US" dirty="0" smtClean="0"/>
              <a:t>idea of what kind of text </a:t>
            </a:r>
            <a:r>
              <a:rPr lang="en-US" dirty="0" smtClean="0"/>
              <a:t>the reader will </a:t>
            </a:r>
            <a:r>
              <a:rPr lang="en-US" dirty="0" smtClean="0"/>
              <a:t>read</a:t>
            </a:r>
          </a:p>
          <a:p>
            <a:r>
              <a:rPr lang="en-US" dirty="0"/>
              <a:t>	</a:t>
            </a:r>
            <a:r>
              <a:rPr lang="en-US" dirty="0" smtClean="0"/>
              <a:t>	ex. Ad, invitation, simple description, </a:t>
            </a:r>
            <a:r>
              <a:rPr lang="en-US" dirty="0" err="1" smtClean="0"/>
              <a:t>etc</a:t>
            </a:r>
            <a:endParaRPr lang="en-US" dirty="0" smtClean="0"/>
          </a:p>
          <a:p>
            <a:endParaRPr lang="en-US" dirty="0"/>
          </a:p>
          <a:p>
            <a:endParaRPr lang="en-CA" dirty="0"/>
          </a:p>
        </p:txBody>
      </p:sp>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15</a:t>
            </a:fld>
            <a:endParaRPr lang="en-US">
              <a:solidFill>
                <a:srgbClr val="000000"/>
              </a:solidFill>
            </a:endParaRPr>
          </a:p>
        </p:txBody>
      </p:sp>
    </p:spTree>
    <p:extLst>
      <p:ext uri="{BB962C8B-B14F-4D97-AF65-F5344CB8AC3E}">
        <p14:creationId xmlns:p14="http://schemas.microsoft.com/office/powerpoint/2010/main" val="694037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parts of item = equally important</a:t>
            </a:r>
            <a:endParaRPr lang="en-CA" dirty="0"/>
          </a:p>
        </p:txBody>
      </p:sp>
      <p:sp>
        <p:nvSpPr>
          <p:cNvPr id="3" name="Content Placeholder 2"/>
          <p:cNvSpPr>
            <a:spLocks noGrp="1"/>
          </p:cNvSpPr>
          <p:nvPr>
            <p:ph idx="1"/>
          </p:nvPr>
        </p:nvSpPr>
        <p:spPr>
          <a:xfrm>
            <a:off x="457200" y="1295400"/>
            <a:ext cx="7772400" cy="4724400"/>
          </a:xfrm>
        </p:spPr>
        <p:txBody>
          <a:bodyPr/>
          <a:lstStyle/>
          <a:p>
            <a:r>
              <a:rPr lang="en-US" b="1" dirty="0" smtClean="0"/>
              <a:t>Orientation</a:t>
            </a:r>
            <a:r>
              <a:rPr lang="en-US" dirty="0" smtClean="0"/>
              <a:t> = gives an idea of what kind of text the reader will read</a:t>
            </a:r>
          </a:p>
          <a:p>
            <a:r>
              <a:rPr lang="en-US" dirty="0"/>
              <a:t>	</a:t>
            </a:r>
            <a:r>
              <a:rPr lang="en-US" dirty="0" smtClean="0"/>
              <a:t>	ex. Ad, invitation, simple description, </a:t>
            </a:r>
            <a:r>
              <a:rPr lang="en-US" dirty="0" err="1" smtClean="0"/>
              <a:t>etc</a:t>
            </a:r>
            <a:endParaRPr lang="en-US" dirty="0" smtClean="0"/>
          </a:p>
          <a:p>
            <a:endParaRPr lang="en-US" dirty="0"/>
          </a:p>
          <a:p>
            <a:r>
              <a:rPr lang="en-US" b="1" dirty="0" smtClean="0"/>
              <a:t>Text</a:t>
            </a:r>
            <a:r>
              <a:rPr lang="en-US" dirty="0" smtClean="0"/>
              <a:t> = simple vocabulary and structures / appropriate content</a:t>
            </a:r>
          </a:p>
          <a:p>
            <a:endParaRPr lang="en-US" dirty="0"/>
          </a:p>
          <a:p>
            <a:endParaRPr lang="en-CA" dirty="0"/>
          </a:p>
        </p:txBody>
      </p:sp>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16</a:t>
            </a:fld>
            <a:endParaRPr lang="en-US">
              <a:solidFill>
                <a:srgbClr val="000000"/>
              </a:solidFill>
            </a:endParaRPr>
          </a:p>
        </p:txBody>
      </p:sp>
    </p:spTree>
    <p:extLst>
      <p:ext uri="{BB962C8B-B14F-4D97-AF65-F5344CB8AC3E}">
        <p14:creationId xmlns:p14="http://schemas.microsoft.com/office/powerpoint/2010/main" val="39171748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parts of item = equally important</a:t>
            </a:r>
            <a:endParaRPr lang="en-CA" dirty="0"/>
          </a:p>
        </p:txBody>
      </p:sp>
      <p:sp>
        <p:nvSpPr>
          <p:cNvPr id="3" name="Content Placeholder 2"/>
          <p:cNvSpPr>
            <a:spLocks noGrp="1"/>
          </p:cNvSpPr>
          <p:nvPr>
            <p:ph idx="1"/>
          </p:nvPr>
        </p:nvSpPr>
        <p:spPr>
          <a:xfrm>
            <a:off x="457200" y="1295400"/>
            <a:ext cx="7772400" cy="4724400"/>
          </a:xfrm>
        </p:spPr>
        <p:txBody>
          <a:bodyPr/>
          <a:lstStyle/>
          <a:p>
            <a:r>
              <a:rPr lang="en-US" b="1" dirty="0" smtClean="0"/>
              <a:t>Orientation</a:t>
            </a:r>
            <a:r>
              <a:rPr lang="en-US" dirty="0" smtClean="0"/>
              <a:t> = gives an idea of what kind of text the reader will read</a:t>
            </a:r>
          </a:p>
          <a:p>
            <a:r>
              <a:rPr lang="en-US" dirty="0"/>
              <a:t>	</a:t>
            </a:r>
            <a:r>
              <a:rPr lang="en-US" dirty="0" smtClean="0"/>
              <a:t>	ex. Ad, invitation, simple description, </a:t>
            </a:r>
            <a:r>
              <a:rPr lang="en-US" dirty="0" err="1" smtClean="0"/>
              <a:t>etc</a:t>
            </a:r>
            <a:endParaRPr lang="en-US" dirty="0" smtClean="0"/>
          </a:p>
          <a:p>
            <a:endParaRPr lang="en-US" dirty="0"/>
          </a:p>
          <a:p>
            <a:r>
              <a:rPr lang="en-US" b="1" dirty="0" smtClean="0"/>
              <a:t>Text</a:t>
            </a:r>
            <a:r>
              <a:rPr lang="en-US" dirty="0" smtClean="0"/>
              <a:t> = simple vocabulary and structures / appropriate content</a:t>
            </a:r>
          </a:p>
          <a:p>
            <a:endParaRPr lang="en-US" dirty="0"/>
          </a:p>
          <a:p>
            <a:r>
              <a:rPr lang="en-US" b="1" dirty="0" smtClean="0"/>
              <a:t>Task type </a:t>
            </a:r>
            <a:r>
              <a:rPr lang="en-US" dirty="0" smtClean="0"/>
              <a:t>= stem and options</a:t>
            </a:r>
          </a:p>
          <a:p>
            <a:r>
              <a:rPr lang="en-US" dirty="0"/>
              <a:t>	</a:t>
            </a:r>
            <a:r>
              <a:rPr lang="en-US" dirty="0" smtClean="0"/>
              <a:t>stem = L1 task</a:t>
            </a:r>
          </a:p>
          <a:p>
            <a:r>
              <a:rPr lang="en-US" dirty="0"/>
              <a:t>	</a:t>
            </a:r>
            <a:r>
              <a:rPr lang="en-US" dirty="0" smtClean="0"/>
              <a:t>options = simple language, plausible</a:t>
            </a:r>
          </a:p>
          <a:p>
            <a:endParaRPr lang="en-CA" dirty="0"/>
          </a:p>
        </p:txBody>
      </p:sp>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17</a:t>
            </a:fld>
            <a:endParaRPr lang="en-US">
              <a:solidFill>
                <a:srgbClr val="000000"/>
              </a:solidFill>
            </a:endParaRPr>
          </a:p>
        </p:txBody>
      </p:sp>
    </p:spTree>
    <p:extLst>
      <p:ext uri="{BB962C8B-B14F-4D97-AF65-F5344CB8AC3E}">
        <p14:creationId xmlns:p14="http://schemas.microsoft.com/office/powerpoint/2010/main" val="34923106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Alignment</a:t>
            </a:r>
            <a:endParaRPr lang="en-CA" dirty="0"/>
          </a:p>
        </p:txBody>
      </p:sp>
      <p:sp>
        <p:nvSpPr>
          <p:cNvPr id="3" name="Content Placeholder 2"/>
          <p:cNvSpPr>
            <a:spLocks noGrp="1"/>
          </p:cNvSpPr>
          <p:nvPr>
            <p:ph idx="1"/>
          </p:nvPr>
        </p:nvSpPr>
        <p:spPr>
          <a:xfrm>
            <a:off x="457200" y="1295400"/>
            <a:ext cx="7772400" cy="5181600"/>
          </a:xfrm>
        </p:spPr>
        <p:txBody>
          <a:bodyPr/>
          <a:lstStyle/>
          <a:p>
            <a:r>
              <a:rPr lang="en-US" dirty="0" smtClean="0"/>
              <a:t>Text and task MUST be aligned</a:t>
            </a:r>
          </a:p>
          <a:p>
            <a:endParaRPr lang="en-US" dirty="0"/>
          </a:p>
          <a:p>
            <a:endParaRPr lang="en-US"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18</a:t>
            </a:fld>
            <a:endParaRPr lang="en-US">
              <a:solidFill>
                <a:srgbClr val="000000"/>
              </a:solidFill>
            </a:endParaRPr>
          </a:p>
        </p:txBody>
      </p:sp>
    </p:spTree>
    <p:extLst>
      <p:ext uri="{BB962C8B-B14F-4D97-AF65-F5344CB8AC3E}">
        <p14:creationId xmlns:p14="http://schemas.microsoft.com/office/powerpoint/2010/main" val="3634005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Alignment</a:t>
            </a:r>
            <a:endParaRPr lang="en-CA" dirty="0"/>
          </a:p>
        </p:txBody>
      </p:sp>
      <p:sp>
        <p:nvSpPr>
          <p:cNvPr id="3" name="Content Placeholder 2"/>
          <p:cNvSpPr>
            <a:spLocks noGrp="1"/>
          </p:cNvSpPr>
          <p:nvPr>
            <p:ph idx="1"/>
          </p:nvPr>
        </p:nvSpPr>
        <p:spPr>
          <a:xfrm>
            <a:off x="457200" y="1295400"/>
            <a:ext cx="7772400" cy="5181600"/>
          </a:xfrm>
        </p:spPr>
        <p:txBody>
          <a:bodyPr/>
          <a:lstStyle/>
          <a:p>
            <a:r>
              <a:rPr lang="en-US" dirty="0" smtClean="0"/>
              <a:t>Text and task MUST be aligned</a:t>
            </a:r>
          </a:p>
          <a:p>
            <a:endParaRPr lang="en-US" dirty="0"/>
          </a:p>
          <a:p>
            <a:r>
              <a:rPr lang="en-US" dirty="0" smtClean="0"/>
              <a:t>Therefore, we </a:t>
            </a:r>
            <a:r>
              <a:rPr lang="en-US" i="1" dirty="0" smtClean="0">
                <a:solidFill>
                  <a:srgbClr val="FF0000"/>
                </a:solidFill>
              </a:rPr>
              <a:t>don’t</a:t>
            </a:r>
            <a:r>
              <a:rPr lang="en-US" dirty="0" smtClean="0"/>
              <a:t> want:</a:t>
            </a:r>
          </a:p>
          <a:p>
            <a:r>
              <a:rPr lang="en-US" dirty="0" smtClean="0"/>
              <a:t>Hard text  - easy task</a:t>
            </a:r>
            <a:endParaRPr lang="en-CA" dirty="0" smtClean="0"/>
          </a:p>
          <a:p>
            <a:r>
              <a:rPr lang="en-US" dirty="0" smtClean="0"/>
              <a:t>Easy text  - hard task</a:t>
            </a:r>
          </a:p>
          <a:p>
            <a:endParaRPr lang="en-US" dirty="0"/>
          </a:p>
          <a:p>
            <a:endParaRPr lang="en-US"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19</a:t>
            </a:fld>
            <a:endParaRPr lang="en-US">
              <a:solidFill>
                <a:srgbClr val="000000"/>
              </a:solidFill>
            </a:endParaRPr>
          </a:p>
        </p:txBody>
      </p:sp>
    </p:spTree>
    <p:extLst>
      <p:ext uri="{BB962C8B-B14F-4D97-AF65-F5344CB8AC3E}">
        <p14:creationId xmlns:p14="http://schemas.microsoft.com/office/powerpoint/2010/main" val="14794987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fr-CA" dirty="0" smtClean="0"/>
              <a:t>STANAG 6001 </a:t>
            </a:r>
            <a:r>
              <a:rPr lang="fr-CA" dirty="0" err="1" smtClean="0"/>
              <a:t>Level</a:t>
            </a:r>
            <a:r>
              <a:rPr lang="fr-CA" dirty="0" smtClean="0"/>
              <a:t> </a:t>
            </a:r>
            <a:r>
              <a:rPr lang="fr-CA" dirty="0" err="1" smtClean="0"/>
              <a:t>Descriptors</a:t>
            </a:r>
            <a:endParaRPr lang="fr-CA" dirty="0" smtClean="0"/>
          </a:p>
        </p:txBody>
      </p:sp>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2</a:t>
            </a:fld>
            <a:endParaRPr lang="en-US">
              <a:solidFill>
                <a:srgbClr val="000000"/>
              </a:solidFill>
            </a:endParaRPr>
          </a:p>
        </p:txBody>
      </p:sp>
    </p:spTree>
    <p:extLst>
      <p:ext uri="{BB962C8B-B14F-4D97-AF65-F5344CB8AC3E}">
        <p14:creationId xmlns:p14="http://schemas.microsoft.com/office/powerpoint/2010/main" val="5900517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Alignment</a:t>
            </a:r>
            <a:endParaRPr lang="en-CA" dirty="0"/>
          </a:p>
        </p:txBody>
      </p:sp>
      <p:sp>
        <p:nvSpPr>
          <p:cNvPr id="3" name="Content Placeholder 2"/>
          <p:cNvSpPr>
            <a:spLocks noGrp="1"/>
          </p:cNvSpPr>
          <p:nvPr>
            <p:ph idx="1"/>
          </p:nvPr>
        </p:nvSpPr>
        <p:spPr>
          <a:xfrm>
            <a:off x="457200" y="1295400"/>
            <a:ext cx="7772400" cy="5181600"/>
          </a:xfrm>
        </p:spPr>
        <p:txBody>
          <a:bodyPr/>
          <a:lstStyle/>
          <a:p>
            <a:r>
              <a:rPr lang="en-US" dirty="0" smtClean="0"/>
              <a:t>Text and task MUST be aligned</a:t>
            </a:r>
          </a:p>
          <a:p>
            <a:endParaRPr lang="en-US" dirty="0"/>
          </a:p>
          <a:p>
            <a:r>
              <a:rPr lang="en-US" dirty="0" smtClean="0"/>
              <a:t>Therefore, we </a:t>
            </a:r>
            <a:r>
              <a:rPr lang="en-US" i="1" dirty="0" smtClean="0">
                <a:solidFill>
                  <a:srgbClr val="FF0000"/>
                </a:solidFill>
              </a:rPr>
              <a:t>don’t</a:t>
            </a:r>
            <a:r>
              <a:rPr lang="en-US" dirty="0" smtClean="0"/>
              <a:t> want:</a:t>
            </a:r>
          </a:p>
          <a:p>
            <a:r>
              <a:rPr lang="en-US" dirty="0" smtClean="0"/>
              <a:t>Hard text  - easy task</a:t>
            </a:r>
            <a:endParaRPr lang="en-CA" dirty="0" smtClean="0"/>
          </a:p>
          <a:p>
            <a:r>
              <a:rPr lang="en-US" dirty="0" smtClean="0"/>
              <a:t>Easy text  - hard task</a:t>
            </a:r>
          </a:p>
          <a:p>
            <a:endParaRPr lang="en-US" dirty="0"/>
          </a:p>
          <a:p>
            <a:r>
              <a:rPr lang="en-US" dirty="0" smtClean="0"/>
              <a:t>What we </a:t>
            </a:r>
            <a:r>
              <a:rPr lang="en-US" i="1" dirty="0" smtClean="0">
                <a:solidFill>
                  <a:srgbClr val="FF0000"/>
                </a:solidFill>
              </a:rPr>
              <a:t>do</a:t>
            </a:r>
            <a:r>
              <a:rPr lang="en-US" dirty="0" smtClean="0"/>
              <a:t> want:</a:t>
            </a:r>
            <a:endParaRPr lang="en-US" dirty="0" smtClean="0"/>
          </a:p>
          <a:p>
            <a:r>
              <a:rPr lang="en-US" dirty="0" smtClean="0"/>
              <a:t>L1 text = L1 task </a:t>
            </a:r>
          </a:p>
          <a:p>
            <a:endParaRPr lang="en-US" dirty="0"/>
          </a:p>
          <a:p>
            <a:r>
              <a:rPr lang="en-US" dirty="0" smtClean="0"/>
              <a:t>STANAG is criterion-referenced rating scale</a:t>
            </a:r>
          </a:p>
          <a:p>
            <a:endParaRPr lang="en-US"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20</a:t>
            </a:fld>
            <a:endParaRPr lang="en-US">
              <a:solidFill>
                <a:srgbClr val="000000"/>
              </a:solidFill>
            </a:endParaRPr>
          </a:p>
        </p:txBody>
      </p:sp>
    </p:spTree>
    <p:extLst>
      <p:ext uri="{BB962C8B-B14F-4D97-AF65-F5344CB8AC3E}">
        <p14:creationId xmlns:p14="http://schemas.microsoft.com/office/powerpoint/2010/main" val="16592857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to finding authentic L1 texts</a:t>
            </a:r>
            <a:endParaRPr lang="en-CA" dirty="0"/>
          </a:p>
        </p:txBody>
      </p:sp>
      <p:sp>
        <p:nvSpPr>
          <p:cNvPr id="3" name="Content Placeholder 2"/>
          <p:cNvSpPr>
            <a:spLocks noGrp="1"/>
          </p:cNvSpPr>
          <p:nvPr>
            <p:ph idx="1"/>
          </p:nvPr>
        </p:nvSpPr>
        <p:spPr>
          <a:xfrm>
            <a:off x="457200" y="1295400"/>
            <a:ext cx="7772400" cy="5029200"/>
          </a:xfrm>
        </p:spPr>
        <p:txBody>
          <a:bodyPr/>
          <a:lstStyle/>
          <a:p>
            <a:endParaRPr lang="en-CA" dirty="0"/>
          </a:p>
        </p:txBody>
      </p:sp>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21</a:t>
            </a:fld>
            <a:endParaRPr lang="en-US">
              <a:solidFill>
                <a:srgbClr val="000000"/>
              </a:solidFill>
            </a:endParaRPr>
          </a:p>
        </p:txBody>
      </p:sp>
    </p:spTree>
    <p:extLst>
      <p:ext uri="{BB962C8B-B14F-4D97-AF65-F5344CB8AC3E}">
        <p14:creationId xmlns:p14="http://schemas.microsoft.com/office/powerpoint/2010/main" val="8017397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to finding authentic L1 texts</a:t>
            </a:r>
            <a:endParaRPr lang="en-CA" dirty="0"/>
          </a:p>
        </p:txBody>
      </p:sp>
      <p:sp>
        <p:nvSpPr>
          <p:cNvPr id="3" name="Content Placeholder 2"/>
          <p:cNvSpPr>
            <a:spLocks noGrp="1"/>
          </p:cNvSpPr>
          <p:nvPr>
            <p:ph idx="1"/>
          </p:nvPr>
        </p:nvSpPr>
        <p:spPr>
          <a:xfrm>
            <a:off x="457200" y="1295400"/>
            <a:ext cx="7772400" cy="5029200"/>
          </a:xfrm>
        </p:spPr>
        <p:txBody>
          <a:bodyPr/>
          <a:lstStyle/>
          <a:p>
            <a:r>
              <a:rPr lang="en-US" dirty="0" smtClean="0"/>
              <a:t>Authentic texts;</a:t>
            </a:r>
          </a:p>
          <a:p>
            <a:endParaRPr lang="en-US" dirty="0" smtClean="0"/>
          </a:p>
          <a:p>
            <a:pPr marL="514350" indent="-514350">
              <a:buFontTx/>
              <a:buAutoNum type="arabicPeriod"/>
            </a:pPr>
            <a:r>
              <a:rPr lang="en-US" dirty="0"/>
              <a:t>may be a good topic, but may not have enough information to allow for a good </a:t>
            </a:r>
            <a:r>
              <a:rPr lang="en-US" dirty="0" smtClean="0"/>
              <a:t>item</a:t>
            </a:r>
            <a:r>
              <a:rPr lang="en-US" sz="2400" dirty="0"/>
              <a:t>. </a:t>
            </a:r>
          </a:p>
          <a:p>
            <a:endParaRPr lang="en-CA" dirty="0"/>
          </a:p>
        </p:txBody>
      </p:sp>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22</a:t>
            </a:fld>
            <a:endParaRPr lang="en-US">
              <a:solidFill>
                <a:srgbClr val="000000"/>
              </a:solidFill>
            </a:endParaRPr>
          </a:p>
        </p:txBody>
      </p:sp>
    </p:spTree>
    <p:extLst>
      <p:ext uri="{BB962C8B-B14F-4D97-AF65-F5344CB8AC3E}">
        <p14:creationId xmlns:p14="http://schemas.microsoft.com/office/powerpoint/2010/main" val="20955905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to finding authentic L1 texts</a:t>
            </a:r>
            <a:endParaRPr lang="en-CA" dirty="0"/>
          </a:p>
        </p:txBody>
      </p:sp>
      <p:sp>
        <p:nvSpPr>
          <p:cNvPr id="3" name="Content Placeholder 2"/>
          <p:cNvSpPr>
            <a:spLocks noGrp="1"/>
          </p:cNvSpPr>
          <p:nvPr>
            <p:ph idx="1"/>
          </p:nvPr>
        </p:nvSpPr>
        <p:spPr>
          <a:xfrm>
            <a:off x="457200" y="1295400"/>
            <a:ext cx="7772400" cy="5029200"/>
          </a:xfrm>
        </p:spPr>
        <p:txBody>
          <a:bodyPr/>
          <a:lstStyle/>
          <a:p>
            <a:r>
              <a:rPr lang="en-US" dirty="0" smtClean="0"/>
              <a:t>Authentic texts;</a:t>
            </a:r>
          </a:p>
          <a:p>
            <a:endParaRPr lang="en-US" dirty="0" smtClean="0"/>
          </a:p>
          <a:p>
            <a:pPr marL="514350" indent="-514350">
              <a:buFontTx/>
              <a:buAutoNum type="arabicPeriod"/>
            </a:pPr>
            <a:r>
              <a:rPr lang="en-US" dirty="0"/>
              <a:t>may be a good topic, but may not have enough information to allow for a good </a:t>
            </a:r>
            <a:r>
              <a:rPr lang="en-US" dirty="0" smtClean="0"/>
              <a:t>item</a:t>
            </a:r>
            <a:r>
              <a:rPr lang="en-US" sz="2400" dirty="0"/>
              <a:t>. </a:t>
            </a:r>
          </a:p>
          <a:p>
            <a:pPr marL="514350" indent="-514350">
              <a:buAutoNum type="arabicPeriod"/>
            </a:pPr>
            <a:r>
              <a:rPr lang="en-US" dirty="0" smtClean="0"/>
              <a:t>may have appropriate content, but the vocabulary </a:t>
            </a:r>
            <a:r>
              <a:rPr lang="en-US" dirty="0"/>
              <a:t>or structures </a:t>
            </a:r>
            <a:r>
              <a:rPr lang="en-US" dirty="0" smtClean="0"/>
              <a:t>may </a:t>
            </a:r>
            <a:r>
              <a:rPr lang="en-US" dirty="0"/>
              <a:t>be too </a:t>
            </a:r>
            <a:r>
              <a:rPr lang="en-US" dirty="0" smtClean="0"/>
              <a:t>difficult. It may also contain too much information.</a:t>
            </a:r>
            <a:endParaRPr lang="en-US" dirty="0"/>
          </a:p>
          <a:p>
            <a:endParaRPr lang="en-CA" dirty="0"/>
          </a:p>
        </p:txBody>
      </p:sp>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23</a:t>
            </a:fld>
            <a:endParaRPr lang="en-US">
              <a:solidFill>
                <a:srgbClr val="000000"/>
              </a:solidFill>
            </a:endParaRPr>
          </a:p>
        </p:txBody>
      </p:sp>
    </p:spTree>
    <p:extLst>
      <p:ext uri="{BB962C8B-B14F-4D97-AF65-F5344CB8AC3E}">
        <p14:creationId xmlns:p14="http://schemas.microsoft.com/office/powerpoint/2010/main" val="25701651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to finding authentic L1 texts</a:t>
            </a:r>
            <a:endParaRPr lang="en-CA" dirty="0"/>
          </a:p>
        </p:txBody>
      </p:sp>
      <p:sp>
        <p:nvSpPr>
          <p:cNvPr id="3" name="Content Placeholder 2"/>
          <p:cNvSpPr>
            <a:spLocks noGrp="1"/>
          </p:cNvSpPr>
          <p:nvPr>
            <p:ph idx="1"/>
          </p:nvPr>
        </p:nvSpPr>
        <p:spPr>
          <a:xfrm>
            <a:off x="457200" y="1295400"/>
            <a:ext cx="7772400" cy="5029200"/>
          </a:xfrm>
        </p:spPr>
        <p:txBody>
          <a:bodyPr/>
          <a:lstStyle/>
          <a:p>
            <a:r>
              <a:rPr lang="en-US" dirty="0" smtClean="0"/>
              <a:t>Authentic texts;</a:t>
            </a:r>
          </a:p>
          <a:p>
            <a:endParaRPr lang="en-US" dirty="0" smtClean="0"/>
          </a:p>
          <a:p>
            <a:pPr marL="514350" indent="-514350">
              <a:buFontTx/>
              <a:buAutoNum type="arabicPeriod"/>
            </a:pPr>
            <a:r>
              <a:rPr lang="en-US" dirty="0"/>
              <a:t>may be a good topic, but may not have enough information to allow for a good </a:t>
            </a:r>
            <a:r>
              <a:rPr lang="en-US" dirty="0" smtClean="0"/>
              <a:t>item</a:t>
            </a:r>
            <a:r>
              <a:rPr lang="en-US" sz="2400" dirty="0"/>
              <a:t>. </a:t>
            </a:r>
          </a:p>
          <a:p>
            <a:pPr marL="514350" indent="-514350">
              <a:buAutoNum type="arabicPeriod"/>
            </a:pPr>
            <a:r>
              <a:rPr lang="en-US" dirty="0" smtClean="0"/>
              <a:t>may have appropriate content, but the vocabulary </a:t>
            </a:r>
            <a:r>
              <a:rPr lang="en-US" dirty="0"/>
              <a:t>or structures </a:t>
            </a:r>
            <a:r>
              <a:rPr lang="en-US" dirty="0" smtClean="0"/>
              <a:t>may </a:t>
            </a:r>
            <a:r>
              <a:rPr lang="en-US" dirty="0"/>
              <a:t>be too </a:t>
            </a:r>
            <a:r>
              <a:rPr lang="en-US" dirty="0" smtClean="0"/>
              <a:t>difficult</a:t>
            </a:r>
            <a:r>
              <a:rPr lang="en-US" dirty="0"/>
              <a:t>. It may also contain too much information.</a:t>
            </a:r>
          </a:p>
          <a:p>
            <a:pPr marL="514350" indent="-514350">
              <a:buAutoNum type="arabicPeriod"/>
            </a:pPr>
            <a:r>
              <a:rPr lang="en-US" dirty="0" smtClean="0"/>
              <a:t>may </a:t>
            </a:r>
            <a:r>
              <a:rPr lang="en-US" dirty="0"/>
              <a:t>have </a:t>
            </a:r>
            <a:r>
              <a:rPr lang="en-US" dirty="0" smtClean="0"/>
              <a:t>structures/vocabulary that are </a:t>
            </a:r>
            <a:r>
              <a:rPr lang="en-US" dirty="0"/>
              <a:t>simple, but </a:t>
            </a:r>
            <a:r>
              <a:rPr lang="en-US" dirty="0" smtClean="0"/>
              <a:t>the content is not necessarily “survival”</a:t>
            </a:r>
            <a:endParaRPr lang="en-US" dirty="0"/>
          </a:p>
          <a:p>
            <a:endParaRPr lang="en-CA" dirty="0"/>
          </a:p>
        </p:txBody>
      </p:sp>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24</a:t>
            </a:fld>
            <a:endParaRPr lang="en-US">
              <a:solidFill>
                <a:srgbClr val="000000"/>
              </a:solidFill>
            </a:endParaRPr>
          </a:p>
        </p:txBody>
      </p:sp>
    </p:spTree>
    <p:extLst>
      <p:ext uri="{BB962C8B-B14F-4D97-AF65-F5344CB8AC3E}">
        <p14:creationId xmlns:p14="http://schemas.microsoft.com/office/powerpoint/2010/main" val="402753495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Editing</a:t>
            </a:r>
            <a:endParaRPr lang="en-CA" dirty="0"/>
          </a:p>
        </p:txBody>
      </p:sp>
      <p:sp>
        <p:nvSpPr>
          <p:cNvPr id="3" name="Content Placeholder 2"/>
          <p:cNvSpPr>
            <a:spLocks noGrp="1"/>
          </p:cNvSpPr>
          <p:nvPr>
            <p:ph idx="1"/>
          </p:nvPr>
        </p:nvSpPr>
        <p:spPr>
          <a:xfrm>
            <a:off x="457200" y="1295400"/>
            <a:ext cx="7772400" cy="5238750"/>
          </a:xfrm>
        </p:spPr>
        <p:txBody>
          <a:bodyPr/>
          <a:lstStyle/>
          <a:p>
            <a:r>
              <a:rPr lang="en-US" dirty="0" smtClean="0"/>
              <a:t>This is where editing comes into play</a:t>
            </a:r>
          </a:p>
          <a:p>
            <a:endParaRPr lang="en-US" dirty="0"/>
          </a:p>
          <a:p>
            <a:r>
              <a:rPr lang="en-US" dirty="0" smtClean="0"/>
              <a:t>Nearly all of our L1 texts require some editing / re-working. </a:t>
            </a:r>
          </a:p>
          <a:p>
            <a:endParaRPr lang="en-US" dirty="0" smtClean="0"/>
          </a:p>
          <a:p>
            <a:endParaRPr lang="en-US" dirty="0"/>
          </a:p>
          <a:p>
            <a:r>
              <a:rPr lang="en-US" sz="2400" dirty="0" smtClean="0"/>
              <a:t> </a:t>
            </a:r>
          </a:p>
        </p:txBody>
      </p:sp>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25</a:t>
            </a:fld>
            <a:endParaRPr lang="en-US">
              <a:solidFill>
                <a:srgbClr val="000000"/>
              </a:solidFill>
            </a:endParaRPr>
          </a:p>
        </p:txBody>
      </p:sp>
    </p:spTree>
    <p:extLst>
      <p:ext uri="{BB962C8B-B14F-4D97-AF65-F5344CB8AC3E}">
        <p14:creationId xmlns:p14="http://schemas.microsoft.com/office/powerpoint/2010/main" val="690309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Editing</a:t>
            </a:r>
            <a:endParaRPr lang="en-CA" dirty="0"/>
          </a:p>
        </p:txBody>
      </p:sp>
      <p:sp>
        <p:nvSpPr>
          <p:cNvPr id="3" name="Content Placeholder 2"/>
          <p:cNvSpPr>
            <a:spLocks noGrp="1"/>
          </p:cNvSpPr>
          <p:nvPr>
            <p:ph idx="1"/>
          </p:nvPr>
        </p:nvSpPr>
        <p:spPr>
          <a:xfrm>
            <a:off x="457200" y="1295400"/>
            <a:ext cx="7772400" cy="5238750"/>
          </a:xfrm>
        </p:spPr>
        <p:txBody>
          <a:bodyPr/>
          <a:lstStyle/>
          <a:p>
            <a:r>
              <a:rPr lang="en-US" dirty="0" smtClean="0"/>
              <a:t>This is where editing comes into play</a:t>
            </a:r>
          </a:p>
          <a:p>
            <a:endParaRPr lang="en-US" dirty="0"/>
          </a:p>
          <a:p>
            <a:r>
              <a:rPr lang="en-US" dirty="0" smtClean="0"/>
              <a:t>Nearly all of our L1 texts require some editing / re-working. </a:t>
            </a:r>
          </a:p>
          <a:p>
            <a:endParaRPr lang="en-US" dirty="0" smtClean="0"/>
          </a:p>
          <a:p>
            <a:r>
              <a:rPr lang="en-CA" dirty="0"/>
              <a:t>Level 1 texts may be authentic or semi-authentic but should </a:t>
            </a:r>
            <a:r>
              <a:rPr lang="en-CA" dirty="0" smtClean="0"/>
              <a:t>remain genuine </a:t>
            </a:r>
          </a:p>
          <a:p>
            <a:r>
              <a:rPr lang="en-US" dirty="0"/>
              <a:t>	</a:t>
            </a:r>
            <a:r>
              <a:rPr lang="en-US" dirty="0" smtClean="0"/>
              <a:t>	</a:t>
            </a:r>
            <a:r>
              <a:rPr lang="en-US" dirty="0" err="1" smtClean="0"/>
              <a:t>i.e</a:t>
            </a:r>
            <a:r>
              <a:rPr lang="en-US" dirty="0" smtClean="0"/>
              <a:t> </a:t>
            </a:r>
            <a:r>
              <a:rPr lang="en-CA" dirty="0" smtClean="0"/>
              <a:t>accepted </a:t>
            </a:r>
            <a:r>
              <a:rPr lang="en-CA" dirty="0"/>
              <a:t>by educated native speakers as </a:t>
            </a:r>
            <a:r>
              <a:rPr lang="en-CA" dirty="0" smtClean="0"/>
              <a:t>	an </a:t>
            </a:r>
            <a:r>
              <a:rPr lang="en-CA" dirty="0"/>
              <a:t>authentic text</a:t>
            </a:r>
            <a:endParaRPr lang="en-US" dirty="0"/>
          </a:p>
          <a:p>
            <a:endParaRPr lang="en-US" dirty="0" smtClean="0"/>
          </a:p>
          <a:p>
            <a:endParaRPr lang="en-US" dirty="0"/>
          </a:p>
          <a:p>
            <a:r>
              <a:rPr lang="en-US" sz="2400" dirty="0" smtClean="0"/>
              <a:t> </a:t>
            </a:r>
          </a:p>
        </p:txBody>
      </p:sp>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26</a:t>
            </a:fld>
            <a:endParaRPr lang="en-US">
              <a:solidFill>
                <a:srgbClr val="000000"/>
              </a:solidFill>
            </a:endParaRPr>
          </a:p>
        </p:txBody>
      </p:sp>
    </p:spTree>
    <p:extLst>
      <p:ext uri="{BB962C8B-B14F-4D97-AF65-F5344CB8AC3E}">
        <p14:creationId xmlns:p14="http://schemas.microsoft.com/office/powerpoint/2010/main" val="25809527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Editing</a:t>
            </a:r>
            <a:endParaRPr lang="en-CA" dirty="0"/>
          </a:p>
        </p:txBody>
      </p:sp>
      <p:sp>
        <p:nvSpPr>
          <p:cNvPr id="3" name="Content Placeholder 2"/>
          <p:cNvSpPr>
            <a:spLocks noGrp="1"/>
          </p:cNvSpPr>
          <p:nvPr>
            <p:ph idx="1"/>
          </p:nvPr>
        </p:nvSpPr>
        <p:spPr>
          <a:xfrm>
            <a:off x="457200" y="1295400"/>
            <a:ext cx="7772400" cy="5238750"/>
          </a:xfrm>
        </p:spPr>
        <p:txBody>
          <a:bodyPr/>
          <a:lstStyle/>
          <a:p>
            <a:r>
              <a:rPr lang="en-US" dirty="0" smtClean="0"/>
              <a:t>This is where editing comes into play</a:t>
            </a:r>
          </a:p>
          <a:p>
            <a:endParaRPr lang="en-US" dirty="0"/>
          </a:p>
          <a:p>
            <a:r>
              <a:rPr lang="en-US" dirty="0" smtClean="0"/>
              <a:t>Nearly all of our L1 texts require some editing / re-working. </a:t>
            </a:r>
          </a:p>
          <a:p>
            <a:endParaRPr lang="en-US" dirty="0" smtClean="0"/>
          </a:p>
          <a:p>
            <a:r>
              <a:rPr lang="en-CA" dirty="0"/>
              <a:t>Level 1 texts may be authentic or semi-authentic but should </a:t>
            </a:r>
            <a:r>
              <a:rPr lang="en-CA" dirty="0" smtClean="0"/>
              <a:t>remain genuine </a:t>
            </a:r>
          </a:p>
          <a:p>
            <a:r>
              <a:rPr lang="en-US" dirty="0"/>
              <a:t>	</a:t>
            </a:r>
            <a:r>
              <a:rPr lang="en-US" dirty="0" smtClean="0"/>
              <a:t>	</a:t>
            </a:r>
            <a:r>
              <a:rPr lang="en-US" dirty="0" err="1" smtClean="0"/>
              <a:t>i.e</a:t>
            </a:r>
            <a:r>
              <a:rPr lang="en-US" dirty="0" smtClean="0"/>
              <a:t> </a:t>
            </a:r>
            <a:r>
              <a:rPr lang="en-CA" dirty="0" smtClean="0"/>
              <a:t>accepted </a:t>
            </a:r>
            <a:r>
              <a:rPr lang="en-CA" dirty="0"/>
              <a:t>by educated native speakers as </a:t>
            </a:r>
            <a:r>
              <a:rPr lang="en-CA" dirty="0" smtClean="0"/>
              <a:t>	an </a:t>
            </a:r>
            <a:r>
              <a:rPr lang="en-CA" dirty="0"/>
              <a:t>authentic text</a:t>
            </a:r>
            <a:endParaRPr lang="en-US" dirty="0"/>
          </a:p>
          <a:p>
            <a:endParaRPr lang="en-US" dirty="0" smtClean="0"/>
          </a:p>
          <a:p>
            <a:r>
              <a:rPr lang="en-US" dirty="0" smtClean="0"/>
              <a:t>Let’s </a:t>
            </a:r>
            <a:r>
              <a:rPr lang="en-US" dirty="0"/>
              <a:t>see some examples.</a:t>
            </a:r>
          </a:p>
          <a:p>
            <a:endParaRPr lang="en-US" dirty="0"/>
          </a:p>
          <a:p>
            <a:r>
              <a:rPr lang="en-US" sz="2400" dirty="0" smtClean="0"/>
              <a:t> </a:t>
            </a:r>
          </a:p>
        </p:txBody>
      </p:sp>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27</a:t>
            </a:fld>
            <a:endParaRPr lang="en-US">
              <a:solidFill>
                <a:srgbClr val="000000"/>
              </a:solidFill>
            </a:endParaRPr>
          </a:p>
        </p:txBody>
      </p:sp>
    </p:spTree>
    <p:extLst>
      <p:ext uri="{BB962C8B-B14F-4D97-AF65-F5344CB8AC3E}">
        <p14:creationId xmlns:p14="http://schemas.microsoft.com/office/powerpoint/2010/main" val="8990295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Challenge #1</a:t>
            </a:r>
            <a:endParaRPr lang="en-CA" dirty="0"/>
          </a:p>
        </p:txBody>
      </p:sp>
      <p:sp>
        <p:nvSpPr>
          <p:cNvPr id="7" name="Content Placeholder 6"/>
          <p:cNvSpPr>
            <a:spLocks noGrp="1"/>
          </p:cNvSpPr>
          <p:nvPr>
            <p:ph idx="1"/>
          </p:nvPr>
        </p:nvSpPr>
        <p:spPr/>
        <p:txBody>
          <a:bodyPr/>
          <a:lstStyle/>
          <a:p>
            <a:endParaRPr lang="en-US" dirty="0"/>
          </a:p>
          <a:p>
            <a:pPr marL="0" indent="0"/>
            <a:r>
              <a:rPr lang="en-US" dirty="0" smtClean="0"/>
              <a:t>Authentic </a:t>
            </a:r>
            <a:r>
              <a:rPr lang="en-US" dirty="0"/>
              <a:t>texts may be a good topic, but may not have enough information to allow for a good </a:t>
            </a:r>
            <a:r>
              <a:rPr lang="en-US" dirty="0" smtClean="0"/>
              <a:t>item</a:t>
            </a:r>
            <a:r>
              <a:rPr lang="en-US" sz="2400" dirty="0"/>
              <a:t>. </a:t>
            </a:r>
          </a:p>
          <a:p>
            <a:endParaRPr lang="en-CA" dirty="0"/>
          </a:p>
        </p:txBody>
      </p:sp>
      <p:sp>
        <p:nvSpPr>
          <p:cNvPr id="5" name="Slide Number Placeholder 4"/>
          <p:cNvSpPr>
            <a:spLocks noGrp="1"/>
          </p:cNvSpPr>
          <p:nvPr>
            <p:ph type="sldNum" sz="quarter" idx="10"/>
          </p:nvPr>
        </p:nvSpPr>
        <p:spPr/>
        <p:txBody>
          <a:bodyPr/>
          <a:lstStyle/>
          <a:p>
            <a:pPr>
              <a:defRPr/>
            </a:pPr>
            <a:fld id="{6742C766-790A-4F81-A7A0-43AAA8CD552B}" type="slidenum">
              <a:rPr lang="en-US" smtClean="0">
                <a:solidFill>
                  <a:srgbClr val="000000"/>
                </a:solidFill>
              </a:rPr>
              <a:pPr>
                <a:defRPr/>
              </a:pPr>
              <a:t>28</a:t>
            </a:fld>
            <a:endParaRPr lang="en-US">
              <a:solidFill>
                <a:srgbClr val="000000"/>
              </a:solidFill>
            </a:endParaRPr>
          </a:p>
        </p:txBody>
      </p:sp>
    </p:spTree>
    <p:extLst>
      <p:ext uri="{BB962C8B-B14F-4D97-AF65-F5344CB8AC3E}">
        <p14:creationId xmlns:p14="http://schemas.microsoft.com/office/powerpoint/2010/main" val="265237034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 </a:t>
            </a:r>
            <a:r>
              <a:rPr lang="en-US" dirty="0" smtClean="0"/>
              <a:t>#1 - example</a:t>
            </a:r>
            <a:endParaRPr lang="en-CA" dirty="0"/>
          </a:p>
        </p:txBody>
      </p:sp>
      <p:sp>
        <p:nvSpPr>
          <p:cNvPr id="3" name="Content Placeholder 2"/>
          <p:cNvSpPr>
            <a:spLocks noGrp="1"/>
          </p:cNvSpPr>
          <p:nvPr>
            <p:ph idx="1"/>
          </p:nvPr>
        </p:nvSpPr>
        <p:spPr>
          <a:xfrm>
            <a:off x="457200" y="1295400"/>
            <a:ext cx="7772400" cy="5181600"/>
          </a:xfrm>
        </p:spPr>
        <p:txBody>
          <a:bodyPr/>
          <a:lstStyle/>
          <a:p>
            <a:r>
              <a:rPr lang="en-CA" sz="1800" dirty="0" smtClean="0"/>
              <a:t>A </a:t>
            </a:r>
            <a:r>
              <a:rPr lang="en-CA" sz="1800" dirty="0"/>
              <a:t>sign on a building.</a:t>
            </a:r>
          </a:p>
          <a:p>
            <a:pPr algn="ctr"/>
            <a:r>
              <a:rPr lang="en-CA" sz="1800" dirty="0"/>
              <a:t>  </a:t>
            </a:r>
            <a:r>
              <a:rPr lang="en-CA" sz="1800" dirty="0" smtClean="0"/>
              <a:t>Library </a:t>
            </a:r>
            <a:r>
              <a:rPr lang="en-CA" sz="1800" dirty="0"/>
              <a:t>Hours</a:t>
            </a:r>
          </a:p>
          <a:p>
            <a:pPr algn="ctr"/>
            <a:r>
              <a:rPr lang="en-CA" sz="1800" dirty="0"/>
              <a:t> </a:t>
            </a:r>
          </a:p>
          <a:p>
            <a:pPr algn="ctr"/>
            <a:r>
              <a:rPr lang="en-CA" sz="1800" dirty="0"/>
              <a:t>Please note that the library has new summer hours. See below.</a:t>
            </a:r>
          </a:p>
          <a:p>
            <a:pPr algn="ctr"/>
            <a:r>
              <a:rPr lang="en-CA" sz="1800" dirty="0"/>
              <a:t> </a:t>
            </a:r>
          </a:p>
          <a:p>
            <a:pPr algn="ctr"/>
            <a:r>
              <a:rPr lang="en-CA" sz="1800" dirty="0"/>
              <a:t>Mon and Fri – 8:00 to 16:00</a:t>
            </a:r>
          </a:p>
          <a:p>
            <a:pPr algn="ctr"/>
            <a:r>
              <a:rPr lang="en-CA" sz="1800" dirty="0"/>
              <a:t>Tues and Thurs – 8:00 to 13:00</a:t>
            </a:r>
          </a:p>
          <a:p>
            <a:pPr algn="ctr"/>
            <a:r>
              <a:rPr lang="en-CA" sz="1800" dirty="0"/>
              <a:t>Wed and Sun </a:t>
            </a:r>
            <a:r>
              <a:rPr lang="en-CA" sz="1800" dirty="0" smtClean="0"/>
              <a:t>– Closed</a:t>
            </a:r>
            <a:endParaRPr lang="en-CA" sz="1800" dirty="0"/>
          </a:p>
          <a:p>
            <a:pPr algn="ctr"/>
            <a:r>
              <a:rPr lang="en-CA" sz="1800" dirty="0"/>
              <a:t>Sat – 9:00 to 13:00</a:t>
            </a:r>
          </a:p>
          <a:p>
            <a:endParaRPr lang="en-CA" sz="1800" dirty="0"/>
          </a:p>
          <a:p>
            <a:r>
              <a:rPr lang="en-US" sz="1600" dirty="0" smtClean="0"/>
              <a:t>The </a:t>
            </a:r>
            <a:r>
              <a:rPr lang="en-US" sz="1600" dirty="0"/>
              <a:t>library </a:t>
            </a:r>
            <a:r>
              <a:rPr lang="en-US" sz="1600" dirty="0" smtClean="0"/>
              <a:t>___________.</a:t>
            </a:r>
          </a:p>
          <a:p>
            <a:r>
              <a:rPr lang="en-US" sz="1200" dirty="0" smtClean="0"/>
              <a:t> </a:t>
            </a:r>
            <a:endParaRPr lang="en-CA" sz="1200" dirty="0"/>
          </a:p>
          <a:p>
            <a:pPr lvl="0">
              <a:buAutoNum type="alphaLcPeriod"/>
            </a:pPr>
            <a:r>
              <a:rPr lang="en-US" sz="1600" dirty="0" smtClean="0"/>
              <a:t>is </a:t>
            </a:r>
            <a:r>
              <a:rPr lang="en-US" sz="1600" dirty="0"/>
              <a:t>open until 13:00 on </a:t>
            </a:r>
            <a:r>
              <a:rPr lang="en-US" sz="1600" dirty="0" smtClean="0"/>
              <a:t>Sunday</a:t>
            </a:r>
          </a:p>
          <a:p>
            <a:pPr lvl="0">
              <a:buAutoNum type="alphaLcPeriod"/>
            </a:pPr>
            <a:r>
              <a:rPr lang="en-US" sz="1600" dirty="0" smtClean="0"/>
              <a:t>opens </a:t>
            </a:r>
            <a:r>
              <a:rPr lang="en-US" sz="1600" dirty="0"/>
              <a:t>at nine o’clock on </a:t>
            </a:r>
            <a:r>
              <a:rPr lang="en-US" sz="1600" dirty="0" smtClean="0"/>
              <a:t>Wednesday</a:t>
            </a:r>
          </a:p>
          <a:p>
            <a:pPr lvl="0">
              <a:buAutoNum type="alphaLcPeriod"/>
            </a:pPr>
            <a:r>
              <a:rPr lang="en-US" sz="1600" dirty="0" smtClean="0"/>
              <a:t>opens </a:t>
            </a:r>
            <a:r>
              <a:rPr lang="en-US" sz="1600" dirty="0"/>
              <a:t>at eight o’clock every </a:t>
            </a:r>
            <a:r>
              <a:rPr lang="en-US" sz="1600" dirty="0" smtClean="0"/>
              <a:t>day</a:t>
            </a:r>
          </a:p>
          <a:p>
            <a:pPr lvl="0">
              <a:buAutoNum type="alphaLcPeriod"/>
            </a:pPr>
            <a:r>
              <a:rPr lang="en-US" sz="1600" dirty="0" smtClean="0"/>
              <a:t>closes </a:t>
            </a:r>
            <a:r>
              <a:rPr lang="en-US" sz="1600" dirty="0"/>
              <a:t>at four o’clock on Monday</a:t>
            </a:r>
            <a:endParaRPr lang="en-CA" sz="1600" dirty="0"/>
          </a:p>
          <a:p>
            <a:endParaRPr lang="en-CA" sz="1800" dirty="0"/>
          </a:p>
        </p:txBody>
      </p:sp>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29</a:t>
            </a:fld>
            <a:endParaRPr lang="en-US">
              <a:solidFill>
                <a:srgbClr val="000000"/>
              </a:solidFill>
            </a:endParaRPr>
          </a:p>
        </p:txBody>
      </p:sp>
    </p:spTree>
    <p:extLst>
      <p:ext uri="{BB962C8B-B14F-4D97-AF65-F5344CB8AC3E}">
        <p14:creationId xmlns:p14="http://schemas.microsoft.com/office/powerpoint/2010/main" val="38812497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fr-CA" dirty="0" smtClean="0"/>
              <a:t>STANAG 6001 </a:t>
            </a:r>
            <a:r>
              <a:rPr lang="fr-CA" dirty="0" err="1" smtClean="0"/>
              <a:t>Level</a:t>
            </a:r>
            <a:r>
              <a:rPr lang="fr-CA" dirty="0" smtClean="0"/>
              <a:t> </a:t>
            </a:r>
            <a:r>
              <a:rPr lang="fr-CA" dirty="0" err="1" smtClean="0"/>
              <a:t>Descriptors</a:t>
            </a:r>
            <a:endParaRPr lang="fr-CA" dirty="0" smtClean="0"/>
          </a:p>
          <a:p>
            <a:r>
              <a:rPr lang="fr-CA" dirty="0" err="1" smtClean="0"/>
              <a:t>Characteristics</a:t>
            </a:r>
            <a:r>
              <a:rPr lang="fr-CA" dirty="0" smtClean="0"/>
              <a:t> of </a:t>
            </a:r>
            <a:r>
              <a:rPr lang="fr-CA" dirty="0" err="1" smtClean="0"/>
              <a:t>Level</a:t>
            </a:r>
            <a:r>
              <a:rPr lang="fr-CA" dirty="0" smtClean="0"/>
              <a:t> 1 </a:t>
            </a:r>
            <a:r>
              <a:rPr lang="fr-CA" dirty="0" err="1" smtClean="0"/>
              <a:t>texts</a:t>
            </a:r>
            <a:endParaRPr lang="fr-CA" dirty="0" smtClean="0"/>
          </a:p>
        </p:txBody>
      </p:sp>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3</a:t>
            </a:fld>
            <a:endParaRPr lang="en-US">
              <a:solidFill>
                <a:srgbClr val="000000"/>
              </a:solidFill>
            </a:endParaRPr>
          </a:p>
        </p:txBody>
      </p:sp>
    </p:spTree>
    <p:extLst>
      <p:ext uri="{BB962C8B-B14F-4D97-AF65-F5344CB8AC3E}">
        <p14:creationId xmlns:p14="http://schemas.microsoft.com/office/powerpoint/2010/main" val="77831515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a:t>
            </a:r>
            <a:r>
              <a:rPr lang="en-US" baseline="30000" dirty="0" smtClean="0"/>
              <a:t>st</a:t>
            </a:r>
            <a:r>
              <a:rPr lang="en-US" dirty="0" smtClean="0"/>
              <a:t> revision – add sentences</a:t>
            </a:r>
            <a:endParaRPr lang="en-CA" dirty="0"/>
          </a:p>
        </p:txBody>
      </p:sp>
      <p:sp>
        <p:nvSpPr>
          <p:cNvPr id="3" name="Content Placeholder 2"/>
          <p:cNvSpPr>
            <a:spLocks noGrp="1"/>
          </p:cNvSpPr>
          <p:nvPr>
            <p:ph idx="1"/>
          </p:nvPr>
        </p:nvSpPr>
        <p:spPr>
          <a:xfrm>
            <a:off x="457200" y="1295400"/>
            <a:ext cx="7772400" cy="5238750"/>
          </a:xfrm>
        </p:spPr>
        <p:txBody>
          <a:bodyPr/>
          <a:lstStyle/>
          <a:p>
            <a:r>
              <a:rPr lang="en-CA" sz="1800" dirty="0"/>
              <a:t>A sign on a building.</a:t>
            </a:r>
          </a:p>
          <a:p>
            <a:pPr algn="ctr"/>
            <a:r>
              <a:rPr lang="en-US" sz="1800" b="1" dirty="0" smtClean="0"/>
              <a:t>Library </a:t>
            </a:r>
            <a:r>
              <a:rPr lang="en-US" sz="1800" b="1" dirty="0"/>
              <a:t>Hours</a:t>
            </a:r>
            <a:endParaRPr lang="en-CA" sz="1800" dirty="0"/>
          </a:p>
          <a:p>
            <a:pPr algn="ctr"/>
            <a:r>
              <a:rPr lang="en-US" sz="1800" dirty="0"/>
              <a:t>We are undergoing renovations. Please note that there will be a change in the library hours. </a:t>
            </a:r>
            <a:endParaRPr lang="en-US" sz="1800" dirty="0" smtClean="0"/>
          </a:p>
          <a:p>
            <a:pPr algn="ctr"/>
            <a:endParaRPr lang="en-CA" sz="1800" dirty="0"/>
          </a:p>
          <a:p>
            <a:pPr algn="ctr"/>
            <a:r>
              <a:rPr lang="en-US" sz="1800" dirty="0"/>
              <a:t>We are open Monday and Friday from 8:00 to </a:t>
            </a:r>
            <a:r>
              <a:rPr lang="en-US" sz="1800" dirty="0" smtClean="0"/>
              <a:t>16:00.</a:t>
            </a:r>
            <a:endParaRPr lang="en-CA" sz="1800" dirty="0"/>
          </a:p>
          <a:p>
            <a:pPr algn="ctr"/>
            <a:r>
              <a:rPr lang="en-US" sz="1800" dirty="0"/>
              <a:t>We are open Tuesday and Thursday from 8:00 to </a:t>
            </a:r>
            <a:r>
              <a:rPr lang="en-US" sz="1800" dirty="0" smtClean="0"/>
              <a:t>13:00.</a:t>
            </a:r>
            <a:endParaRPr lang="en-CA" sz="1800" dirty="0"/>
          </a:p>
          <a:p>
            <a:pPr algn="ctr"/>
            <a:r>
              <a:rPr lang="en-US" sz="1800" dirty="0"/>
              <a:t>Wednesday and Sunday we are </a:t>
            </a:r>
            <a:r>
              <a:rPr lang="en-US" sz="1800" dirty="0" smtClean="0"/>
              <a:t>closed.</a:t>
            </a:r>
            <a:endParaRPr lang="en-CA" sz="1800" dirty="0"/>
          </a:p>
          <a:p>
            <a:pPr algn="ctr"/>
            <a:r>
              <a:rPr lang="en-US" sz="1800" dirty="0"/>
              <a:t>We are open Saturday from 9:00 to </a:t>
            </a:r>
            <a:r>
              <a:rPr lang="en-US" sz="1800" dirty="0" smtClean="0"/>
              <a:t>13:00.</a:t>
            </a:r>
            <a:endParaRPr lang="en-CA" sz="1800" dirty="0"/>
          </a:p>
          <a:p>
            <a:r>
              <a:rPr lang="en-US" sz="1800" dirty="0"/>
              <a:t> </a:t>
            </a:r>
            <a:endParaRPr lang="en-CA" sz="1800" dirty="0"/>
          </a:p>
          <a:p>
            <a:r>
              <a:rPr lang="en-US" sz="1800" dirty="0"/>
              <a:t>The library ___________ </a:t>
            </a:r>
            <a:r>
              <a:rPr lang="en-US" sz="1800" dirty="0" smtClean="0"/>
              <a:t>.</a:t>
            </a:r>
          </a:p>
          <a:p>
            <a:endParaRPr lang="en-CA" sz="1200" dirty="0"/>
          </a:p>
          <a:p>
            <a:pPr lvl="0">
              <a:buAutoNum type="alphaLcPeriod"/>
            </a:pPr>
            <a:r>
              <a:rPr lang="en-US" sz="1800" dirty="0" smtClean="0"/>
              <a:t>is </a:t>
            </a:r>
            <a:r>
              <a:rPr lang="en-US" sz="1800" dirty="0"/>
              <a:t>open until 13:00 on </a:t>
            </a:r>
            <a:r>
              <a:rPr lang="en-US" sz="1800" dirty="0" smtClean="0"/>
              <a:t>Sunday.</a:t>
            </a:r>
          </a:p>
          <a:p>
            <a:pPr lvl="0">
              <a:buAutoNum type="alphaLcPeriod"/>
            </a:pPr>
            <a:r>
              <a:rPr lang="en-US" sz="1800" dirty="0" smtClean="0"/>
              <a:t>opens </a:t>
            </a:r>
            <a:r>
              <a:rPr lang="en-US" sz="1800" dirty="0"/>
              <a:t>at nine o’clock on </a:t>
            </a:r>
            <a:r>
              <a:rPr lang="en-US" sz="1800" dirty="0" smtClean="0"/>
              <a:t>Wednesday.</a:t>
            </a:r>
          </a:p>
          <a:p>
            <a:pPr lvl="0">
              <a:buAutoNum type="alphaLcPeriod"/>
            </a:pPr>
            <a:r>
              <a:rPr lang="en-US" sz="1800" dirty="0" smtClean="0"/>
              <a:t>opens </a:t>
            </a:r>
            <a:r>
              <a:rPr lang="en-US" sz="1800" dirty="0"/>
              <a:t>at eight o’clock every </a:t>
            </a:r>
            <a:r>
              <a:rPr lang="en-US" sz="1800" dirty="0" smtClean="0"/>
              <a:t>day.</a:t>
            </a:r>
          </a:p>
          <a:p>
            <a:pPr lvl="0">
              <a:buAutoNum type="alphaLcPeriod"/>
            </a:pPr>
            <a:r>
              <a:rPr lang="en-US" sz="1800" dirty="0" smtClean="0"/>
              <a:t>closes </a:t>
            </a:r>
            <a:r>
              <a:rPr lang="en-US" sz="1800" dirty="0"/>
              <a:t>at four o’clock on Monday.</a:t>
            </a:r>
            <a:br>
              <a:rPr lang="en-US" sz="1800" dirty="0"/>
            </a:br>
            <a:endParaRPr lang="en-CA" sz="1800" dirty="0"/>
          </a:p>
        </p:txBody>
      </p:sp>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30</a:t>
            </a:fld>
            <a:endParaRPr lang="en-US">
              <a:solidFill>
                <a:srgbClr val="000000"/>
              </a:solidFill>
            </a:endParaRPr>
          </a:p>
        </p:txBody>
      </p:sp>
    </p:spTree>
    <p:extLst>
      <p:ext uri="{BB962C8B-B14F-4D97-AF65-F5344CB8AC3E}">
        <p14:creationId xmlns:p14="http://schemas.microsoft.com/office/powerpoint/2010/main" val="32145336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a:t>
            </a:r>
            <a:r>
              <a:rPr lang="en-US" baseline="30000" dirty="0" smtClean="0"/>
              <a:t>ND</a:t>
            </a:r>
            <a:r>
              <a:rPr lang="en-US" dirty="0" smtClean="0"/>
              <a:t> revision – simplify</a:t>
            </a:r>
            <a:endParaRPr lang="en-CA" dirty="0"/>
          </a:p>
        </p:txBody>
      </p:sp>
      <p:sp>
        <p:nvSpPr>
          <p:cNvPr id="3" name="Content Placeholder 2"/>
          <p:cNvSpPr>
            <a:spLocks noGrp="1"/>
          </p:cNvSpPr>
          <p:nvPr>
            <p:ph idx="1"/>
          </p:nvPr>
        </p:nvSpPr>
        <p:spPr>
          <a:xfrm>
            <a:off x="609600" y="990600"/>
            <a:ext cx="7772400" cy="5486400"/>
          </a:xfrm>
        </p:spPr>
        <p:txBody>
          <a:bodyPr/>
          <a:lstStyle/>
          <a:p>
            <a:r>
              <a:rPr lang="en-CA" sz="1800" dirty="0"/>
              <a:t>A sign on a building.</a:t>
            </a:r>
          </a:p>
          <a:p>
            <a:pPr algn="ctr"/>
            <a:endParaRPr lang="en-US" sz="1800" b="1" dirty="0" smtClean="0"/>
          </a:p>
          <a:p>
            <a:pPr algn="ctr"/>
            <a:r>
              <a:rPr lang="en-US" sz="1800" b="1" dirty="0" smtClean="0"/>
              <a:t>Library </a:t>
            </a:r>
            <a:r>
              <a:rPr lang="en-US" sz="1800" b="1" dirty="0"/>
              <a:t>Hours</a:t>
            </a:r>
            <a:endParaRPr lang="en-CA" sz="1800" dirty="0"/>
          </a:p>
          <a:p>
            <a:pPr algn="ctr"/>
            <a:r>
              <a:rPr lang="en-US" sz="1800" strike="sngStrike" dirty="0"/>
              <a:t>We are undergoing renovations.</a:t>
            </a:r>
            <a:r>
              <a:rPr lang="en-US" sz="1800" dirty="0"/>
              <a:t> </a:t>
            </a:r>
            <a:r>
              <a:rPr lang="en-US" sz="1800" dirty="0">
                <a:solidFill>
                  <a:srgbClr val="FF0000"/>
                </a:solidFill>
              </a:rPr>
              <a:t>Renovations to the library will start next week on August 15. / We are doing renovations in the library starting next week / We are doing renovations. / There will be renovations to the library starting next week</a:t>
            </a:r>
            <a:endParaRPr lang="en-CA" sz="1800" dirty="0">
              <a:solidFill>
                <a:srgbClr val="FF0000"/>
              </a:solidFill>
            </a:endParaRPr>
          </a:p>
          <a:p>
            <a:pPr algn="ctr"/>
            <a:r>
              <a:rPr lang="en-US" sz="1800" dirty="0"/>
              <a:t> </a:t>
            </a:r>
            <a:endParaRPr lang="en-US" sz="1800" dirty="0" smtClean="0"/>
          </a:p>
          <a:p>
            <a:pPr algn="ctr"/>
            <a:r>
              <a:rPr lang="en-US" sz="1800" dirty="0" smtClean="0">
                <a:solidFill>
                  <a:schemeClr val="bg1">
                    <a:lumMod val="75000"/>
                  </a:schemeClr>
                </a:solidFill>
              </a:rPr>
              <a:t>Please </a:t>
            </a:r>
            <a:r>
              <a:rPr lang="en-US" sz="1800" dirty="0">
                <a:solidFill>
                  <a:schemeClr val="bg1">
                    <a:lumMod val="75000"/>
                  </a:schemeClr>
                </a:solidFill>
              </a:rPr>
              <a:t>note that there will be a change in the library hours. </a:t>
            </a:r>
          </a:p>
          <a:p>
            <a:pPr algn="ctr"/>
            <a:r>
              <a:rPr lang="en-US" sz="1800" dirty="0" smtClean="0">
                <a:solidFill>
                  <a:schemeClr val="bg1">
                    <a:lumMod val="75000"/>
                  </a:schemeClr>
                </a:solidFill>
              </a:rPr>
              <a:t>We </a:t>
            </a:r>
            <a:r>
              <a:rPr lang="en-US" sz="1800" dirty="0">
                <a:solidFill>
                  <a:schemeClr val="bg1">
                    <a:lumMod val="75000"/>
                  </a:schemeClr>
                </a:solidFill>
              </a:rPr>
              <a:t>are open Monday and </a:t>
            </a:r>
            <a:r>
              <a:rPr lang="en-US" sz="1800" dirty="0" smtClean="0">
                <a:solidFill>
                  <a:schemeClr val="bg1">
                    <a:lumMod val="75000"/>
                  </a:schemeClr>
                </a:solidFill>
              </a:rPr>
              <a:t>Friday </a:t>
            </a:r>
            <a:r>
              <a:rPr lang="en-US" sz="1800" dirty="0">
                <a:solidFill>
                  <a:schemeClr val="bg1">
                    <a:lumMod val="75000"/>
                  </a:schemeClr>
                </a:solidFill>
              </a:rPr>
              <a:t>from 8:00 to 16:00.</a:t>
            </a:r>
            <a:endParaRPr lang="en-CA" sz="1800" dirty="0">
              <a:solidFill>
                <a:schemeClr val="bg1">
                  <a:lumMod val="75000"/>
                </a:schemeClr>
              </a:solidFill>
            </a:endParaRPr>
          </a:p>
          <a:p>
            <a:pPr algn="ctr"/>
            <a:r>
              <a:rPr lang="en-US" sz="1800" dirty="0">
                <a:solidFill>
                  <a:schemeClr val="bg1">
                    <a:lumMod val="75000"/>
                  </a:schemeClr>
                </a:solidFill>
              </a:rPr>
              <a:t>We are open Tuesday and Thursday from 8:00 to 13:00. </a:t>
            </a:r>
            <a:endParaRPr lang="en-CA" sz="1800" dirty="0">
              <a:solidFill>
                <a:schemeClr val="bg1">
                  <a:lumMod val="75000"/>
                </a:schemeClr>
              </a:solidFill>
            </a:endParaRPr>
          </a:p>
          <a:p>
            <a:pPr algn="ctr"/>
            <a:r>
              <a:rPr lang="en-US" sz="1800" dirty="0" smtClean="0">
                <a:solidFill>
                  <a:schemeClr val="bg1">
                    <a:lumMod val="75000"/>
                  </a:schemeClr>
                </a:solidFill>
              </a:rPr>
              <a:t>Wednesday </a:t>
            </a:r>
            <a:r>
              <a:rPr lang="en-US" sz="1800" dirty="0">
                <a:solidFill>
                  <a:schemeClr val="bg1">
                    <a:lumMod val="75000"/>
                  </a:schemeClr>
                </a:solidFill>
              </a:rPr>
              <a:t>and Sunday we are closed.</a:t>
            </a:r>
            <a:endParaRPr lang="en-CA" sz="1800" dirty="0">
              <a:solidFill>
                <a:schemeClr val="bg1">
                  <a:lumMod val="75000"/>
                </a:schemeClr>
              </a:solidFill>
            </a:endParaRPr>
          </a:p>
          <a:p>
            <a:pPr algn="ctr"/>
            <a:r>
              <a:rPr lang="en-US" sz="1800" dirty="0">
                <a:solidFill>
                  <a:schemeClr val="bg1">
                    <a:lumMod val="75000"/>
                  </a:schemeClr>
                </a:solidFill>
              </a:rPr>
              <a:t>We are open Saturday from 9:00 to 13:00.</a:t>
            </a:r>
            <a:endParaRPr lang="en-CA" sz="1800" dirty="0">
              <a:solidFill>
                <a:schemeClr val="bg1">
                  <a:lumMod val="75000"/>
                </a:schemeClr>
              </a:solidFill>
            </a:endParaRPr>
          </a:p>
          <a:p>
            <a:pPr algn="ctr"/>
            <a:r>
              <a:rPr lang="en-US" sz="1800" dirty="0">
                <a:solidFill>
                  <a:schemeClr val="bg1">
                    <a:lumMod val="75000"/>
                  </a:schemeClr>
                </a:solidFill>
              </a:rPr>
              <a:t>We will return to regular hours September 15.</a:t>
            </a:r>
            <a:endParaRPr lang="en-CA" sz="1800" dirty="0">
              <a:solidFill>
                <a:schemeClr val="bg1">
                  <a:lumMod val="75000"/>
                </a:schemeClr>
              </a:solidFill>
            </a:endParaRPr>
          </a:p>
          <a:p>
            <a:r>
              <a:rPr lang="en-US" sz="1800" dirty="0"/>
              <a:t> </a:t>
            </a:r>
            <a:endParaRPr lang="en-CA" sz="1800" dirty="0"/>
          </a:p>
          <a:p>
            <a:endParaRPr lang="en-CA" dirty="0"/>
          </a:p>
        </p:txBody>
      </p:sp>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31</a:t>
            </a:fld>
            <a:endParaRPr lang="en-US">
              <a:solidFill>
                <a:srgbClr val="000000"/>
              </a:solidFill>
            </a:endParaRPr>
          </a:p>
        </p:txBody>
      </p:sp>
    </p:spTree>
    <p:extLst>
      <p:ext uri="{BB962C8B-B14F-4D97-AF65-F5344CB8AC3E}">
        <p14:creationId xmlns:p14="http://schemas.microsoft.com/office/powerpoint/2010/main" val="94133966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a:t>
            </a:r>
            <a:r>
              <a:rPr lang="en-US" baseline="30000" dirty="0" smtClean="0"/>
              <a:t>ND</a:t>
            </a:r>
            <a:r>
              <a:rPr lang="en-US" dirty="0" smtClean="0"/>
              <a:t> revision – simplify</a:t>
            </a:r>
            <a:endParaRPr lang="en-CA" dirty="0"/>
          </a:p>
        </p:txBody>
      </p:sp>
      <p:sp>
        <p:nvSpPr>
          <p:cNvPr id="3" name="Content Placeholder 2"/>
          <p:cNvSpPr>
            <a:spLocks noGrp="1"/>
          </p:cNvSpPr>
          <p:nvPr>
            <p:ph idx="1"/>
          </p:nvPr>
        </p:nvSpPr>
        <p:spPr>
          <a:xfrm>
            <a:off x="609600" y="990600"/>
            <a:ext cx="7772400" cy="5486400"/>
          </a:xfrm>
        </p:spPr>
        <p:txBody>
          <a:bodyPr/>
          <a:lstStyle/>
          <a:p>
            <a:r>
              <a:rPr lang="en-CA" sz="1800" dirty="0"/>
              <a:t>A sign on a building.</a:t>
            </a:r>
          </a:p>
          <a:p>
            <a:pPr algn="ctr"/>
            <a:endParaRPr lang="en-US" sz="1800" b="1" dirty="0" smtClean="0"/>
          </a:p>
          <a:p>
            <a:pPr algn="ctr"/>
            <a:r>
              <a:rPr lang="en-US" sz="1800" b="1" dirty="0" smtClean="0"/>
              <a:t>Library </a:t>
            </a:r>
            <a:r>
              <a:rPr lang="en-US" sz="1800" b="1" dirty="0"/>
              <a:t>Hours</a:t>
            </a:r>
            <a:endParaRPr lang="en-CA" sz="1800" dirty="0"/>
          </a:p>
          <a:p>
            <a:pPr algn="ctr"/>
            <a:r>
              <a:rPr lang="en-US" sz="1800" strike="sngStrike" dirty="0"/>
              <a:t>We are undergoing renovations.</a:t>
            </a:r>
            <a:r>
              <a:rPr lang="en-US" sz="1800" dirty="0"/>
              <a:t> </a:t>
            </a:r>
            <a:r>
              <a:rPr lang="en-US" sz="1800" dirty="0">
                <a:solidFill>
                  <a:srgbClr val="FF0000"/>
                </a:solidFill>
              </a:rPr>
              <a:t>Renovations to the library will start next week on August 15. / We are doing renovations in the library starting next week / We are doing renovations. / There will be renovations to the library starting next week</a:t>
            </a:r>
            <a:endParaRPr lang="en-CA" sz="1800" dirty="0">
              <a:solidFill>
                <a:schemeClr val="bg1">
                  <a:lumMod val="75000"/>
                </a:schemeClr>
              </a:solidFill>
            </a:endParaRPr>
          </a:p>
          <a:p>
            <a:pPr algn="ctr"/>
            <a:r>
              <a:rPr lang="en-US" sz="1800" dirty="0"/>
              <a:t> </a:t>
            </a:r>
            <a:endParaRPr lang="en-US" sz="1800" dirty="0" smtClean="0"/>
          </a:p>
          <a:p>
            <a:pPr algn="ctr"/>
            <a:r>
              <a:rPr lang="en-US" sz="1800" dirty="0" smtClean="0">
                <a:solidFill>
                  <a:srgbClr val="FF0000"/>
                </a:solidFill>
              </a:rPr>
              <a:t>Please </a:t>
            </a:r>
            <a:r>
              <a:rPr lang="en-US" sz="1800" dirty="0">
                <a:solidFill>
                  <a:srgbClr val="FF0000"/>
                </a:solidFill>
              </a:rPr>
              <a:t>note that there will be a change in the library hours. </a:t>
            </a:r>
          </a:p>
          <a:p>
            <a:pPr algn="ctr"/>
            <a:r>
              <a:rPr lang="en-US" sz="1800" dirty="0" smtClean="0">
                <a:solidFill>
                  <a:schemeClr val="bg1">
                    <a:lumMod val="75000"/>
                  </a:schemeClr>
                </a:solidFill>
              </a:rPr>
              <a:t>We </a:t>
            </a:r>
            <a:r>
              <a:rPr lang="en-US" sz="1800" dirty="0">
                <a:solidFill>
                  <a:schemeClr val="bg1">
                    <a:lumMod val="75000"/>
                  </a:schemeClr>
                </a:solidFill>
              </a:rPr>
              <a:t>are open Monday and </a:t>
            </a:r>
            <a:r>
              <a:rPr lang="en-US" sz="1800" dirty="0" smtClean="0">
                <a:solidFill>
                  <a:schemeClr val="bg1">
                    <a:lumMod val="75000"/>
                  </a:schemeClr>
                </a:solidFill>
              </a:rPr>
              <a:t>Friday </a:t>
            </a:r>
            <a:r>
              <a:rPr lang="en-US" sz="1800" dirty="0">
                <a:solidFill>
                  <a:schemeClr val="bg1">
                    <a:lumMod val="75000"/>
                  </a:schemeClr>
                </a:solidFill>
              </a:rPr>
              <a:t>from 8:00 to 16:00.</a:t>
            </a:r>
            <a:endParaRPr lang="en-CA" sz="1800" dirty="0">
              <a:solidFill>
                <a:schemeClr val="bg1">
                  <a:lumMod val="75000"/>
                </a:schemeClr>
              </a:solidFill>
            </a:endParaRPr>
          </a:p>
          <a:p>
            <a:pPr algn="ctr"/>
            <a:r>
              <a:rPr lang="en-US" sz="1800" dirty="0">
                <a:solidFill>
                  <a:schemeClr val="bg1">
                    <a:lumMod val="75000"/>
                  </a:schemeClr>
                </a:solidFill>
              </a:rPr>
              <a:t>We are open Tuesday and Thursday from 8:00 to 13:00. </a:t>
            </a:r>
            <a:endParaRPr lang="en-CA" sz="1800" dirty="0">
              <a:solidFill>
                <a:schemeClr val="bg1">
                  <a:lumMod val="75000"/>
                </a:schemeClr>
              </a:solidFill>
            </a:endParaRPr>
          </a:p>
          <a:p>
            <a:pPr algn="ctr"/>
            <a:r>
              <a:rPr lang="en-US" sz="1800" dirty="0" smtClean="0">
                <a:solidFill>
                  <a:schemeClr val="bg1">
                    <a:lumMod val="75000"/>
                  </a:schemeClr>
                </a:solidFill>
              </a:rPr>
              <a:t>Wednesday </a:t>
            </a:r>
            <a:r>
              <a:rPr lang="en-US" sz="1800" dirty="0">
                <a:solidFill>
                  <a:schemeClr val="bg1">
                    <a:lumMod val="75000"/>
                  </a:schemeClr>
                </a:solidFill>
              </a:rPr>
              <a:t>and Sunday we are closed.</a:t>
            </a:r>
            <a:endParaRPr lang="en-CA" sz="1800" dirty="0">
              <a:solidFill>
                <a:schemeClr val="bg1">
                  <a:lumMod val="75000"/>
                </a:schemeClr>
              </a:solidFill>
            </a:endParaRPr>
          </a:p>
          <a:p>
            <a:pPr algn="ctr"/>
            <a:r>
              <a:rPr lang="en-US" sz="1800" dirty="0">
                <a:solidFill>
                  <a:schemeClr val="bg1">
                    <a:lumMod val="75000"/>
                  </a:schemeClr>
                </a:solidFill>
              </a:rPr>
              <a:t>We are open Saturday from 9:00 to 13:00.</a:t>
            </a:r>
            <a:endParaRPr lang="en-CA" sz="1800" dirty="0">
              <a:solidFill>
                <a:schemeClr val="bg1">
                  <a:lumMod val="75000"/>
                </a:schemeClr>
              </a:solidFill>
            </a:endParaRPr>
          </a:p>
          <a:p>
            <a:pPr algn="ctr"/>
            <a:r>
              <a:rPr lang="en-US" sz="1800" dirty="0">
                <a:solidFill>
                  <a:schemeClr val="bg1">
                    <a:lumMod val="75000"/>
                  </a:schemeClr>
                </a:solidFill>
              </a:rPr>
              <a:t>We will return to regular hours September 15.</a:t>
            </a:r>
            <a:endParaRPr lang="en-CA" sz="1800" dirty="0">
              <a:solidFill>
                <a:schemeClr val="bg1">
                  <a:lumMod val="75000"/>
                </a:schemeClr>
              </a:solidFill>
            </a:endParaRPr>
          </a:p>
          <a:p>
            <a:r>
              <a:rPr lang="en-US" sz="1800" dirty="0"/>
              <a:t> </a:t>
            </a:r>
            <a:endParaRPr lang="en-CA" sz="1800" dirty="0"/>
          </a:p>
          <a:p>
            <a:endParaRPr lang="en-CA" dirty="0"/>
          </a:p>
        </p:txBody>
      </p:sp>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32</a:t>
            </a:fld>
            <a:endParaRPr lang="en-US">
              <a:solidFill>
                <a:srgbClr val="000000"/>
              </a:solidFill>
            </a:endParaRPr>
          </a:p>
        </p:txBody>
      </p:sp>
    </p:spTree>
    <p:extLst>
      <p:ext uri="{BB962C8B-B14F-4D97-AF65-F5344CB8AC3E}">
        <p14:creationId xmlns:p14="http://schemas.microsoft.com/office/powerpoint/2010/main" val="4799340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a:t>
            </a:r>
            <a:r>
              <a:rPr lang="en-US" baseline="30000" dirty="0" smtClean="0"/>
              <a:t>ND</a:t>
            </a:r>
            <a:r>
              <a:rPr lang="en-US" dirty="0" smtClean="0"/>
              <a:t> revision – simplify</a:t>
            </a:r>
            <a:endParaRPr lang="en-CA" dirty="0"/>
          </a:p>
        </p:txBody>
      </p:sp>
      <p:sp>
        <p:nvSpPr>
          <p:cNvPr id="3" name="Content Placeholder 2"/>
          <p:cNvSpPr>
            <a:spLocks noGrp="1"/>
          </p:cNvSpPr>
          <p:nvPr>
            <p:ph idx="1"/>
          </p:nvPr>
        </p:nvSpPr>
        <p:spPr>
          <a:xfrm>
            <a:off x="609600" y="990600"/>
            <a:ext cx="7772400" cy="5486400"/>
          </a:xfrm>
        </p:spPr>
        <p:txBody>
          <a:bodyPr/>
          <a:lstStyle/>
          <a:p>
            <a:r>
              <a:rPr lang="en-CA" sz="1800" dirty="0"/>
              <a:t>A sign on a building.</a:t>
            </a:r>
          </a:p>
          <a:p>
            <a:pPr algn="ctr"/>
            <a:endParaRPr lang="en-US" sz="1800" b="1" dirty="0" smtClean="0"/>
          </a:p>
          <a:p>
            <a:pPr algn="ctr"/>
            <a:r>
              <a:rPr lang="en-US" sz="1800" b="1" dirty="0" smtClean="0"/>
              <a:t>Library </a:t>
            </a:r>
            <a:r>
              <a:rPr lang="en-US" sz="1800" b="1" dirty="0"/>
              <a:t>Hours</a:t>
            </a:r>
            <a:endParaRPr lang="en-CA" sz="1800" dirty="0"/>
          </a:p>
          <a:p>
            <a:pPr algn="ctr"/>
            <a:r>
              <a:rPr lang="en-US" sz="1800" dirty="0">
                <a:solidFill>
                  <a:schemeClr val="bg1">
                    <a:lumMod val="75000"/>
                  </a:schemeClr>
                </a:solidFill>
              </a:rPr>
              <a:t>We are undergoing renovations. Renovations to the library will start next week on August 15. / We are doing renovations in the library starting next week / We are doing renovations. / There will be renovations to the library starting next week</a:t>
            </a:r>
            <a:endParaRPr lang="en-CA" sz="1800" dirty="0">
              <a:solidFill>
                <a:schemeClr val="bg1">
                  <a:lumMod val="75000"/>
                </a:schemeClr>
              </a:solidFill>
            </a:endParaRPr>
          </a:p>
          <a:p>
            <a:pPr algn="ctr"/>
            <a:r>
              <a:rPr lang="en-US" sz="1800" dirty="0"/>
              <a:t> </a:t>
            </a:r>
            <a:r>
              <a:rPr lang="en-US" sz="1800" dirty="0">
                <a:solidFill>
                  <a:srgbClr val="FF0000"/>
                </a:solidFill>
              </a:rPr>
              <a:t>Please note the </a:t>
            </a:r>
            <a:r>
              <a:rPr lang="en-US" sz="1800" strike="sngStrike" dirty="0">
                <a:solidFill>
                  <a:srgbClr val="FF0000"/>
                </a:solidFill>
              </a:rPr>
              <a:t>temporary</a:t>
            </a:r>
            <a:r>
              <a:rPr lang="en-US" sz="1800" dirty="0">
                <a:solidFill>
                  <a:srgbClr val="FF0000"/>
                </a:solidFill>
              </a:rPr>
              <a:t>/new library hours</a:t>
            </a:r>
            <a:r>
              <a:rPr lang="en-US" sz="1800" dirty="0"/>
              <a:t>. </a:t>
            </a:r>
            <a:r>
              <a:rPr lang="en-US" sz="1800" strike="sngStrike" dirty="0"/>
              <a:t>that there will be a change in the library hours</a:t>
            </a:r>
            <a:r>
              <a:rPr lang="en-US" sz="1800" dirty="0"/>
              <a:t>. </a:t>
            </a:r>
            <a:endParaRPr lang="en-CA" sz="1800" dirty="0"/>
          </a:p>
          <a:p>
            <a:pPr algn="ctr"/>
            <a:r>
              <a:rPr lang="en-US" sz="1800" dirty="0"/>
              <a:t>We are open Monday and </a:t>
            </a:r>
            <a:r>
              <a:rPr lang="en-US" sz="1800" dirty="0" smtClean="0"/>
              <a:t>Friday </a:t>
            </a:r>
            <a:r>
              <a:rPr lang="en-US" sz="1800" dirty="0"/>
              <a:t>from 8:00 to 16:00.</a:t>
            </a:r>
            <a:endParaRPr lang="en-CA" sz="1800" dirty="0"/>
          </a:p>
          <a:p>
            <a:pPr algn="ctr"/>
            <a:r>
              <a:rPr lang="en-US" sz="1800" dirty="0"/>
              <a:t>We are open Tuesday and Thursday from 8:00 to 13:00. </a:t>
            </a:r>
            <a:endParaRPr lang="en-CA" sz="1800" dirty="0"/>
          </a:p>
          <a:p>
            <a:pPr algn="ctr"/>
            <a:r>
              <a:rPr lang="en-US" sz="1800" dirty="0">
                <a:solidFill>
                  <a:srgbClr val="FF0000"/>
                </a:solidFill>
              </a:rPr>
              <a:t>We are closed </a:t>
            </a:r>
            <a:r>
              <a:rPr lang="en-US" sz="1800" dirty="0"/>
              <a:t>Wednesday and Sunday </a:t>
            </a:r>
            <a:r>
              <a:rPr lang="en-US" sz="1800" strike="sngStrike" dirty="0"/>
              <a:t>we are closed</a:t>
            </a:r>
            <a:r>
              <a:rPr lang="en-US" sz="1800" dirty="0"/>
              <a:t>.</a:t>
            </a:r>
            <a:endParaRPr lang="en-CA" sz="1800" dirty="0"/>
          </a:p>
          <a:p>
            <a:pPr algn="ctr"/>
            <a:r>
              <a:rPr lang="en-US" sz="1800" dirty="0"/>
              <a:t>We are open Saturday from 9:00 to 13:00.</a:t>
            </a:r>
            <a:endParaRPr lang="en-CA" sz="1800" dirty="0"/>
          </a:p>
          <a:p>
            <a:pPr algn="ctr"/>
            <a:r>
              <a:rPr lang="en-US" sz="1800" dirty="0">
                <a:solidFill>
                  <a:srgbClr val="FF0000"/>
                </a:solidFill>
              </a:rPr>
              <a:t>We will return to regular hours September 15.</a:t>
            </a:r>
            <a:endParaRPr lang="en-CA" sz="1800" dirty="0">
              <a:solidFill>
                <a:srgbClr val="FF0000"/>
              </a:solidFill>
            </a:endParaRPr>
          </a:p>
          <a:p>
            <a:r>
              <a:rPr lang="en-US" sz="1800" dirty="0"/>
              <a:t> </a:t>
            </a:r>
            <a:endParaRPr lang="en-CA" sz="1800" dirty="0"/>
          </a:p>
          <a:p>
            <a:endParaRPr lang="en-CA" dirty="0"/>
          </a:p>
        </p:txBody>
      </p:sp>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33</a:t>
            </a:fld>
            <a:endParaRPr lang="en-US">
              <a:solidFill>
                <a:srgbClr val="000000"/>
              </a:solidFill>
            </a:endParaRPr>
          </a:p>
        </p:txBody>
      </p:sp>
    </p:spTree>
    <p:extLst>
      <p:ext uri="{BB962C8B-B14F-4D97-AF65-F5344CB8AC3E}">
        <p14:creationId xmlns:p14="http://schemas.microsoft.com/office/powerpoint/2010/main" val="76389644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
            </a:r>
            <a:br>
              <a:rPr lang="en-CA" dirty="0"/>
            </a:br>
            <a:r>
              <a:rPr lang="en-CA" dirty="0" smtClean="0"/>
              <a:t>Text after revisions</a:t>
            </a:r>
            <a:r>
              <a:rPr lang="en-CA" dirty="0"/>
              <a:t/>
            </a:r>
            <a:br>
              <a:rPr lang="en-CA" dirty="0"/>
            </a:br>
            <a:endParaRPr lang="en-CA" dirty="0"/>
          </a:p>
        </p:txBody>
      </p:sp>
      <p:sp>
        <p:nvSpPr>
          <p:cNvPr id="3" name="Content Placeholder 2"/>
          <p:cNvSpPr>
            <a:spLocks noGrp="1"/>
          </p:cNvSpPr>
          <p:nvPr>
            <p:ph idx="1"/>
          </p:nvPr>
        </p:nvSpPr>
        <p:spPr>
          <a:xfrm>
            <a:off x="457200" y="1295400"/>
            <a:ext cx="7772400" cy="4572000"/>
          </a:xfrm>
        </p:spPr>
        <p:txBody>
          <a:bodyPr/>
          <a:lstStyle/>
          <a:p>
            <a:r>
              <a:rPr lang="en-CA" sz="1800" dirty="0"/>
              <a:t>A sign on a building</a:t>
            </a:r>
            <a:r>
              <a:rPr lang="en-CA" sz="1800" dirty="0" smtClean="0"/>
              <a:t>.</a:t>
            </a:r>
          </a:p>
          <a:p>
            <a:endParaRPr lang="en-CA" sz="1800" dirty="0"/>
          </a:p>
          <a:p>
            <a:pPr algn="ctr"/>
            <a:r>
              <a:rPr lang="en-US" sz="1800" b="1" dirty="0" smtClean="0"/>
              <a:t>Library Hours</a:t>
            </a:r>
          </a:p>
          <a:p>
            <a:pPr algn="ctr"/>
            <a:endParaRPr lang="en-CA" sz="1800" dirty="0"/>
          </a:p>
          <a:p>
            <a:pPr algn="ctr"/>
            <a:r>
              <a:rPr lang="en-US" sz="1800" dirty="0"/>
              <a:t>Renovations to the library will start next week on August 15. </a:t>
            </a:r>
            <a:endParaRPr lang="en-CA" sz="1800" dirty="0"/>
          </a:p>
          <a:p>
            <a:pPr algn="ctr"/>
            <a:r>
              <a:rPr lang="en-US" sz="1800" dirty="0"/>
              <a:t>Please note the new library hours. </a:t>
            </a:r>
            <a:endParaRPr lang="en-US" sz="1800" dirty="0" smtClean="0"/>
          </a:p>
          <a:p>
            <a:pPr algn="ctr"/>
            <a:endParaRPr lang="en-CA" sz="1800" dirty="0"/>
          </a:p>
          <a:p>
            <a:pPr algn="ctr"/>
            <a:r>
              <a:rPr lang="en-US" sz="1800" dirty="0"/>
              <a:t>We are open Monday </a:t>
            </a:r>
            <a:r>
              <a:rPr lang="en-US" sz="1800" dirty="0" smtClean="0"/>
              <a:t>and </a:t>
            </a:r>
            <a:r>
              <a:rPr lang="en-US" sz="1800" dirty="0"/>
              <a:t>Friday from 8:00 to 16:00.</a:t>
            </a:r>
            <a:endParaRPr lang="en-CA" sz="1800" dirty="0"/>
          </a:p>
          <a:p>
            <a:pPr algn="ctr"/>
            <a:r>
              <a:rPr lang="en-US" sz="1800" dirty="0"/>
              <a:t>We are open Tuesday and Thursday from 8:00 to 13:00. </a:t>
            </a:r>
            <a:endParaRPr lang="en-CA" sz="1800" dirty="0"/>
          </a:p>
          <a:p>
            <a:pPr algn="ctr"/>
            <a:r>
              <a:rPr lang="en-US" sz="1800" dirty="0"/>
              <a:t>We are closed Wednesday and Sunday.</a:t>
            </a:r>
            <a:endParaRPr lang="en-CA" sz="1800" dirty="0"/>
          </a:p>
          <a:p>
            <a:pPr algn="ctr"/>
            <a:r>
              <a:rPr lang="en-US" sz="1800" dirty="0"/>
              <a:t>We are open Saturday from 9:00 to 13:00.</a:t>
            </a:r>
            <a:endParaRPr lang="en-CA" sz="1800" dirty="0"/>
          </a:p>
          <a:p>
            <a:pPr algn="ctr"/>
            <a:r>
              <a:rPr lang="en-US" sz="1800" dirty="0"/>
              <a:t>We will return to regular hours September 15.</a:t>
            </a:r>
            <a:endParaRPr lang="en-CA" sz="1800" dirty="0"/>
          </a:p>
          <a:p>
            <a:endParaRPr lang="en-CA" dirty="0"/>
          </a:p>
        </p:txBody>
      </p:sp>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34</a:t>
            </a:fld>
            <a:endParaRPr lang="en-US">
              <a:solidFill>
                <a:srgbClr val="000000"/>
              </a:solidFill>
            </a:endParaRPr>
          </a:p>
        </p:txBody>
      </p:sp>
    </p:spTree>
    <p:extLst>
      <p:ext uri="{BB962C8B-B14F-4D97-AF65-F5344CB8AC3E}">
        <p14:creationId xmlns:p14="http://schemas.microsoft.com/office/powerpoint/2010/main" val="190343484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a:t>
            </a:r>
            <a:r>
              <a:rPr lang="en-US" baseline="30000" dirty="0"/>
              <a:t>rd</a:t>
            </a:r>
            <a:r>
              <a:rPr lang="en-US" dirty="0"/>
              <a:t> revision – worked on </a:t>
            </a:r>
            <a:r>
              <a:rPr lang="en-US" dirty="0" smtClean="0"/>
              <a:t>item - alignment</a:t>
            </a:r>
            <a:endParaRPr lang="en-CA" dirty="0"/>
          </a:p>
        </p:txBody>
      </p:sp>
      <p:sp>
        <p:nvSpPr>
          <p:cNvPr id="3" name="Content Placeholder 2"/>
          <p:cNvSpPr>
            <a:spLocks noGrp="1"/>
          </p:cNvSpPr>
          <p:nvPr>
            <p:ph sz="half" idx="1"/>
          </p:nvPr>
        </p:nvSpPr>
        <p:spPr/>
        <p:txBody>
          <a:bodyPr/>
          <a:lstStyle/>
          <a:p>
            <a:r>
              <a:rPr lang="en-US" sz="1600" dirty="0"/>
              <a:t>The library ___________ </a:t>
            </a:r>
            <a:endParaRPr lang="en-CA" sz="1600" dirty="0"/>
          </a:p>
          <a:p>
            <a:pPr lvl="0">
              <a:buAutoNum type="alphaLcPeriod"/>
            </a:pPr>
            <a:r>
              <a:rPr lang="en-US" sz="1600" dirty="0" smtClean="0"/>
              <a:t>is </a:t>
            </a:r>
            <a:r>
              <a:rPr lang="en-US" sz="1600" dirty="0"/>
              <a:t>open until 13:00 on </a:t>
            </a:r>
            <a:r>
              <a:rPr lang="en-US" sz="1600" dirty="0" smtClean="0"/>
              <a:t>Sunday.</a:t>
            </a:r>
          </a:p>
          <a:p>
            <a:pPr lvl="0">
              <a:buAutoNum type="alphaLcPeriod"/>
            </a:pPr>
            <a:r>
              <a:rPr lang="en-US" sz="1600" dirty="0" smtClean="0"/>
              <a:t>opens </a:t>
            </a:r>
            <a:r>
              <a:rPr lang="en-US" sz="1600" dirty="0"/>
              <a:t>at nine o’clock on </a:t>
            </a:r>
            <a:r>
              <a:rPr lang="en-US" sz="1600" dirty="0" smtClean="0"/>
              <a:t>Wednesday.</a:t>
            </a:r>
          </a:p>
          <a:p>
            <a:pPr lvl="0">
              <a:buAutoNum type="alphaLcPeriod"/>
            </a:pPr>
            <a:r>
              <a:rPr lang="en-US" sz="1600" dirty="0" smtClean="0"/>
              <a:t>opens </a:t>
            </a:r>
            <a:r>
              <a:rPr lang="en-US" sz="1600" dirty="0"/>
              <a:t>at eight o’clock every </a:t>
            </a:r>
            <a:r>
              <a:rPr lang="en-US" sz="1600" dirty="0" smtClean="0"/>
              <a:t>day.</a:t>
            </a:r>
          </a:p>
          <a:p>
            <a:pPr lvl="0">
              <a:buAutoNum type="alphaLcPeriod"/>
            </a:pPr>
            <a:r>
              <a:rPr lang="en-US" sz="1600" dirty="0" smtClean="0"/>
              <a:t>closes </a:t>
            </a:r>
            <a:r>
              <a:rPr lang="en-US" sz="1600" dirty="0"/>
              <a:t>at four o’clock on Monday</a:t>
            </a:r>
            <a:r>
              <a:rPr lang="en-US" sz="1600" dirty="0" smtClean="0"/>
              <a:t>.</a:t>
            </a:r>
          </a:p>
          <a:p>
            <a:pPr lvl="0"/>
            <a:endParaRPr lang="en-CA" sz="1600" dirty="0"/>
          </a:p>
          <a:p>
            <a:endParaRPr lang="en-CA" dirty="0"/>
          </a:p>
        </p:txBody>
      </p:sp>
      <p:sp>
        <p:nvSpPr>
          <p:cNvPr id="5" name="Content Placeholder 4"/>
          <p:cNvSpPr>
            <a:spLocks noGrp="1"/>
          </p:cNvSpPr>
          <p:nvPr>
            <p:ph sz="half" idx="2"/>
          </p:nvPr>
        </p:nvSpPr>
        <p:spPr/>
        <p:txBody>
          <a:bodyPr/>
          <a:lstStyle/>
          <a:p>
            <a:pPr lvl="0"/>
            <a:endParaRPr lang="en-CA" sz="1600" dirty="0">
              <a:solidFill>
                <a:srgbClr val="000000"/>
              </a:solidFill>
            </a:endParaRPr>
          </a:p>
          <a:p>
            <a:endParaRPr lang="en-CA" dirty="0"/>
          </a:p>
        </p:txBody>
      </p:sp>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35</a:t>
            </a:fld>
            <a:endParaRPr lang="en-US">
              <a:solidFill>
                <a:srgbClr val="000000"/>
              </a:solidFill>
            </a:endParaRPr>
          </a:p>
        </p:txBody>
      </p:sp>
      <p:cxnSp>
        <p:nvCxnSpPr>
          <p:cNvPr id="7" name="Straight Connector 6"/>
          <p:cNvCxnSpPr/>
          <p:nvPr/>
        </p:nvCxnSpPr>
        <p:spPr bwMode="auto">
          <a:xfrm flipV="1">
            <a:off x="1066800" y="1295400"/>
            <a:ext cx="2209800" cy="1752600"/>
          </a:xfrm>
          <a:prstGeom prst="line">
            <a:avLst/>
          </a:prstGeom>
          <a:solidFill>
            <a:schemeClr val="accent1"/>
          </a:solidFill>
          <a:ln w="2857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Straight Connector 7"/>
          <p:cNvCxnSpPr/>
          <p:nvPr/>
        </p:nvCxnSpPr>
        <p:spPr bwMode="auto">
          <a:xfrm>
            <a:off x="1219200" y="1295400"/>
            <a:ext cx="2362200" cy="1704976"/>
          </a:xfrm>
          <a:prstGeom prst="line">
            <a:avLst/>
          </a:prstGeom>
          <a:solidFill>
            <a:schemeClr val="accent1"/>
          </a:solidFill>
          <a:ln w="2857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30578531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a:t>
            </a:r>
            <a:r>
              <a:rPr lang="en-US" baseline="30000" dirty="0"/>
              <a:t>rd</a:t>
            </a:r>
            <a:r>
              <a:rPr lang="en-US" dirty="0"/>
              <a:t> revision – worked on </a:t>
            </a:r>
            <a:r>
              <a:rPr lang="en-US" dirty="0" smtClean="0"/>
              <a:t>item - alignment</a:t>
            </a:r>
            <a:endParaRPr lang="en-CA" dirty="0"/>
          </a:p>
        </p:txBody>
      </p:sp>
      <p:sp>
        <p:nvSpPr>
          <p:cNvPr id="3" name="Content Placeholder 2"/>
          <p:cNvSpPr>
            <a:spLocks noGrp="1"/>
          </p:cNvSpPr>
          <p:nvPr>
            <p:ph sz="half" idx="1"/>
          </p:nvPr>
        </p:nvSpPr>
        <p:spPr/>
        <p:txBody>
          <a:bodyPr/>
          <a:lstStyle/>
          <a:p>
            <a:r>
              <a:rPr lang="en-US" sz="1600" dirty="0"/>
              <a:t>The library ___________ </a:t>
            </a:r>
            <a:endParaRPr lang="en-CA" sz="1600" dirty="0"/>
          </a:p>
          <a:p>
            <a:pPr lvl="0">
              <a:buAutoNum type="alphaLcPeriod"/>
            </a:pPr>
            <a:r>
              <a:rPr lang="en-US" sz="1600" dirty="0" smtClean="0"/>
              <a:t>is </a:t>
            </a:r>
            <a:r>
              <a:rPr lang="en-US" sz="1600" dirty="0"/>
              <a:t>open until 13:00 on </a:t>
            </a:r>
            <a:r>
              <a:rPr lang="en-US" sz="1600" dirty="0" smtClean="0"/>
              <a:t>Sunday.</a:t>
            </a:r>
          </a:p>
          <a:p>
            <a:pPr lvl="0">
              <a:buAutoNum type="alphaLcPeriod"/>
            </a:pPr>
            <a:r>
              <a:rPr lang="en-US" sz="1600" dirty="0" smtClean="0"/>
              <a:t>opens </a:t>
            </a:r>
            <a:r>
              <a:rPr lang="en-US" sz="1600" dirty="0"/>
              <a:t>at nine o’clock on </a:t>
            </a:r>
            <a:r>
              <a:rPr lang="en-US" sz="1600" dirty="0" smtClean="0"/>
              <a:t>Wednesday.</a:t>
            </a:r>
          </a:p>
          <a:p>
            <a:pPr lvl="0">
              <a:buAutoNum type="alphaLcPeriod"/>
            </a:pPr>
            <a:r>
              <a:rPr lang="en-US" sz="1600" dirty="0" smtClean="0"/>
              <a:t>opens </a:t>
            </a:r>
            <a:r>
              <a:rPr lang="en-US" sz="1600" dirty="0"/>
              <a:t>at eight o’clock every </a:t>
            </a:r>
            <a:r>
              <a:rPr lang="en-US" sz="1600" dirty="0" smtClean="0"/>
              <a:t>day.</a:t>
            </a:r>
          </a:p>
          <a:p>
            <a:pPr lvl="0">
              <a:buAutoNum type="alphaLcPeriod"/>
            </a:pPr>
            <a:r>
              <a:rPr lang="en-US" sz="1600" dirty="0" smtClean="0"/>
              <a:t>closes </a:t>
            </a:r>
            <a:r>
              <a:rPr lang="en-US" sz="1600" dirty="0"/>
              <a:t>at four o’clock on Monday</a:t>
            </a:r>
            <a:r>
              <a:rPr lang="en-US" sz="1600" dirty="0" smtClean="0"/>
              <a:t>.</a:t>
            </a:r>
          </a:p>
          <a:p>
            <a:pPr lvl="0"/>
            <a:endParaRPr lang="en-CA" sz="1600" dirty="0"/>
          </a:p>
          <a:p>
            <a:r>
              <a:rPr lang="en-US" sz="1600" dirty="0"/>
              <a:t>What do we know about the library?</a:t>
            </a:r>
            <a:endParaRPr lang="en-CA" sz="1600" dirty="0"/>
          </a:p>
          <a:p>
            <a:pPr lvl="0">
              <a:buAutoNum type="alphaLcPeriod"/>
            </a:pPr>
            <a:r>
              <a:rPr lang="en-US" sz="1600" dirty="0" smtClean="0"/>
              <a:t>It </a:t>
            </a:r>
            <a:r>
              <a:rPr lang="en-US" sz="1600" dirty="0"/>
              <a:t>is closed because of </a:t>
            </a:r>
            <a:r>
              <a:rPr lang="en-US" sz="1600" dirty="0" smtClean="0"/>
              <a:t>renovations.</a:t>
            </a:r>
          </a:p>
          <a:p>
            <a:pPr lvl="0">
              <a:buAutoNum type="alphaLcPeriod"/>
            </a:pPr>
            <a:r>
              <a:rPr lang="en-US" sz="1600" dirty="0" smtClean="0"/>
              <a:t>They </a:t>
            </a:r>
            <a:r>
              <a:rPr lang="en-US" sz="1600" dirty="0"/>
              <a:t>have changed their </a:t>
            </a:r>
            <a:r>
              <a:rPr lang="en-US" sz="1600" dirty="0" smtClean="0"/>
              <a:t>hours.</a:t>
            </a:r>
          </a:p>
          <a:p>
            <a:pPr lvl="0">
              <a:buAutoNum type="alphaLcPeriod"/>
            </a:pPr>
            <a:r>
              <a:rPr lang="en-US" sz="1600" dirty="0" smtClean="0"/>
              <a:t>You </a:t>
            </a:r>
            <a:r>
              <a:rPr lang="en-US" sz="1600" dirty="0"/>
              <a:t>can go on </a:t>
            </a:r>
            <a:r>
              <a:rPr lang="en-US" sz="1600" dirty="0" smtClean="0"/>
              <a:t>Sundays.</a:t>
            </a:r>
          </a:p>
          <a:p>
            <a:pPr lvl="0">
              <a:buAutoNum type="alphaLcPeriod"/>
            </a:pPr>
            <a:r>
              <a:rPr lang="en-US" sz="1600" dirty="0" smtClean="0"/>
              <a:t>It </a:t>
            </a:r>
            <a:r>
              <a:rPr lang="en-US" sz="1600" dirty="0"/>
              <a:t>is open every day of the week</a:t>
            </a:r>
            <a:r>
              <a:rPr lang="en-US" sz="1600" dirty="0" smtClean="0"/>
              <a:t>.</a:t>
            </a:r>
          </a:p>
          <a:p>
            <a:endParaRPr lang="en-CA" dirty="0"/>
          </a:p>
        </p:txBody>
      </p:sp>
      <p:sp>
        <p:nvSpPr>
          <p:cNvPr id="5" name="Content Placeholder 4"/>
          <p:cNvSpPr>
            <a:spLocks noGrp="1"/>
          </p:cNvSpPr>
          <p:nvPr>
            <p:ph sz="half" idx="2"/>
          </p:nvPr>
        </p:nvSpPr>
        <p:spPr/>
        <p:txBody>
          <a:bodyPr/>
          <a:lstStyle/>
          <a:p>
            <a:pPr lvl="0"/>
            <a:endParaRPr lang="en-CA" sz="1600" dirty="0">
              <a:solidFill>
                <a:srgbClr val="000000"/>
              </a:solidFill>
            </a:endParaRPr>
          </a:p>
          <a:p>
            <a:endParaRPr lang="en-CA" dirty="0"/>
          </a:p>
        </p:txBody>
      </p:sp>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36</a:t>
            </a:fld>
            <a:endParaRPr lang="en-US">
              <a:solidFill>
                <a:srgbClr val="000000"/>
              </a:solidFill>
            </a:endParaRPr>
          </a:p>
        </p:txBody>
      </p:sp>
      <p:cxnSp>
        <p:nvCxnSpPr>
          <p:cNvPr id="7" name="Straight Connector 6"/>
          <p:cNvCxnSpPr/>
          <p:nvPr/>
        </p:nvCxnSpPr>
        <p:spPr bwMode="auto">
          <a:xfrm flipV="1">
            <a:off x="1066800" y="1295400"/>
            <a:ext cx="2209800" cy="1752600"/>
          </a:xfrm>
          <a:prstGeom prst="line">
            <a:avLst/>
          </a:prstGeom>
          <a:solidFill>
            <a:schemeClr val="accent1"/>
          </a:solidFill>
          <a:ln w="2857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Straight Connector 7"/>
          <p:cNvCxnSpPr/>
          <p:nvPr/>
        </p:nvCxnSpPr>
        <p:spPr bwMode="auto">
          <a:xfrm>
            <a:off x="1219200" y="1295400"/>
            <a:ext cx="2362200" cy="1704976"/>
          </a:xfrm>
          <a:prstGeom prst="line">
            <a:avLst/>
          </a:prstGeom>
          <a:solidFill>
            <a:schemeClr val="accent1"/>
          </a:solidFill>
          <a:ln w="2857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91703784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a:t>
            </a:r>
            <a:r>
              <a:rPr lang="en-US" baseline="30000" dirty="0"/>
              <a:t>rd</a:t>
            </a:r>
            <a:r>
              <a:rPr lang="en-US" dirty="0"/>
              <a:t> revision – worked on </a:t>
            </a:r>
            <a:r>
              <a:rPr lang="en-US" dirty="0" smtClean="0"/>
              <a:t>item - alignment</a:t>
            </a:r>
            <a:endParaRPr lang="en-CA" dirty="0"/>
          </a:p>
        </p:txBody>
      </p:sp>
      <p:sp>
        <p:nvSpPr>
          <p:cNvPr id="3" name="Content Placeholder 2"/>
          <p:cNvSpPr>
            <a:spLocks noGrp="1"/>
          </p:cNvSpPr>
          <p:nvPr>
            <p:ph sz="half" idx="1"/>
          </p:nvPr>
        </p:nvSpPr>
        <p:spPr/>
        <p:txBody>
          <a:bodyPr/>
          <a:lstStyle/>
          <a:p>
            <a:r>
              <a:rPr lang="en-US" sz="1600" dirty="0"/>
              <a:t>The library ___________ </a:t>
            </a:r>
            <a:endParaRPr lang="en-CA" sz="1600" dirty="0"/>
          </a:p>
          <a:p>
            <a:pPr lvl="0">
              <a:buAutoNum type="alphaLcPeriod"/>
            </a:pPr>
            <a:r>
              <a:rPr lang="en-US" sz="1600" dirty="0" smtClean="0"/>
              <a:t>is </a:t>
            </a:r>
            <a:r>
              <a:rPr lang="en-US" sz="1600" dirty="0"/>
              <a:t>open until 13:00 on </a:t>
            </a:r>
            <a:r>
              <a:rPr lang="en-US" sz="1600" dirty="0" smtClean="0"/>
              <a:t>Sunday.</a:t>
            </a:r>
          </a:p>
          <a:p>
            <a:pPr lvl="0">
              <a:buAutoNum type="alphaLcPeriod"/>
            </a:pPr>
            <a:r>
              <a:rPr lang="en-US" sz="1600" dirty="0" smtClean="0"/>
              <a:t>opens </a:t>
            </a:r>
            <a:r>
              <a:rPr lang="en-US" sz="1600" dirty="0"/>
              <a:t>at nine o’clock on </a:t>
            </a:r>
            <a:r>
              <a:rPr lang="en-US" sz="1600" dirty="0" smtClean="0"/>
              <a:t>Wednesday.</a:t>
            </a:r>
          </a:p>
          <a:p>
            <a:pPr lvl="0">
              <a:buAutoNum type="alphaLcPeriod"/>
            </a:pPr>
            <a:r>
              <a:rPr lang="en-US" sz="1600" dirty="0" smtClean="0"/>
              <a:t>opens </a:t>
            </a:r>
            <a:r>
              <a:rPr lang="en-US" sz="1600" dirty="0"/>
              <a:t>at eight o’clock every </a:t>
            </a:r>
            <a:r>
              <a:rPr lang="en-US" sz="1600" dirty="0" smtClean="0"/>
              <a:t>day.</a:t>
            </a:r>
          </a:p>
          <a:p>
            <a:pPr lvl="0">
              <a:buAutoNum type="alphaLcPeriod"/>
            </a:pPr>
            <a:r>
              <a:rPr lang="en-US" sz="1600" dirty="0" smtClean="0"/>
              <a:t>closes </a:t>
            </a:r>
            <a:r>
              <a:rPr lang="en-US" sz="1600" dirty="0"/>
              <a:t>at four o’clock on Monday</a:t>
            </a:r>
            <a:r>
              <a:rPr lang="en-US" sz="1600" dirty="0" smtClean="0"/>
              <a:t>.</a:t>
            </a:r>
          </a:p>
          <a:p>
            <a:pPr lvl="0"/>
            <a:endParaRPr lang="en-CA" sz="1600" dirty="0"/>
          </a:p>
          <a:p>
            <a:r>
              <a:rPr lang="en-US" sz="1600" dirty="0"/>
              <a:t>What do we know about the library?</a:t>
            </a:r>
            <a:endParaRPr lang="en-CA" sz="1600" dirty="0"/>
          </a:p>
          <a:p>
            <a:pPr lvl="0">
              <a:buAutoNum type="alphaLcPeriod"/>
            </a:pPr>
            <a:r>
              <a:rPr lang="en-US" sz="1600" dirty="0" smtClean="0"/>
              <a:t>It </a:t>
            </a:r>
            <a:r>
              <a:rPr lang="en-US" sz="1600" dirty="0"/>
              <a:t>is closed because of </a:t>
            </a:r>
            <a:r>
              <a:rPr lang="en-US" sz="1600" dirty="0" smtClean="0"/>
              <a:t>renovations.</a:t>
            </a:r>
          </a:p>
          <a:p>
            <a:pPr lvl="0">
              <a:buAutoNum type="alphaLcPeriod"/>
            </a:pPr>
            <a:r>
              <a:rPr lang="en-US" sz="1600" dirty="0" smtClean="0"/>
              <a:t>They </a:t>
            </a:r>
            <a:r>
              <a:rPr lang="en-US" sz="1600" dirty="0"/>
              <a:t>have changed their </a:t>
            </a:r>
            <a:r>
              <a:rPr lang="en-US" sz="1600" dirty="0" smtClean="0"/>
              <a:t>hours.</a:t>
            </a:r>
          </a:p>
          <a:p>
            <a:pPr lvl="0">
              <a:buAutoNum type="alphaLcPeriod"/>
            </a:pPr>
            <a:r>
              <a:rPr lang="en-US" sz="1600" dirty="0" smtClean="0"/>
              <a:t>You </a:t>
            </a:r>
            <a:r>
              <a:rPr lang="en-US" sz="1600" dirty="0"/>
              <a:t>can go on </a:t>
            </a:r>
            <a:r>
              <a:rPr lang="en-US" sz="1600" dirty="0" smtClean="0"/>
              <a:t>Sundays.</a:t>
            </a:r>
          </a:p>
          <a:p>
            <a:pPr lvl="0">
              <a:buAutoNum type="alphaLcPeriod"/>
            </a:pPr>
            <a:r>
              <a:rPr lang="en-US" sz="1600" dirty="0" smtClean="0"/>
              <a:t>It </a:t>
            </a:r>
            <a:r>
              <a:rPr lang="en-US" sz="1600" dirty="0"/>
              <a:t>is open every day of the week</a:t>
            </a:r>
            <a:r>
              <a:rPr lang="en-US" sz="1600" dirty="0" smtClean="0"/>
              <a:t>.</a:t>
            </a:r>
          </a:p>
          <a:p>
            <a:endParaRPr lang="en-CA" dirty="0"/>
          </a:p>
        </p:txBody>
      </p:sp>
      <p:sp>
        <p:nvSpPr>
          <p:cNvPr id="5" name="Content Placeholder 4"/>
          <p:cNvSpPr>
            <a:spLocks noGrp="1"/>
          </p:cNvSpPr>
          <p:nvPr>
            <p:ph sz="half" idx="2"/>
          </p:nvPr>
        </p:nvSpPr>
        <p:spPr/>
        <p:txBody>
          <a:bodyPr/>
          <a:lstStyle/>
          <a:p>
            <a:pPr lvl="0"/>
            <a:endParaRPr lang="en-CA" sz="1600" dirty="0">
              <a:solidFill>
                <a:srgbClr val="000000"/>
              </a:solidFill>
            </a:endParaRPr>
          </a:p>
          <a:p>
            <a:pPr lvl="0"/>
            <a:r>
              <a:rPr lang="en-US" sz="1600" dirty="0">
                <a:solidFill>
                  <a:srgbClr val="000000"/>
                </a:solidFill>
              </a:rPr>
              <a:t>The library is _____________.</a:t>
            </a:r>
            <a:endParaRPr lang="en-CA" sz="1600" dirty="0">
              <a:solidFill>
                <a:srgbClr val="000000"/>
              </a:solidFill>
            </a:endParaRPr>
          </a:p>
          <a:p>
            <a:pPr lvl="0">
              <a:buAutoNum type="alphaLcPeriod"/>
            </a:pPr>
            <a:r>
              <a:rPr lang="en-US" sz="1600" dirty="0" smtClean="0">
                <a:solidFill>
                  <a:srgbClr val="FF0000"/>
                </a:solidFill>
              </a:rPr>
              <a:t>closing </a:t>
            </a:r>
            <a:r>
              <a:rPr lang="en-US" sz="1600" dirty="0">
                <a:solidFill>
                  <a:srgbClr val="FF0000"/>
                </a:solidFill>
              </a:rPr>
              <a:t>for one </a:t>
            </a:r>
            <a:r>
              <a:rPr lang="en-US" sz="1600" dirty="0" smtClean="0">
                <a:solidFill>
                  <a:srgbClr val="FF0000"/>
                </a:solidFill>
              </a:rPr>
              <a:t>week</a:t>
            </a:r>
          </a:p>
          <a:p>
            <a:pPr lvl="0">
              <a:buAutoNum type="alphaLcPeriod"/>
            </a:pPr>
            <a:r>
              <a:rPr lang="en-US" sz="1600" dirty="0" smtClean="0">
                <a:solidFill>
                  <a:srgbClr val="FF0000"/>
                </a:solidFill>
              </a:rPr>
              <a:t>moving </a:t>
            </a:r>
            <a:r>
              <a:rPr lang="en-US" sz="1600" dirty="0">
                <a:solidFill>
                  <a:srgbClr val="FF0000"/>
                </a:solidFill>
              </a:rPr>
              <a:t>to a new </a:t>
            </a:r>
            <a:r>
              <a:rPr lang="en-US" sz="1600" dirty="0" smtClean="0">
                <a:solidFill>
                  <a:srgbClr val="FF0000"/>
                </a:solidFill>
              </a:rPr>
              <a:t>location</a:t>
            </a:r>
          </a:p>
          <a:p>
            <a:pPr lvl="0">
              <a:buAutoNum type="alphaLcPeriod"/>
            </a:pPr>
            <a:r>
              <a:rPr lang="en-US" sz="1600" strike="sngStrike" dirty="0" smtClean="0">
                <a:solidFill>
                  <a:srgbClr val="000000"/>
                </a:solidFill>
              </a:rPr>
              <a:t>closing </a:t>
            </a:r>
            <a:r>
              <a:rPr lang="en-US" sz="1600" strike="sngStrike" dirty="0">
                <a:solidFill>
                  <a:srgbClr val="000000"/>
                </a:solidFill>
              </a:rPr>
              <a:t>for </a:t>
            </a:r>
            <a:r>
              <a:rPr lang="en-US" sz="1600" strike="sngStrike" dirty="0" smtClean="0">
                <a:solidFill>
                  <a:srgbClr val="000000"/>
                </a:solidFill>
              </a:rPr>
              <a:t>weekends</a:t>
            </a:r>
          </a:p>
          <a:p>
            <a:pPr lvl="0">
              <a:buAutoNum type="alphaLcPeriod"/>
            </a:pPr>
            <a:r>
              <a:rPr lang="en-US" sz="1600" dirty="0" smtClean="0">
                <a:solidFill>
                  <a:srgbClr val="FF0000"/>
                </a:solidFill>
              </a:rPr>
              <a:t>starting </a:t>
            </a:r>
            <a:r>
              <a:rPr lang="en-US" sz="1600" dirty="0">
                <a:solidFill>
                  <a:srgbClr val="FF0000"/>
                </a:solidFill>
              </a:rPr>
              <a:t>repair </a:t>
            </a:r>
            <a:r>
              <a:rPr lang="en-US" sz="1600" dirty="0" smtClean="0">
                <a:solidFill>
                  <a:srgbClr val="FF0000"/>
                </a:solidFill>
              </a:rPr>
              <a:t>work</a:t>
            </a:r>
          </a:p>
          <a:p>
            <a:pPr lvl="0">
              <a:buAutoNum type="alphaLcPeriod"/>
            </a:pPr>
            <a:r>
              <a:rPr lang="en-US" sz="1600" strike="sngStrike" dirty="0" smtClean="0">
                <a:solidFill>
                  <a:srgbClr val="000000"/>
                </a:solidFill>
              </a:rPr>
              <a:t>open </a:t>
            </a:r>
            <a:r>
              <a:rPr lang="en-US" sz="1600" strike="sngStrike" dirty="0">
                <a:solidFill>
                  <a:srgbClr val="000000"/>
                </a:solidFill>
              </a:rPr>
              <a:t>all </a:t>
            </a:r>
            <a:r>
              <a:rPr lang="en-US" sz="1600" strike="sngStrike" dirty="0" smtClean="0">
                <a:solidFill>
                  <a:srgbClr val="000000"/>
                </a:solidFill>
              </a:rPr>
              <a:t>weekend</a:t>
            </a:r>
          </a:p>
          <a:p>
            <a:pPr lvl="0">
              <a:buAutoNum type="alphaLcPeriod"/>
            </a:pPr>
            <a:r>
              <a:rPr lang="en-US" sz="1600" dirty="0" smtClean="0">
                <a:solidFill>
                  <a:srgbClr val="FF0000"/>
                </a:solidFill>
              </a:rPr>
              <a:t>opening </a:t>
            </a:r>
            <a:r>
              <a:rPr lang="en-US" sz="1600" dirty="0">
                <a:solidFill>
                  <a:srgbClr val="FF0000"/>
                </a:solidFill>
              </a:rPr>
              <a:t>on August </a:t>
            </a:r>
            <a:r>
              <a:rPr lang="en-US" sz="1600" dirty="0" smtClean="0">
                <a:solidFill>
                  <a:srgbClr val="FF0000"/>
                </a:solidFill>
              </a:rPr>
              <a:t>15</a:t>
            </a:r>
          </a:p>
          <a:p>
            <a:pPr lvl="0">
              <a:buAutoNum type="alphaLcPeriod"/>
            </a:pPr>
            <a:r>
              <a:rPr lang="en-US" sz="1600" strike="sngStrike" dirty="0" smtClean="0">
                <a:solidFill>
                  <a:srgbClr val="000000"/>
                </a:solidFill>
              </a:rPr>
              <a:t>staying </a:t>
            </a:r>
            <a:r>
              <a:rPr lang="en-US" sz="1600" strike="sngStrike" dirty="0">
                <a:solidFill>
                  <a:srgbClr val="000000"/>
                </a:solidFill>
              </a:rPr>
              <a:t>open all weekend</a:t>
            </a:r>
            <a:endParaRPr lang="en-CA" sz="1600" dirty="0">
              <a:solidFill>
                <a:srgbClr val="000000"/>
              </a:solidFill>
            </a:endParaRPr>
          </a:p>
          <a:p>
            <a:endParaRPr lang="en-CA" dirty="0"/>
          </a:p>
        </p:txBody>
      </p:sp>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37</a:t>
            </a:fld>
            <a:endParaRPr lang="en-US">
              <a:solidFill>
                <a:srgbClr val="000000"/>
              </a:solidFill>
            </a:endParaRPr>
          </a:p>
        </p:txBody>
      </p:sp>
      <p:cxnSp>
        <p:nvCxnSpPr>
          <p:cNvPr id="7" name="Straight Connector 6"/>
          <p:cNvCxnSpPr/>
          <p:nvPr/>
        </p:nvCxnSpPr>
        <p:spPr bwMode="auto">
          <a:xfrm flipV="1">
            <a:off x="1066800" y="1295400"/>
            <a:ext cx="2209800" cy="1752600"/>
          </a:xfrm>
          <a:prstGeom prst="line">
            <a:avLst/>
          </a:prstGeom>
          <a:solidFill>
            <a:schemeClr val="accent1"/>
          </a:solidFill>
          <a:ln w="2857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Straight Connector 7"/>
          <p:cNvCxnSpPr/>
          <p:nvPr/>
        </p:nvCxnSpPr>
        <p:spPr bwMode="auto">
          <a:xfrm>
            <a:off x="1219200" y="1295400"/>
            <a:ext cx="2362200" cy="1704976"/>
          </a:xfrm>
          <a:prstGeom prst="line">
            <a:avLst/>
          </a:prstGeom>
          <a:solidFill>
            <a:schemeClr val="accent1"/>
          </a:solidFill>
          <a:ln w="2857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0662082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a:t>
            </a:r>
            <a:r>
              <a:rPr lang="en-US" baseline="30000" dirty="0" smtClean="0"/>
              <a:t>th</a:t>
            </a:r>
            <a:r>
              <a:rPr lang="en-US" dirty="0" smtClean="0"/>
              <a:t> revision</a:t>
            </a:r>
            <a:endParaRPr lang="en-CA" dirty="0"/>
          </a:p>
        </p:txBody>
      </p:sp>
      <p:sp>
        <p:nvSpPr>
          <p:cNvPr id="3" name="Content Placeholder 2"/>
          <p:cNvSpPr>
            <a:spLocks noGrp="1"/>
          </p:cNvSpPr>
          <p:nvPr>
            <p:ph idx="1"/>
          </p:nvPr>
        </p:nvSpPr>
        <p:spPr>
          <a:xfrm>
            <a:off x="457200" y="1295400"/>
            <a:ext cx="7772400" cy="5105400"/>
          </a:xfrm>
        </p:spPr>
        <p:txBody>
          <a:bodyPr/>
          <a:lstStyle/>
          <a:p>
            <a:r>
              <a:rPr lang="en-CA" sz="1800" dirty="0"/>
              <a:t>A sign on a building</a:t>
            </a:r>
            <a:r>
              <a:rPr lang="en-CA" sz="1800" dirty="0" smtClean="0"/>
              <a:t>.</a:t>
            </a:r>
            <a:endParaRPr lang="en-US" altLang="en-US" sz="1800" b="1" dirty="0" smtClean="0"/>
          </a:p>
          <a:p>
            <a:pPr algn="ctr"/>
            <a:r>
              <a:rPr lang="en-US" altLang="en-US" sz="1800" b="1" dirty="0" smtClean="0"/>
              <a:t>Library </a:t>
            </a:r>
            <a:r>
              <a:rPr lang="en-US" altLang="en-US" sz="1800" b="1" dirty="0"/>
              <a:t>Hours</a:t>
            </a:r>
          </a:p>
          <a:p>
            <a:pPr lvl="0" algn="ctr"/>
            <a:r>
              <a:rPr lang="en-US" altLang="en-US" sz="1800" dirty="0" smtClean="0"/>
              <a:t>Renovations </a:t>
            </a:r>
            <a:r>
              <a:rPr lang="en-US" altLang="en-US" sz="1800" dirty="0"/>
              <a:t>to the library will start next week on August 15. </a:t>
            </a:r>
          </a:p>
          <a:p>
            <a:pPr lvl="0" algn="ctr"/>
            <a:r>
              <a:rPr lang="en-US" altLang="en-US" sz="1800" dirty="0"/>
              <a:t>Please note the new library hours. </a:t>
            </a:r>
            <a:endParaRPr lang="en-US" altLang="en-US" sz="1800" dirty="0" smtClean="0"/>
          </a:p>
          <a:p>
            <a:pPr lvl="0" algn="ctr"/>
            <a:endParaRPr lang="en-US" altLang="en-US" sz="1800" dirty="0"/>
          </a:p>
          <a:p>
            <a:pPr lvl="0" algn="ctr"/>
            <a:r>
              <a:rPr lang="en-US" altLang="en-US" sz="1800" dirty="0" smtClean="0"/>
              <a:t>We </a:t>
            </a:r>
            <a:r>
              <a:rPr lang="en-US" altLang="en-US" sz="1800" dirty="0"/>
              <a:t>are open Monday </a:t>
            </a:r>
            <a:r>
              <a:rPr lang="en-US" altLang="en-US" sz="1800" dirty="0" smtClean="0"/>
              <a:t>and </a:t>
            </a:r>
            <a:r>
              <a:rPr lang="en-US" altLang="en-US" sz="1800" dirty="0"/>
              <a:t>Friday from 8:00 to 16:00.</a:t>
            </a:r>
          </a:p>
          <a:p>
            <a:pPr lvl="0" algn="ctr"/>
            <a:r>
              <a:rPr lang="en-US" altLang="en-US" sz="1800" dirty="0"/>
              <a:t>We are open Tuesday and Thursday from 8:00 to 13:00. </a:t>
            </a:r>
          </a:p>
          <a:p>
            <a:pPr algn="ctr"/>
            <a:r>
              <a:rPr lang="en-US" altLang="en-US" sz="1800" dirty="0"/>
              <a:t>We are closed </a:t>
            </a:r>
            <a:r>
              <a:rPr lang="en-US" altLang="en-US" sz="1800" dirty="0" smtClean="0"/>
              <a:t>Wednesday </a:t>
            </a:r>
            <a:r>
              <a:rPr lang="en-US" altLang="en-US" sz="1800" dirty="0"/>
              <a:t>and Sunday.</a:t>
            </a:r>
          </a:p>
          <a:p>
            <a:pPr lvl="0" algn="ctr"/>
            <a:r>
              <a:rPr lang="en-US" altLang="en-US" sz="1800" dirty="0"/>
              <a:t>We are open Saturday from 9:00 to 13:00.</a:t>
            </a:r>
          </a:p>
          <a:p>
            <a:pPr lvl="0" algn="ctr"/>
            <a:r>
              <a:rPr lang="en-US" altLang="en-US" sz="1800" dirty="0"/>
              <a:t>We will return to regular hours September 15.</a:t>
            </a:r>
          </a:p>
          <a:p>
            <a:endParaRPr lang="en-US" dirty="0" smtClean="0"/>
          </a:p>
          <a:p>
            <a:endParaRPr lang="en-CA" dirty="0"/>
          </a:p>
        </p:txBody>
      </p:sp>
      <p:sp>
        <p:nvSpPr>
          <p:cNvPr id="5" name="Slide Number Placeholder 4"/>
          <p:cNvSpPr>
            <a:spLocks noGrp="1"/>
          </p:cNvSpPr>
          <p:nvPr>
            <p:ph type="sldNum" sz="quarter" idx="10"/>
          </p:nvPr>
        </p:nvSpPr>
        <p:spPr/>
        <p:txBody>
          <a:bodyPr/>
          <a:lstStyle/>
          <a:p>
            <a:pPr>
              <a:defRPr/>
            </a:pPr>
            <a:fld id="{6742C766-790A-4F81-A7A0-43AAA8CD552B}" type="slidenum">
              <a:rPr lang="en-US" smtClean="0">
                <a:solidFill>
                  <a:srgbClr val="000000"/>
                </a:solidFill>
              </a:rPr>
              <a:pPr>
                <a:defRPr/>
              </a:pPr>
              <a:t>38</a:t>
            </a:fld>
            <a:endParaRPr lang="en-US">
              <a:solidFill>
                <a:srgbClr val="000000"/>
              </a:solidFill>
            </a:endParaRPr>
          </a:p>
        </p:txBody>
      </p:sp>
      <p:sp>
        <p:nvSpPr>
          <p:cNvPr id="8" name="Rectangle 4"/>
          <p:cNvSpPr>
            <a:spLocks noChangeArrowheads="1"/>
          </p:cNvSpPr>
          <p:nvPr/>
        </p:nvSpPr>
        <p:spPr bwMode="auto">
          <a:xfrm>
            <a:off x="4479634" y="547300"/>
            <a:ext cx="184731"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smtClean="0">
              <a:ln>
                <a:noFill/>
              </a:ln>
              <a:solidFill>
                <a:schemeClr val="tx1"/>
              </a:solidFill>
              <a:effectLst/>
              <a:ea typeface="Times New Roman" panose="02020603050405020304" pitchFamily="18" charset="0"/>
            </a:endParaRPr>
          </a:p>
        </p:txBody>
      </p:sp>
      <p:sp>
        <p:nvSpPr>
          <p:cNvPr id="9" name="Content Placeholder 3"/>
          <p:cNvSpPr txBox="1">
            <a:spLocks/>
          </p:cNvSpPr>
          <p:nvPr/>
        </p:nvSpPr>
        <p:spPr bwMode="auto">
          <a:xfrm>
            <a:off x="542108" y="4267200"/>
            <a:ext cx="7306491"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tabLst>
                <a:tab pos="912813" algn="l"/>
                <a:tab pos="1427163" algn="l"/>
              </a:tabLst>
              <a:defRPr sz="2600">
                <a:solidFill>
                  <a:schemeClr val="tx1"/>
                </a:solidFill>
                <a:latin typeface="+mn-lt"/>
                <a:ea typeface="+mn-ea"/>
                <a:cs typeface="+mn-cs"/>
              </a:defRPr>
            </a:lvl1pPr>
            <a:lvl2pPr marL="342900" indent="-228600" algn="l" rtl="0" eaLnBrk="0" fontAlgn="base" hangingPunct="0">
              <a:spcBef>
                <a:spcPct val="20000"/>
              </a:spcBef>
              <a:spcAft>
                <a:spcPct val="0"/>
              </a:spcAft>
              <a:buClr>
                <a:srgbClr val="880212"/>
              </a:buClr>
              <a:buFont typeface="Times" charset="0"/>
              <a:buChar char="•"/>
              <a:tabLst>
                <a:tab pos="912813" algn="l"/>
                <a:tab pos="1427163" algn="l"/>
              </a:tabLst>
              <a:defRPr sz="2000">
                <a:solidFill>
                  <a:schemeClr val="tx1"/>
                </a:solidFill>
                <a:latin typeface="+mn-lt"/>
                <a:ea typeface="+mn-ea"/>
              </a:defRPr>
            </a:lvl2pPr>
            <a:lvl3pPr marL="969963" indent="-228600" algn="l" rtl="0" eaLnBrk="0" fontAlgn="base" hangingPunct="0">
              <a:spcBef>
                <a:spcPct val="20000"/>
              </a:spcBef>
              <a:spcAft>
                <a:spcPct val="0"/>
              </a:spcAft>
              <a:buChar char="•"/>
              <a:tabLst>
                <a:tab pos="912813" algn="l"/>
                <a:tab pos="1427163" algn="l"/>
              </a:tabLst>
              <a:defRPr>
                <a:solidFill>
                  <a:schemeClr val="tx1"/>
                </a:solidFill>
                <a:latin typeface="+mn-lt"/>
                <a:ea typeface="+mn-ea"/>
              </a:defRPr>
            </a:lvl3pPr>
            <a:lvl4pPr marL="1484313" indent="-228600" algn="l" rtl="0" eaLnBrk="0" fontAlgn="base" hangingPunct="0">
              <a:spcBef>
                <a:spcPct val="20000"/>
              </a:spcBef>
              <a:spcAft>
                <a:spcPct val="0"/>
              </a:spcAft>
              <a:buChar char="–"/>
              <a:tabLst>
                <a:tab pos="912813" algn="l"/>
                <a:tab pos="1427163" algn="l"/>
              </a:tabLst>
              <a:defRPr i="1">
                <a:solidFill>
                  <a:schemeClr val="tx1"/>
                </a:solidFill>
                <a:latin typeface="+mn-lt"/>
                <a:ea typeface="+mn-ea"/>
              </a:defRPr>
            </a:lvl4pPr>
            <a:lvl5pPr marL="1997075" indent="-168275" algn="l" rtl="0" eaLnBrk="0" fontAlgn="base" hangingPunct="0">
              <a:spcBef>
                <a:spcPct val="20000"/>
              </a:spcBef>
              <a:spcAft>
                <a:spcPct val="0"/>
              </a:spcAft>
              <a:buChar char="»"/>
              <a:tabLst>
                <a:tab pos="912813" algn="l"/>
                <a:tab pos="1427163" algn="l"/>
              </a:tabLst>
              <a:defRPr sz="1400">
                <a:solidFill>
                  <a:schemeClr val="tx1"/>
                </a:solidFill>
                <a:latin typeface="+mn-lt"/>
                <a:ea typeface="+mn-ea"/>
              </a:defRPr>
            </a:lvl5pPr>
            <a:lvl6pPr marL="2454275" indent="-168275" algn="l" rtl="0" fontAlgn="base">
              <a:spcBef>
                <a:spcPct val="20000"/>
              </a:spcBef>
              <a:spcAft>
                <a:spcPct val="0"/>
              </a:spcAft>
              <a:buChar char="»"/>
              <a:tabLst>
                <a:tab pos="912813" algn="l"/>
                <a:tab pos="1427163" algn="l"/>
              </a:tabLst>
              <a:defRPr sz="1400">
                <a:solidFill>
                  <a:schemeClr val="tx1"/>
                </a:solidFill>
                <a:latin typeface="+mn-lt"/>
                <a:ea typeface="+mn-ea"/>
              </a:defRPr>
            </a:lvl6pPr>
            <a:lvl7pPr marL="2911475" indent="-168275" algn="l" rtl="0" fontAlgn="base">
              <a:spcBef>
                <a:spcPct val="20000"/>
              </a:spcBef>
              <a:spcAft>
                <a:spcPct val="0"/>
              </a:spcAft>
              <a:buChar char="»"/>
              <a:tabLst>
                <a:tab pos="912813" algn="l"/>
                <a:tab pos="1427163" algn="l"/>
              </a:tabLst>
              <a:defRPr sz="1400">
                <a:solidFill>
                  <a:schemeClr val="tx1"/>
                </a:solidFill>
                <a:latin typeface="+mn-lt"/>
                <a:ea typeface="+mn-ea"/>
              </a:defRPr>
            </a:lvl7pPr>
            <a:lvl8pPr marL="3368675" indent="-168275" algn="l" rtl="0" fontAlgn="base">
              <a:spcBef>
                <a:spcPct val="20000"/>
              </a:spcBef>
              <a:spcAft>
                <a:spcPct val="0"/>
              </a:spcAft>
              <a:buChar char="»"/>
              <a:tabLst>
                <a:tab pos="912813" algn="l"/>
                <a:tab pos="1427163" algn="l"/>
              </a:tabLst>
              <a:defRPr sz="1400">
                <a:solidFill>
                  <a:schemeClr val="tx1"/>
                </a:solidFill>
                <a:latin typeface="+mn-lt"/>
                <a:ea typeface="+mn-ea"/>
              </a:defRPr>
            </a:lvl8pPr>
            <a:lvl9pPr marL="3825875" indent="-168275" algn="l" rtl="0" fontAlgn="base">
              <a:spcBef>
                <a:spcPct val="20000"/>
              </a:spcBef>
              <a:spcAft>
                <a:spcPct val="0"/>
              </a:spcAft>
              <a:buChar char="»"/>
              <a:tabLst>
                <a:tab pos="912813" algn="l"/>
                <a:tab pos="1427163" algn="l"/>
              </a:tabLst>
              <a:defRPr sz="1400">
                <a:solidFill>
                  <a:schemeClr val="tx1"/>
                </a:solidFill>
                <a:latin typeface="+mn-lt"/>
                <a:ea typeface="+mn-ea"/>
              </a:defRPr>
            </a:lvl9pPr>
          </a:lstStyle>
          <a:p>
            <a:endParaRPr lang="en-US" altLang="en-US" sz="2800" b="0" kern="0" dirty="0" smtClean="0">
              <a:latin typeface="Calibri" panose="020F0502020204030204" pitchFamily="34" charset="0"/>
              <a:ea typeface="Times New Roman" panose="02020603050405020304" pitchFamily="18" charset="0"/>
              <a:cs typeface="Times New Roman" panose="02020603050405020304" pitchFamily="18" charset="0"/>
            </a:endParaRPr>
          </a:p>
          <a:p>
            <a:r>
              <a:rPr lang="en-US" altLang="en-US" sz="2800" b="0" kern="0" dirty="0" smtClean="0">
                <a:latin typeface="Calibri" panose="020F0502020204030204" pitchFamily="34" charset="0"/>
                <a:ea typeface="Times New Roman" panose="02020603050405020304" pitchFamily="18" charset="0"/>
                <a:cs typeface="Times New Roman" panose="02020603050405020304" pitchFamily="18" charset="0"/>
              </a:rPr>
              <a:t>Reworked some info concerning times, as the item doesn’t refer to them specifically. Simplify!</a:t>
            </a:r>
            <a:endParaRPr lang="en-US" altLang="en-US" sz="4000" b="0" kern="0" dirty="0" smtClean="0">
              <a:latin typeface="Arial" panose="020B0604020202020204" pitchFamily="34" charset="0"/>
            </a:endParaRPr>
          </a:p>
          <a:p>
            <a:endParaRPr lang="en-CA" b="0" kern="0" dirty="0"/>
          </a:p>
        </p:txBody>
      </p:sp>
    </p:spTree>
    <p:extLst>
      <p:ext uri="{BB962C8B-B14F-4D97-AF65-F5344CB8AC3E}">
        <p14:creationId xmlns:p14="http://schemas.microsoft.com/office/powerpoint/2010/main" val="218779524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5</a:t>
            </a:r>
            <a:r>
              <a:rPr lang="en-US" baseline="30000" dirty="0" smtClean="0"/>
              <a:t>th</a:t>
            </a:r>
            <a:r>
              <a:rPr lang="en-US" dirty="0" smtClean="0"/>
              <a:t> and final revision</a:t>
            </a:r>
            <a:endParaRPr lang="en-CA" dirty="0"/>
          </a:p>
        </p:txBody>
      </p:sp>
      <p:sp>
        <p:nvSpPr>
          <p:cNvPr id="7" name="Content Placeholder 6"/>
          <p:cNvSpPr>
            <a:spLocks noGrp="1"/>
          </p:cNvSpPr>
          <p:nvPr>
            <p:ph idx="1"/>
          </p:nvPr>
        </p:nvSpPr>
        <p:spPr>
          <a:xfrm>
            <a:off x="457200" y="1295400"/>
            <a:ext cx="7772400" cy="5105400"/>
          </a:xfrm>
        </p:spPr>
        <p:txBody>
          <a:bodyPr/>
          <a:lstStyle/>
          <a:p>
            <a:r>
              <a:rPr lang="en-CA" sz="1600" dirty="0"/>
              <a:t>A sign on a building.</a:t>
            </a:r>
          </a:p>
          <a:p>
            <a:pPr algn="ctr"/>
            <a:r>
              <a:rPr lang="en-US" sz="1600" b="1" dirty="0" smtClean="0"/>
              <a:t>Library Hours</a:t>
            </a:r>
          </a:p>
          <a:p>
            <a:pPr algn="ctr"/>
            <a:endParaRPr lang="en-CA" sz="1600" dirty="0"/>
          </a:p>
          <a:p>
            <a:pPr algn="ctr"/>
            <a:r>
              <a:rPr lang="en-US" sz="1600" dirty="0"/>
              <a:t> Renovations to the library will start next week on August 15. </a:t>
            </a:r>
            <a:endParaRPr lang="en-CA" sz="1600" dirty="0"/>
          </a:p>
          <a:p>
            <a:pPr algn="ctr"/>
            <a:r>
              <a:rPr lang="en-US" sz="1600" dirty="0"/>
              <a:t>Please note the new library hours. </a:t>
            </a:r>
            <a:endParaRPr lang="en-CA" sz="1600" dirty="0"/>
          </a:p>
          <a:p>
            <a:pPr algn="ctr"/>
            <a:r>
              <a:rPr lang="en-US" sz="1600" dirty="0"/>
              <a:t>We are open Monday to Thursday from 8:00 to 12:00.</a:t>
            </a:r>
            <a:endParaRPr lang="en-CA" sz="1600" dirty="0"/>
          </a:p>
          <a:p>
            <a:pPr algn="ctr"/>
            <a:r>
              <a:rPr lang="en-US" sz="1600" dirty="0"/>
              <a:t>We are open Saturday from 9:00 to </a:t>
            </a:r>
            <a:r>
              <a:rPr lang="en-US" sz="1600" dirty="0" smtClean="0"/>
              <a:t>13:00.</a:t>
            </a:r>
            <a:endParaRPr lang="en-CA" sz="1600" dirty="0"/>
          </a:p>
          <a:p>
            <a:pPr algn="ctr"/>
            <a:r>
              <a:rPr lang="en-US" sz="1600" dirty="0"/>
              <a:t>We are closed Friday and Sunday.</a:t>
            </a:r>
            <a:endParaRPr lang="en-CA" sz="1600" dirty="0"/>
          </a:p>
          <a:p>
            <a:pPr algn="ctr"/>
            <a:r>
              <a:rPr lang="en-US" sz="1600" dirty="0"/>
              <a:t>We will return to regular hours September 15. </a:t>
            </a:r>
            <a:endParaRPr lang="en-CA" sz="1600" dirty="0"/>
          </a:p>
          <a:p>
            <a:endParaRPr lang="en-US" sz="1600" dirty="0" smtClean="0"/>
          </a:p>
          <a:p>
            <a:r>
              <a:rPr lang="en-US" sz="1600" dirty="0" smtClean="0"/>
              <a:t>The </a:t>
            </a:r>
            <a:r>
              <a:rPr lang="en-US" sz="1600" dirty="0"/>
              <a:t>library is _____________.</a:t>
            </a:r>
            <a:endParaRPr lang="en-CA" sz="1600" dirty="0"/>
          </a:p>
          <a:p>
            <a:pPr lvl="0">
              <a:buAutoNum type="alphaLcPeriod"/>
            </a:pPr>
            <a:r>
              <a:rPr lang="en-US" sz="1600" dirty="0" smtClean="0"/>
              <a:t>closing </a:t>
            </a:r>
            <a:r>
              <a:rPr lang="en-US" sz="1600" dirty="0"/>
              <a:t>for one </a:t>
            </a:r>
            <a:r>
              <a:rPr lang="en-US" sz="1600" dirty="0" smtClean="0"/>
              <a:t>week</a:t>
            </a:r>
          </a:p>
          <a:p>
            <a:pPr lvl="0">
              <a:buAutoNum type="alphaLcPeriod"/>
            </a:pPr>
            <a:r>
              <a:rPr lang="en-US" sz="1600" dirty="0" smtClean="0"/>
              <a:t>moving </a:t>
            </a:r>
            <a:r>
              <a:rPr lang="en-US" sz="1600" dirty="0"/>
              <a:t>to a new </a:t>
            </a:r>
            <a:r>
              <a:rPr lang="en-US" sz="1600" dirty="0" smtClean="0"/>
              <a:t>location</a:t>
            </a:r>
          </a:p>
          <a:p>
            <a:pPr lvl="0">
              <a:buAutoNum type="alphaLcPeriod"/>
            </a:pPr>
            <a:r>
              <a:rPr lang="en-US" sz="1600" dirty="0" smtClean="0"/>
              <a:t>starting repair work </a:t>
            </a:r>
          </a:p>
          <a:p>
            <a:pPr lvl="0">
              <a:buAutoNum type="alphaLcPeriod"/>
            </a:pPr>
            <a:r>
              <a:rPr lang="en-US" sz="1600" dirty="0" smtClean="0"/>
              <a:t>opening </a:t>
            </a:r>
            <a:r>
              <a:rPr lang="en-US" sz="1600" dirty="0"/>
              <a:t>on August </a:t>
            </a:r>
            <a:r>
              <a:rPr lang="en-US" sz="1600" dirty="0" smtClean="0"/>
              <a:t>15</a:t>
            </a:r>
          </a:p>
          <a:p>
            <a:endParaRPr lang="en-CA" sz="1600" dirty="0"/>
          </a:p>
        </p:txBody>
      </p:sp>
      <p:sp>
        <p:nvSpPr>
          <p:cNvPr id="5" name="Slide Number Placeholder 4"/>
          <p:cNvSpPr>
            <a:spLocks noGrp="1"/>
          </p:cNvSpPr>
          <p:nvPr>
            <p:ph type="sldNum" sz="quarter" idx="10"/>
          </p:nvPr>
        </p:nvSpPr>
        <p:spPr/>
        <p:txBody>
          <a:bodyPr/>
          <a:lstStyle/>
          <a:p>
            <a:pPr>
              <a:defRPr/>
            </a:pPr>
            <a:fld id="{6742C766-790A-4F81-A7A0-43AAA8CD552B}" type="slidenum">
              <a:rPr lang="en-US" smtClean="0">
                <a:solidFill>
                  <a:srgbClr val="000000"/>
                </a:solidFill>
              </a:rPr>
              <a:pPr>
                <a:defRPr/>
              </a:pPr>
              <a:t>39</a:t>
            </a:fld>
            <a:endParaRPr lang="en-US">
              <a:solidFill>
                <a:srgbClr val="000000"/>
              </a:solidFill>
            </a:endParaRPr>
          </a:p>
        </p:txBody>
      </p:sp>
    </p:spTree>
    <p:extLst>
      <p:ext uri="{BB962C8B-B14F-4D97-AF65-F5344CB8AC3E}">
        <p14:creationId xmlns:p14="http://schemas.microsoft.com/office/powerpoint/2010/main" val="15205419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fr-CA" dirty="0" smtClean="0"/>
              <a:t>STANAG 6001 </a:t>
            </a:r>
            <a:r>
              <a:rPr lang="fr-CA" dirty="0" err="1" smtClean="0"/>
              <a:t>Level</a:t>
            </a:r>
            <a:r>
              <a:rPr lang="fr-CA" dirty="0" smtClean="0"/>
              <a:t> </a:t>
            </a:r>
            <a:r>
              <a:rPr lang="fr-CA" dirty="0" err="1" smtClean="0"/>
              <a:t>Descriptors</a:t>
            </a:r>
            <a:endParaRPr lang="fr-CA" dirty="0" smtClean="0"/>
          </a:p>
          <a:p>
            <a:r>
              <a:rPr lang="fr-CA" dirty="0" err="1" smtClean="0"/>
              <a:t>Characteristics</a:t>
            </a:r>
            <a:r>
              <a:rPr lang="fr-CA" dirty="0" smtClean="0"/>
              <a:t> of </a:t>
            </a:r>
            <a:r>
              <a:rPr lang="fr-CA" dirty="0" err="1" smtClean="0"/>
              <a:t>Level</a:t>
            </a:r>
            <a:r>
              <a:rPr lang="fr-CA" dirty="0" smtClean="0"/>
              <a:t> 1 </a:t>
            </a:r>
            <a:r>
              <a:rPr lang="fr-CA" dirty="0" err="1" smtClean="0"/>
              <a:t>texts</a:t>
            </a:r>
            <a:endParaRPr lang="fr-CA" dirty="0" smtClean="0"/>
          </a:p>
          <a:p>
            <a:r>
              <a:rPr lang="fr-CA" dirty="0" smtClean="0"/>
              <a:t>Challenges of </a:t>
            </a:r>
            <a:r>
              <a:rPr lang="fr-CA" dirty="0" err="1" smtClean="0"/>
              <a:t>finding</a:t>
            </a:r>
            <a:r>
              <a:rPr lang="fr-CA" dirty="0" smtClean="0"/>
              <a:t> </a:t>
            </a:r>
            <a:r>
              <a:rPr lang="fr-CA" dirty="0" err="1" smtClean="0"/>
              <a:t>Level</a:t>
            </a:r>
            <a:r>
              <a:rPr lang="fr-CA" dirty="0" smtClean="0"/>
              <a:t> 1 </a:t>
            </a:r>
            <a:r>
              <a:rPr lang="fr-CA" dirty="0" err="1" smtClean="0"/>
              <a:t>texts</a:t>
            </a:r>
            <a:endParaRPr lang="fr-CA" dirty="0" smtClean="0"/>
          </a:p>
          <a:p>
            <a:endParaRPr lang="en-US" dirty="0"/>
          </a:p>
        </p:txBody>
      </p:sp>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4</a:t>
            </a:fld>
            <a:endParaRPr lang="en-US">
              <a:solidFill>
                <a:srgbClr val="000000"/>
              </a:solidFill>
            </a:endParaRPr>
          </a:p>
        </p:txBody>
      </p:sp>
    </p:spTree>
    <p:extLst>
      <p:ext uri="{BB962C8B-B14F-4D97-AF65-F5344CB8AC3E}">
        <p14:creationId xmlns:p14="http://schemas.microsoft.com/office/powerpoint/2010/main" val="17476004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5</a:t>
            </a:r>
            <a:r>
              <a:rPr lang="en-US" baseline="30000" dirty="0" smtClean="0"/>
              <a:t>th</a:t>
            </a:r>
            <a:r>
              <a:rPr lang="en-US" dirty="0" smtClean="0"/>
              <a:t> and final revision</a:t>
            </a:r>
            <a:endParaRPr lang="en-CA" dirty="0"/>
          </a:p>
        </p:txBody>
      </p:sp>
      <p:sp>
        <p:nvSpPr>
          <p:cNvPr id="7" name="Content Placeholder 6"/>
          <p:cNvSpPr>
            <a:spLocks noGrp="1"/>
          </p:cNvSpPr>
          <p:nvPr>
            <p:ph idx="1"/>
          </p:nvPr>
        </p:nvSpPr>
        <p:spPr>
          <a:xfrm>
            <a:off x="457200" y="1295400"/>
            <a:ext cx="7772400" cy="5105400"/>
          </a:xfrm>
        </p:spPr>
        <p:txBody>
          <a:bodyPr/>
          <a:lstStyle/>
          <a:p>
            <a:r>
              <a:rPr lang="en-CA" sz="1600" dirty="0"/>
              <a:t>A sign on a building.</a:t>
            </a:r>
          </a:p>
          <a:p>
            <a:pPr algn="ctr"/>
            <a:r>
              <a:rPr lang="en-US" sz="1600" b="1" dirty="0" smtClean="0"/>
              <a:t>Library Hours</a:t>
            </a:r>
          </a:p>
          <a:p>
            <a:pPr algn="ctr"/>
            <a:endParaRPr lang="en-CA" sz="1600" dirty="0"/>
          </a:p>
          <a:p>
            <a:pPr algn="ctr"/>
            <a:r>
              <a:rPr lang="en-US" sz="1600" dirty="0"/>
              <a:t> Renovations to the library will start next week on August 15. </a:t>
            </a:r>
            <a:endParaRPr lang="en-CA" sz="1600" dirty="0"/>
          </a:p>
          <a:p>
            <a:pPr algn="ctr"/>
            <a:r>
              <a:rPr lang="en-US" sz="1600" dirty="0"/>
              <a:t>Please note the new library hours. </a:t>
            </a:r>
            <a:endParaRPr lang="en-CA" sz="1600" dirty="0"/>
          </a:p>
          <a:p>
            <a:pPr algn="ctr"/>
            <a:r>
              <a:rPr lang="en-US" sz="1600" dirty="0"/>
              <a:t>We are open Monday to Thursday from 8:00 to 12:00.</a:t>
            </a:r>
            <a:endParaRPr lang="en-CA" sz="1600" dirty="0"/>
          </a:p>
          <a:p>
            <a:pPr algn="ctr"/>
            <a:r>
              <a:rPr lang="en-US" sz="1600" dirty="0"/>
              <a:t>We are open Saturday from 9:00 to 13:00</a:t>
            </a:r>
            <a:endParaRPr lang="en-CA" sz="1600" dirty="0"/>
          </a:p>
          <a:p>
            <a:pPr algn="ctr"/>
            <a:r>
              <a:rPr lang="en-US" sz="1600" dirty="0"/>
              <a:t>We are closed Friday and Sunday.</a:t>
            </a:r>
            <a:endParaRPr lang="en-CA" sz="1600" dirty="0"/>
          </a:p>
          <a:p>
            <a:pPr algn="ctr"/>
            <a:r>
              <a:rPr lang="en-US" sz="1600" dirty="0"/>
              <a:t>We will return to regular hours September 15. </a:t>
            </a:r>
            <a:endParaRPr lang="en-CA" sz="1600" dirty="0"/>
          </a:p>
          <a:p>
            <a:endParaRPr lang="en-US" sz="1600" dirty="0" smtClean="0"/>
          </a:p>
          <a:p>
            <a:r>
              <a:rPr lang="en-US" sz="1600" dirty="0" smtClean="0"/>
              <a:t>The </a:t>
            </a:r>
            <a:r>
              <a:rPr lang="en-US" sz="1600" dirty="0"/>
              <a:t>library is _____________.</a:t>
            </a:r>
            <a:endParaRPr lang="en-CA" sz="1600" dirty="0"/>
          </a:p>
          <a:p>
            <a:pPr lvl="0">
              <a:buAutoNum type="alphaLcPeriod"/>
            </a:pPr>
            <a:r>
              <a:rPr lang="en-US" sz="1600" dirty="0" smtClean="0"/>
              <a:t>closing </a:t>
            </a:r>
            <a:r>
              <a:rPr lang="en-US" sz="1600" dirty="0"/>
              <a:t>for one </a:t>
            </a:r>
            <a:r>
              <a:rPr lang="en-US" sz="1600" dirty="0" smtClean="0"/>
              <a:t>week</a:t>
            </a:r>
          </a:p>
          <a:p>
            <a:pPr lvl="0">
              <a:buAutoNum type="alphaLcPeriod"/>
            </a:pPr>
            <a:r>
              <a:rPr lang="en-US" sz="1600" dirty="0" smtClean="0"/>
              <a:t>moving </a:t>
            </a:r>
            <a:r>
              <a:rPr lang="en-US" sz="1600" dirty="0"/>
              <a:t>to a new </a:t>
            </a:r>
            <a:r>
              <a:rPr lang="en-US" sz="1600" dirty="0" smtClean="0"/>
              <a:t>location</a:t>
            </a:r>
          </a:p>
          <a:p>
            <a:pPr lvl="0">
              <a:buAutoNum type="alphaLcPeriod"/>
            </a:pPr>
            <a:r>
              <a:rPr lang="en-US" sz="1600" strike="sngStrike" dirty="0" smtClean="0"/>
              <a:t>starting repair work </a:t>
            </a:r>
            <a:r>
              <a:rPr lang="en-US" sz="1600" dirty="0" smtClean="0"/>
              <a:t>(testing “renovations”?)</a:t>
            </a:r>
            <a:endParaRPr lang="en-US" sz="1600" strike="sngStrike" dirty="0" smtClean="0"/>
          </a:p>
          <a:p>
            <a:pPr lvl="0">
              <a:buAutoNum type="alphaLcPeriod"/>
            </a:pPr>
            <a:r>
              <a:rPr lang="en-US" sz="1600" dirty="0" smtClean="0"/>
              <a:t>opening </a:t>
            </a:r>
            <a:r>
              <a:rPr lang="en-US" sz="1600" dirty="0"/>
              <a:t>on August </a:t>
            </a:r>
            <a:r>
              <a:rPr lang="en-US" sz="1600" dirty="0" smtClean="0"/>
              <a:t>15</a:t>
            </a:r>
          </a:p>
          <a:p>
            <a:pPr lvl="0">
              <a:buAutoNum type="alphaLcPeriod"/>
            </a:pPr>
            <a:r>
              <a:rPr lang="en-US" sz="1600" dirty="0" smtClean="0">
                <a:solidFill>
                  <a:srgbClr val="FF0000"/>
                </a:solidFill>
              </a:rPr>
              <a:t>changing its hours</a:t>
            </a:r>
            <a:endParaRPr lang="en-CA" sz="1600" dirty="0">
              <a:solidFill>
                <a:srgbClr val="FF0000"/>
              </a:solidFill>
            </a:endParaRPr>
          </a:p>
          <a:p>
            <a:endParaRPr lang="en-CA" sz="1600" dirty="0"/>
          </a:p>
        </p:txBody>
      </p:sp>
      <p:sp>
        <p:nvSpPr>
          <p:cNvPr id="5" name="Slide Number Placeholder 4"/>
          <p:cNvSpPr>
            <a:spLocks noGrp="1"/>
          </p:cNvSpPr>
          <p:nvPr>
            <p:ph type="sldNum" sz="quarter" idx="10"/>
          </p:nvPr>
        </p:nvSpPr>
        <p:spPr/>
        <p:txBody>
          <a:bodyPr/>
          <a:lstStyle/>
          <a:p>
            <a:pPr>
              <a:defRPr/>
            </a:pPr>
            <a:fld id="{6742C766-790A-4F81-A7A0-43AAA8CD552B}" type="slidenum">
              <a:rPr lang="en-US" smtClean="0">
                <a:solidFill>
                  <a:srgbClr val="000000"/>
                </a:solidFill>
              </a:rPr>
              <a:pPr>
                <a:defRPr/>
              </a:pPr>
              <a:t>40</a:t>
            </a:fld>
            <a:endParaRPr lang="en-US">
              <a:solidFill>
                <a:srgbClr val="000000"/>
              </a:solidFill>
            </a:endParaRPr>
          </a:p>
        </p:txBody>
      </p:sp>
    </p:spTree>
    <p:extLst>
      <p:ext uri="{BB962C8B-B14F-4D97-AF65-F5344CB8AC3E}">
        <p14:creationId xmlns:p14="http://schemas.microsoft.com/office/powerpoint/2010/main" val="171524827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smtClean="0"/>
              <a:t>Remember the original?</a:t>
            </a:r>
            <a:endParaRPr lang="en-CA" dirty="0"/>
          </a:p>
        </p:txBody>
      </p:sp>
      <p:sp>
        <p:nvSpPr>
          <p:cNvPr id="12" name="Content Placeholder 11"/>
          <p:cNvSpPr>
            <a:spLocks noGrp="1"/>
          </p:cNvSpPr>
          <p:nvPr>
            <p:ph sz="half" idx="1"/>
          </p:nvPr>
        </p:nvSpPr>
        <p:spPr>
          <a:xfrm>
            <a:off x="457200" y="1295400"/>
            <a:ext cx="3657600" cy="5238750"/>
          </a:xfrm>
        </p:spPr>
        <p:txBody>
          <a:bodyPr/>
          <a:lstStyle/>
          <a:p>
            <a:r>
              <a:rPr lang="en-CA" sz="1600" dirty="0"/>
              <a:t>A sign on a building.</a:t>
            </a:r>
          </a:p>
          <a:p>
            <a:pPr algn="ctr"/>
            <a:endParaRPr lang="en-CA" sz="1500" dirty="0" smtClean="0"/>
          </a:p>
          <a:p>
            <a:pPr algn="ctr"/>
            <a:r>
              <a:rPr lang="en-CA" sz="1500" b="1" dirty="0" smtClean="0"/>
              <a:t>Library </a:t>
            </a:r>
            <a:r>
              <a:rPr lang="en-CA" sz="1500" b="1" dirty="0"/>
              <a:t>Hours</a:t>
            </a:r>
          </a:p>
          <a:p>
            <a:pPr algn="ctr"/>
            <a:r>
              <a:rPr lang="en-CA" sz="1500" dirty="0"/>
              <a:t> </a:t>
            </a:r>
          </a:p>
          <a:p>
            <a:pPr algn="ctr"/>
            <a:r>
              <a:rPr lang="en-CA" sz="1500" dirty="0"/>
              <a:t>Please note that the library has new summer hours. See below.</a:t>
            </a:r>
          </a:p>
          <a:p>
            <a:pPr algn="ctr"/>
            <a:r>
              <a:rPr lang="en-CA" sz="1500" dirty="0"/>
              <a:t> </a:t>
            </a:r>
          </a:p>
          <a:p>
            <a:pPr algn="ctr"/>
            <a:r>
              <a:rPr lang="en-CA" sz="1500" dirty="0"/>
              <a:t>Mon and Fri – 8:00 to 16:00</a:t>
            </a:r>
          </a:p>
          <a:p>
            <a:pPr algn="ctr"/>
            <a:r>
              <a:rPr lang="en-CA" sz="1500" dirty="0"/>
              <a:t>Tues and Thurs – 8:00 to 13:00</a:t>
            </a:r>
          </a:p>
          <a:p>
            <a:pPr algn="ctr"/>
            <a:r>
              <a:rPr lang="en-CA" sz="1500" dirty="0"/>
              <a:t>Wed and Sun - Closed</a:t>
            </a:r>
          </a:p>
          <a:p>
            <a:pPr algn="ctr"/>
            <a:r>
              <a:rPr lang="en-CA" sz="1500" dirty="0"/>
              <a:t>Sat – 9:00 to 13:00</a:t>
            </a:r>
          </a:p>
          <a:p>
            <a:pPr algn="ctr"/>
            <a:r>
              <a:rPr lang="en-CA" sz="1500" dirty="0"/>
              <a:t> </a:t>
            </a:r>
          </a:p>
          <a:p>
            <a:endParaRPr lang="en-CA" sz="1200" dirty="0"/>
          </a:p>
          <a:p>
            <a:r>
              <a:rPr lang="en-US" sz="1500" dirty="0"/>
              <a:t>The library ___________ </a:t>
            </a:r>
            <a:endParaRPr lang="en-CA" sz="1500" dirty="0"/>
          </a:p>
          <a:p>
            <a:pPr lvl="0">
              <a:buAutoNum type="alphaLcPeriod"/>
            </a:pPr>
            <a:r>
              <a:rPr lang="en-US" sz="1500" dirty="0" smtClean="0"/>
              <a:t>is </a:t>
            </a:r>
            <a:r>
              <a:rPr lang="en-US" sz="1500" dirty="0"/>
              <a:t>open until 13:00 on </a:t>
            </a:r>
            <a:r>
              <a:rPr lang="en-US" sz="1500" dirty="0" smtClean="0"/>
              <a:t>Sunday.</a:t>
            </a:r>
          </a:p>
          <a:p>
            <a:pPr lvl="0">
              <a:buAutoNum type="alphaLcPeriod"/>
            </a:pPr>
            <a:r>
              <a:rPr lang="en-US" sz="1500" dirty="0" smtClean="0"/>
              <a:t>opens </a:t>
            </a:r>
            <a:r>
              <a:rPr lang="en-US" sz="1500" dirty="0"/>
              <a:t>at nine o’clock on </a:t>
            </a:r>
            <a:r>
              <a:rPr lang="en-US" sz="1500" dirty="0" smtClean="0"/>
              <a:t>Wednesday.</a:t>
            </a:r>
          </a:p>
          <a:p>
            <a:pPr lvl="0">
              <a:buAutoNum type="alphaLcPeriod"/>
            </a:pPr>
            <a:r>
              <a:rPr lang="en-US" sz="1500" dirty="0" smtClean="0"/>
              <a:t>opens </a:t>
            </a:r>
            <a:r>
              <a:rPr lang="en-US" sz="1500" dirty="0"/>
              <a:t>at eight o’clock every </a:t>
            </a:r>
            <a:r>
              <a:rPr lang="en-US" sz="1500" dirty="0" smtClean="0"/>
              <a:t>day.</a:t>
            </a:r>
          </a:p>
          <a:p>
            <a:pPr lvl="0">
              <a:buAutoNum type="alphaLcPeriod"/>
            </a:pPr>
            <a:r>
              <a:rPr lang="en-US" sz="1500" dirty="0" smtClean="0"/>
              <a:t>closes </a:t>
            </a:r>
            <a:r>
              <a:rPr lang="en-US" sz="1500" dirty="0"/>
              <a:t>at four o’clock on Monday</a:t>
            </a:r>
            <a:endParaRPr lang="en-CA" sz="1500" dirty="0"/>
          </a:p>
          <a:p>
            <a:endParaRPr lang="en-CA" dirty="0"/>
          </a:p>
        </p:txBody>
      </p:sp>
      <p:sp>
        <p:nvSpPr>
          <p:cNvPr id="13" name="Content Placeholder 12"/>
          <p:cNvSpPr>
            <a:spLocks noGrp="1"/>
          </p:cNvSpPr>
          <p:nvPr>
            <p:ph sz="half" idx="2"/>
          </p:nvPr>
        </p:nvSpPr>
        <p:spPr>
          <a:xfrm>
            <a:off x="4114800" y="1295400"/>
            <a:ext cx="4724400" cy="5410200"/>
          </a:xfrm>
        </p:spPr>
        <p:txBody>
          <a:bodyPr/>
          <a:lstStyle/>
          <a:p>
            <a:endParaRPr lang="en-CA" dirty="0"/>
          </a:p>
        </p:txBody>
      </p:sp>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41</a:t>
            </a:fld>
            <a:endParaRPr lang="en-US">
              <a:solidFill>
                <a:srgbClr val="000000"/>
              </a:solidFill>
            </a:endParaRPr>
          </a:p>
        </p:txBody>
      </p:sp>
    </p:spTree>
    <p:extLst>
      <p:ext uri="{BB962C8B-B14F-4D97-AF65-F5344CB8AC3E}">
        <p14:creationId xmlns:p14="http://schemas.microsoft.com/office/powerpoint/2010/main" val="249235349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smtClean="0"/>
              <a:t>Remember the original?</a:t>
            </a:r>
            <a:endParaRPr lang="en-CA" dirty="0"/>
          </a:p>
        </p:txBody>
      </p:sp>
      <p:sp>
        <p:nvSpPr>
          <p:cNvPr id="12" name="Content Placeholder 11"/>
          <p:cNvSpPr>
            <a:spLocks noGrp="1"/>
          </p:cNvSpPr>
          <p:nvPr>
            <p:ph sz="half" idx="1"/>
          </p:nvPr>
        </p:nvSpPr>
        <p:spPr>
          <a:xfrm>
            <a:off x="457200" y="1295400"/>
            <a:ext cx="3657600" cy="5238750"/>
          </a:xfrm>
        </p:spPr>
        <p:txBody>
          <a:bodyPr/>
          <a:lstStyle/>
          <a:p>
            <a:r>
              <a:rPr lang="en-CA" sz="1600" dirty="0"/>
              <a:t>A sign on a building.</a:t>
            </a:r>
          </a:p>
          <a:p>
            <a:pPr algn="ctr"/>
            <a:endParaRPr lang="en-CA" sz="1500" dirty="0" smtClean="0"/>
          </a:p>
          <a:p>
            <a:pPr algn="ctr"/>
            <a:r>
              <a:rPr lang="en-CA" sz="1500" b="1" dirty="0" smtClean="0"/>
              <a:t>Library </a:t>
            </a:r>
            <a:r>
              <a:rPr lang="en-CA" sz="1500" b="1" dirty="0"/>
              <a:t>Hours</a:t>
            </a:r>
          </a:p>
          <a:p>
            <a:pPr algn="ctr"/>
            <a:r>
              <a:rPr lang="en-CA" sz="1500" dirty="0"/>
              <a:t> </a:t>
            </a:r>
          </a:p>
          <a:p>
            <a:pPr algn="ctr"/>
            <a:r>
              <a:rPr lang="en-CA" sz="1500" dirty="0"/>
              <a:t>Please note that the library has new summer hours. See below.</a:t>
            </a:r>
          </a:p>
          <a:p>
            <a:pPr algn="ctr"/>
            <a:r>
              <a:rPr lang="en-CA" sz="1500" dirty="0"/>
              <a:t> </a:t>
            </a:r>
          </a:p>
          <a:p>
            <a:pPr algn="ctr"/>
            <a:r>
              <a:rPr lang="en-CA" sz="1500" dirty="0"/>
              <a:t>Mon and Fri – 8:00 to 16:00</a:t>
            </a:r>
          </a:p>
          <a:p>
            <a:pPr algn="ctr"/>
            <a:r>
              <a:rPr lang="en-CA" sz="1500" dirty="0"/>
              <a:t>Tues and Thurs – 8:00 to 13:00</a:t>
            </a:r>
          </a:p>
          <a:p>
            <a:pPr algn="ctr"/>
            <a:r>
              <a:rPr lang="en-CA" sz="1500" dirty="0"/>
              <a:t>Wed and Sun - Closed</a:t>
            </a:r>
          </a:p>
          <a:p>
            <a:pPr algn="ctr"/>
            <a:r>
              <a:rPr lang="en-CA" sz="1500" dirty="0"/>
              <a:t>Sat – 9:00 to 13:00</a:t>
            </a:r>
          </a:p>
          <a:p>
            <a:pPr algn="ctr"/>
            <a:r>
              <a:rPr lang="en-CA" sz="1500" dirty="0"/>
              <a:t> </a:t>
            </a:r>
          </a:p>
          <a:p>
            <a:endParaRPr lang="en-CA" sz="1200" dirty="0"/>
          </a:p>
          <a:p>
            <a:r>
              <a:rPr lang="en-US" sz="1500" dirty="0"/>
              <a:t>The library ___________ </a:t>
            </a:r>
            <a:endParaRPr lang="en-CA" sz="1500" dirty="0"/>
          </a:p>
          <a:p>
            <a:pPr lvl="0">
              <a:buAutoNum type="alphaLcPeriod"/>
            </a:pPr>
            <a:r>
              <a:rPr lang="en-US" sz="1500" dirty="0" smtClean="0"/>
              <a:t>is </a:t>
            </a:r>
            <a:r>
              <a:rPr lang="en-US" sz="1500" dirty="0"/>
              <a:t>open until 13:00 on </a:t>
            </a:r>
            <a:r>
              <a:rPr lang="en-US" sz="1500" dirty="0" smtClean="0"/>
              <a:t>Sunday.</a:t>
            </a:r>
          </a:p>
          <a:p>
            <a:pPr lvl="0">
              <a:buAutoNum type="alphaLcPeriod"/>
            </a:pPr>
            <a:r>
              <a:rPr lang="en-US" sz="1500" dirty="0" smtClean="0"/>
              <a:t>opens </a:t>
            </a:r>
            <a:r>
              <a:rPr lang="en-US" sz="1500" dirty="0"/>
              <a:t>at nine o’clock on </a:t>
            </a:r>
            <a:r>
              <a:rPr lang="en-US" sz="1500" dirty="0" smtClean="0"/>
              <a:t>Wednesday.</a:t>
            </a:r>
          </a:p>
          <a:p>
            <a:pPr lvl="0">
              <a:buAutoNum type="alphaLcPeriod"/>
            </a:pPr>
            <a:r>
              <a:rPr lang="en-US" sz="1500" dirty="0" smtClean="0"/>
              <a:t>opens </a:t>
            </a:r>
            <a:r>
              <a:rPr lang="en-US" sz="1500" dirty="0"/>
              <a:t>at eight o’clock every </a:t>
            </a:r>
            <a:r>
              <a:rPr lang="en-US" sz="1500" dirty="0" smtClean="0"/>
              <a:t>day.</a:t>
            </a:r>
          </a:p>
          <a:p>
            <a:pPr lvl="0">
              <a:buAutoNum type="alphaLcPeriod"/>
            </a:pPr>
            <a:r>
              <a:rPr lang="en-US" sz="1500" dirty="0" smtClean="0"/>
              <a:t>closes </a:t>
            </a:r>
            <a:r>
              <a:rPr lang="en-US" sz="1500" dirty="0"/>
              <a:t>at four o’clock on Monday</a:t>
            </a:r>
            <a:endParaRPr lang="en-CA" sz="1500" dirty="0"/>
          </a:p>
          <a:p>
            <a:endParaRPr lang="en-CA" dirty="0"/>
          </a:p>
        </p:txBody>
      </p:sp>
      <p:sp>
        <p:nvSpPr>
          <p:cNvPr id="13" name="Content Placeholder 12"/>
          <p:cNvSpPr>
            <a:spLocks noGrp="1"/>
          </p:cNvSpPr>
          <p:nvPr>
            <p:ph sz="half" idx="2"/>
          </p:nvPr>
        </p:nvSpPr>
        <p:spPr>
          <a:xfrm>
            <a:off x="4114800" y="1295400"/>
            <a:ext cx="4724400" cy="5410200"/>
          </a:xfrm>
        </p:spPr>
        <p:txBody>
          <a:bodyPr/>
          <a:lstStyle/>
          <a:p>
            <a:r>
              <a:rPr lang="en-CA" sz="1600" dirty="0"/>
              <a:t>A sign on a building.</a:t>
            </a:r>
          </a:p>
          <a:p>
            <a:pPr algn="ctr"/>
            <a:r>
              <a:rPr lang="en-US" sz="1600" b="1" dirty="0" smtClean="0"/>
              <a:t>Library </a:t>
            </a:r>
            <a:r>
              <a:rPr lang="en-US" sz="1600" b="1" dirty="0"/>
              <a:t>Hours</a:t>
            </a:r>
          </a:p>
          <a:p>
            <a:pPr algn="ctr"/>
            <a:endParaRPr lang="en-CA" sz="1600" dirty="0"/>
          </a:p>
          <a:p>
            <a:pPr algn="ctr"/>
            <a:r>
              <a:rPr lang="en-US" sz="1600" dirty="0"/>
              <a:t> Renovations to the library will start next week on August 15. </a:t>
            </a:r>
            <a:endParaRPr lang="en-CA" sz="1600" dirty="0"/>
          </a:p>
          <a:p>
            <a:pPr algn="ctr"/>
            <a:r>
              <a:rPr lang="en-US" sz="1600" dirty="0"/>
              <a:t>Please note the new library hours. </a:t>
            </a:r>
            <a:endParaRPr lang="en-CA" sz="1600" dirty="0"/>
          </a:p>
          <a:p>
            <a:pPr algn="ctr"/>
            <a:r>
              <a:rPr lang="en-US" sz="1600" dirty="0"/>
              <a:t>We are open Monday to Thursday from 8:00 to 12:00.</a:t>
            </a:r>
            <a:endParaRPr lang="en-CA" sz="1600" dirty="0"/>
          </a:p>
          <a:p>
            <a:pPr algn="ctr"/>
            <a:r>
              <a:rPr lang="en-US" sz="1600" dirty="0"/>
              <a:t>We are open Saturday from 9:00 to 13:00</a:t>
            </a:r>
            <a:endParaRPr lang="en-CA" sz="1600" dirty="0"/>
          </a:p>
          <a:p>
            <a:pPr algn="ctr"/>
            <a:r>
              <a:rPr lang="en-US" sz="1600" dirty="0"/>
              <a:t>We are closed Friday and Sunday.</a:t>
            </a:r>
            <a:endParaRPr lang="en-CA" sz="1600" dirty="0"/>
          </a:p>
          <a:p>
            <a:pPr algn="ctr"/>
            <a:r>
              <a:rPr lang="en-US" sz="1600" dirty="0"/>
              <a:t>We will return to regular hours September 15. </a:t>
            </a:r>
            <a:endParaRPr lang="en-CA" sz="1600" dirty="0"/>
          </a:p>
          <a:p>
            <a:endParaRPr lang="en-US" sz="1600" dirty="0" smtClean="0"/>
          </a:p>
          <a:p>
            <a:endParaRPr lang="en-US" sz="1200" dirty="0"/>
          </a:p>
          <a:p>
            <a:r>
              <a:rPr lang="en-US" sz="1600" dirty="0"/>
              <a:t>The library is _____________.</a:t>
            </a:r>
            <a:endParaRPr lang="en-CA" sz="1600" dirty="0"/>
          </a:p>
          <a:p>
            <a:pPr lvl="0">
              <a:buAutoNum type="alphaLcPeriod"/>
            </a:pPr>
            <a:r>
              <a:rPr lang="en-US" sz="1600" dirty="0"/>
              <a:t>closing for one week</a:t>
            </a:r>
          </a:p>
          <a:p>
            <a:pPr lvl="0">
              <a:buAutoNum type="alphaLcPeriod"/>
            </a:pPr>
            <a:r>
              <a:rPr lang="en-US" sz="1600" dirty="0"/>
              <a:t>moving to a new location</a:t>
            </a:r>
          </a:p>
          <a:p>
            <a:pPr lvl="0">
              <a:buAutoNum type="alphaLcPeriod"/>
            </a:pPr>
            <a:r>
              <a:rPr lang="en-US" sz="1600" dirty="0" smtClean="0"/>
              <a:t>changing its hours</a:t>
            </a:r>
            <a:endParaRPr lang="en-US" sz="1600" dirty="0"/>
          </a:p>
          <a:p>
            <a:pPr lvl="0">
              <a:buAutoNum type="alphaLcPeriod"/>
            </a:pPr>
            <a:r>
              <a:rPr lang="en-US" sz="1600" dirty="0"/>
              <a:t>opening on August 15</a:t>
            </a:r>
            <a:endParaRPr lang="en-CA" sz="1600" dirty="0"/>
          </a:p>
          <a:p>
            <a:endParaRPr lang="en-CA" dirty="0"/>
          </a:p>
        </p:txBody>
      </p:sp>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42</a:t>
            </a:fld>
            <a:endParaRPr lang="en-US">
              <a:solidFill>
                <a:srgbClr val="000000"/>
              </a:solidFill>
            </a:endParaRPr>
          </a:p>
        </p:txBody>
      </p:sp>
    </p:spTree>
    <p:extLst>
      <p:ext uri="{BB962C8B-B14F-4D97-AF65-F5344CB8AC3E}">
        <p14:creationId xmlns:p14="http://schemas.microsoft.com/office/powerpoint/2010/main" val="206368965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 #2</a:t>
            </a:r>
            <a:endParaRPr lang="en-CA" dirty="0"/>
          </a:p>
        </p:txBody>
      </p:sp>
      <p:sp>
        <p:nvSpPr>
          <p:cNvPr id="3" name="Content Placeholder 2"/>
          <p:cNvSpPr>
            <a:spLocks noGrp="1"/>
          </p:cNvSpPr>
          <p:nvPr>
            <p:ph idx="1"/>
          </p:nvPr>
        </p:nvSpPr>
        <p:spPr/>
        <p:txBody>
          <a:bodyPr/>
          <a:lstStyle/>
          <a:p>
            <a:endParaRPr lang="en-US" dirty="0"/>
          </a:p>
          <a:p>
            <a:pPr marL="0" indent="0"/>
            <a:r>
              <a:rPr lang="en-US" dirty="0" smtClean="0"/>
              <a:t>Authentic </a:t>
            </a:r>
            <a:r>
              <a:rPr lang="en-US" dirty="0"/>
              <a:t>texts may </a:t>
            </a:r>
            <a:r>
              <a:rPr lang="en-US" dirty="0" smtClean="0"/>
              <a:t>have </a:t>
            </a:r>
            <a:r>
              <a:rPr lang="en-US" dirty="0"/>
              <a:t>appropriate content, but the vocabulary or structures may be too </a:t>
            </a:r>
            <a:r>
              <a:rPr lang="en-US" dirty="0" smtClean="0"/>
              <a:t>difficult. May have too much information.</a:t>
            </a:r>
            <a:endParaRPr lang="en-CA" dirty="0"/>
          </a:p>
        </p:txBody>
      </p:sp>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43</a:t>
            </a:fld>
            <a:endParaRPr lang="en-US">
              <a:solidFill>
                <a:srgbClr val="000000"/>
              </a:solidFill>
            </a:endParaRPr>
          </a:p>
        </p:txBody>
      </p:sp>
    </p:spTree>
    <p:extLst>
      <p:ext uri="{BB962C8B-B14F-4D97-AF65-F5344CB8AC3E}">
        <p14:creationId xmlns:p14="http://schemas.microsoft.com/office/powerpoint/2010/main" val="258761093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 #2 - example</a:t>
            </a:r>
            <a:endParaRPr lang="en-CA" dirty="0"/>
          </a:p>
        </p:txBody>
      </p:sp>
      <p:sp>
        <p:nvSpPr>
          <p:cNvPr id="3" name="Content Placeholder 2"/>
          <p:cNvSpPr>
            <a:spLocks noGrp="1"/>
          </p:cNvSpPr>
          <p:nvPr>
            <p:ph idx="1"/>
          </p:nvPr>
        </p:nvSpPr>
        <p:spPr>
          <a:xfrm>
            <a:off x="457200" y="1295400"/>
            <a:ext cx="7772400" cy="5029200"/>
          </a:xfrm>
        </p:spPr>
        <p:txBody>
          <a:bodyPr/>
          <a:lstStyle/>
          <a:p>
            <a:r>
              <a:rPr lang="en-US" sz="1600" dirty="0" smtClean="0"/>
              <a:t>From a travel brochure</a:t>
            </a:r>
            <a:endParaRPr lang="en-CA" sz="1600" dirty="0" smtClean="0"/>
          </a:p>
          <a:p>
            <a:endParaRPr lang="en-CA" sz="1600" dirty="0"/>
          </a:p>
          <a:p>
            <a:r>
              <a:rPr lang="en-CA" sz="1600" dirty="0" smtClean="0"/>
              <a:t>	The </a:t>
            </a:r>
            <a:r>
              <a:rPr lang="en-CA" sz="1600" dirty="0"/>
              <a:t>Calgary Zoo is Canada’s second largest zoo. It is located in the northeast section of Calgary, Alberta. There are different ways to access the zoo. You can use Calgary's C-Train light rail system or drive in via Memorial Drive.  You can also get to the zoo using your bicycle and or by walking on the path near the Bow River. A large portion of the zoo is located on St. George's Island in the Bow River. (77 words)</a:t>
            </a:r>
          </a:p>
          <a:p>
            <a:r>
              <a:rPr lang="en-US" sz="1400" dirty="0"/>
              <a:t> </a:t>
            </a:r>
            <a:endParaRPr lang="en-US" sz="1400" dirty="0" smtClean="0"/>
          </a:p>
          <a:p>
            <a:endParaRPr lang="en-CA" sz="1400" dirty="0"/>
          </a:p>
          <a:p>
            <a:r>
              <a:rPr lang="en-CA" sz="1600" dirty="0"/>
              <a:t>What is true about the Calgary zoo</a:t>
            </a:r>
            <a:r>
              <a:rPr lang="en-CA" sz="1600" dirty="0" smtClean="0"/>
              <a:t>?</a:t>
            </a:r>
          </a:p>
          <a:p>
            <a:endParaRPr lang="en-CA" sz="1600" dirty="0"/>
          </a:p>
          <a:p>
            <a:pPr lvl="0">
              <a:buAutoNum type="alphaLcPeriod"/>
            </a:pPr>
            <a:r>
              <a:rPr lang="en-CA" sz="1600" dirty="0" smtClean="0"/>
              <a:t>It </a:t>
            </a:r>
            <a:r>
              <a:rPr lang="en-CA" sz="1600" dirty="0"/>
              <a:t>is the biggest zoo in </a:t>
            </a:r>
            <a:r>
              <a:rPr lang="en-CA" sz="1600" dirty="0" smtClean="0"/>
              <a:t>Canada.</a:t>
            </a:r>
          </a:p>
          <a:p>
            <a:pPr lvl="0">
              <a:buAutoNum type="alphaLcPeriod"/>
            </a:pPr>
            <a:r>
              <a:rPr lang="en-CA" sz="1600" dirty="0" smtClean="0"/>
              <a:t>It </a:t>
            </a:r>
            <a:r>
              <a:rPr lang="en-CA" sz="1600" dirty="0"/>
              <a:t>is in the largest city in </a:t>
            </a:r>
            <a:r>
              <a:rPr lang="en-CA" sz="1600" dirty="0" smtClean="0"/>
              <a:t>Canada.</a:t>
            </a:r>
          </a:p>
          <a:p>
            <a:pPr lvl="0">
              <a:buAutoNum type="alphaLcPeriod"/>
            </a:pPr>
            <a:r>
              <a:rPr lang="en-CA" sz="1600" dirty="0" smtClean="0"/>
              <a:t>It </a:t>
            </a:r>
            <a:r>
              <a:rPr lang="en-CA" sz="1600" dirty="0"/>
              <a:t>is in the south part of </a:t>
            </a:r>
            <a:r>
              <a:rPr lang="en-CA" sz="1600" dirty="0" smtClean="0"/>
              <a:t>Calgary.</a:t>
            </a:r>
          </a:p>
          <a:p>
            <a:pPr lvl="0">
              <a:buAutoNum type="alphaLcPeriod"/>
            </a:pPr>
            <a:r>
              <a:rPr lang="en-CA" sz="1600" dirty="0" smtClean="0"/>
              <a:t>It </a:t>
            </a:r>
            <a:r>
              <a:rPr lang="en-CA" sz="1600" dirty="0"/>
              <a:t>is very close to the Bow River.</a:t>
            </a:r>
            <a:r>
              <a:rPr lang="en-US" dirty="0"/>
              <a:t/>
            </a:r>
            <a:br>
              <a:rPr lang="en-US" dirty="0"/>
            </a:br>
            <a:endParaRPr lang="en-CA" dirty="0"/>
          </a:p>
        </p:txBody>
      </p:sp>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44</a:t>
            </a:fld>
            <a:endParaRPr lang="en-US">
              <a:solidFill>
                <a:srgbClr val="000000"/>
              </a:solidFill>
            </a:endParaRPr>
          </a:p>
        </p:txBody>
      </p:sp>
    </p:spTree>
    <p:extLst>
      <p:ext uri="{BB962C8B-B14F-4D97-AF65-F5344CB8AC3E}">
        <p14:creationId xmlns:p14="http://schemas.microsoft.com/office/powerpoint/2010/main" val="389342496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 1 text</a:t>
            </a:r>
            <a:endParaRPr lang="en-CA" dirty="0"/>
          </a:p>
        </p:txBody>
      </p:sp>
      <p:sp>
        <p:nvSpPr>
          <p:cNvPr id="3" name="Content Placeholder 2"/>
          <p:cNvSpPr>
            <a:spLocks noGrp="1"/>
          </p:cNvSpPr>
          <p:nvPr>
            <p:ph idx="1"/>
          </p:nvPr>
        </p:nvSpPr>
        <p:spPr>
          <a:xfrm>
            <a:off x="457200" y="1295400"/>
            <a:ext cx="7772400" cy="5029200"/>
          </a:xfrm>
        </p:spPr>
        <p:txBody>
          <a:bodyPr/>
          <a:lstStyle/>
          <a:p>
            <a:r>
              <a:rPr lang="en-US" sz="1600" dirty="0" smtClean="0"/>
              <a:t>Started re-working the text to make it simpler:</a:t>
            </a:r>
          </a:p>
          <a:p>
            <a:endParaRPr lang="en-CA" sz="1600" dirty="0"/>
          </a:p>
          <a:p>
            <a:r>
              <a:rPr lang="en-CA" sz="1600" dirty="0"/>
              <a:t>The Calgary Zoo is Canada’s second largest zoo. It is </a:t>
            </a:r>
            <a:r>
              <a:rPr lang="en-CA" sz="1600" strike="sngStrike" dirty="0"/>
              <a:t>located</a:t>
            </a:r>
            <a:r>
              <a:rPr lang="en-CA" sz="1600" dirty="0"/>
              <a:t> in the </a:t>
            </a:r>
            <a:r>
              <a:rPr lang="en-CA" sz="1600" dirty="0">
                <a:solidFill>
                  <a:srgbClr val="FF0000"/>
                </a:solidFill>
              </a:rPr>
              <a:t>northern part </a:t>
            </a:r>
            <a:r>
              <a:rPr lang="en-CA" sz="1600" strike="sngStrike" dirty="0"/>
              <a:t>northeast section </a:t>
            </a:r>
            <a:r>
              <a:rPr lang="en-CA" sz="1600" dirty="0"/>
              <a:t>of Calgary, Alberta. There are different ways to </a:t>
            </a:r>
            <a:r>
              <a:rPr lang="en-CA" sz="1600" strike="sngStrike" dirty="0"/>
              <a:t>access</a:t>
            </a:r>
            <a:r>
              <a:rPr lang="en-CA" sz="1600" dirty="0"/>
              <a:t> </a:t>
            </a:r>
            <a:r>
              <a:rPr lang="en-CA" sz="1600" dirty="0">
                <a:solidFill>
                  <a:srgbClr val="FF0000"/>
                </a:solidFill>
              </a:rPr>
              <a:t>go to </a:t>
            </a:r>
            <a:r>
              <a:rPr lang="en-CA" sz="1600" dirty="0"/>
              <a:t>the zoo. You can use </a:t>
            </a:r>
            <a:r>
              <a:rPr lang="en-CA" sz="1600" strike="sngStrike" dirty="0"/>
              <a:t>Calgary's C-Train light rail system the train or drive there along in via Memorial Drive.</a:t>
            </a:r>
            <a:r>
              <a:rPr lang="en-CA" sz="1600" dirty="0"/>
              <a:t>  </a:t>
            </a:r>
            <a:r>
              <a:rPr lang="en-CA" sz="1600" dirty="0">
                <a:solidFill>
                  <a:srgbClr val="FF0000"/>
                </a:solidFill>
              </a:rPr>
              <a:t>You can get there in many different ways. You can drive there or you can take the train</a:t>
            </a:r>
            <a:r>
              <a:rPr lang="en-CA" sz="1600" dirty="0"/>
              <a:t>. </a:t>
            </a:r>
            <a:r>
              <a:rPr lang="en-CA" sz="1600" strike="sngStrike" dirty="0"/>
              <a:t>You can also get to the zoo using your bicycle and or by walking on the path near the Bow River</a:t>
            </a:r>
            <a:r>
              <a:rPr lang="en-CA" sz="1600" dirty="0"/>
              <a:t>. A large </a:t>
            </a:r>
            <a:r>
              <a:rPr lang="en-CA" sz="1600" strike="sngStrike" dirty="0"/>
              <a:t>portion</a:t>
            </a:r>
            <a:r>
              <a:rPr lang="en-CA" sz="1600" dirty="0"/>
              <a:t> </a:t>
            </a:r>
            <a:r>
              <a:rPr lang="en-CA" sz="1600" dirty="0" smtClean="0"/>
              <a:t>part of </a:t>
            </a:r>
            <a:r>
              <a:rPr lang="en-CA" sz="1600" dirty="0"/>
              <a:t>the zoo is </a:t>
            </a:r>
            <a:r>
              <a:rPr lang="en-CA" sz="1600" strike="sngStrike" dirty="0"/>
              <a:t>located</a:t>
            </a:r>
            <a:r>
              <a:rPr lang="en-CA" sz="1600" dirty="0"/>
              <a:t> on St. George's Island in the Bow River.</a:t>
            </a:r>
            <a:r>
              <a:rPr lang="en-US" sz="1600" dirty="0"/>
              <a:t> </a:t>
            </a:r>
            <a:endParaRPr lang="en-US" sz="1600" dirty="0" smtClean="0"/>
          </a:p>
          <a:p>
            <a:endParaRPr lang="en-US" sz="1600" dirty="0" smtClean="0"/>
          </a:p>
          <a:p>
            <a:endParaRPr lang="en-CA" dirty="0"/>
          </a:p>
        </p:txBody>
      </p:sp>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45</a:t>
            </a:fld>
            <a:endParaRPr lang="en-US">
              <a:solidFill>
                <a:srgbClr val="000000"/>
              </a:solidFill>
            </a:endParaRPr>
          </a:p>
        </p:txBody>
      </p:sp>
    </p:spTree>
    <p:extLst>
      <p:ext uri="{BB962C8B-B14F-4D97-AF65-F5344CB8AC3E}">
        <p14:creationId xmlns:p14="http://schemas.microsoft.com/office/powerpoint/2010/main" val="63411153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 1 text</a:t>
            </a:r>
            <a:endParaRPr lang="en-CA" dirty="0"/>
          </a:p>
        </p:txBody>
      </p:sp>
      <p:sp>
        <p:nvSpPr>
          <p:cNvPr id="3" name="Content Placeholder 2"/>
          <p:cNvSpPr>
            <a:spLocks noGrp="1"/>
          </p:cNvSpPr>
          <p:nvPr>
            <p:ph idx="1"/>
          </p:nvPr>
        </p:nvSpPr>
        <p:spPr>
          <a:xfrm>
            <a:off x="457200" y="1295400"/>
            <a:ext cx="7772400" cy="5029200"/>
          </a:xfrm>
        </p:spPr>
        <p:txBody>
          <a:bodyPr/>
          <a:lstStyle/>
          <a:p>
            <a:r>
              <a:rPr lang="en-US" sz="1600" dirty="0" smtClean="0"/>
              <a:t>Started re-working the text to make it simpler:</a:t>
            </a:r>
          </a:p>
          <a:p>
            <a:endParaRPr lang="en-CA" sz="1600" dirty="0"/>
          </a:p>
          <a:p>
            <a:r>
              <a:rPr lang="en-CA" sz="1600" dirty="0"/>
              <a:t>The Calgary Zoo is Canada’s second largest zoo. It is </a:t>
            </a:r>
            <a:r>
              <a:rPr lang="en-CA" sz="1600" strike="sngStrike" dirty="0"/>
              <a:t>located</a:t>
            </a:r>
            <a:r>
              <a:rPr lang="en-CA" sz="1600" dirty="0"/>
              <a:t> in the </a:t>
            </a:r>
            <a:r>
              <a:rPr lang="en-CA" sz="1600" dirty="0">
                <a:solidFill>
                  <a:srgbClr val="FF0000"/>
                </a:solidFill>
              </a:rPr>
              <a:t>northern part </a:t>
            </a:r>
            <a:r>
              <a:rPr lang="en-CA" sz="1600" strike="sngStrike" dirty="0"/>
              <a:t>northeast section </a:t>
            </a:r>
            <a:r>
              <a:rPr lang="en-CA" sz="1600" dirty="0"/>
              <a:t>of Calgary, Alberta. There are different ways to </a:t>
            </a:r>
            <a:r>
              <a:rPr lang="en-CA" sz="1600" strike="sngStrike" dirty="0"/>
              <a:t>access</a:t>
            </a:r>
            <a:r>
              <a:rPr lang="en-CA" sz="1600" dirty="0"/>
              <a:t> </a:t>
            </a:r>
            <a:r>
              <a:rPr lang="en-CA" sz="1600" dirty="0">
                <a:solidFill>
                  <a:srgbClr val="FF0000"/>
                </a:solidFill>
              </a:rPr>
              <a:t>go to </a:t>
            </a:r>
            <a:r>
              <a:rPr lang="en-CA" sz="1600" dirty="0"/>
              <a:t>the zoo. You can use </a:t>
            </a:r>
            <a:r>
              <a:rPr lang="en-CA" sz="1600" strike="sngStrike" dirty="0"/>
              <a:t>Calgary's C-Train light rail system the train or drive there along in via Memorial Drive.</a:t>
            </a:r>
            <a:r>
              <a:rPr lang="en-CA" sz="1600" dirty="0"/>
              <a:t>  </a:t>
            </a:r>
            <a:r>
              <a:rPr lang="en-CA" sz="1600" dirty="0">
                <a:solidFill>
                  <a:srgbClr val="FF0000"/>
                </a:solidFill>
              </a:rPr>
              <a:t>You can get there in many different ways. You can drive there or you can take the train</a:t>
            </a:r>
            <a:r>
              <a:rPr lang="en-CA" sz="1600" dirty="0"/>
              <a:t>. </a:t>
            </a:r>
            <a:r>
              <a:rPr lang="en-CA" sz="1600" strike="sngStrike" dirty="0"/>
              <a:t>You can also get to the zoo using your bicycle and or by walking on the path near the Bow River</a:t>
            </a:r>
            <a:r>
              <a:rPr lang="en-CA" sz="1600" dirty="0"/>
              <a:t>. A large </a:t>
            </a:r>
            <a:r>
              <a:rPr lang="en-CA" sz="1600" strike="sngStrike" dirty="0"/>
              <a:t>portion</a:t>
            </a:r>
            <a:r>
              <a:rPr lang="en-CA" sz="1600" dirty="0"/>
              <a:t> </a:t>
            </a:r>
            <a:r>
              <a:rPr lang="en-CA" sz="1600" dirty="0" smtClean="0"/>
              <a:t>part of </a:t>
            </a:r>
            <a:r>
              <a:rPr lang="en-CA" sz="1600" dirty="0"/>
              <a:t>the zoo is </a:t>
            </a:r>
            <a:r>
              <a:rPr lang="en-CA" sz="1600" strike="sngStrike" dirty="0"/>
              <a:t>located</a:t>
            </a:r>
            <a:r>
              <a:rPr lang="en-CA" sz="1600" dirty="0"/>
              <a:t> on St. George's Island in the Bow River.</a:t>
            </a:r>
            <a:r>
              <a:rPr lang="en-US" sz="1600" dirty="0"/>
              <a:t> </a:t>
            </a:r>
            <a:endParaRPr lang="en-US" sz="1600" dirty="0" smtClean="0"/>
          </a:p>
          <a:p>
            <a:endParaRPr lang="en-US" sz="1600" dirty="0" smtClean="0"/>
          </a:p>
          <a:p>
            <a:r>
              <a:rPr lang="en-US" sz="1600" dirty="0" smtClean="0"/>
              <a:t>Finished with this:</a:t>
            </a:r>
          </a:p>
          <a:p>
            <a:endParaRPr lang="en-CA" sz="1600" dirty="0"/>
          </a:p>
          <a:p>
            <a:r>
              <a:rPr lang="en-CA" sz="1600" dirty="0"/>
              <a:t>The Calgary Zoo is Canada’s second largest zoo. It is </a:t>
            </a:r>
            <a:r>
              <a:rPr lang="en-CA" sz="1600" dirty="0" smtClean="0"/>
              <a:t>in </a:t>
            </a:r>
            <a:r>
              <a:rPr lang="en-CA" sz="1600" dirty="0"/>
              <a:t>the northern part of Calgary, Alberta. The best way to get to the zoo is by train or by car. You can easily walk or bike there when you are on the Bow River hiking path.  A large </a:t>
            </a:r>
            <a:r>
              <a:rPr lang="en-CA" sz="1600" dirty="0" smtClean="0"/>
              <a:t>part </a:t>
            </a:r>
            <a:r>
              <a:rPr lang="en-CA" sz="1600" dirty="0"/>
              <a:t>of the zoo is </a:t>
            </a:r>
            <a:r>
              <a:rPr lang="en-CA" sz="1600" dirty="0" smtClean="0"/>
              <a:t>on </a:t>
            </a:r>
            <a:r>
              <a:rPr lang="en-CA" sz="1600" dirty="0"/>
              <a:t>St. George's Island in the Bow River. (</a:t>
            </a:r>
            <a:r>
              <a:rPr lang="en-CA" sz="1600" dirty="0" smtClean="0"/>
              <a:t>62 </a:t>
            </a:r>
            <a:r>
              <a:rPr lang="en-CA" sz="1600" dirty="0"/>
              <a:t>words)</a:t>
            </a:r>
          </a:p>
          <a:p>
            <a:endParaRPr lang="en-CA" dirty="0"/>
          </a:p>
        </p:txBody>
      </p:sp>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46</a:t>
            </a:fld>
            <a:endParaRPr lang="en-US">
              <a:solidFill>
                <a:srgbClr val="000000"/>
              </a:solidFill>
            </a:endParaRPr>
          </a:p>
        </p:txBody>
      </p:sp>
    </p:spTree>
    <p:extLst>
      <p:ext uri="{BB962C8B-B14F-4D97-AF65-F5344CB8AC3E}">
        <p14:creationId xmlns:p14="http://schemas.microsoft.com/office/powerpoint/2010/main" val="286669010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CA"/>
          </a:p>
        </p:txBody>
      </p:sp>
      <p:sp>
        <p:nvSpPr>
          <p:cNvPr id="6" name="Content Placeholder 5"/>
          <p:cNvSpPr>
            <a:spLocks noGrp="1"/>
          </p:cNvSpPr>
          <p:nvPr>
            <p:ph sz="half" idx="1"/>
          </p:nvPr>
        </p:nvSpPr>
        <p:spPr>
          <a:xfrm>
            <a:off x="457200" y="1295400"/>
            <a:ext cx="3810000" cy="4648200"/>
          </a:xfrm>
        </p:spPr>
        <p:txBody>
          <a:bodyPr/>
          <a:lstStyle/>
          <a:p>
            <a:r>
              <a:rPr lang="en-CA" sz="1800" dirty="0" smtClean="0"/>
              <a:t>Started with this:</a:t>
            </a:r>
          </a:p>
          <a:p>
            <a:endParaRPr lang="en-CA" sz="1800" dirty="0"/>
          </a:p>
          <a:p>
            <a:r>
              <a:rPr lang="en-CA" sz="1800" dirty="0" smtClean="0"/>
              <a:t>What </a:t>
            </a:r>
            <a:r>
              <a:rPr lang="en-CA" sz="1800" dirty="0"/>
              <a:t>is true about the Calgary zoo</a:t>
            </a:r>
            <a:r>
              <a:rPr lang="en-CA" sz="1800" dirty="0" smtClean="0"/>
              <a:t>?</a:t>
            </a:r>
          </a:p>
          <a:p>
            <a:endParaRPr lang="en-CA" sz="1800" dirty="0"/>
          </a:p>
          <a:p>
            <a:pPr lvl="0">
              <a:buAutoNum type="alphaLcPeriod"/>
            </a:pPr>
            <a:r>
              <a:rPr lang="en-CA" sz="1800" dirty="0" smtClean="0"/>
              <a:t>It </a:t>
            </a:r>
            <a:r>
              <a:rPr lang="en-CA" sz="1800" dirty="0"/>
              <a:t>is the biggest zoo in </a:t>
            </a:r>
            <a:r>
              <a:rPr lang="en-CA" sz="1800" dirty="0" smtClean="0"/>
              <a:t>Canada.</a:t>
            </a:r>
          </a:p>
          <a:p>
            <a:pPr lvl="0">
              <a:buAutoNum type="alphaLcPeriod"/>
            </a:pPr>
            <a:r>
              <a:rPr lang="en-CA" sz="1800" dirty="0" smtClean="0"/>
              <a:t>It </a:t>
            </a:r>
            <a:r>
              <a:rPr lang="en-CA" sz="1800" dirty="0"/>
              <a:t>is in the largest city in </a:t>
            </a:r>
            <a:r>
              <a:rPr lang="en-CA" sz="1800" dirty="0" smtClean="0"/>
              <a:t>Canada.</a:t>
            </a:r>
          </a:p>
          <a:p>
            <a:pPr lvl="0">
              <a:buAutoNum type="alphaLcPeriod"/>
            </a:pPr>
            <a:r>
              <a:rPr lang="en-CA" sz="1800" dirty="0" smtClean="0"/>
              <a:t>It </a:t>
            </a:r>
            <a:r>
              <a:rPr lang="en-CA" sz="1800" dirty="0"/>
              <a:t>is in the south part of </a:t>
            </a:r>
            <a:r>
              <a:rPr lang="en-CA" sz="1800" dirty="0" smtClean="0"/>
              <a:t>Calgary.</a:t>
            </a:r>
          </a:p>
          <a:p>
            <a:pPr lvl="0">
              <a:buAutoNum type="alphaLcPeriod"/>
            </a:pPr>
            <a:r>
              <a:rPr lang="en-CA" sz="1800" dirty="0" smtClean="0"/>
              <a:t>It </a:t>
            </a:r>
            <a:r>
              <a:rPr lang="en-CA" sz="1800" dirty="0"/>
              <a:t>is very close to the Bow River.</a:t>
            </a:r>
          </a:p>
          <a:p>
            <a:endParaRPr lang="en-US" dirty="0" smtClean="0"/>
          </a:p>
          <a:p>
            <a:r>
              <a:rPr lang="en-US" sz="1800" dirty="0" smtClean="0"/>
              <a:t>Now the text and item are aligned</a:t>
            </a:r>
            <a:endParaRPr lang="en-CA" sz="1800" dirty="0"/>
          </a:p>
        </p:txBody>
      </p:sp>
      <p:sp>
        <p:nvSpPr>
          <p:cNvPr id="7" name="Content Placeholder 6"/>
          <p:cNvSpPr>
            <a:spLocks noGrp="1"/>
          </p:cNvSpPr>
          <p:nvPr>
            <p:ph sz="half" idx="2"/>
          </p:nvPr>
        </p:nvSpPr>
        <p:spPr/>
        <p:txBody>
          <a:bodyPr/>
          <a:lstStyle/>
          <a:p>
            <a:r>
              <a:rPr lang="en-CA" sz="1800" dirty="0" smtClean="0"/>
              <a:t>Ended with this:</a:t>
            </a:r>
          </a:p>
          <a:p>
            <a:endParaRPr lang="en-CA" sz="1800" dirty="0"/>
          </a:p>
          <a:p>
            <a:r>
              <a:rPr lang="en-CA" sz="1800" dirty="0" smtClean="0"/>
              <a:t>The </a:t>
            </a:r>
            <a:r>
              <a:rPr lang="en-CA" sz="1800" dirty="0"/>
              <a:t>Calgary Zoo is ____________.</a:t>
            </a:r>
          </a:p>
          <a:p>
            <a:pPr lvl="0"/>
            <a:endParaRPr lang="en-CA" sz="1800" dirty="0" smtClean="0"/>
          </a:p>
          <a:p>
            <a:pPr lvl="0">
              <a:buAutoNum type="alphaLcPeriod"/>
            </a:pPr>
            <a:r>
              <a:rPr lang="en-CA" sz="1800" dirty="0" smtClean="0"/>
              <a:t>the </a:t>
            </a:r>
            <a:r>
              <a:rPr lang="en-CA" sz="1800" dirty="0"/>
              <a:t>biggest in </a:t>
            </a:r>
            <a:r>
              <a:rPr lang="en-CA" sz="1800" dirty="0" smtClean="0"/>
              <a:t>Canada</a:t>
            </a:r>
          </a:p>
          <a:p>
            <a:pPr lvl="0">
              <a:buAutoNum type="alphaLcPeriod"/>
            </a:pPr>
            <a:r>
              <a:rPr lang="en-CA" sz="1800" dirty="0" smtClean="0"/>
              <a:t>in </a:t>
            </a:r>
            <a:r>
              <a:rPr lang="en-CA" sz="1800" dirty="0"/>
              <a:t>southern </a:t>
            </a:r>
            <a:r>
              <a:rPr lang="en-CA" sz="1800" dirty="0" smtClean="0"/>
              <a:t>Calgary</a:t>
            </a:r>
          </a:p>
          <a:p>
            <a:pPr lvl="0">
              <a:buAutoNum type="alphaLcPeriod"/>
            </a:pPr>
            <a:r>
              <a:rPr lang="en-CA" sz="1800" dirty="0" smtClean="0"/>
              <a:t>very </a:t>
            </a:r>
            <a:r>
              <a:rPr lang="en-CA" sz="1800" dirty="0"/>
              <a:t>easy to get </a:t>
            </a:r>
            <a:r>
              <a:rPr lang="en-CA" sz="1800" dirty="0" smtClean="0"/>
              <a:t>to</a:t>
            </a:r>
          </a:p>
          <a:p>
            <a:pPr lvl="0">
              <a:buAutoNum type="alphaLcPeriod"/>
            </a:pPr>
            <a:r>
              <a:rPr lang="en-CA" sz="1800" dirty="0" smtClean="0"/>
              <a:t>far </a:t>
            </a:r>
            <a:r>
              <a:rPr lang="en-CA" sz="1800" dirty="0"/>
              <a:t>from a hiking path</a:t>
            </a:r>
          </a:p>
          <a:p>
            <a:pPr algn="ctr"/>
            <a:endParaRPr lang="en-CA" sz="1400" dirty="0"/>
          </a:p>
        </p:txBody>
      </p:sp>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47</a:t>
            </a:fld>
            <a:endParaRPr lang="en-US">
              <a:solidFill>
                <a:srgbClr val="000000"/>
              </a:solidFill>
            </a:endParaRPr>
          </a:p>
        </p:txBody>
      </p:sp>
    </p:spTree>
    <p:extLst>
      <p:ext uri="{BB962C8B-B14F-4D97-AF65-F5344CB8AC3E}">
        <p14:creationId xmlns:p14="http://schemas.microsoft.com/office/powerpoint/2010/main" val="33284419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Challenge #3</a:t>
            </a:r>
            <a:endParaRPr lang="en-CA" dirty="0"/>
          </a:p>
        </p:txBody>
      </p:sp>
      <p:sp>
        <p:nvSpPr>
          <p:cNvPr id="7" name="Content Placeholder 6"/>
          <p:cNvSpPr>
            <a:spLocks noGrp="1"/>
          </p:cNvSpPr>
          <p:nvPr>
            <p:ph idx="1"/>
          </p:nvPr>
        </p:nvSpPr>
        <p:spPr/>
        <p:txBody>
          <a:bodyPr/>
          <a:lstStyle/>
          <a:p>
            <a:endParaRPr lang="en-US" dirty="0" smtClean="0"/>
          </a:p>
          <a:p>
            <a:endParaRPr lang="en-US" dirty="0" smtClean="0"/>
          </a:p>
          <a:p>
            <a:r>
              <a:rPr lang="en-US" dirty="0" smtClean="0"/>
              <a:t>Authentic </a:t>
            </a:r>
            <a:r>
              <a:rPr lang="en-US" dirty="0"/>
              <a:t>texts may have structures/vocabulary </a:t>
            </a:r>
            <a:r>
              <a:rPr lang="en-US" dirty="0" smtClean="0"/>
              <a:t>that are </a:t>
            </a:r>
            <a:r>
              <a:rPr lang="en-US" dirty="0"/>
              <a:t>simple, but the content is not necessarily “survival”</a:t>
            </a:r>
          </a:p>
          <a:p>
            <a:endParaRPr lang="en-US" dirty="0"/>
          </a:p>
          <a:p>
            <a:endParaRPr lang="en-CA" dirty="0"/>
          </a:p>
        </p:txBody>
      </p:sp>
      <p:sp>
        <p:nvSpPr>
          <p:cNvPr id="5" name="Slide Number Placeholder 4"/>
          <p:cNvSpPr>
            <a:spLocks noGrp="1"/>
          </p:cNvSpPr>
          <p:nvPr>
            <p:ph type="sldNum" sz="quarter" idx="10"/>
          </p:nvPr>
        </p:nvSpPr>
        <p:spPr/>
        <p:txBody>
          <a:bodyPr/>
          <a:lstStyle/>
          <a:p>
            <a:pPr>
              <a:defRPr/>
            </a:pPr>
            <a:fld id="{6742C766-790A-4F81-A7A0-43AAA8CD552B}" type="slidenum">
              <a:rPr lang="en-US" smtClean="0">
                <a:solidFill>
                  <a:srgbClr val="000000"/>
                </a:solidFill>
              </a:rPr>
              <a:pPr>
                <a:defRPr/>
              </a:pPr>
              <a:t>48</a:t>
            </a:fld>
            <a:endParaRPr lang="en-US">
              <a:solidFill>
                <a:srgbClr val="000000"/>
              </a:solidFill>
            </a:endParaRPr>
          </a:p>
        </p:txBody>
      </p:sp>
    </p:spTree>
    <p:extLst>
      <p:ext uri="{BB962C8B-B14F-4D97-AF65-F5344CB8AC3E}">
        <p14:creationId xmlns:p14="http://schemas.microsoft.com/office/powerpoint/2010/main" val="153665040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 #3 - example</a:t>
            </a:r>
            <a:endParaRPr lang="en-CA" dirty="0"/>
          </a:p>
        </p:txBody>
      </p:sp>
      <p:sp>
        <p:nvSpPr>
          <p:cNvPr id="3" name="Content Placeholder 2"/>
          <p:cNvSpPr>
            <a:spLocks noGrp="1"/>
          </p:cNvSpPr>
          <p:nvPr>
            <p:ph idx="1"/>
          </p:nvPr>
        </p:nvSpPr>
        <p:spPr>
          <a:xfrm>
            <a:off x="457200" y="1295400"/>
            <a:ext cx="7772400" cy="5181600"/>
          </a:xfrm>
        </p:spPr>
        <p:txBody>
          <a:bodyPr/>
          <a:lstStyle/>
          <a:p>
            <a:r>
              <a:rPr lang="en-CA" sz="1800" dirty="0" smtClean="0"/>
              <a:t>A simple description of a sport</a:t>
            </a:r>
          </a:p>
          <a:p>
            <a:r>
              <a:rPr lang="en-CA" sz="1800" b="1" dirty="0" smtClean="0"/>
              <a:t>Simplified draft text:</a:t>
            </a:r>
          </a:p>
          <a:p>
            <a:endParaRPr lang="en-CA" sz="1800" b="1" dirty="0"/>
          </a:p>
          <a:p>
            <a:r>
              <a:rPr lang="en-CA" sz="1600" b="1" dirty="0"/>
              <a:t>Fencing</a:t>
            </a:r>
            <a:r>
              <a:rPr lang="en-CA" sz="1600" dirty="0"/>
              <a:t> is a group of three related combat sports. There are three forms of modern fencing: foil, </a:t>
            </a:r>
            <a:r>
              <a:rPr lang="en-CA" sz="1600" dirty="0" err="1"/>
              <a:t>épée</a:t>
            </a:r>
            <a:r>
              <a:rPr lang="en-CA" sz="1600" dirty="0"/>
              <a:t>, and sabre. Each form uses a different kind of weapon and has different rules. Most competitive fencers specialize in one weapon only. To win points, the weapon must make contact with an opponent. Fencing is one of the original sports in the Olympics</a:t>
            </a:r>
            <a:r>
              <a:rPr lang="en-CA" sz="1600" dirty="0" smtClean="0"/>
              <a:t>. (61 words)</a:t>
            </a:r>
            <a:endParaRPr lang="en-CA" sz="1600" dirty="0"/>
          </a:p>
          <a:p>
            <a:endParaRPr lang="en-US" sz="1600" dirty="0"/>
          </a:p>
          <a:p>
            <a:endParaRPr lang="en-US" sz="2400" dirty="0" smtClean="0"/>
          </a:p>
        </p:txBody>
      </p:sp>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49</a:t>
            </a:fld>
            <a:endParaRPr lang="en-US">
              <a:solidFill>
                <a:srgbClr val="000000"/>
              </a:solidFill>
            </a:endParaRPr>
          </a:p>
        </p:txBody>
      </p:sp>
    </p:spTree>
    <p:extLst>
      <p:ext uri="{BB962C8B-B14F-4D97-AF65-F5344CB8AC3E}">
        <p14:creationId xmlns:p14="http://schemas.microsoft.com/office/powerpoint/2010/main" val="28915205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fr-CA" dirty="0" smtClean="0"/>
              <a:t>STANAG 6001 </a:t>
            </a:r>
            <a:r>
              <a:rPr lang="fr-CA" dirty="0" err="1" smtClean="0"/>
              <a:t>Level</a:t>
            </a:r>
            <a:r>
              <a:rPr lang="fr-CA" dirty="0" smtClean="0"/>
              <a:t> </a:t>
            </a:r>
            <a:r>
              <a:rPr lang="fr-CA" dirty="0" err="1" smtClean="0"/>
              <a:t>Descriptors</a:t>
            </a:r>
            <a:endParaRPr lang="fr-CA" dirty="0" smtClean="0"/>
          </a:p>
          <a:p>
            <a:r>
              <a:rPr lang="fr-CA" dirty="0" err="1" smtClean="0"/>
              <a:t>Characteristics</a:t>
            </a:r>
            <a:r>
              <a:rPr lang="fr-CA" dirty="0" smtClean="0"/>
              <a:t> of </a:t>
            </a:r>
            <a:r>
              <a:rPr lang="fr-CA" dirty="0" err="1" smtClean="0"/>
              <a:t>Level</a:t>
            </a:r>
            <a:r>
              <a:rPr lang="fr-CA" dirty="0" smtClean="0"/>
              <a:t> 1 </a:t>
            </a:r>
            <a:r>
              <a:rPr lang="fr-CA" dirty="0" err="1" smtClean="0"/>
              <a:t>texts</a:t>
            </a:r>
            <a:endParaRPr lang="fr-CA" dirty="0" smtClean="0"/>
          </a:p>
          <a:p>
            <a:r>
              <a:rPr lang="fr-CA" dirty="0" smtClean="0"/>
              <a:t>Challenges of </a:t>
            </a:r>
            <a:r>
              <a:rPr lang="fr-CA" dirty="0" err="1" smtClean="0"/>
              <a:t>finding</a:t>
            </a:r>
            <a:r>
              <a:rPr lang="fr-CA" dirty="0" smtClean="0"/>
              <a:t> </a:t>
            </a:r>
            <a:r>
              <a:rPr lang="fr-CA" dirty="0" err="1" smtClean="0"/>
              <a:t>Level</a:t>
            </a:r>
            <a:r>
              <a:rPr lang="fr-CA" dirty="0" smtClean="0"/>
              <a:t> 1 </a:t>
            </a:r>
            <a:r>
              <a:rPr lang="fr-CA" dirty="0" err="1" smtClean="0"/>
              <a:t>texts</a:t>
            </a:r>
            <a:endParaRPr lang="fr-CA" dirty="0" smtClean="0"/>
          </a:p>
          <a:p>
            <a:r>
              <a:rPr lang="fr-CA" dirty="0" err="1" smtClean="0"/>
              <a:t>Examples</a:t>
            </a:r>
            <a:r>
              <a:rPr lang="fr-CA" dirty="0" smtClean="0"/>
              <a:t> of </a:t>
            </a:r>
            <a:r>
              <a:rPr lang="fr-CA" dirty="0" err="1" smtClean="0"/>
              <a:t>Level</a:t>
            </a:r>
            <a:r>
              <a:rPr lang="fr-CA" dirty="0" smtClean="0"/>
              <a:t> 1 </a:t>
            </a:r>
            <a:r>
              <a:rPr lang="fr-CA" dirty="0" err="1" smtClean="0"/>
              <a:t>reading</a:t>
            </a:r>
            <a:r>
              <a:rPr lang="fr-CA" dirty="0" smtClean="0"/>
              <a:t> items</a:t>
            </a:r>
          </a:p>
          <a:p>
            <a:endParaRPr lang="en-US" dirty="0"/>
          </a:p>
        </p:txBody>
      </p:sp>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5</a:t>
            </a:fld>
            <a:endParaRPr lang="en-US">
              <a:solidFill>
                <a:srgbClr val="000000"/>
              </a:solidFill>
            </a:endParaRPr>
          </a:p>
        </p:txBody>
      </p:sp>
    </p:spTree>
    <p:extLst>
      <p:ext uri="{BB962C8B-B14F-4D97-AF65-F5344CB8AC3E}">
        <p14:creationId xmlns:p14="http://schemas.microsoft.com/office/powerpoint/2010/main" val="35834650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 #3 - example</a:t>
            </a:r>
            <a:endParaRPr lang="en-CA" dirty="0"/>
          </a:p>
        </p:txBody>
      </p:sp>
      <p:sp>
        <p:nvSpPr>
          <p:cNvPr id="3" name="Content Placeholder 2"/>
          <p:cNvSpPr>
            <a:spLocks noGrp="1"/>
          </p:cNvSpPr>
          <p:nvPr>
            <p:ph idx="1"/>
          </p:nvPr>
        </p:nvSpPr>
        <p:spPr>
          <a:xfrm>
            <a:off x="457200" y="1295400"/>
            <a:ext cx="7772400" cy="5181600"/>
          </a:xfrm>
        </p:spPr>
        <p:txBody>
          <a:bodyPr/>
          <a:lstStyle/>
          <a:p>
            <a:r>
              <a:rPr lang="en-CA" sz="1800" dirty="0" smtClean="0"/>
              <a:t>A simple description of a sport</a:t>
            </a:r>
          </a:p>
          <a:p>
            <a:r>
              <a:rPr lang="en-CA" sz="1800" b="1" dirty="0" smtClean="0"/>
              <a:t>Simplified draft text:</a:t>
            </a:r>
          </a:p>
          <a:p>
            <a:endParaRPr lang="en-CA" sz="1800" b="1" dirty="0" smtClean="0"/>
          </a:p>
          <a:p>
            <a:r>
              <a:rPr lang="en-CA" sz="1600" b="1" dirty="0"/>
              <a:t>Fencing</a:t>
            </a:r>
            <a:r>
              <a:rPr lang="en-CA" sz="1600" dirty="0"/>
              <a:t> is a group of three related combat sports. There are three forms of modern fencing: </a:t>
            </a:r>
            <a:r>
              <a:rPr lang="en-CA" sz="1600" strike="sngStrike" dirty="0"/>
              <a:t>foil, </a:t>
            </a:r>
            <a:r>
              <a:rPr lang="en-CA" sz="1600" strike="sngStrike" dirty="0" err="1"/>
              <a:t>épée</a:t>
            </a:r>
            <a:r>
              <a:rPr lang="en-CA" sz="1600" strike="sngStrike" dirty="0"/>
              <a:t>, and sabre</a:t>
            </a:r>
            <a:r>
              <a:rPr lang="en-CA" sz="1600" dirty="0"/>
              <a:t>. Each form uses a different kind of weapon </a:t>
            </a:r>
            <a:r>
              <a:rPr lang="en-CA" sz="1600" strike="sngStrike" dirty="0"/>
              <a:t>and</a:t>
            </a:r>
            <a:r>
              <a:rPr lang="en-CA" sz="1600" dirty="0"/>
              <a:t> </a:t>
            </a:r>
            <a:r>
              <a:rPr lang="en-CA" sz="1600" dirty="0">
                <a:solidFill>
                  <a:srgbClr val="FF0000"/>
                </a:solidFill>
              </a:rPr>
              <a:t>There are </a:t>
            </a:r>
            <a:r>
              <a:rPr lang="en-CA" sz="1600" strike="sngStrike" dirty="0"/>
              <a:t>has</a:t>
            </a:r>
            <a:r>
              <a:rPr lang="en-CA" sz="1600" dirty="0"/>
              <a:t> different rules </a:t>
            </a:r>
            <a:r>
              <a:rPr lang="en-CA" sz="1600" dirty="0">
                <a:solidFill>
                  <a:srgbClr val="FF0000"/>
                </a:solidFill>
              </a:rPr>
              <a:t>for each form of fencing</a:t>
            </a:r>
            <a:r>
              <a:rPr lang="en-CA" sz="1600" dirty="0"/>
              <a:t>. Most competitive fencers specialize in one weapon only. To win points, the weapon must make contact with an opponent. </a:t>
            </a:r>
            <a:r>
              <a:rPr lang="en-CA" sz="1600" dirty="0">
                <a:solidFill>
                  <a:srgbClr val="FF0000"/>
                </a:solidFill>
              </a:rPr>
              <a:t>Competitive</a:t>
            </a:r>
            <a:r>
              <a:rPr lang="en-CA" sz="1600" dirty="0"/>
              <a:t> Fencing is one of the original sports in the Olympics. (61 words)</a:t>
            </a:r>
          </a:p>
          <a:p>
            <a:endParaRPr lang="en-US" sz="1600" dirty="0"/>
          </a:p>
          <a:p>
            <a:endParaRPr lang="en-US" sz="2400" dirty="0" smtClean="0"/>
          </a:p>
        </p:txBody>
      </p:sp>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50</a:t>
            </a:fld>
            <a:endParaRPr lang="en-US">
              <a:solidFill>
                <a:srgbClr val="000000"/>
              </a:solidFill>
            </a:endParaRPr>
          </a:p>
        </p:txBody>
      </p:sp>
    </p:spTree>
    <p:extLst>
      <p:ext uri="{BB962C8B-B14F-4D97-AF65-F5344CB8AC3E}">
        <p14:creationId xmlns:p14="http://schemas.microsoft.com/office/powerpoint/2010/main" val="249224280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 #3 - example</a:t>
            </a:r>
            <a:endParaRPr lang="en-CA" dirty="0"/>
          </a:p>
        </p:txBody>
      </p:sp>
      <p:sp>
        <p:nvSpPr>
          <p:cNvPr id="3" name="Content Placeholder 2"/>
          <p:cNvSpPr>
            <a:spLocks noGrp="1"/>
          </p:cNvSpPr>
          <p:nvPr>
            <p:ph idx="1"/>
          </p:nvPr>
        </p:nvSpPr>
        <p:spPr>
          <a:xfrm>
            <a:off x="457200" y="1295400"/>
            <a:ext cx="7772400" cy="5181600"/>
          </a:xfrm>
        </p:spPr>
        <p:txBody>
          <a:bodyPr/>
          <a:lstStyle/>
          <a:p>
            <a:r>
              <a:rPr lang="en-CA" sz="1800" dirty="0" smtClean="0"/>
              <a:t>A simple description of a sport</a:t>
            </a:r>
          </a:p>
          <a:p>
            <a:endParaRPr lang="en-CA" sz="1800" b="1" dirty="0"/>
          </a:p>
          <a:p>
            <a:r>
              <a:rPr lang="en-CA" sz="1600" b="1" dirty="0"/>
              <a:t>Fencing</a:t>
            </a:r>
            <a:r>
              <a:rPr lang="en-CA" sz="1600" dirty="0"/>
              <a:t> is a group of three related combat sports. There are three forms of modern fencing: foil, </a:t>
            </a:r>
            <a:r>
              <a:rPr lang="en-CA" sz="1600" dirty="0" err="1"/>
              <a:t>épée</a:t>
            </a:r>
            <a:r>
              <a:rPr lang="en-CA" sz="1600" dirty="0"/>
              <a:t>, and sabre. Each form uses a different kind of weapon </a:t>
            </a:r>
            <a:r>
              <a:rPr lang="en-CA" sz="1600" strike="sngStrike" dirty="0"/>
              <a:t>and</a:t>
            </a:r>
            <a:r>
              <a:rPr lang="en-CA" sz="1600" dirty="0"/>
              <a:t> </a:t>
            </a:r>
            <a:r>
              <a:rPr lang="en-CA" sz="1600" dirty="0">
                <a:solidFill>
                  <a:srgbClr val="FF0000"/>
                </a:solidFill>
              </a:rPr>
              <a:t>There are </a:t>
            </a:r>
            <a:r>
              <a:rPr lang="en-CA" sz="1600" strike="sngStrike" dirty="0"/>
              <a:t>has</a:t>
            </a:r>
            <a:r>
              <a:rPr lang="en-CA" sz="1600" dirty="0"/>
              <a:t> different rules </a:t>
            </a:r>
            <a:r>
              <a:rPr lang="en-CA" sz="1600" dirty="0">
                <a:solidFill>
                  <a:srgbClr val="FF0000"/>
                </a:solidFill>
              </a:rPr>
              <a:t>for each form of fencing</a:t>
            </a:r>
            <a:r>
              <a:rPr lang="en-CA" sz="1600" dirty="0"/>
              <a:t>. Most competitive fencers specialize in one weapon only. To win points, the weapon must make contact with an opponent. </a:t>
            </a:r>
            <a:r>
              <a:rPr lang="en-CA" sz="1600" dirty="0">
                <a:solidFill>
                  <a:srgbClr val="FF0000"/>
                </a:solidFill>
              </a:rPr>
              <a:t>Competitive</a:t>
            </a:r>
            <a:r>
              <a:rPr lang="en-CA" sz="1600" dirty="0"/>
              <a:t> Fencing is one of the original sports in the Olympics. (61 words)</a:t>
            </a:r>
          </a:p>
          <a:p>
            <a:endParaRPr lang="en-US" sz="1600" dirty="0"/>
          </a:p>
          <a:p>
            <a:r>
              <a:rPr lang="en-US" sz="1600" b="1" dirty="0" smtClean="0"/>
              <a:t>Reworked – further simplified</a:t>
            </a:r>
            <a:r>
              <a:rPr lang="en-US" sz="1600" dirty="0" smtClean="0"/>
              <a:t>:</a:t>
            </a:r>
          </a:p>
          <a:p>
            <a:endParaRPr lang="en-CA" sz="1600" dirty="0" smtClean="0"/>
          </a:p>
          <a:p>
            <a:r>
              <a:rPr lang="en-CA" sz="1600" b="1" dirty="0" smtClean="0"/>
              <a:t>Fencing</a:t>
            </a:r>
            <a:r>
              <a:rPr lang="en-CA" sz="1600" dirty="0"/>
              <a:t> is a </a:t>
            </a:r>
            <a:r>
              <a:rPr lang="en-CA" sz="1600" dirty="0" smtClean="0"/>
              <a:t>combat sport</a:t>
            </a:r>
            <a:r>
              <a:rPr lang="en-CA" sz="1600" dirty="0"/>
              <a:t>.</a:t>
            </a:r>
            <a:r>
              <a:rPr lang="en-CA" sz="1600" dirty="0" smtClean="0"/>
              <a:t> </a:t>
            </a:r>
            <a:r>
              <a:rPr lang="en-CA" sz="1600" dirty="0"/>
              <a:t>There are three forms of modern </a:t>
            </a:r>
            <a:r>
              <a:rPr lang="en-CA" sz="1600" dirty="0" smtClean="0"/>
              <a:t>fencing. Each </a:t>
            </a:r>
            <a:r>
              <a:rPr lang="en-CA" sz="1600" dirty="0"/>
              <a:t>form uses a different kind of weapon. </a:t>
            </a:r>
            <a:r>
              <a:rPr lang="en-CA" sz="1600" dirty="0" smtClean="0"/>
              <a:t>There </a:t>
            </a:r>
            <a:r>
              <a:rPr lang="en-CA" sz="1600" dirty="0"/>
              <a:t>are different rules for each form of fencing. </a:t>
            </a:r>
            <a:r>
              <a:rPr lang="en-CA" sz="1600" dirty="0" smtClean="0"/>
              <a:t>Most </a:t>
            </a:r>
            <a:r>
              <a:rPr lang="en-CA" sz="1600" dirty="0"/>
              <a:t>competitive fencers specialize in one weapon only. To win points, the weapon must make contact with an opponent. Competitive fencing is one of the original sports in the modern Olympics</a:t>
            </a:r>
            <a:r>
              <a:rPr lang="en-CA" sz="1600" dirty="0" smtClean="0"/>
              <a:t>. (60 words)</a:t>
            </a:r>
            <a:endParaRPr lang="en-CA" sz="1600" dirty="0"/>
          </a:p>
          <a:p>
            <a:endParaRPr lang="en-US" sz="1200" dirty="0" smtClean="0"/>
          </a:p>
          <a:p>
            <a:endParaRPr lang="en-US" sz="2400" dirty="0" smtClean="0"/>
          </a:p>
        </p:txBody>
      </p:sp>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51</a:t>
            </a:fld>
            <a:endParaRPr lang="en-US">
              <a:solidFill>
                <a:srgbClr val="000000"/>
              </a:solidFill>
            </a:endParaRPr>
          </a:p>
        </p:txBody>
      </p:sp>
    </p:spTree>
    <p:extLst>
      <p:ext uri="{BB962C8B-B14F-4D97-AF65-F5344CB8AC3E}">
        <p14:creationId xmlns:p14="http://schemas.microsoft.com/office/powerpoint/2010/main" val="395426261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 #3 - example</a:t>
            </a:r>
            <a:endParaRPr lang="en-CA" dirty="0"/>
          </a:p>
        </p:txBody>
      </p:sp>
      <p:sp>
        <p:nvSpPr>
          <p:cNvPr id="3" name="Content Placeholder 2"/>
          <p:cNvSpPr>
            <a:spLocks noGrp="1"/>
          </p:cNvSpPr>
          <p:nvPr>
            <p:ph idx="1"/>
          </p:nvPr>
        </p:nvSpPr>
        <p:spPr>
          <a:xfrm>
            <a:off x="457200" y="1295400"/>
            <a:ext cx="7772400" cy="5181600"/>
          </a:xfrm>
        </p:spPr>
        <p:txBody>
          <a:bodyPr/>
          <a:lstStyle/>
          <a:p>
            <a:r>
              <a:rPr lang="en-CA" sz="1800" dirty="0" smtClean="0"/>
              <a:t>A simple description of a sport</a:t>
            </a:r>
          </a:p>
          <a:p>
            <a:endParaRPr lang="en-CA" sz="1600" b="1" dirty="0" smtClean="0"/>
          </a:p>
          <a:p>
            <a:r>
              <a:rPr lang="en-CA" sz="1600" b="1" dirty="0" smtClean="0"/>
              <a:t>Fencing</a:t>
            </a:r>
            <a:r>
              <a:rPr lang="en-CA" sz="1600" dirty="0"/>
              <a:t> is a group of three related combat sports. There are three forms of modern fencing: foil, </a:t>
            </a:r>
            <a:r>
              <a:rPr lang="en-CA" sz="1600" dirty="0" err="1"/>
              <a:t>épée</a:t>
            </a:r>
            <a:r>
              <a:rPr lang="en-CA" sz="1600" dirty="0"/>
              <a:t>, and sabre. Each form uses a different kind of weapon </a:t>
            </a:r>
            <a:r>
              <a:rPr lang="en-CA" sz="1600" strike="sngStrike" dirty="0"/>
              <a:t>and</a:t>
            </a:r>
            <a:r>
              <a:rPr lang="en-CA" sz="1600" dirty="0"/>
              <a:t> </a:t>
            </a:r>
            <a:r>
              <a:rPr lang="en-CA" sz="1600" dirty="0">
                <a:solidFill>
                  <a:srgbClr val="FF0000"/>
                </a:solidFill>
              </a:rPr>
              <a:t>There are </a:t>
            </a:r>
            <a:r>
              <a:rPr lang="en-CA" sz="1600" strike="sngStrike" dirty="0"/>
              <a:t>has</a:t>
            </a:r>
            <a:r>
              <a:rPr lang="en-CA" sz="1600" dirty="0"/>
              <a:t> different rules </a:t>
            </a:r>
            <a:r>
              <a:rPr lang="en-CA" sz="1600" dirty="0">
                <a:solidFill>
                  <a:srgbClr val="FF0000"/>
                </a:solidFill>
              </a:rPr>
              <a:t>for each form of fencing</a:t>
            </a:r>
            <a:r>
              <a:rPr lang="en-CA" sz="1600" dirty="0"/>
              <a:t>. Most competitive fencers specialize in one weapon only. To win points, the weapon must make contact with an opponent. </a:t>
            </a:r>
            <a:r>
              <a:rPr lang="en-CA" sz="1600" dirty="0">
                <a:solidFill>
                  <a:srgbClr val="FF0000"/>
                </a:solidFill>
              </a:rPr>
              <a:t>Competitive</a:t>
            </a:r>
            <a:r>
              <a:rPr lang="en-CA" sz="1600" dirty="0"/>
              <a:t> Fencing is one of the original sports in the Olympics. (61 words)</a:t>
            </a:r>
          </a:p>
          <a:p>
            <a:endParaRPr lang="en-US" sz="1600" dirty="0"/>
          </a:p>
          <a:p>
            <a:r>
              <a:rPr lang="en-US" sz="1600" b="1" dirty="0" smtClean="0"/>
              <a:t>Reworked – further simplified</a:t>
            </a:r>
            <a:r>
              <a:rPr lang="en-US" sz="1600" dirty="0" smtClean="0"/>
              <a:t>:</a:t>
            </a:r>
          </a:p>
          <a:p>
            <a:endParaRPr lang="en-CA" sz="1600" dirty="0" smtClean="0"/>
          </a:p>
          <a:p>
            <a:r>
              <a:rPr lang="en-CA" sz="1600" b="1" dirty="0" smtClean="0"/>
              <a:t>Fencing</a:t>
            </a:r>
            <a:r>
              <a:rPr lang="en-CA" sz="1600" dirty="0"/>
              <a:t> is a </a:t>
            </a:r>
            <a:r>
              <a:rPr lang="en-CA" sz="1600" dirty="0" smtClean="0"/>
              <a:t>combat sport</a:t>
            </a:r>
            <a:r>
              <a:rPr lang="en-CA" sz="1600" dirty="0"/>
              <a:t>.</a:t>
            </a:r>
            <a:r>
              <a:rPr lang="en-CA" sz="1600" dirty="0" smtClean="0"/>
              <a:t> </a:t>
            </a:r>
            <a:r>
              <a:rPr lang="en-CA" sz="1600" dirty="0"/>
              <a:t>There are three forms of modern </a:t>
            </a:r>
            <a:r>
              <a:rPr lang="en-CA" sz="1600" dirty="0" smtClean="0"/>
              <a:t>fencing. Each </a:t>
            </a:r>
            <a:r>
              <a:rPr lang="en-CA" sz="1600" dirty="0"/>
              <a:t>form uses a different kind of weapon. </a:t>
            </a:r>
            <a:r>
              <a:rPr lang="en-CA" sz="1600" dirty="0" smtClean="0"/>
              <a:t>There </a:t>
            </a:r>
            <a:r>
              <a:rPr lang="en-CA" sz="1600" dirty="0"/>
              <a:t>are different rules for each form of fencing. </a:t>
            </a:r>
            <a:r>
              <a:rPr lang="en-CA" sz="1600" dirty="0" smtClean="0"/>
              <a:t>Most </a:t>
            </a:r>
            <a:r>
              <a:rPr lang="en-CA" sz="1600" dirty="0"/>
              <a:t>competitive fencers specialize in one weapon only. To win points, the weapon must make contact with an opponent. Competitive fencing is one of the original sports in the modern Olympics. (60 words)</a:t>
            </a:r>
          </a:p>
          <a:p>
            <a:endParaRPr lang="en-US" sz="1200" dirty="0" smtClean="0"/>
          </a:p>
          <a:p>
            <a:r>
              <a:rPr lang="en-US" sz="2400" dirty="0" smtClean="0"/>
              <a:t>Is fencing accessible to L1??</a:t>
            </a:r>
          </a:p>
          <a:p>
            <a:endParaRPr lang="en-US" sz="2400" dirty="0" smtClean="0"/>
          </a:p>
        </p:txBody>
      </p:sp>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52</a:t>
            </a:fld>
            <a:endParaRPr lang="en-US">
              <a:solidFill>
                <a:srgbClr val="000000"/>
              </a:solidFill>
            </a:endParaRPr>
          </a:p>
        </p:txBody>
      </p:sp>
    </p:spTree>
    <p:extLst>
      <p:ext uri="{BB962C8B-B14F-4D97-AF65-F5344CB8AC3E}">
        <p14:creationId xmlns:p14="http://schemas.microsoft.com/office/powerpoint/2010/main" val="302008980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a:xfrm>
            <a:off x="457200" y="1295400"/>
            <a:ext cx="7772400" cy="5105400"/>
          </a:xfrm>
        </p:spPr>
        <p:txBody>
          <a:bodyPr/>
          <a:lstStyle/>
          <a:p>
            <a:r>
              <a:rPr lang="en-US" dirty="0"/>
              <a:t>The </a:t>
            </a:r>
            <a:r>
              <a:rPr lang="en-US" dirty="0" smtClean="0"/>
              <a:t>key to creating L1 items </a:t>
            </a:r>
            <a:r>
              <a:rPr lang="en-US" dirty="0" smtClean="0"/>
              <a:t>is the KISS principle:</a:t>
            </a:r>
            <a:endParaRPr lang="en-US" dirty="0" smtClean="0"/>
          </a:p>
          <a:p>
            <a:endParaRPr lang="en-US" dirty="0"/>
          </a:p>
          <a:p>
            <a:pPr marL="0" indent="0"/>
            <a:r>
              <a:rPr lang="en-US" dirty="0"/>
              <a:t>Keep it </a:t>
            </a:r>
            <a:r>
              <a:rPr lang="en-US" dirty="0" smtClean="0"/>
              <a:t>short and simple</a:t>
            </a:r>
            <a:r>
              <a:rPr lang="en-US" dirty="0" smtClean="0"/>
              <a:t>: </a:t>
            </a:r>
            <a:r>
              <a:rPr lang="en-CA" dirty="0" smtClean="0"/>
              <a:t>up </a:t>
            </a:r>
            <a:r>
              <a:rPr lang="en-CA" dirty="0"/>
              <a:t>to 60 words (1 question per text)</a:t>
            </a:r>
            <a:endParaRPr lang="en-US" dirty="0" smtClean="0"/>
          </a:p>
          <a:p>
            <a:pPr marL="0" indent="0"/>
            <a:endParaRPr lang="en-US" dirty="0"/>
          </a:p>
          <a:p>
            <a:endParaRPr lang="en-CA" dirty="0"/>
          </a:p>
        </p:txBody>
      </p:sp>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53</a:t>
            </a:fld>
            <a:endParaRPr lang="en-US">
              <a:solidFill>
                <a:srgbClr val="000000"/>
              </a:solidFill>
            </a:endParaRPr>
          </a:p>
        </p:txBody>
      </p:sp>
    </p:spTree>
    <p:extLst>
      <p:ext uri="{BB962C8B-B14F-4D97-AF65-F5344CB8AC3E}">
        <p14:creationId xmlns:p14="http://schemas.microsoft.com/office/powerpoint/2010/main" val="69086121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a:xfrm>
            <a:off x="457200" y="1295400"/>
            <a:ext cx="7772400" cy="5105400"/>
          </a:xfrm>
        </p:spPr>
        <p:txBody>
          <a:bodyPr/>
          <a:lstStyle/>
          <a:p>
            <a:r>
              <a:rPr lang="en-US" dirty="0"/>
              <a:t>The </a:t>
            </a:r>
            <a:r>
              <a:rPr lang="en-US" dirty="0" smtClean="0"/>
              <a:t>key to creating L1 items </a:t>
            </a:r>
            <a:r>
              <a:rPr lang="en-US" dirty="0" smtClean="0"/>
              <a:t>is the KISS principle:</a:t>
            </a:r>
            <a:endParaRPr lang="en-US" dirty="0" smtClean="0"/>
          </a:p>
          <a:p>
            <a:endParaRPr lang="en-US" dirty="0"/>
          </a:p>
          <a:p>
            <a:pPr marL="0" indent="0"/>
            <a:r>
              <a:rPr lang="en-US" dirty="0"/>
              <a:t>Keep it </a:t>
            </a:r>
            <a:r>
              <a:rPr lang="en-US" dirty="0" smtClean="0"/>
              <a:t>short and simple</a:t>
            </a:r>
            <a:r>
              <a:rPr lang="en-US" dirty="0" smtClean="0"/>
              <a:t>: </a:t>
            </a:r>
            <a:r>
              <a:rPr lang="en-CA" dirty="0" smtClean="0"/>
              <a:t>up </a:t>
            </a:r>
            <a:r>
              <a:rPr lang="en-CA" dirty="0"/>
              <a:t>to 60 words (1 question per text)</a:t>
            </a:r>
            <a:endParaRPr lang="en-US" dirty="0" smtClean="0"/>
          </a:p>
          <a:p>
            <a:pPr marL="0" indent="0"/>
            <a:endParaRPr lang="en-US" dirty="0"/>
          </a:p>
          <a:p>
            <a:pPr marL="0" indent="0"/>
            <a:r>
              <a:rPr lang="en-US" dirty="0" smtClean="0"/>
              <a:t>Ensure </a:t>
            </a:r>
            <a:r>
              <a:rPr lang="en-US" dirty="0"/>
              <a:t>the alignment of text and </a:t>
            </a:r>
            <a:r>
              <a:rPr lang="en-US" dirty="0" smtClean="0"/>
              <a:t>task by:</a:t>
            </a:r>
          </a:p>
          <a:p>
            <a:pPr marL="1141413" lvl="2" indent="-514350">
              <a:buAutoNum type="arabicPeriod"/>
            </a:pPr>
            <a:r>
              <a:rPr lang="en-US" dirty="0" smtClean="0"/>
              <a:t>editing the text to make sure the structures and vocabulary are accessible for L1; that there is enough information; and that the content is appropriate for L1</a:t>
            </a:r>
          </a:p>
          <a:p>
            <a:pPr marL="1141413" lvl="2" indent="-514350">
              <a:buAutoNum type="arabicPeriod"/>
            </a:pPr>
            <a:r>
              <a:rPr lang="en-US" dirty="0" smtClean="0"/>
              <a:t>focusing </a:t>
            </a:r>
            <a:r>
              <a:rPr lang="en-US" dirty="0"/>
              <a:t>your task on the reader purpose </a:t>
            </a:r>
            <a:endParaRPr lang="en-US" dirty="0" smtClean="0"/>
          </a:p>
          <a:p>
            <a:pPr marL="1141413" lvl="3" indent="0">
              <a:buNone/>
            </a:pPr>
            <a:r>
              <a:rPr lang="en-US" dirty="0"/>
              <a:t>	</a:t>
            </a:r>
            <a:r>
              <a:rPr lang="en-US" i="0" dirty="0" smtClean="0"/>
              <a:t>the reader’s attention is oriented to the main idea and to 	important pieces of information</a:t>
            </a:r>
          </a:p>
          <a:p>
            <a:endParaRPr lang="en-CA" dirty="0"/>
          </a:p>
        </p:txBody>
      </p:sp>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54</a:t>
            </a:fld>
            <a:endParaRPr lang="en-US">
              <a:solidFill>
                <a:srgbClr val="000000"/>
              </a:solidFill>
            </a:endParaRPr>
          </a:p>
        </p:txBody>
      </p:sp>
    </p:spTree>
    <p:extLst>
      <p:ext uri="{BB962C8B-B14F-4D97-AF65-F5344CB8AC3E}">
        <p14:creationId xmlns:p14="http://schemas.microsoft.com/office/powerpoint/2010/main" val="313265125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Conclusion</a:t>
            </a:r>
            <a:endParaRPr lang="en-CA" dirty="0"/>
          </a:p>
        </p:txBody>
      </p:sp>
      <p:sp>
        <p:nvSpPr>
          <p:cNvPr id="7" name="Content Placeholder 6"/>
          <p:cNvSpPr>
            <a:spLocks noGrp="1"/>
          </p:cNvSpPr>
          <p:nvPr>
            <p:ph idx="1"/>
          </p:nvPr>
        </p:nvSpPr>
        <p:spPr>
          <a:xfrm>
            <a:off x="457200" y="1295400"/>
            <a:ext cx="7772400" cy="4800600"/>
          </a:xfrm>
        </p:spPr>
        <p:txBody>
          <a:bodyPr/>
          <a:lstStyle/>
          <a:p>
            <a:r>
              <a:rPr lang="en-US" dirty="0" smtClean="0"/>
              <a:t>Remember:</a:t>
            </a:r>
          </a:p>
          <a:p>
            <a:endParaRPr lang="en-US" dirty="0" smtClean="0"/>
          </a:p>
        </p:txBody>
      </p:sp>
      <p:sp>
        <p:nvSpPr>
          <p:cNvPr id="5" name="Slide Number Placeholder 4"/>
          <p:cNvSpPr>
            <a:spLocks noGrp="1"/>
          </p:cNvSpPr>
          <p:nvPr>
            <p:ph type="sldNum" sz="quarter" idx="10"/>
          </p:nvPr>
        </p:nvSpPr>
        <p:spPr/>
        <p:txBody>
          <a:bodyPr/>
          <a:lstStyle/>
          <a:p>
            <a:pPr>
              <a:defRPr/>
            </a:pPr>
            <a:fld id="{6742C766-790A-4F81-A7A0-43AAA8CD552B}" type="slidenum">
              <a:rPr lang="en-US" smtClean="0">
                <a:solidFill>
                  <a:srgbClr val="000000"/>
                </a:solidFill>
              </a:rPr>
              <a:pPr>
                <a:defRPr/>
              </a:pPr>
              <a:t>55</a:t>
            </a:fld>
            <a:endParaRPr lang="en-US">
              <a:solidFill>
                <a:srgbClr val="000000"/>
              </a:solidFill>
            </a:endParaRPr>
          </a:p>
        </p:txBody>
      </p:sp>
    </p:spTree>
    <p:extLst>
      <p:ext uri="{BB962C8B-B14F-4D97-AF65-F5344CB8AC3E}">
        <p14:creationId xmlns:p14="http://schemas.microsoft.com/office/powerpoint/2010/main" val="26366193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Conclusion</a:t>
            </a:r>
            <a:endParaRPr lang="en-CA" dirty="0"/>
          </a:p>
        </p:txBody>
      </p:sp>
      <p:sp>
        <p:nvSpPr>
          <p:cNvPr id="7" name="Content Placeholder 6"/>
          <p:cNvSpPr>
            <a:spLocks noGrp="1"/>
          </p:cNvSpPr>
          <p:nvPr>
            <p:ph idx="1"/>
          </p:nvPr>
        </p:nvSpPr>
        <p:spPr>
          <a:xfrm>
            <a:off x="457200" y="1295400"/>
            <a:ext cx="7772400" cy="4800600"/>
          </a:xfrm>
        </p:spPr>
        <p:txBody>
          <a:bodyPr/>
          <a:lstStyle/>
          <a:p>
            <a:r>
              <a:rPr lang="en-US" dirty="0" smtClean="0"/>
              <a:t>Remember:</a:t>
            </a:r>
          </a:p>
          <a:p>
            <a:endParaRPr lang="en-US" dirty="0" smtClean="0"/>
          </a:p>
          <a:p>
            <a:r>
              <a:rPr lang="en-US" dirty="0" smtClean="0"/>
              <a:t>Simple = easy</a:t>
            </a:r>
            <a:endParaRPr lang="en-US" dirty="0"/>
          </a:p>
          <a:p>
            <a:endParaRPr lang="en-US" dirty="0" smtClean="0"/>
          </a:p>
        </p:txBody>
      </p:sp>
      <p:sp>
        <p:nvSpPr>
          <p:cNvPr id="5" name="Slide Number Placeholder 4"/>
          <p:cNvSpPr>
            <a:spLocks noGrp="1"/>
          </p:cNvSpPr>
          <p:nvPr>
            <p:ph type="sldNum" sz="quarter" idx="10"/>
          </p:nvPr>
        </p:nvSpPr>
        <p:spPr/>
        <p:txBody>
          <a:bodyPr/>
          <a:lstStyle/>
          <a:p>
            <a:pPr>
              <a:defRPr/>
            </a:pPr>
            <a:fld id="{6742C766-790A-4F81-A7A0-43AAA8CD552B}" type="slidenum">
              <a:rPr lang="en-US" smtClean="0">
                <a:solidFill>
                  <a:srgbClr val="000000"/>
                </a:solidFill>
              </a:rPr>
              <a:pPr>
                <a:defRPr/>
              </a:pPr>
              <a:t>56</a:t>
            </a:fld>
            <a:endParaRPr lang="en-US">
              <a:solidFill>
                <a:srgbClr val="000000"/>
              </a:solidFill>
            </a:endParaRPr>
          </a:p>
        </p:txBody>
      </p:sp>
      <p:cxnSp>
        <p:nvCxnSpPr>
          <p:cNvPr id="3" name="Straight Connector 2"/>
          <p:cNvCxnSpPr/>
          <p:nvPr/>
        </p:nvCxnSpPr>
        <p:spPr bwMode="auto">
          <a:xfrm flipH="1">
            <a:off x="1752600" y="2286000"/>
            <a:ext cx="76200" cy="381000"/>
          </a:xfrm>
          <a:prstGeom prst="line">
            <a:avLst/>
          </a:prstGeom>
          <a:solidFill>
            <a:schemeClr val="accent1"/>
          </a:solidFill>
          <a:ln w="285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4588697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Conclusion</a:t>
            </a:r>
            <a:endParaRPr lang="en-CA" dirty="0"/>
          </a:p>
        </p:txBody>
      </p:sp>
      <p:sp>
        <p:nvSpPr>
          <p:cNvPr id="7" name="Content Placeholder 6"/>
          <p:cNvSpPr>
            <a:spLocks noGrp="1"/>
          </p:cNvSpPr>
          <p:nvPr>
            <p:ph idx="1"/>
          </p:nvPr>
        </p:nvSpPr>
        <p:spPr>
          <a:xfrm>
            <a:off x="457200" y="1295400"/>
            <a:ext cx="7772400" cy="4800600"/>
          </a:xfrm>
        </p:spPr>
        <p:txBody>
          <a:bodyPr/>
          <a:lstStyle/>
          <a:p>
            <a:r>
              <a:rPr lang="en-US" dirty="0" smtClean="0"/>
              <a:t>Remember:</a:t>
            </a:r>
          </a:p>
          <a:p>
            <a:endParaRPr lang="en-US" dirty="0" smtClean="0"/>
          </a:p>
          <a:p>
            <a:r>
              <a:rPr lang="en-US" dirty="0" smtClean="0"/>
              <a:t>Simple = easy</a:t>
            </a:r>
            <a:endParaRPr lang="en-US" dirty="0"/>
          </a:p>
          <a:p>
            <a:endParaRPr lang="en-US" dirty="0" smtClean="0"/>
          </a:p>
          <a:p>
            <a:r>
              <a:rPr lang="en-US" dirty="0" smtClean="0"/>
              <a:t>Difficult to find authentic L1 texts.</a:t>
            </a:r>
          </a:p>
          <a:p>
            <a:endParaRPr lang="en-US" dirty="0"/>
          </a:p>
        </p:txBody>
      </p:sp>
      <p:sp>
        <p:nvSpPr>
          <p:cNvPr id="5" name="Slide Number Placeholder 4"/>
          <p:cNvSpPr>
            <a:spLocks noGrp="1"/>
          </p:cNvSpPr>
          <p:nvPr>
            <p:ph type="sldNum" sz="quarter" idx="10"/>
          </p:nvPr>
        </p:nvSpPr>
        <p:spPr/>
        <p:txBody>
          <a:bodyPr/>
          <a:lstStyle/>
          <a:p>
            <a:pPr>
              <a:defRPr/>
            </a:pPr>
            <a:fld id="{6742C766-790A-4F81-A7A0-43AAA8CD552B}" type="slidenum">
              <a:rPr lang="en-US" smtClean="0">
                <a:solidFill>
                  <a:srgbClr val="000000"/>
                </a:solidFill>
              </a:rPr>
              <a:pPr>
                <a:defRPr/>
              </a:pPr>
              <a:t>57</a:t>
            </a:fld>
            <a:endParaRPr lang="en-US">
              <a:solidFill>
                <a:srgbClr val="000000"/>
              </a:solidFill>
            </a:endParaRPr>
          </a:p>
        </p:txBody>
      </p:sp>
      <p:cxnSp>
        <p:nvCxnSpPr>
          <p:cNvPr id="3" name="Straight Connector 2"/>
          <p:cNvCxnSpPr/>
          <p:nvPr/>
        </p:nvCxnSpPr>
        <p:spPr bwMode="auto">
          <a:xfrm flipH="1">
            <a:off x="1752600" y="2286000"/>
            <a:ext cx="76200" cy="381000"/>
          </a:xfrm>
          <a:prstGeom prst="line">
            <a:avLst/>
          </a:prstGeom>
          <a:solidFill>
            <a:schemeClr val="accent1"/>
          </a:solidFill>
          <a:ln w="285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7609176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Conclusion</a:t>
            </a:r>
            <a:endParaRPr lang="en-CA" dirty="0"/>
          </a:p>
        </p:txBody>
      </p:sp>
      <p:sp>
        <p:nvSpPr>
          <p:cNvPr id="7" name="Content Placeholder 6"/>
          <p:cNvSpPr>
            <a:spLocks noGrp="1"/>
          </p:cNvSpPr>
          <p:nvPr>
            <p:ph idx="1"/>
          </p:nvPr>
        </p:nvSpPr>
        <p:spPr>
          <a:xfrm>
            <a:off x="457200" y="1295400"/>
            <a:ext cx="7772400" cy="4800600"/>
          </a:xfrm>
        </p:spPr>
        <p:txBody>
          <a:bodyPr/>
          <a:lstStyle/>
          <a:p>
            <a:r>
              <a:rPr lang="en-US" dirty="0" smtClean="0"/>
              <a:t>Remember:</a:t>
            </a:r>
          </a:p>
          <a:p>
            <a:endParaRPr lang="en-US" dirty="0" smtClean="0"/>
          </a:p>
          <a:p>
            <a:r>
              <a:rPr lang="en-US" dirty="0" smtClean="0"/>
              <a:t>Simple = easy</a:t>
            </a:r>
            <a:endParaRPr lang="en-US" dirty="0"/>
          </a:p>
          <a:p>
            <a:endParaRPr lang="en-US" dirty="0" smtClean="0"/>
          </a:p>
          <a:p>
            <a:r>
              <a:rPr lang="en-US" dirty="0" smtClean="0"/>
              <a:t>Difficult to find authentic L1 texts.</a:t>
            </a:r>
          </a:p>
          <a:p>
            <a:endParaRPr lang="en-US" dirty="0"/>
          </a:p>
          <a:p>
            <a:r>
              <a:rPr lang="en-US" dirty="0" smtClean="0"/>
              <a:t>Takes a lot of brain power to edit the texts you do find – to ensure vocabulary, structures and content are accessible for L1</a:t>
            </a:r>
            <a:endParaRPr lang="en-US" dirty="0"/>
          </a:p>
        </p:txBody>
      </p:sp>
      <p:sp>
        <p:nvSpPr>
          <p:cNvPr id="5" name="Slide Number Placeholder 4"/>
          <p:cNvSpPr>
            <a:spLocks noGrp="1"/>
          </p:cNvSpPr>
          <p:nvPr>
            <p:ph type="sldNum" sz="quarter" idx="10"/>
          </p:nvPr>
        </p:nvSpPr>
        <p:spPr/>
        <p:txBody>
          <a:bodyPr/>
          <a:lstStyle/>
          <a:p>
            <a:pPr>
              <a:defRPr/>
            </a:pPr>
            <a:fld id="{6742C766-790A-4F81-A7A0-43AAA8CD552B}" type="slidenum">
              <a:rPr lang="en-US" smtClean="0">
                <a:solidFill>
                  <a:srgbClr val="000000"/>
                </a:solidFill>
              </a:rPr>
              <a:pPr>
                <a:defRPr/>
              </a:pPr>
              <a:t>58</a:t>
            </a:fld>
            <a:endParaRPr lang="en-US">
              <a:solidFill>
                <a:srgbClr val="000000"/>
              </a:solidFill>
            </a:endParaRPr>
          </a:p>
        </p:txBody>
      </p:sp>
      <p:cxnSp>
        <p:nvCxnSpPr>
          <p:cNvPr id="3" name="Straight Connector 2"/>
          <p:cNvCxnSpPr/>
          <p:nvPr/>
        </p:nvCxnSpPr>
        <p:spPr bwMode="auto">
          <a:xfrm flipH="1">
            <a:off x="1752600" y="2286000"/>
            <a:ext cx="76200" cy="381000"/>
          </a:xfrm>
          <a:prstGeom prst="line">
            <a:avLst/>
          </a:prstGeom>
          <a:solidFill>
            <a:schemeClr val="accent1"/>
          </a:solidFill>
          <a:ln w="285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0632344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pPr algn="ctr"/>
            <a:r>
              <a:rPr lang="en-US" dirty="0" smtClean="0"/>
              <a:t>QUESTIONS?</a:t>
            </a:r>
          </a:p>
          <a:p>
            <a:pPr algn="ctr"/>
            <a:endParaRPr lang="en-US" dirty="0"/>
          </a:p>
          <a:p>
            <a:pPr algn="ctr"/>
            <a:r>
              <a:rPr lang="en-US" dirty="0" smtClean="0"/>
              <a:t>THANK YOU</a:t>
            </a:r>
            <a:endParaRPr lang="en-US" dirty="0"/>
          </a:p>
          <a:p>
            <a:endParaRPr lang="en-CA" dirty="0"/>
          </a:p>
        </p:txBody>
      </p:sp>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59</a:t>
            </a:fld>
            <a:endParaRPr lang="en-US">
              <a:solidFill>
                <a:srgbClr val="000000"/>
              </a:solidFill>
            </a:endParaRPr>
          </a:p>
        </p:txBody>
      </p:sp>
    </p:spTree>
    <p:extLst>
      <p:ext uri="{BB962C8B-B14F-4D97-AF65-F5344CB8AC3E}">
        <p14:creationId xmlns:p14="http://schemas.microsoft.com/office/powerpoint/2010/main" val="20082945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Level 1 = survival</a:t>
            </a:r>
            <a:endParaRPr lang="en-CA" dirty="0"/>
          </a:p>
        </p:txBody>
      </p:sp>
      <p:sp>
        <p:nvSpPr>
          <p:cNvPr id="3" name="Content Placeholder 2"/>
          <p:cNvSpPr>
            <a:spLocks noGrp="1"/>
          </p:cNvSpPr>
          <p:nvPr>
            <p:ph idx="1"/>
          </p:nvPr>
        </p:nvSpPr>
        <p:spPr>
          <a:xfrm>
            <a:off x="457200" y="1295400"/>
            <a:ext cx="7772400" cy="4724400"/>
          </a:xfrm>
        </p:spPr>
        <p:txBody>
          <a:bodyPr/>
          <a:lstStyle/>
          <a:p>
            <a:r>
              <a:rPr lang="en-CA" dirty="0" smtClean="0"/>
              <a:t>STANAG 6001 = criterion-referenced </a:t>
            </a:r>
            <a:endParaRPr lang="en-US" dirty="0"/>
          </a:p>
          <a:p>
            <a:endParaRPr lang="en-US" dirty="0" smtClean="0">
              <a:solidFill>
                <a:srgbClr val="00B050"/>
              </a:solidFill>
            </a:endParaRPr>
          </a:p>
          <a:p>
            <a:r>
              <a:rPr lang="en-US" dirty="0" smtClean="0">
                <a:solidFill>
                  <a:srgbClr val="00B050"/>
                </a:solidFill>
              </a:rPr>
              <a:t>Content</a:t>
            </a:r>
          </a:p>
          <a:p>
            <a:endParaRPr lang="en-US" dirty="0"/>
          </a:p>
          <a:p>
            <a:r>
              <a:rPr lang="en-US" dirty="0" smtClean="0">
                <a:solidFill>
                  <a:srgbClr val="0070C0"/>
                </a:solidFill>
              </a:rPr>
              <a:t>Task</a:t>
            </a:r>
          </a:p>
          <a:p>
            <a:endParaRPr lang="en-US" dirty="0"/>
          </a:p>
          <a:p>
            <a:r>
              <a:rPr lang="en-US" dirty="0" smtClean="0">
                <a:solidFill>
                  <a:srgbClr val="FF0000"/>
                </a:solidFill>
              </a:rPr>
              <a:t>Accuracy</a:t>
            </a:r>
          </a:p>
          <a:p>
            <a:endParaRPr lang="en-US" dirty="0">
              <a:solidFill>
                <a:srgbClr val="FF0000"/>
              </a:solidFill>
            </a:endParaRPr>
          </a:p>
          <a:p>
            <a:r>
              <a:rPr lang="en-CA" dirty="0" smtClean="0"/>
              <a:t>C/T/A </a:t>
            </a:r>
            <a:r>
              <a:rPr lang="en-CA" dirty="0"/>
              <a:t>statements</a:t>
            </a:r>
          </a:p>
          <a:p>
            <a:endParaRPr lang="en-CA" dirty="0">
              <a:solidFill>
                <a:srgbClr val="FF0000"/>
              </a:solidFill>
            </a:endParaRPr>
          </a:p>
        </p:txBody>
      </p:sp>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6</a:t>
            </a:fld>
            <a:endParaRPr lang="en-US">
              <a:solidFill>
                <a:srgbClr val="000000"/>
              </a:solidFill>
            </a:endParaRPr>
          </a:p>
        </p:txBody>
      </p:sp>
      <p:sp>
        <p:nvSpPr>
          <p:cNvPr id="5" name="Rectangle 4"/>
          <p:cNvSpPr/>
          <p:nvPr/>
        </p:nvSpPr>
        <p:spPr>
          <a:xfrm>
            <a:off x="2823872" y="4843920"/>
            <a:ext cx="184731" cy="430887"/>
          </a:xfrm>
          <a:prstGeom prst="rect">
            <a:avLst/>
          </a:prstGeom>
        </p:spPr>
        <p:txBody>
          <a:bodyPr wrap="none">
            <a:spAutoFit/>
          </a:bodyPr>
          <a:lstStyle/>
          <a:p>
            <a:endParaRPr lang="en-CA" dirty="0"/>
          </a:p>
        </p:txBody>
      </p:sp>
    </p:spTree>
    <p:extLst>
      <p:ext uri="{BB962C8B-B14F-4D97-AF65-F5344CB8AC3E}">
        <p14:creationId xmlns:p14="http://schemas.microsoft.com/office/powerpoint/2010/main" val="16634745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Level 1 (survival)</a:t>
            </a:r>
            <a:endParaRPr lang="en-CA" dirty="0"/>
          </a:p>
        </p:txBody>
      </p:sp>
      <p:sp>
        <p:nvSpPr>
          <p:cNvPr id="3" name="Content Placeholder 2"/>
          <p:cNvSpPr>
            <a:spLocks noGrp="1"/>
          </p:cNvSpPr>
          <p:nvPr>
            <p:ph idx="1"/>
          </p:nvPr>
        </p:nvSpPr>
        <p:spPr/>
        <p:txBody>
          <a:bodyPr/>
          <a:lstStyle/>
          <a:p>
            <a:r>
              <a:rPr lang="en-CA" sz="1600" dirty="0"/>
              <a:t>Can read very simple connected written material, such as unambiguous texts that are directly related to everyday survival or workplace situations. Texts may include short notes; announcements; highly predictable descriptions of people, places, or things; brief explanations of geography, government, and currency systems simplified for non-natives; short sets of instructions and directions (application forms, maps, menus, directories, brochures, and simple schedules). Understands the basic meaning of simple texts containing high frequency structural patterns and vocabulary, including shared international terms and cognates (when applicable). Can find some specific details through careful or selective reading. Can often guess the meaning of unfamiliar words from simple context. May be able to identify major topics in some higher level texts. However, may misunderstand even some simple texts.	</a:t>
            </a:r>
          </a:p>
          <a:p>
            <a:endParaRPr lang="en-CA" sz="1600" dirty="0"/>
          </a:p>
        </p:txBody>
      </p:sp>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7</a:t>
            </a:fld>
            <a:endParaRPr lang="en-US">
              <a:solidFill>
                <a:srgbClr val="000000"/>
              </a:solidFill>
            </a:endParaRPr>
          </a:p>
        </p:txBody>
      </p:sp>
    </p:spTree>
    <p:extLst>
      <p:ext uri="{BB962C8B-B14F-4D97-AF65-F5344CB8AC3E}">
        <p14:creationId xmlns:p14="http://schemas.microsoft.com/office/powerpoint/2010/main" val="32047328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Level 1 </a:t>
            </a:r>
            <a:r>
              <a:rPr lang="en-CA" dirty="0" smtClean="0">
                <a:solidFill>
                  <a:srgbClr val="00B050"/>
                </a:solidFill>
              </a:rPr>
              <a:t>(content)</a:t>
            </a:r>
            <a:endParaRPr lang="en-CA" dirty="0">
              <a:solidFill>
                <a:srgbClr val="00B050"/>
              </a:solidFill>
            </a:endParaRPr>
          </a:p>
        </p:txBody>
      </p:sp>
      <p:sp>
        <p:nvSpPr>
          <p:cNvPr id="3" name="Content Placeholder 2"/>
          <p:cNvSpPr>
            <a:spLocks noGrp="1"/>
          </p:cNvSpPr>
          <p:nvPr>
            <p:ph idx="1"/>
          </p:nvPr>
        </p:nvSpPr>
        <p:spPr/>
        <p:txBody>
          <a:bodyPr/>
          <a:lstStyle/>
          <a:p>
            <a:r>
              <a:rPr lang="en-CA" sz="1600" dirty="0">
                <a:solidFill>
                  <a:srgbClr val="00B050"/>
                </a:solidFill>
              </a:rPr>
              <a:t>Can read very simple connected written material, such as unambiguous texts that are directly related to everyday survival or workplace situations. Texts may include short notes; announcements; highly predictable descriptions of people, places, or things; brief explanations of geography, government, and currency systems simplified for non-natives; short sets of instructions and directions (application forms, maps, menus, directories, brochures, and simple schedules). </a:t>
            </a:r>
            <a:r>
              <a:rPr lang="en-CA" sz="1600" dirty="0"/>
              <a:t>Understands the basic meaning of simple texts containing high frequency structural patterns and vocabulary, including shared international terms and cognates (when applicable). Can find some specific details through careful or selective reading. Can often guess the meaning of unfamiliar words from simple context. May be able to identify major topics in some higher level texts. However, may misunderstand even some simple texts.	</a:t>
            </a:r>
          </a:p>
          <a:p>
            <a:endParaRPr lang="en-CA" sz="1600" dirty="0"/>
          </a:p>
        </p:txBody>
      </p:sp>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8</a:t>
            </a:fld>
            <a:endParaRPr lang="en-US">
              <a:solidFill>
                <a:srgbClr val="000000"/>
              </a:solidFill>
            </a:endParaRPr>
          </a:p>
        </p:txBody>
      </p:sp>
    </p:spTree>
    <p:extLst>
      <p:ext uri="{BB962C8B-B14F-4D97-AF65-F5344CB8AC3E}">
        <p14:creationId xmlns:p14="http://schemas.microsoft.com/office/powerpoint/2010/main" val="8647633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Level 1 </a:t>
            </a:r>
            <a:r>
              <a:rPr lang="en-CA" dirty="0" smtClean="0">
                <a:solidFill>
                  <a:srgbClr val="0070C0"/>
                </a:solidFill>
              </a:rPr>
              <a:t>(task)</a:t>
            </a:r>
            <a:endParaRPr lang="en-CA" dirty="0">
              <a:solidFill>
                <a:srgbClr val="0070C0"/>
              </a:solidFill>
            </a:endParaRPr>
          </a:p>
        </p:txBody>
      </p:sp>
      <p:sp>
        <p:nvSpPr>
          <p:cNvPr id="3" name="Content Placeholder 2"/>
          <p:cNvSpPr>
            <a:spLocks noGrp="1"/>
          </p:cNvSpPr>
          <p:nvPr>
            <p:ph idx="1"/>
          </p:nvPr>
        </p:nvSpPr>
        <p:spPr/>
        <p:txBody>
          <a:bodyPr/>
          <a:lstStyle/>
          <a:p>
            <a:r>
              <a:rPr lang="en-CA" sz="1600" dirty="0">
                <a:solidFill>
                  <a:srgbClr val="00B050"/>
                </a:solidFill>
              </a:rPr>
              <a:t>Can read very simple connected written material, such as unambiguous texts that are directly related to everyday survival or workplace situations. Texts may include short notes; announcements; highly predictable descriptions of people, places, or things; brief explanations of geography, government, and currency systems simplified for non-natives; short sets of instructions and directions (application forms, maps, menus, directories, brochures, and simple schedules). </a:t>
            </a:r>
            <a:r>
              <a:rPr lang="en-CA" sz="1600" dirty="0">
                <a:solidFill>
                  <a:srgbClr val="0070C0"/>
                </a:solidFill>
              </a:rPr>
              <a:t>Understands the basic meaning of simple texts containing high frequency structural patterns and vocabulary, including shared international terms and cognates (when applicable). Can find some specific details through careful or selective reading. Can often guess the meaning of unfamiliar words from simple context. </a:t>
            </a:r>
            <a:r>
              <a:rPr lang="en-CA" sz="1600" dirty="0"/>
              <a:t>May be able to identify major topics in some higher level texts. However, may misunderstand even some simple texts.	</a:t>
            </a:r>
          </a:p>
          <a:p>
            <a:endParaRPr lang="en-CA" sz="1600" dirty="0"/>
          </a:p>
        </p:txBody>
      </p:sp>
      <p:sp>
        <p:nvSpPr>
          <p:cNvPr id="4" name="Slide Number Placeholder 3"/>
          <p:cNvSpPr>
            <a:spLocks noGrp="1"/>
          </p:cNvSpPr>
          <p:nvPr>
            <p:ph type="sldNum" sz="quarter" idx="10"/>
          </p:nvPr>
        </p:nvSpPr>
        <p:spPr/>
        <p:txBody>
          <a:bodyPr/>
          <a:lstStyle/>
          <a:p>
            <a:pPr>
              <a:defRPr/>
            </a:pPr>
            <a:fld id="{E1A805BE-8106-4A26-8812-F6D19C401018}" type="slidenum">
              <a:rPr lang="en-US" smtClean="0">
                <a:solidFill>
                  <a:srgbClr val="000000"/>
                </a:solidFill>
              </a:rPr>
              <a:pPr>
                <a:defRPr/>
              </a:pPr>
              <a:t>9</a:t>
            </a:fld>
            <a:endParaRPr lang="en-US">
              <a:solidFill>
                <a:srgbClr val="000000"/>
              </a:solidFill>
            </a:endParaRPr>
          </a:p>
        </p:txBody>
      </p:sp>
    </p:spTree>
    <p:extLst>
      <p:ext uri="{BB962C8B-B14F-4D97-AF65-F5344CB8AC3E}">
        <p14:creationId xmlns:p14="http://schemas.microsoft.com/office/powerpoint/2010/main" val="2612083744"/>
      </p:ext>
    </p:extLst>
  </p:cSld>
  <p:clrMapOvr>
    <a:masterClrMapping/>
  </p:clrMapOvr>
  <p:timing>
    <p:tnLst>
      <p:par>
        <p:cTn id="1" dur="indefinite" restart="never" nodeType="tmRoot"/>
      </p:par>
    </p:tnLst>
  </p:timing>
</p:sld>
</file>

<file path=ppt/theme/theme1.xml><?xml version="1.0" encoding="utf-8"?>
<a:theme xmlns:a="http://schemas.openxmlformats.org/drawingml/2006/main" name="2_Blank Presentation">
  <a:themeElements>
    <a:clrScheme name="2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Blank Presentation">
      <a:majorFont>
        <a:latin typeface="Arial Bold"/>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200" b="1" i="0" u="none" strike="noStrike" cap="none" normalizeH="0" baseline="0" smtClean="0">
            <a:ln>
              <a:noFill/>
            </a:ln>
            <a:solidFill>
              <a:schemeClr val="tx1"/>
            </a:solidFill>
            <a:effectLst/>
            <a:latin typeface="Arial"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200" b="1" i="0" u="none" strike="noStrike" cap="none" normalizeH="0" baseline="0" smtClean="0">
            <a:ln>
              <a:noFill/>
            </a:ln>
            <a:solidFill>
              <a:schemeClr val="tx1"/>
            </a:solidFill>
            <a:effectLst/>
            <a:latin typeface="Arial" pitchFamily="34" charset="0"/>
            <a:ea typeface="ＭＳ Ｐゴシック" pitchFamily="34" charset="-128"/>
          </a:defRPr>
        </a:defPPr>
      </a:lstStyle>
    </a:lnDef>
  </a:objectDefaults>
  <a:extraClrSchemeLst>
    <a:extraClrScheme>
      <a:clrScheme name="2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Blank Presentation">
  <a:themeElements>
    <a:clrScheme name="1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Blank Presentation">
      <a:majorFont>
        <a:latin typeface="Helvetica Light"/>
        <a:ea typeface="ＭＳ Ｐゴシック"/>
        <a:cs typeface=""/>
      </a:majorFont>
      <a:minorFont>
        <a:latin typeface="Helvetica Light"/>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200" b="1" i="0" u="none" strike="noStrike" cap="none" normalizeH="0" baseline="0" smtClean="0">
            <a:ln>
              <a:noFill/>
            </a:ln>
            <a:solidFill>
              <a:schemeClr val="tx1"/>
            </a:solidFill>
            <a:effectLst/>
            <a:latin typeface="Arial"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200" b="1" i="0" u="none" strike="noStrike" cap="none" normalizeH="0" baseline="0" smtClean="0">
            <a:ln>
              <a:noFill/>
            </a:ln>
            <a:solidFill>
              <a:schemeClr val="tx1"/>
            </a:solidFill>
            <a:effectLst/>
            <a:latin typeface="Arial" pitchFamily="34" charset="0"/>
            <a:ea typeface="ＭＳ Ｐゴシック" pitchFamily="34" charset="-128"/>
          </a:defRPr>
        </a:defPPr>
      </a:lstStyle>
    </a:lnDef>
  </a:objectDefaults>
  <a:extraClrSchemeLst>
    <a:extraClrScheme>
      <a:clrScheme name="1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B1F22B32279714FB6A86C1590E9A25E" ma:contentTypeVersion="0" ma:contentTypeDescription="Create a new document." ma:contentTypeScope="" ma:versionID="f61781588e9c6aeea69e96ee655bdd0c">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A1475C7-FFDB-4CE9-B021-F6A7AE4F6B4F}">
  <ds:schemaRefs>
    <ds:schemaRef ds:uri="http://schemas.microsoft.com/sharepoint/v3/contenttype/forms"/>
  </ds:schemaRefs>
</ds:datastoreItem>
</file>

<file path=customXml/itemProps2.xml><?xml version="1.0" encoding="utf-8"?>
<ds:datastoreItem xmlns:ds="http://schemas.openxmlformats.org/officeDocument/2006/customXml" ds:itemID="{4466EF83-DCBC-4AC8-862C-365EC964E8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1EA7C56A-43C8-4415-8432-F968B0CB6CE0}">
  <ds:schemaRefs>
    <ds:schemaRef ds:uri="http://schemas.openxmlformats.org/package/2006/metadata/core-properties"/>
    <ds:schemaRef ds:uri="http://schemas.microsoft.com/office/2006/documentManagement/types"/>
    <ds:schemaRef ds:uri="http://schemas.microsoft.com/office/2006/metadata/properties"/>
    <ds:schemaRef ds:uri="http://schemas.microsoft.com/office/infopath/2007/PartnerControls"/>
    <ds:schemaRef ds:uri="http://purl.org/dc/dcmitype/"/>
    <ds:schemaRef ds:uri="http://purl.org/dc/elements/1.1/"/>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21167</TotalTime>
  <Words>5149</Words>
  <Application>Microsoft Office PowerPoint</Application>
  <PresentationFormat>On-screen Show (4:3)</PresentationFormat>
  <Paragraphs>614</Paragraphs>
  <Slides>59</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59</vt:i4>
      </vt:variant>
    </vt:vector>
  </HeadingPairs>
  <TitlesOfParts>
    <vt:vector size="68" baseType="lpstr">
      <vt:lpstr>ＭＳ Ｐゴシック</vt:lpstr>
      <vt:lpstr>Arial</vt:lpstr>
      <vt:lpstr>Arial Bold</vt:lpstr>
      <vt:lpstr>Calibri</vt:lpstr>
      <vt:lpstr>Helvetica Light</vt:lpstr>
      <vt:lpstr>Times</vt:lpstr>
      <vt:lpstr>Times New Roman</vt:lpstr>
      <vt:lpstr>2_Blank Presentation</vt:lpstr>
      <vt:lpstr>3_Blank Presentation</vt:lpstr>
      <vt:lpstr>BILC Virtual Testing Workshop Sept 8-10, 2020 Testing STANAG 6001 Level 1 reading</vt:lpstr>
      <vt:lpstr>Introduction</vt:lpstr>
      <vt:lpstr>Introduction</vt:lpstr>
      <vt:lpstr>Introduction</vt:lpstr>
      <vt:lpstr>Introduction</vt:lpstr>
      <vt:lpstr>Level 1 = survival</vt:lpstr>
      <vt:lpstr>Level 1 (survival)</vt:lpstr>
      <vt:lpstr>Level 1 (content)</vt:lpstr>
      <vt:lpstr>Level 1 (task)</vt:lpstr>
      <vt:lpstr>Level 1 (accuracy)</vt:lpstr>
      <vt:lpstr>Characteristics of Level 1 reading texts</vt:lpstr>
      <vt:lpstr>MAIN FEATURES OF TEXT MODES AND SKILL LEVELS COMBINED </vt:lpstr>
      <vt:lpstr>MAIN FEATURES OF TEXT MODES AND SKILL LEVELS COMBINED (level 1 only)</vt:lpstr>
      <vt:lpstr>PowerPoint Presentation</vt:lpstr>
      <vt:lpstr>3 parts of item = equally important</vt:lpstr>
      <vt:lpstr>3 parts of item = equally important</vt:lpstr>
      <vt:lpstr>3 parts of item = equally important</vt:lpstr>
      <vt:lpstr>Alignment</vt:lpstr>
      <vt:lpstr>Alignment</vt:lpstr>
      <vt:lpstr>Alignment</vt:lpstr>
      <vt:lpstr>Challenges to finding authentic L1 texts</vt:lpstr>
      <vt:lpstr>Challenges to finding authentic L1 texts</vt:lpstr>
      <vt:lpstr>Challenges to finding authentic L1 texts</vt:lpstr>
      <vt:lpstr>Challenges to finding authentic L1 texts</vt:lpstr>
      <vt:lpstr>Role of Editing</vt:lpstr>
      <vt:lpstr>Role of Editing</vt:lpstr>
      <vt:lpstr>Role of Editing</vt:lpstr>
      <vt:lpstr>Challenge #1</vt:lpstr>
      <vt:lpstr>Challenge #1 - example</vt:lpstr>
      <vt:lpstr>1st revision – add sentences</vt:lpstr>
      <vt:lpstr>2ND revision – simplify</vt:lpstr>
      <vt:lpstr>2ND revision – simplify</vt:lpstr>
      <vt:lpstr>2ND revision – simplify</vt:lpstr>
      <vt:lpstr> Text after revisions </vt:lpstr>
      <vt:lpstr>3rd revision – worked on item - alignment</vt:lpstr>
      <vt:lpstr>3rd revision – worked on item - alignment</vt:lpstr>
      <vt:lpstr>3rd revision – worked on item - alignment</vt:lpstr>
      <vt:lpstr>4th revision</vt:lpstr>
      <vt:lpstr>5th and final revision</vt:lpstr>
      <vt:lpstr>5th and final revision</vt:lpstr>
      <vt:lpstr>Remember the original?</vt:lpstr>
      <vt:lpstr>Remember the original?</vt:lpstr>
      <vt:lpstr>Challenge #2</vt:lpstr>
      <vt:lpstr>Challenge #2 - example</vt:lpstr>
      <vt:lpstr>Level 1 text</vt:lpstr>
      <vt:lpstr>Level 1 text</vt:lpstr>
      <vt:lpstr>PowerPoint Presentation</vt:lpstr>
      <vt:lpstr>Challenge #3</vt:lpstr>
      <vt:lpstr>Challenge #3 - example</vt:lpstr>
      <vt:lpstr>Challenge #3 - example</vt:lpstr>
      <vt:lpstr>Challenge #3 - example</vt:lpstr>
      <vt:lpstr>Challenge #3 - example</vt:lpstr>
      <vt:lpstr>PowerPoint Presentation</vt:lpstr>
      <vt:lpstr>PowerPoint Presentation</vt:lpstr>
      <vt:lpstr>Conclusion</vt:lpstr>
      <vt:lpstr>Conclusion</vt:lpstr>
      <vt:lpstr>Conclusion</vt:lpstr>
      <vt:lpstr>Conclusion</vt:lpstr>
      <vt:lpstr>PowerPoint Presentation</vt:lpstr>
    </vt:vector>
  </TitlesOfParts>
  <Company>accurate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  landry</dc:creator>
  <cp:lastModifiedBy>Admin</cp:lastModifiedBy>
  <cp:revision>1039</cp:revision>
  <cp:lastPrinted>2015-05-25T21:15:33Z</cp:lastPrinted>
  <dcterms:created xsi:type="dcterms:W3CDTF">2004-12-17T16:24:13Z</dcterms:created>
  <dcterms:modified xsi:type="dcterms:W3CDTF">2020-09-08T01:40:35Z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726548</vt:lpwstr>
  </property>
  <property fmtid="{D5CDD505-2E9C-101B-9397-08002B2CF9AE}" pid="3" name="NXPowerLiteSettings">
    <vt:lpwstr>F7000400038000</vt:lpwstr>
  </property>
  <property fmtid="{D5CDD505-2E9C-101B-9397-08002B2CF9AE}" pid="4" name="NXPowerLiteVersion">
    <vt:lpwstr>D6.2.2</vt:lpwstr>
  </property>
  <property fmtid="{D5CDD505-2E9C-101B-9397-08002B2CF9AE}" pid="5" name="NXTAG2">
    <vt:lpwstr>00080060030000000000010243100207f6000400038000</vt:lpwstr>
  </property>
  <property fmtid="{D5CDD505-2E9C-101B-9397-08002B2CF9AE}" pid="6" name="ContentTypeId">
    <vt:lpwstr>0x010100FB1F22B32279714FB6A86C1590E9A25E</vt:lpwstr>
  </property>
</Properties>
</file>