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6.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7.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1"/>
  </p:notesMasterIdLst>
  <p:sldIdLst>
    <p:sldId id="256" r:id="rId2"/>
    <p:sldId id="277" r:id="rId3"/>
    <p:sldId id="278" r:id="rId4"/>
    <p:sldId id="279" r:id="rId5"/>
    <p:sldId id="302" r:id="rId6"/>
    <p:sldId id="282" r:id="rId7"/>
    <p:sldId id="283" r:id="rId8"/>
    <p:sldId id="301" r:id="rId9"/>
    <p:sldId id="285" r:id="rId10"/>
    <p:sldId id="287" r:id="rId11"/>
    <p:sldId id="288" r:id="rId12"/>
    <p:sldId id="289" r:id="rId13"/>
    <p:sldId id="290" r:id="rId14"/>
    <p:sldId id="291" r:id="rId15"/>
    <p:sldId id="292" r:id="rId16"/>
    <p:sldId id="297" r:id="rId17"/>
    <p:sldId id="298" r:id="rId18"/>
    <p:sldId id="299" r:id="rId19"/>
    <p:sldId id="304" r:id="rId20"/>
  </p:sldIdLst>
  <p:sldSz cx="9966325" cy="7589838"/>
  <p:notesSz cx="7010400" cy="9296400"/>
  <p:defaultTextStyle>
    <a:defPPr>
      <a:defRPr lang="en-US"/>
    </a:defPPr>
    <a:lvl1pPr algn="l" rtl="0" fontAlgn="base">
      <a:spcBef>
        <a:spcPct val="0"/>
      </a:spcBef>
      <a:spcAft>
        <a:spcPct val="0"/>
      </a:spcAft>
      <a:defRPr sz="2200" kern="1200">
        <a:solidFill>
          <a:schemeClr val="tx1"/>
        </a:solidFill>
        <a:latin typeface="Arial" charset="0"/>
        <a:ea typeface="+mn-ea"/>
        <a:cs typeface="+mn-cs"/>
      </a:defRPr>
    </a:lvl1pPr>
    <a:lvl2pPr marL="457200" algn="l" rtl="0" fontAlgn="base">
      <a:spcBef>
        <a:spcPct val="0"/>
      </a:spcBef>
      <a:spcAft>
        <a:spcPct val="0"/>
      </a:spcAft>
      <a:defRPr sz="2200" kern="1200">
        <a:solidFill>
          <a:schemeClr val="tx1"/>
        </a:solidFill>
        <a:latin typeface="Arial" charset="0"/>
        <a:ea typeface="+mn-ea"/>
        <a:cs typeface="+mn-cs"/>
      </a:defRPr>
    </a:lvl2pPr>
    <a:lvl3pPr marL="914400" algn="l" rtl="0" fontAlgn="base">
      <a:spcBef>
        <a:spcPct val="0"/>
      </a:spcBef>
      <a:spcAft>
        <a:spcPct val="0"/>
      </a:spcAft>
      <a:defRPr sz="2200" kern="1200">
        <a:solidFill>
          <a:schemeClr val="tx1"/>
        </a:solidFill>
        <a:latin typeface="Arial" charset="0"/>
        <a:ea typeface="+mn-ea"/>
        <a:cs typeface="+mn-cs"/>
      </a:defRPr>
    </a:lvl3pPr>
    <a:lvl4pPr marL="1371600" algn="l" rtl="0" fontAlgn="base">
      <a:spcBef>
        <a:spcPct val="0"/>
      </a:spcBef>
      <a:spcAft>
        <a:spcPct val="0"/>
      </a:spcAft>
      <a:defRPr sz="2200" kern="1200">
        <a:solidFill>
          <a:schemeClr val="tx1"/>
        </a:solidFill>
        <a:latin typeface="Arial" charset="0"/>
        <a:ea typeface="+mn-ea"/>
        <a:cs typeface="+mn-cs"/>
      </a:defRPr>
    </a:lvl4pPr>
    <a:lvl5pPr marL="1828800" algn="l" rtl="0" fontAlgn="base">
      <a:spcBef>
        <a:spcPct val="0"/>
      </a:spcBef>
      <a:spcAft>
        <a:spcPct val="0"/>
      </a:spcAft>
      <a:defRPr sz="2200" kern="1200">
        <a:solidFill>
          <a:schemeClr val="tx1"/>
        </a:solidFill>
        <a:latin typeface="Arial" charset="0"/>
        <a:ea typeface="+mn-ea"/>
        <a:cs typeface="+mn-cs"/>
      </a:defRPr>
    </a:lvl5pPr>
    <a:lvl6pPr marL="2286000" algn="l" defTabSz="914400" rtl="0" eaLnBrk="1" latinLnBrk="0" hangingPunct="1">
      <a:defRPr sz="2200" kern="1200">
        <a:solidFill>
          <a:schemeClr val="tx1"/>
        </a:solidFill>
        <a:latin typeface="Arial" charset="0"/>
        <a:ea typeface="+mn-ea"/>
        <a:cs typeface="+mn-cs"/>
      </a:defRPr>
    </a:lvl6pPr>
    <a:lvl7pPr marL="2743200" algn="l" defTabSz="914400" rtl="0" eaLnBrk="1" latinLnBrk="0" hangingPunct="1">
      <a:defRPr sz="2200" kern="1200">
        <a:solidFill>
          <a:schemeClr val="tx1"/>
        </a:solidFill>
        <a:latin typeface="Arial" charset="0"/>
        <a:ea typeface="+mn-ea"/>
        <a:cs typeface="+mn-cs"/>
      </a:defRPr>
    </a:lvl7pPr>
    <a:lvl8pPr marL="3200400" algn="l" defTabSz="914400" rtl="0" eaLnBrk="1" latinLnBrk="0" hangingPunct="1">
      <a:defRPr sz="2200" kern="1200">
        <a:solidFill>
          <a:schemeClr val="tx1"/>
        </a:solidFill>
        <a:latin typeface="Arial" charset="0"/>
        <a:ea typeface="+mn-ea"/>
        <a:cs typeface="+mn-cs"/>
      </a:defRPr>
    </a:lvl8pPr>
    <a:lvl9pPr marL="3657600" algn="l" defTabSz="914400" rtl="0" eaLnBrk="1" latinLnBrk="0" hangingPunct="1">
      <a:defRPr sz="2200" kern="1200">
        <a:solidFill>
          <a:schemeClr val="tx1"/>
        </a:solidFill>
        <a:latin typeface="Arial" charset="0"/>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6E9FF"/>
    <a:srgbClr val="09165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025" autoAdjust="0"/>
    <p:restoredTop sz="73039" autoAdjust="0"/>
  </p:normalViewPr>
  <p:slideViewPr>
    <p:cSldViewPr snapToGrid="0">
      <p:cViewPr varScale="1">
        <p:scale>
          <a:sx n="48" d="100"/>
          <a:sy n="48" d="100"/>
        </p:scale>
        <p:origin x="1830" y="3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D99E3EE-5598-4D47-A382-292FA626BE8A}" type="doc">
      <dgm:prSet loTypeId="urn:microsoft.com/office/officeart/2005/8/layout/vList5" loCatId="list" qsTypeId="urn:microsoft.com/office/officeart/2005/8/quickstyle/simple1" qsCatId="simple" csTypeId="urn:microsoft.com/office/officeart/2005/8/colors/colorful1" csCatId="colorful" phldr="1"/>
      <dgm:spPr/>
      <dgm:t>
        <a:bodyPr/>
        <a:lstStyle/>
        <a:p>
          <a:endParaRPr lang="en-US"/>
        </a:p>
      </dgm:t>
    </dgm:pt>
    <dgm:pt modelId="{61048308-8DD8-4ECC-A4B3-4EC40C0E84FA}">
      <dgm:prSet phldrT="[Text]"/>
      <dgm:spPr/>
      <dgm:t>
        <a:bodyPr/>
        <a:lstStyle/>
        <a:p>
          <a:r>
            <a:rPr lang="en-US" dirty="0"/>
            <a:t>Audiolingual method</a:t>
          </a:r>
        </a:p>
      </dgm:t>
    </dgm:pt>
    <dgm:pt modelId="{CCC7CB4F-7257-4A9A-87CA-32E112538B39}" type="parTrans" cxnId="{C23CA409-F7D0-4461-AB86-B844CCD3C2DC}">
      <dgm:prSet/>
      <dgm:spPr/>
      <dgm:t>
        <a:bodyPr/>
        <a:lstStyle/>
        <a:p>
          <a:endParaRPr lang="en-US"/>
        </a:p>
      </dgm:t>
    </dgm:pt>
    <dgm:pt modelId="{9A14A5C8-8508-4479-80F7-22859BBCAE2D}" type="sibTrans" cxnId="{C23CA409-F7D0-4461-AB86-B844CCD3C2DC}">
      <dgm:prSet/>
      <dgm:spPr/>
      <dgm:t>
        <a:bodyPr/>
        <a:lstStyle/>
        <a:p>
          <a:endParaRPr lang="en-US"/>
        </a:p>
      </dgm:t>
    </dgm:pt>
    <dgm:pt modelId="{78E9509B-72C1-441C-AAE5-2187C8FFD107}">
      <dgm:prSet phldrT="[Text]"/>
      <dgm:spPr>
        <a:solidFill>
          <a:schemeClr val="accent2">
            <a:lumMod val="20000"/>
            <a:lumOff val="80000"/>
            <a:alpha val="90000"/>
          </a:schemeClr>
        </a:solidFill>
      </dgm:spPr>
      <dgm:t>
        <a:bodyPr/>
        <a:lstStyle/>
        <a:p>
          <a:r>
            <a:rPr lang="en-US" b="1" i="1" dirty="0"/>
            <a:t>Avoid negative</a:t>
          </a:r>
          <a:r>
            <a:rPr lang="en-US" dirty="0"/>
            <a:t> feedback</a:t>
          </a:r>
        </a:p>
      </dgm:t>
    </dgm:pt>
    <dgm:pt modelId="{508880BE-45C3-411C-B0C2-765B94F985A7}" type="parTrans" cxnId="{28529EEC-BD7D-44B4-B329-95C20F43F393}">
      <dgm:prSet/>
      <dgm:spPr/>
      <dgm:t>
        <a:bodyPr/>
        <a:lstStyle/>
        <a:p>
          <a:endParaRPr lang="en-US"/>
        </a:p>
      </dgm:t>
    </dgm:pt>
    <dgm:pt modelId="{943F8EDF-3D59-4CAE-B949-0F70AF61506C}" type="sibTrans" cxnId="{28529EEC-BD7D-44B4-B329-95C20F43F393}">
      <dgm:prSet/>
      <dgm:spPr/>
      <dgm:t>
        <a:bodyPr/>
        <a:lstStyle/>
        <a:p>
          <a:endParaRPr lang="en-US"/>
        </a:p>
      </dgm:t>
    </dgm:pt>
    <dgm:pt modelId="{25E92177-FB23-4CB3-8672-9632B2BD07B3}">
      <dgm:prSet phldrT="[Text]"/>
      <dgm:spPr/>
      <dgm:t>
        <a:bodyPr/>
        <a:lstStyle/>
        <a:p>
          <a:r>
            <a:rPr lang="en-US" dirty="0">
              <a:solidFill>
                <a:schemeClr val="tx1"/>
              </a:solidFill>
            </a:rPr>
            <a:t>Humanistic model</a:t>
          </a:r>
        </a:p>
      </dgm:t>
    </dgm:pt>
    <dgm:pt modelId="{A9A02D3B-4DB4-4BF3-9E6D-262B8CDEECC7}" type="parTrans" cxnId="{3CCAD4D3-9F55-492E-9841-98AE764248BC}">
      <dgm:prSet/>
      <dgm:spPr/>
      <dgm:t>
        <a:bodyPr/>
        <a:lstStyle/>
        <a:p>
          <a:endParaRPr lang="en-US"/>
        </a:p>
      </dgm:t>
    </dgm:pt>
    <dgm:pt modelId="{EEB39E7D-A5B2-4F41-BB73-508EFB072C17}" type="sibTrans" cxnId="{3CCAD4D3-9F55-492E-9841-98AE764248BC}">
      <dgm:prSet/>
      <dgm:spPr/>
      <dgm:t>
        <a:bodyPr/>
        <a:lstStyle/>
        <a:p>
          <a:endParaRPr lang="en-US"/>
        </a:p>
      </dgm:t>
    </dgm:pt>
    <dgm:pt modelId="{D5BCE4CB-0EF9-43B2-8BE7-A17A27E181CF}">
      <dgm:prSet phldrT="[Text]"/>
      <dgm:spPr>
        <a:solidFill>
          <a:schemeClr val="accent3">
            <a:lumMod val="20000"/>
            <a:lumOff val="80000"/>
            <a:alpha val="90000"/>
          </a:schemeClr>
        </a:solidFill>
      </dgm:spPr>
      <dgm:t>
        <a:bodyPr/>
        <a:lstStyle/>
        <a:p>
          <a:r>
            <a:rPr lang="en-US" dirty="0"/>
            <a:t>Feedback should be </a:t>
          </a:r>
          <a:r>
            <a:rPr lang="en-US" b="1" i="1" dirty="0"/>
            <a:t>positive</a:t>
          </a:r>
        </a:p>
      </dgm:t>
    </dgm:pt>
    <dgm:pt modelId="{6DBB88CB-8FAF-4193-9676-07FFCEFAB48A}" type="parTrans" cxnId="{2F55542C-FAF4-466E-858D-71475D0A7A62}">
      <dgm:prSet/>
      <dgm:spPr/>
      <dgm:t>
        <a:bodyPr/>
        <a:lstStyle/>
        <a:p>
          <a:endParaRPr lang="en-US"/>
        </a:p>
      </dgm:t>
    </dgm:pt>
    <dgm:pt modelId="{5E4F0B07-2408-4780-90F3-5277CF493B0B}" type="sibTrans" cxnId="{2F55542C-FAF4-466E-858D-71475D0A7A62}">
      <dgm:prSet/>
      <dgm:spPr/>
      <dgm:t>
        <a:bodyPr/>
        <a:lstStyle/>
        <a:p>
          <a:endParaRPr lang="en-US"/>
        </a:p>
      </dgm:t>
    </dgm:pt>
    <dgm:pt modelId="{0385419D-E7FE-4597-918D-84A054229198}">
      <dgm:prSet phldrT="[Text]"/>
      <dgm:spPr/>
      <dgm:t>
        <a:bodyPr/>
        <a:lstStyle/>
        <a:p>
          <a:r>
            <a:rPr lang="en-US" dirty="0"/>
            <a:t>Skills-based model</a:t>
          </a:r>
        </a:p>
      </dgm:t>
    </dgm:pt>
    <dgm:pt modelId="{F8170CE2-D64B-40EF-9771-09DADDB23D66}" type="parTrans" cxnId="{821A913B-548D-40DF-91C8-B94EC1A0B537}">
      <dgm:prSet/>
      <dgm:spPr/>
      <dgm:t>
        <a:bodyPr/>
        <a:lstStyle/>
        <a:p>
          <a:endParaRPr lang="en-US"/>
        </a:p>
      </dgm:t>
    </dgm:pt>
    <dgm:pt modelId="{9EF87A33-B71C-4F4D-88B1-2F97965D2035}" type="sibTrans" cxnId="{821A913B-548D-40DF-91C8-B94EC1A0B537}">
      <dgm:prSet/>
      <dgm:spPr/>
      <dgm:t>
        <a:bodyPr/>
        <a:lstStyle/>
        <a:p>
          <a:endParaRPr lang="en-US"/>
        </a:p>
      </dgm:t>
    </dgm:pt>
    <dgm:pt modelId="{9F829EE8-6D86-4A92-B4E0-A129DB8F42B8}">
      <dgm:prSet phldrT="[Text]" custT="1"/>
      <dgm:spPr>
        <a:solidFill>
          <a:schemeClr val="accent4">
            <a:lumMod val="10000"/>
            <a:lumOff val="90000"/>
            <a:alpha val="90000"/>
          </a:schemeClr>
        </a:solidFill>
      </dgm:spPr>
      <dgm:t>
        <a:bodyPr/>
        <a:lstStyle/>
        <a:p>
          <a:r>
            <a:rPr lang="en-US" sz="2700" dirty="0"/>
            <a:t>Positive </a:t>
          </a:r>
          <a:r>
            <a:rPr lang="en-US" sz="2000" b="1" dirty="0"/>
            <a:t>AND</a:t>
          </a:r>
          <a:r>
            <a:rPr lang="en-US" sz="2700" dirty="0"/>
            <a:t> negative</a:t>
          </a:r>
        </a:p>
      </dgm:t>
    </dgm:pt>
    <dgm:pt modelId="{6190D7D0-95E8-4CCB-A2EC-947AD249469C}" type="parTrans" cxnId="{32222316-7788-4280-8B72-21828BEFB20A}">
      <dgm:prSet/>
      <dgm:spPr/>
      <dgm:t>
        <a:bodyPr/>
        <a:lstStyle/>
        <a:p>
          <a:endParaRPr lang="en-US"/>
        </a:p>
      </dgm:t>
    </dgm:pt>
    <dgm:pt modelId="{37894F51-D7C3-4F17-8A86-9C91C631E39F}" type="sibTrans" cxnId="{32222316-7788-4280-8B72-21828BEFB20A}">
      <dgm:prSet/>
      <dgm:spPr/>
      <dgm:t>
        <a:bodyPr/>
        <a:lstStyle/>
        <a:p>
          <a:endParaRPr lang="en-US"/>
        </a:p>
      </dgm:t>
    </dgm:pt>
    <dgm:pt modelId="{AE333AFB-2E68-4FD3-B7A8-9EFBE79215E1}">
      <dgm:prSet phldrT="[Text]"/>
      <dgm:spPr>
        <a:solidFill>
          <a:schemeClr val="accent1"/>
        </a:solidFill>
      </dgm:spPr>
      <dgm:t>
        <a:bodyPr/>
        <a:lstStyle/>
        <a:p>
          <a:r>
            <a:rPr lang="en-US" dirty="0"/>
            <a:t>Post-method era</a:t>
          </a:r>
        </a:p>
      </dgm:t>
    </dgm:pt>
    <dgm:pt modelId="{72C00C52-0AC8-481E-85BF-85B69662B66E}" type="parTrans" cxnId="{44436D2B-4062-42E1-B36B-8FECF726DAD3}">
      <dgm:prSet/>
      <dgm:spPr/>
      <dgm:t>
        <a:bodyPr/>
        <a:lstStyle/>
        <a:p>
          <a:endParaRPr lang="en-US"/>
        </a:p>
      </dgm:t>
    </dgm:pt>
    <dgm:pt modelId="{68264887-820C-474D-A92F-94F14AB41592}" type="sibTrans" cxnId="{44436D2B-4062-42E1-B36B-8FECF726DAD3}">
      <dgm:prSet/>
      <dgm:spPr/>
      <dgm:t>
        <a:bodyPr/>
        <a:lstStyle/>
        <a:p>
          <a:endParaRPr lang="en-US"/>
        </a:p>
      </dgm:t>
    </dgm:pt>
    <dgm:pt modelId="{7E97B299-F0A8-4971-856A-3E3969B8A557}">
      <dgm:prSet phldrT="[Text]"/>
      <dgm:spPr>
        <a:solidFill>
          <a:schemeClr val="accent1">
            <a:lumMod val="20000"/>
            <a:lumOff val="80000"/>
            <a:alpha val="89804"/>
          </a:schemeClr>
        </a:solidFill>
      </dgm:spPr>
      <dgm:t>
        <a:bodyPr/>
        <a:lstStyle/>
        <a:p>
          <a:r>
            <a:rPr lang="en-US" b="1" i="1" dirty="0"/>
            <a:t>Less prescriptive </a:t>
          </a:r>
          <a:r>
            <a:rPr lang="en-US" dirty="0"/>
            <a:t>about feedback</a:t>
          </a:r>
        </a:p>
      </dgm:t>
    </dgm:pt>
    <dgm:pt modelId="{DFF7C6CD-7454-4E34-91C8-0DE5A79B00F0}" type="parTrans" cxnId="{449B7A43-D5EB-4ED9-A37C-2A208BB7BEA9}">
      <dgm:prSet/>
      <dgm:spPr/>
      <dgm:t>
        <a:bodyPr/>
        <a:lstStyle/>
        <a:p>
          <a:endParaRPr lang="en-US"/>
        </a:p>
      </dgm:t>
    </dgm:pt>
    <dgm:pt modelId="{E9DBB1B4-73EE-4950-92F8-EF5E056D7BF5}" type="sibTrans" cxnId="{449B7A43-D5EB-4ED9-A37C-2A208BB7BEA9}">
      <dgm:prSet/>
      <dgm:spPr/>
      <dgm:t>
        <a:bodyPr/>
        <a:lstStyle/>
        <a:p>
          <a:endParaRPr lang="en-US"/>
        </a:p>
      </dgm:t>
    </dgm:pt>
    <dgm:pt modelId="{875E6AAC-2765-4311-A015-DAC7FE64F4C3}" type="pres">
      <dgm:prSet presAssocID="{8D99E3EE-5598-4D47-A382-292FA626BE8A}" presName="Name0" presStyleCnt="0">
        <dgm:presLayoutVars>
          <dgm:dir/>
          <dgm:animLvl val="lvl"/>
          <dgm:resizeHandles val="exact"/>
        </dgm:presLayoutVars>
      </dgm:prSet>
      <dgm:spPr/>
    </dgm:pt>
    <dgm:pt modelId="{627C10D6-0B5B-4F99-8F2A-B2252DA6811F}" type="pres">
      <dgm:prSet presAssocID="{61048308-8DD8-4ECC-A4B3-4EC40C0E84FA}" presName="linNode" presStyleCnt="0"/>
      <dgm:spPr/>
    </dgm:pt>
    <dgm:pt modelId="{70C21F47-14DC-4636-8217-46702C6C6CD8}" type="pres">
      <dgm:prSet presAssocID="{61048308-8DD8-4ECC-A4B3-4EC40C0E84FA}" presName="parentText" presStyleLbl="node1" presStyleIdx="0" presStyleCnt="4">
        <dgm:presLayoutVars>
          <dgm:chMax val="1"/>
          <dgm:bulletEnabled val="1"/>
        </dgm:presLayoutVars>
      </dgm:prSet>
      <dgm:spPr/>
    </dgm:pt>
    <dgm:pt modelId="{BA18C689-72DD-44D7-B770-ABC9F7E0D903}" type="pres">
      <dgm:prSet presAssocID="{61048308-8DD8-4ECC-A4B3-4EC40C0E84FA}" presName="descendantText" presStyleLbl="alignAccFollowNode1" presStyleIdx="0" presStyleCnt="4">
        <dgm:presLayoutVars>
          <dgm:bulletEnabled val="1"/>
        </dgm:presLayoutVars>
      </dgm:prSet>
      <dgm:spPr/>
    </dgm:pt>
    <dgm:pt modelId="{B8CF28D0-B7B6-4DC2-99C0-956212D44C22}" type="pres">
      <dgm:prSet presAssocID="{9A14A5C8-8508-4479-80F7-22859BBCAE2D}" presName="sp" presStyleCnt="0"/>
      <dgm:spPr/>
    </dgm:pt>
    <dgm:pt modelId="{7E1EBD06-1C49-41A0-A3A8-9629234D2DF0}" type="pres">
      <dgm:prSet presAssocID="{25E92177-FB23-4CB3-8672-9632B2BD07B3}" presName="linNode" presStyleCnt="0"/>
      <dgm:spPr/>
    </dgm:pt>
    <dgm:pt modelId="{A7CF9C37-53BE-4672-8359-30B8B2313737}" type="pres">
      <dgm:prSet presAssocID="{25E92177-FB23-4CB3-8672-9632B2BD07B3}" presName="parentText" presStyleLbl="node1" presStyleIdx="1" presStyleCnt="4">
        <dgm:presLayoutVars>
          <dgm:chMax val="1"/>
          <dgm:bulletEnabled val="1"/>
        </dgm:presLayoutVars>
      </dgm:prSet>
      <dgm:spPr/>
    </dgm:pt>
    <dgm:pt modelId="{B78298E9-F192-40C6-B978-29F4EF1E974C}" type="pres">
      <dgm:prSet presAssocID="{25E92177-FB23-4CB3-8672-9632B2BD07B3}" presName="descendantText" presStyleLbl="alignAccFollowNode1" presStyleIdx="1" presStyleCnt="4">
        <dgm:presLayoutVars>
          <dgm:bulletEnabled val="1"/>
        </dgm:presLayoutVars>
      </dgm:prSet>
      <dgm:spPr/>
    </dgm:pt>
    <dgm:pt modelId="{30937050-25ED-4727-ACB2-604B0589EE54}" type="pres">
      <dgm:prSet presAssocID="{EEB39E7D-A5B2-4F41-BB73-508EFB072C17}" presName="sp" presStyleCnt="0"/>
      <dgm:spPr/>
    </dgm:pt>
    <dgm:pt modelId="{1BB5C3F7-0A13-46B3-9F53-5EFFDCC4D07B}" type="pres">
      <dgm:prSet presAssocID="{0385419D-E7FE-4597-918D-84A054229198}" presName="linNode" presStyleCnt="0"/>
      <dgm:spPr/>
    </dgm:pt>
    <dgm:pt modelId="{DD6ED8CC-650F-4971-A650-00B109BCF875}" type="pres">
      <dgm:prSet presAssocID="{0385419D-E7FE-4597-918D-84A054229198}" presName="parentText" presStyleLbl="node1" presStyleIdx="2" presStyleCnt="4">
        <dgm:presLayoutVars>
          <dgm:chMax val="1"/>
          <dgm:bulletEnabled val="1"/>
        </dgm:presLayoutVars>
      </dgm:prSet>
      <dgm:spPr/>
    </dgm:pt>
    <dgm:pt modelId="{698A45F5-A463-4BDE-BB1D-3A27873CE6A5}" type="pres">
      <dgm:prSet presAssocID="{0385419D-E7FE-4597-918D-84A054229198}" presName="descendantText" presStyleLbl="alignAccFollowNode1" presStyleIdx="2" presStyleCnt="4">
        <dgm:presLayoutVars>
          <dgm:bulletEnabled val="1"/>
        </dgm:presLayoutVars>
      </dgm:prSet>
      <dgm:spPr/>
    </dgm:pt>
    <dgm:pt modelId="{93F69365-04D7-4A71-BBCC-31CF6FEC7BC0}" type="pres">
      <dgm:prSet presAssocID="{9EF87A33-B71C-4F4D-88B1-2F97965D2035}" presName="sp" presStyleCnt="0"/>
      <dgm:spPr/>
    </dgm:pt>
    <dgm:pt modelId="{92FD0FF1-44DD-49DD-911A-6D78C05B246D}" type="pres">
      <dgm:prSet presAssocID="{AE333AFB-2E68-4FD3-B7A8-9EFBE79215E1}" presName="linNode" presStyleCnt="0"/>
      <dgm:spPr/>
    </dgm:pt>
    <dgm:pt modelId="{A02EEF87-BC91-4543-A854-A76389660F42}" type="pres">
      <dgm:prSet presAssocID="{AE333AFB-2E68-4FD3-B7A8-9EFBE79215E1}" presName="parentText" presStyleLbl="node1" presStyleIdx="3" presStyleCnt="4">
        <dgm:presLayoutVars>
          <dgm:chMax val="1"/>
          <dgm:bulletEnabled val="1"/>
        </dgm:presLayoutVars>
      </dgm:prSet>
      <dgm:spPr/>
    </dgm:pt>
    <dgm:pt modelId="{ACD6A2A2-ED18-4525-BECF-C8E7F770059B}" type="pres">
      <dgm:prSet presAssocID="{AE333AFB-2E68-4FD3-B7A8-9EFBE79215E1}" presName="descendantText" presStyleLbl="alignAccFollowNode1" presStyleIdx="3" presStyleCnt="4">
        <dgm:presLayoutVars>
          <dgm:bulletEnabled val="1"/>
        </dgm:presLayoutVars>
      </dgm:prSet>
      <dgm:spPr/>
    </dgm:pt>
  </dgm:ptLst>
  <dgm:cxnLst>
    <dgm:cxn modelId="{C23CA409-F7D0-4461-AB86-B844CCD3C2DC}" srcId="{8D99E3EE-5598-4D47-A382-292FA626BE8A}" destId="{61048308-8DD8-4ECC-A4B3-4EC40C0E84FA}" srcOrd="0" destOrd="0" parTransId="{CCC7CB4F-7257-4A9A-87CA-32E112538B39}" sibTransId="{9A14A5C8-8508-4479-80F7-22859BBCAE2D}"/>
    <dgm:cxn modelId="{5528D00C-36D0-4EB3-9801-97ACC57ACBB4}" type="presOf" srcId="{9F829EE8-6D86-4A92-B4E0-A129DB8F42B8}" destId="{698A45F5-A463-4BDE-BB1D-3A27873CE6A5}" srcOrd="0" destOrd="0" presId="urn:microsoft.com/office/officeart/2005/8/layout/vList5"/>
    <dgm:cxn modelId="{32222316-7788-4280-8B72-21828BEFB20A}" srcId="{0385419D-E7FE-4597-918D-84A054229198}" destId="{9F829EE8-6D86-4A92-B4E0-A129DB8F42B8}" srcOrd="0" destOrd="0" parTransId="{6190D7D0-95E8-4CCB-A2EC-947AD249469C}" sibTransId="{37894F51-D7C3-4F17-8A86-9C91C631E39F}"/>
    <dgm:cxn modelId="{38584A29-3A05-42EA-B991-629A93F17626}" type="presOf" srcId="{8D99E3EE-5598-4D47-A382-292FA626BE8A}" destId="{875E6AAC-2765-4311-A015-DAC7FE64F4C3}" srcOrd="0" destOrd="0" presId="urn:microsoft.com/office/officeart/2005/8/layout/vList5"/>
    <dgm:cxn modelId="{44436D2B-4062-42E1-B36B-8FECF726DAD3}" srcId="{8D99E3EE-5598-4D47-A382-292FA626BE8A}" destId="{AE333AFB-2E68-4FD3-B7A8-9EFBE79215E1}" srcOrd="3" destOrd="0" parTransId="{72C00C52-0AC8-481E-85BF-85B69662B66E}" sibTransId="{68264887-820C-474D-A92F-94F14AB41592}"/>
    <dgm:cxn modelId="{2F55542C-FAF4-466E-858D-71475D0A7A62}" srcId="{25E92177-FB23-4CB3-8672-9632B2BD07B3}" destId="{D5BCE4CB-0EF9-43B2-8BE7-A17A27E181CF}" srcOrd="0" destOrd="0" parTransId="{6DBB88CB-8FAF-4193-9676-07FFCEFAB48A}" sibTransId="{5E4F0B07-2408-4780-90F3-5277CF493B0B}"/>
    <dgm:cxn modelId="{821A913B-548D-40DF-91C8-B94EC1A0B537}" srcId="{8D99E3EE-5598-4D47-A382-292FA626BE8A}" destId="{0385419D-E7FE-4597-918D-84A054229198}" srcOrd="2" destOrd="0" parTransId="{F8170CE2-D64B-40EF-9771-09DADDB23D66}" sibTransId="{9EF87A33-B71C-4F4D-88B1-2F97965D2035}"/>
    <dgm:cxn modelId="{8FA25940-46F0-4545-8FC2-84607AD6E65D}" type="presOf" srcId="{AE333AFB-2E68-4FD3-B7A8-9EFBE79215E1}" destId="{A02EEF87-BC91-4543-A854-A76389660F42}" srcOrd="0" destOrd="0" presId="urn:microsoft.com/office/officeart/2005/8/layout/vList5"/>
    <dgm:cxn modelId="{449B7A43-D5EB-4ED9-A37C-2A208BB7BEA9}" srcId="{AE333AFB-2E68-4FD3-B7A8-9EFBE79215E1}" destId="{7E97B299-F0A8-4971-856A-3E3969B8A557}" srcOrd="0" destOrd="0" parTransId="{DFF7C6CD-7454-4E34-91C8-0DE5A79B00F0}" sibTransId="{E9DBB1B4-73EE-4950-92F8-EF5E056D7BF5}"/>
    <dgm:cxn modelId="{5EA0116F-C2E5-4874-BDB7-76CFD544923D}" type="presOf" srcId="{78E9509B-72C1-441C-AAE5-2187C8FFD107}" destId="{BA18C689-72DD-44D7-B770-ABC9F7E0D903}" srcOrd="0" destOrd="0" presId="urn:microsoft.com/office/officeart/2005/8/layout/vList5"/>
    <dgm:cxn modelId="{5B79E350-6FDB-47E1-9D7D-7403D33820AD}" type="presOf" srcId="{D5BCE4CB-0EF9-43B2-8BE7-A17A27E181CF}" destId="{B78298E9-F192-40C6-B978-29F4EF1E974C}" srcOrd="0" destOrd="0" presId="urn:microsoft.com/office/officeart/2005/8/layout/vList5"/>
    <dgm:cxn modelId="{F684CC93-6F4D-4D35-82D1-C9FBB707EE4E}" type="presOf" srcId="{61048308-8DD8-4ECC-A4B3-4EC40C0E84FA}" destId="{70C21F47-14DC-4636-8217-46702C6C6CD8}" srcOrd="0" destOrd="0" presId="urn:microsoft.com/office/officeart/2005/8/layout/vList5"/>
    <dgm:cxn modelId="{96A6A7B6-64E4-4D12-9105-6735E8284929}" type="presOf" srcId="{25E92177-FB23-4CB3-8672-9632B2BD07B3}" destId="{A7CF9C37-53BE-4672-8359-30B8B2313737}" srcOrd="0" destOrd="0" presId="urn:microsoft.com/office/officeart/2005/8/layout/vList5"/>
    <dgm:cxn modelId="{3CCAD4D3-9F55-492E-9841-98AE764248BC}" srcId="{8D99E3EE-5598-4D47-A382-292FA626BE8A}" destId="{25E92177-FB23-4CB3-8672-9632B2BD07B3}" srcOrd="1" destOrd="0" parTransId="{A9A02D3B-4DB4-4BF3-9E6D-262B8CDEECC7}" sibTransId="{EEB39E7D-A5B2-4F41-BB73-508EFB072C17}"/>
    <dgm:cxn modelId="{572785D9-939F-48C7-A4D3-7510D99E39D6}" type="presOf" srcId="{7E97B299-F0A8-4971-856A-3E3969B8A557}" destId="{ACD6A2A2-ED18-4525-BECF-C8E7F770059B}" srcOrd="0" destOrd="0" presId="urn:microsoft.com/office/officeart/2005/8/layout/vList5"/>
    <dgm:cxn modelId="{05FADBE5-E25D-48BC-9230-7101FB1DC3E3}" type="presOf" srcId="{0385419D-E7FE-4597-918D-84A054229198}" destId="{DD6ED8CC-650F-4971-A650-00B109BCF875}" srcOrd="0" destOrd="0" presId="urn:microsoft.com/office/officeart/2005/8/layout/vList5"/>
    <dgm:cxn modelId="{28529EEC-BD7D-44B4-B329-95C20F43F393}" srcId="{61048308-8DD8-4ECC-A4B3-4EC40C0E84FA}" destId="{78E9509B-72C1-441C-AAE5-2187C8FFD107}" srcOrd="0" destOrd="0" parTransId="{508880BE-45C3-411C-B0C2-765B94F985A7}" sibTransId="{943F8EDF-3D59-4CAE-B949-0F70AF61506C}"/>
    <dgm:cxn modelId="{4B47340E-F6A8-4E21-9C73-C1FFF6FAC634}" type="presParOf" srcId="{875E6AAC-2765-4311-A015-DAC7FE64F4C3}" destId="{627C10D6-0B5B-4F99-8F2A-B2252DA6811F}" srcOrd="0" destOrd="0" presId="urn:microsoft.com/office/officeart/2005/8/layout/vList5"/>
    <dgm:cxn modelId="{AB1CC34D-2ABB-4DBF-8D5F-51275A173552}" type="presParOf" srcId="{627C10D6-0B5B-4F99-8F2A-B2252DA6811F}" destId="{70C21F47-14DC-4636-8217-46702C6C6CD8}" srcOrd="0" destOrd="0" presId="urn:microsoft.com/office/officeart/2005/8/layout/vList5"/>
    <dgm:cxn modelId="{69B28CA4-4A30-45CB-BA4D-D5EAC7C80DDE}" type="presParOf" srcId="{627C10D6-0B5B-4F99-8F2A-B2252DA6811F}" destId="{BA18C689-72DD-44D7-B770-ABC9F7E0D903}" srcOrd="1" destOrd="0" presId="urn:microsoft.com/office/officeart/2005/8/layout/vList5"/>
    <dgm:cxn modelId="{77A1567A-0F30-4134-8029-6E1D239C0613}" type="presParOf" srcId="{875E6AAC-2765-4311-A015-DAC7FE64F4C3}" destId="{B8CF28D0-B7B6-4DC2-99C0-956212D44C22}" srcOrd="1" destOrd="0" presId="urn:microsoft.com/office/officeart/2005/8/layout/vList5"/>
    <dgm:cxn modelId="{FE493C1E-EA09-4E45-A036-A4A61C3D1393}" type="presParOf" srcId="{875E6AAC-2765-4311-A015-DAC7FE64F4C3}" destId="{7E1EBD06-1C49-41A0-A3A8-9629234D2DF0}" srcOrd="2" destOrd="0" presId="urn:microsoft.com/office/officeart/2005/8/layout/vList5"/>
    <dgm:cxn modelId="{E335DD8F-5F10-4888-A0D7-211C74399C27}" type="presParOf" srcId="{7E1EBD06-1C49-41A0-A3A8-9629234D2DF0}" destId="{A7CF9C37-53BE-4672-8359-30B8B2313737}" srcOrd="0" destOrd="0" presId="urn:microsoft.com/office/officeart/2005/8/layout/vList5"/>
    <dgm:cxn modelId="{C07F6B5C-715C-47AE-9365-AC75AFBA5239}" type="presParOf" srcId="{7E1EBD06-1C49-41A0-A3A8-9629234D2DF0}" destId="{B78298E9-F192-40C6-B978-29F4EF1E974C}" srcOrd="1" destOrd="0" presId="urn:microsoft.com/office/officeart/2005/8/layout/vList5"/>
    <dgm:cxn modelId="{8C2BAA5B-60F3-4C14-8399-7207BD1C94DE}" type="presParOf" srcId="{875E6AAC-2765-4311-A015-DAC7FE64F4C3}" destId="{30937050-25ED-4727-ACB2-604B0589EE54}" srcOrd="3" destOrd="0" presId="urn:microsoft.com/office/officeart/2005/8/layout/vList5"/>
    <dgm:cxn modelId="{0084185C-232F-4DDB-8402-EDDE99FE6786}" type="presParOf" srcId="{875E6AAC-2765-4311-A015-DAC7FE64F4C3}" destId="{1BB5C3F7-0A13-46B3-9F53-5EFFDCC4D07B}" srcOrd="4" destOrd="0" presId="urn:microsoft.com/office/officeart/2005/8/layout/vList5"/>
    <dgm:cxn modelId="{36BA8BB3-2096-4883-A30D-5D8A3581459E}" type="presParOf" srcId="{1BB5C3F7-0A13-46B3-9F53-5EFFDCC4D07B}" destId="{DD6ED8CC-650F-4971-A650-00B109BCF875}" srcOrd="0" destOrd="0" presId="urn:microsoft.com/office/officeart/2005/8/layout/vList5"/>
    <dgm:cxn modelId="{49528C4F-DB92-4183-AC74-42515E8A4AE2}" type="presParOf" srcId="{1BB5C3F7-0A13-46B3-9F53-5EFFDCC4D07B}" destId="{698A45F5-A463-4BDE-BB1D-3A27873CE6A5}" srcOrd="1" destOrd="0" presId="urn:microsoft.com/office/officeart/2005/8/layout/vList5"/>
    <dgm:cxn modelId="{72470E6A-1335-4311-8C2E-A5F34D8CA37C}" type="presParOf" srcId="{875E6AAC-2765-4311-A015-DAC7FE64F4C3}" destId="{93F69365-04D7-4A71-BBCC-31CF6FEC7BC0}" srcOrd="5" destOrd="0" presId="urn:microsoft.com/office/officeart/2005/8/layout/vList5"/>
    <dgm:cxn modelId="{E9E655E2-1260-4A69-92DC-CB2A2B33C563}" type="presParOf" srcId="{875E6AAC-2765-4311-A015-DAC7FE64F4C3}" destId="{92FD0FF1-44DD-49DD-911A-6D78C05B246D}" srcOrd="6" destOrd="0" presId="urn:microsoft.com/office/officeart/2005/8/layout/vList5"/>
    <dgm:cxn modelId="{9BEF1793-5D25-4833-91D4-2273CE7D4AB5}" type="presParOf" srcId="{92FD0FF1-44DD-49DD-911A-6D78C05B246D}" destId="{A02EEF87-BC91-4543-A854-A76389660F42}" srcOrd="0" destOrd="0" presId="urn:microsoft.com/office/officeart/2005/8/layout/vList5"/>
    <dgm:cxn modelId="{CD23B87E-A0A5-41EF-906F-C360653DC2A4}" type="presParOf" srcId="{92FD0FF1-44DD-49DD-911A-6D78C05B246D}" destId="{ACD6A2A2-ED18-4525-BECF-C8E7F770059B}"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3CC4DF0-D4B5-43F7-BC5B-5684AC876F70}" type="doc">
      <dgm:prSet loTypeId="urn:microsoft.com/office/officeart/2005/8/layout/arrow5" loCatId="relationship" qsTypeId="urn:microsoft.com/office/officeart/2005/8/quickstyle/simple1" qsCatId="simple" csTypeId="urn:microsoft.com/office/officeart/2005/8/colors/colorful1" csCatId="colorful" phldr="1"/>
      <dgm:spPr/>
      <dgm:t>
        <a:bodyPr/>
        <a:lstStyle/>
        <a:p>
          <a:endParaRPr lang="en-US"/>
        </a:p>
      </dgm:t>
    </dgm:pt>
    <dgm:pt modelId="{7AF757C0-3C03-4B42-8471-BE5592DFAF7A}">
      <dgm:prSet phldrT="[Text]"/>
      <dgm:spPr/>
      <dgm:t>
        <a:bodyPr/>
        <a:lstStyle/>
        <a:p>
          <a:r>
            <a:rPr lang="en-US" dirty="0"/>
            <a:t>Learning outcomes</a:t>
          </a:r>
        </a:p>
      </dgm:t>
    </dgm:pt>
    <dgm:pt modelId="{B636BC90-3265-4260-9D2A-77490CDBEF2F}" type="parTrans" cxnId="{B6C62255-B0C2-4408-A957-AA869C6ABA7E}">
      <dgm:prSet/>
      <dgm:spPr/>
      <dgm:t>
        <a:bodyPr/>
        <a:lstStyle/>
        <a:p>
          <a:endParaRPr lang="en-US"/>
        </a:p>
      </dgm:t>
    </dgm:pt>
    <dgm:pt modelId="{042F59AA-6878-43A0-8D10-A3786B60286D}" type="sibTrans" cxnId="{B6C62255-B0C2-4408-A957-AA869C6ABA7E}">
      <dgm:prSet/>
      <dgm:spPr/>
      <dgm:t>
        <a:bodyPr/>
        <a:lstStyle/>
        <a:p>
          <a:endParaRPr lang="en-US"/>
        </a:p>
      </dgm:t>
    </dgm:pt>
    <dgm:pt modelId="{A240A37B-E6F4-4409-85D3-91FA19C21480}">
      <dgm:prSet phldrT="[Text]"/>
      <dgm:spPr/>
      <dgm:t>
        <a:bodyPr/>
        <a:lstStyle/>
        <a:p>
          <a:r>
            <a:rPr lang="en-US" dirty="0">
              <a:solidFill>
                <a:schemeClr val="tx2"/>
              </a:solidFill>
            </a:rPr>
            <a:t>Teaching success</a:t>
          </a:r>
        </a:p>
      </dgm:t>
    </dgm:pt>
    <dgm:pt modelId="{D7AAF55D-AFF4-4826-B845-4BE574750F82}" type="parTrans" cxnId="{281AC2F0-07BD-4B4E-B203-C0CF4588E5F5}">
      <dgm:prSet/>
      <dgm:spPr/>
      <dgm:t>
        <a:bodyPr/>
        <a:lstStyle/>
        <a:p>
          <a:endParaRPr lang="en-US"/>
        </a:p>
      </dgm:t>
    </dgm:pt>
    <dgm:pt modelId="{0124AA72-FAC1-4091-B80F-232914268304}" type="sibTrans" cxnId="{281AC2F0-07BD-4B4E-B203-C0CF4588E5F5}">
      <dgm:prSet/>
      <dgm:spPr/>
      <dgm:t>
        <a:bodyPr/>
        <a:lstStyle/>
        <a:p>
          <a:endParaRPr lang="en-US"/>
        </a:p>
      </dgm:t>
    </dgm:pt>
    <dgm:pt modelId="{E5697426-181E-4702-8BBA-9D1FC243FD70}">
      <dgm:prSet phldrT="[Text]"/>
      <dgm:spPr>
        <a:solidFill>
          <a:schemeClr val="accent4"/>
        </a:solidFill>
      </dgm:spPr>
      <dgm:t>
        <a:bodyPr/>
        <a:lstStyle/>
        <a:p>
          <a:r>
            <a:rPr lang="en-US" dirty="0">
              <a:solidFill>
                <a:schemeClr val="bg1"/>
              </a:solidFill>
            </a:rPr>
            <a:t>Adjust teaching strategies</a:t>
          </a:r>
        </a:p>
      </dgm:t>
    </dgm:pt>
    <dgm:pt modelId="{6B93ABFD-E1B4-4DD5-9847-E152BEEE3750}" type="parTrans" cxnId="{F6E1D48D-3469-4855-91E1-24EE5A200C3B}">
      <dgm:prSet/>
      <dgm:spPr/>
      <dgm:t>
        <a:bodyPr/>
        <a:lstStyle/>
        <a:p>
          <a:endParaRPr lang="en-US"/>
        </a:p>
      </dgm:t>
    </dgm:pt>
    <dgm:pt modelId="{6E7C7D02-6C9C-4A6F-9DBE-C24287966BB5}" type="sibTrans" cxnId="{F6E1D48D-3469-4855-91E1-24EE5A200C3B}">
      <dgm:prSet/>
      <dgm:spPr/>
      <dgm:t>
        <a:bodyPr/>
        <a:lstStyle/>
        <a:p>
          <a:endParaRPr lang="en-US"/>
        </a:p>
      </dgm:t>
    </dgm:pt>
    <dgm:pt modelId="{8B0FB3F3-8696-4057-82D8-97A43DF38FBA}">
      <dgm:prSet phldrT="[Text]"/>
      <dgm:spPr>
        <a:solidFill>
          <a:schemeClr val="accent1"/>
        </a:solidFill>
      </dgm:spPr>
      <dgm:t>
        <a:bodyPr/>
        <a:lstStyle/>
        <a:p>
          <a:r>
            <a:rPr lang="en-US" dirty="0"/>
            <a:t>Gap between teaching &amp; learning</a:t>
          </a:r>
          <a:endParaRPr lang="en-US" dirty="0">
            <a:solidFill>
              <a:schemeClr val="tx2"/>
            </a:solidFill>
          </a:endParaRPr>
        </a:p>
      </dgm:t>
    </dgm:pt>
    <dgm:pt modelId="{405745B8-94B5-4B01-9657-FE6488BEE4F2}" type="parTrans" cxnId="{42F5A7ED-3B60-4C1F-B3A3-9B5BAA1A2E28}">
      <dgm:prSet/>
      <dgm:spPr/>
      <dgm:t>
        <a:bodyPr/>
        <a:lstStyle/>
        <a:p>
          <a:endParaRPr lang="en-US"/>
        </a:p>
      </dgm:t>
    </dgm:pt>
    <dgm:pt modelId="{8583DF67-CBE5-4453-AB7E-085A6A38C983}" type="sibTrans" cxnId="{42F5A7ED-3B60-4C1F-B3A3-9B5BAA1A2E28}">
      <dgm:prSet/>
      <dgm:spPr/>
      <dgm:t>
        <a:bodyPr/>
        <a:lstStyle/>
        <a:p>
          <a:endParaRPr lang="en-US"/>
        </a:p>
      </dgm:t>
    </dgm:pt>
    <dgm:pt modelId="{A036EA47-B775-4582-9BA2-11AFF9E9CB57}" type="pres">
      <dgm:prSet presAssocID="{23CC4DF0-D4B5-43F7-BC5B-5684AC876F70}" presName="diagram" presStyleCnt="0">
        <dgm:presLayoutVars>
          <dgm:dir/>
          <dgm:resizeHandles val="exact"/>
        </dgm:presLayoutVars>
      </dgm:prSet>
      <dgm:spPr/>
    </dgm:pt>
    <dgm:pt modelId="{DDE76068-A103-4F67-B795-A2CAE320FE85}" type="pres">
      <dgm:prSet presAssocID="{7AF757C0-3C03-4B42-8471-BE5592DFAF7A}" presName="arrow" presStyleLbl="node1" presStyleIdx="0" presStyleCnt="4">
        <dgm:presLayoutVars>
          <dgm:bulletEnabled val="1"/>
        </dgm:presLayoutVars>
      </dgm:prSet>
      <dgm:spPr/>
    </dgm:pt>
    <dgm:pt modelId="{C80A0D07-8B94-422D-8F34-8D06A8BD0ED6}" type="pres">
      <dgm:prSet presAssocID="{A240A37B-E6F4-4409-85D3-91FA19C21480}" presName="arrow" presStyleLbl="node1" presStyleIdx="1" presStyleCnt="4">
        <dgm:presLayoutVars>
          <dgm:bulletEnabled val="1"/>
        </dgm:presLayoutVars>
      </dgm:prSet>
      <dgm:spPr/>
    </dgm:pt>
    <dgm:pt modelId="{D658F8FB-54E5-403C-AB0E-43041D78B782}" type="pres">
      <dgm:prSet presAssocID="{8B0FB3F3-8696-4057-82D8-97A43DF38FBA}" presName="arrow" presStyleLbl="node1" presStyleIdx="2" presStyleCnt="4">
        <dgm:presLayoutVars>
          <dgm:bulletEnabled val="1"/>
        </dgm:presLayoutVars>
      </dgm:prSet>
      <dgm:spPr/>
    </dgm:pt>
    <dgm:pt modelId="{5792D46C-BAE8-4B72-8D0E-DAACF7B33474}" type="pres">
      <dgm:prSet presAssocID="{E5697426-181E-4702-8BBA-9D1FC243FD70}" presName="arrow" presStyleLbl="node1" presStyleIdx="3" presStyleCnt="4">
        <dgm:presLayoutVars>
          <dgm:bulletEnabled val="1"/>
        </dgm:presLayoutVars>
      </dgm:prSet>
      <dgm:spPr/>
    </dgm:pt>
  </dgm:ptLst>
  <dgm:cxnLst>
    <dgm:cxn modelId="{D4F3AF37-2167-4113-9A64-4F0D8A78B7F7}" type="presOf" srcId="{A240A37B-E6F4-4409-85D3-91FA19C21480}" destId="{C80A0D07-8B94-422D-8F34-8D06A8BD0ED6}" srcOrd="0" destOrd="0" presId="urn:microsoft.com/office/officeart/2005/8/layout/arrow5"/>
    <dgm:cxn modelId="{93934A44-248E-4439-AEE7-E34F7DE09B38}" type="presOf" srcId="{7AF757C0-3C03-4B42-8471-BE5592DFAF7A}" destId="{DDE76068-A103-4F67-B795-A2CAE320FE85}" srcOrd="0" destOrd="0" presId="urn:microsoft.com/office/officeart/2005/8/layout/arrow5"/>
    <dgm:cxn modelId="{986A9171-E840-43A1-A2BD-75ABBA785557}" type="presOf" srcId="{23CC4DF0-D4B5-43F7-BC5B-5684AC876F70}" destId="{A036EA47-B775-4582-9BA2-11AFF9E9CB57}" srcOrd="0" destOrd="0" presId="urn:microsoft.com/office/officeart/2005/8/layout/arrow5"/>
    <dgm:cxn modelId="{ED84D852-2668-4D0C-B9D5-76F497F8A612}" type="presOf" srcId="{8B0FB3F3-8696-4057-82D8-97A43DF38FBA}" destId="{D658F8FB-54E5-403C-AB0E-43041D78B782}" srcOrd="0" destOrd="0" presId="urn:microsoft.com/office/officeart/2005/8/layout/arrow5"/>
    <dgm:cxn modelId="{C39B5674-2EC8-4CF8-B5B2-519121816F3A}" type="presOf" srcId="{E5697426-181E-4702-8BBA-9D1FC243FD70}" destId="{5792D46C-BAE8-4B72-8D0E-DAACF7B33474}" srcOrd="0" destOrd="0" presId="urn:microsoft.com/office/officeart/2005/8/layout/arrow5"/>
    <dgm:cxn modelId="{B6C62255-B0C2-4408-A957-AA869C6ABA7E}" srcId="{23CC4DF0-D4B5-43F7-BC5B-5684AC876F70}" destId="{7AF757C0-3C03-4B42-8471-BE5592DFAF7A}" srcOrd="0" destOrd="0" parTransId="{B636BC90-3265-4260-9D2A-77490CDBEF2F}" sibTransId="{042F59AA-6878-43A0-8D10-A3786B60286D}"/>
    <dgm:cxn modelId="{F6E1D48D-3469-4855-91E1-24EE5A200C3B}" srcId="{23CC4DF0-D4B5-43F7-BC5B-5684AC876F70}" destId="{E5697426-181E-4702-8BBA-9D1FC243FD70}" srcOrd="3" destOrd="0" parTransId="{6B93ABFD-E1B4-4DD5-9847-E152BEEE3750}" sibTransId="{6E7C7D02-6C9C-4A6F-9DBE-C24287966BB5}"/>
    <dgm:cxn modelId="{42F5A7ED-3B60-4C1F-B3A3-9B5BAA1A2E28}" srcId="{23CC4DF0-D4B5-43F7-BC5B-5684AC876F70}" destId="{8B0FB3F3-8696-4057-82D8-97A43DF38FBA}" srcOrd="2" destOrd="0" parTransId="{405745B8-94B5-4B01-9657-FE6488BEE4F2}" sibTransId="{8583DF67-CBE5-4453-AB7E-085A6A38C983}"/>
    <dgm:cxn modelId="{281AC2F0-07BD-4B4E-B203-C0CF4588E5F5}" srcId="{23CC4DF0-D4B5-43F7-BC5B-5684AC876F70}" destId="{A240A37B-E6F4-4409-85D3-91FA19C21480}" srcOrd="1" destOrd="0" parTransId="{D7AAF55D-AFF4-4826-B845-4BE574750F82}" sibTransId="{0124AA72-FAC1-4091-B80F-232914268304}"/>
    <dgm:cxn modelId="{036326E9-3FFC-4142-8530-72E3ADC5A7DB}" type="presParOf" srcId="{A036EA47-B775-4582-9BA2-11AFF9E9CB57}" destId="{DDE76068-A103-4F67-B795-A2CAE320FE85}" srcOrd="0" destOrd="0" presId="urn:microsoft.com/office/officeart/2005/8/layout/arrow5"/>
    <dgm:cxn modelId="{BF83D85E-F348-4D60-BAA8-AF55D6E7F560}" type="presParOf" srcId="{A036EA47-B775-4582-9BA2-11AFF9E9CB57}" destId="{C80A0D07-8B94-422D-8F34-8D06A8BD0ED6}" srcOrd="1" destOrd="0" presId="urn:microsoft.com/office/officeart/2005/8/layout/arrow5"/>
    <dgm:cxn modelId="{3FB786F0-A848-4E39-ABB9-37DD5FBDA0D9}" type="presParOf" srcId="{A036EA47-B775-4582-9BA2-11AFF9E9CB57}" destId="{D658F8FB-54E5-403C-AB0E-43041D78B782}" srcOrd="2" destOrd="0" presId="urn:microsoft.com/office/officeart/2005/8/layout/arrow5"/>
    <dgm:cxn modelId="{0D319EB0-EBC3-4A0F-8854-AEF864D80CDB}" type="presParOf" srcId="{A036EA47-B775-4582-9BA2-11AFF9E9CB57}" destId="{5792D46C-BAE8-4B72-8D0E-DAACF7B33474}" srcOrd="3" destOrd="0" presId="urn:microsoft.com/office/officeart/2005/8/layout/arrow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3CC4DF0-D4B5-43F7-BC5B-5684AC876F70}" type="doc">
      <dgm:prSet loTypeId="urn:microsoft.com/office/officeart/2005/8/layout/arrow5" loCatId="relationship" qsTypeId="urn:microsoft.com/office/officeart/2005/8/quickstyle/simple1" qsCatId="simple" csTypeId="urn:microsoft.com/office/officeart/2005/8/colors/colorful1" csCatId="colorful" phldr="1"/>
      <dgm:spPr/>
      <dgm:t>
        <a:bodyPr/>
        <a:lstStyle/>
        <a:p>
          <a:endParaRPr lang="en-US"/>
        </a:p>
      </dgm:t>
    </dgm:pt>
    <dgm:pt modelId="{7AF757C0-3C03-4B42-8471-BE5592DFAF7A}">
      <dgm:prSet phldrT="[Text]"/>
      <dgm:spPr/>
      <dgm:t>
        <a:bodyPr/>
        <a:lstStyle/>
        <a:p>
          <a:r>
            <a:rPr lang="en-US" dirty="0"/>
            <a:t>Trouble-shoot learning &amp; performance</a:t>
          </a:r>
        </a:p>
      </dgm:t>
    </dgm:pt>
    <dgm:pt modelId="{B636BC90-3265-4260-9D2A-77490CDBEF2F}" type="parTrans" cxnId="{B6C62255-B0C2-4408-A957-AA869C6ABA7E}">
      <dgm:prSet/>
      <dgm:spPr/>
      <dgm:t>
        <a:bodyPr/>
        <a:lstStyle/>
        <a:p>
          <a:endParaRPr lang="en-US"/>
        </a:p>
      </dgm:t>
    </dgm:pt>
    <dgm:pt modelId="{042F59AA-6878-43A0-8D10-A3786B60286D}" type="sibTrans" cxnId="{B6C62255-B0C2-4408-A957-AA869C6ABA7E}">
      <dgm:prSet/>
      <dgm:spPr/>
      <dgm:t>
        <a:bodyPr/>
        <a:lstStyle/>
        <a:p>
          <a:endParaRPr lang="en-US"/>
        </a:p>
      </dgm:t>
    </dgm:pt>
    <dgm:pt modelId="{A240A37B-E6F4-4409-85D3-91FA19C21480}">
      <dgm:prSet phldrT="[Text]"/>
      <dgm:spPr/>
      <dgm:t>
        <a:bodyPr/>
        <a:lstStyle/>
        <a:p>
          <a:r>
            <a:rPr lang="en-US" dirty="0">
              <a:solidFill>
                <a:schemeClr val="tx2"/>
              </a:solidFill>
            </a:rPr>
            <a:t>Obstacles &amp; roadblocks</a:t>
          </a:r>
        </a:p>
      </dgm:t>
    </dgm:pt>
    <dgm:pt modelId="{D7AAF55D-AFF4-4826-B845-4BE574750F82}" type="parTrans" cxnId="{281AC2F0-07BD-4B4E-B203-C0CF4588E5F5}">
      <dgm:prSet/>
      <dgm:spPr/>
      <dgm:t>
        <a:bodyPr/>
        <a:lstStyle/>
        <a:p>
          <a:endParaRPr lang="en-US"/>
        </a:p>
      </dgm:t>
    </dgm:pt>
    <dgm:pt modelId="{0124AA72-FAC1-4091-B80F-232914268304}" type="sibTrans" cxnId="{281AC2F0-07BD-4B4E-B203-C0CF4588E5F5}">
      <dgm:prSet/>
      <dgm:spPr/>
      <dgm:t>
        <a:bodyPr/>
        <a:lstStyle/>
        <a:p>
          <a:endParaRPr lang="en-US"/>
        </a:p>
      </dgm:t>
    </dgm:pt>
    <dgm:pt modelId="{B9DC4CC7-13CD-4C26-B6CD-3482ADE7E96A}">
      <dgm:prSet phldrT="[Text]"/>
      <dgm:spPr/>
      <dgm:t>
        <a:bodyPr/>
        <a:lstStyle/>
        <a:p>
          <a:r>
            <a:rPr lang="en-US" dirty="0"/>
            <a:t>Become more </a:t>
          </a:r>
          <a:br>
            <a:rPr lang="en-US" dirty="0"/>
          </a:br>
          <a:r>
            <a:rPr lang="en-US" dirty="0"/>
            <a:t>self-aware</a:t>
          </a:r>
        </a:p>
      </dgm:t>
    </dgm:pt>
    <dgm:pt modelId="{331F9F83-0000-4525-862A-7BD5DC4753BA}" type="parTrans" cxnId="{D534D9EA-B5F1-4C77-AEE2-B7A2548ADD36}">
      <dgm:prSet/>
      <dgm:spPr/>
      <dgm:t>
        <a:bodyPr/>
        <a:lstStyle/>
        <a:p>
          <a:endParaRPr lang="en-US"/>
        </a:p>
      </dgm:t>
    </dgm:pt>
    <dgm:pt modelId="{5BCAA350-1E02-4CF5-81B2-86CA9F2ADFC1}" type="sibTrans" cxnId="{D534D9EA-B5F1-4C77-AEE2-B7A2548ADD36}">
      <dgm:prSet/>
      <dgm:spPr/>
      <dgm:t>
        <a:bodyPr/>
        <a:lstStyle/>
        <a:p>
          <a:endParaRPr lang="en-US"/>
        </a:p>
      </dgm:t>
    </dgm:pt>
    <dgm:pt modelId="{A036EA47-B775-4582-9BA2-11AFF9E9CB57}" type="pres">
      <dgm:prSet presAssocID="{23CC4DF0-D4B5-43F7-BC5B-5684AC876F70}" presName="diagram" presStyleCnt="0">
        <dgm:presLayoutVars>
          <dgm:dir/>
          <dgm:resizeHandles val="exact"/>
        </dgm:presLayoutVars>
      </dgm:prSet>
      <dgm:spPr/>
    </dgm:pt>
    <dgm:pt modelId="{DDE76068-A103-4F67-B795-A2CAE320FE85}" type="pres">
      <dgm:prSet presAssocID="{7AF757C0-3C03-4B42-8471-BE5592DFAF7A}" presName="arrow" presStyleLbl="node1" presStyleIdx="0" presStyleCnt="3">
        <dgm:presLayoutVars>
          <dgm:bulletEnabled val="1"/>
        </dgm:presLayoutVars>
      </dgm:prSet>
      <dgm:spPr/>
    </dgm:pt>
    <dgm:pt modelId="{C80A0D07-8B94-422D-8F34-8D06A8BD0ED6}" type="pres">
      <dgm:prSet presAssocID="{A240A37B-E6F4-4409-85D3-91FA19C21480}" presName="arrow" presStyleLbl="node1" presStyleIdx="1" presStyleCnt="3">
        <dgm:presLayoutVars>
          <dgm:bulletEnabled val="1"/>
        </dgm:presLayoutVars>
      </dgm:prSet>
      <dgm:spPr/>
    </dgm:pt>
    <dgm:pt modelId="{A991F933-5BCA-4CF9-897F-E49BD475731F}" type="pres">
      <dgm:prSet presAssocID="{B9DC4CC7-13CD-4C26-B6CD-3482ADE7E96A}" presName="arrow" presStyleLbl="node1" presStyleIdx="2" presStyleCnt="3">
        <dgm:presLayoutVars>
          <dgm:bulletEnabled val="1"/>
        </dgm:presLayoutVars>
      </dgm:prSet>
      <dgm:spPr/>
    </dgm:pt>
  </dgm:ptLst>
  <dgm:cxnLst>
    <dgm:cxn modelId="{382EC819-9DF0-4CDF-8B18-B3FCA10E1E62}" type="presOf" srcId="{B9DC4CC7-13CD-4C26-B6CD-3482ADE7E96A}" destId="{A991F933-5BCA-4CF9-897F-E49BD475731F}" srcOrd="0" destOrd="0" presId="urn:microsoft.com/office/officeart/2005/8/layout/arrow5"/>
    <dgm:cxn modelId="{D4F3AF37-2167-4113-9A64-4F0D8A78B7F7}" type="presOf" srcId="{A240A37B-E6F4-4409-85D3-91FA19C21480}" destId="{C80A0D07-8B94-422D-8F34-8D06A8BD0ED6}" srcOrd="0" destOrd="0" presId="urn:microsoft.com/office/officeart/2005/8/layout/arrow5"/>
    <dgm:cxn modelId="{93934A44-248E-4439-AEE7-E34F7DE09B38}" type="presOf" srcId="{7AF757C0-3C03-4B42-8471-BE5592DFAF7A}" destId="{DDE76068-A103-4F67-B795-A2CAE320FE85}" srcOrd="0" destOrd="0" presId="urn:microsoft.com/office/officeart/2005/8/layout/arrow5"/>
    <dgm:cxn modelId="{986A9171-E840-43A1-A2BD-75ABBA785557}" type="presOf" srcId="{23CC4DF0-D4B5-43F7-BC5B-5684AC876F70}" destId="{A036EA47-B775-4582-9BA2-11AFF9E9CB57}" srcOrd="0" destOrd="0" presId="urn:microsoft.com/office/officeart/2005/8/layout/arrow5"/>
    <dgm:cxn modelId="{B6C62255-B0C2-4408-A957-AA869C6ABA7E}" srcId="{23CC4DF0-D4B5-43F7-BC5B-5684AC876F70}" destId="{7AF757C0-3C03-4B42-8471-BE5592DFAF7A}" srcOrd="0" destOrd="0" parTransId="{B636BC90-3265-4260-9D2A-77490CDBEF2F}" sibTransId="{042F59AA-6878-43A0-8D10-A3786B60286D}"/>
    <dgm:cxn modelId="{D534D9EA-B5F1-4C77-AEE2-B7A2548ADD36}" srcId="{23CC4DF0-D4B5-43F7-BC5B-5684AC876F70}" destId="{B9DC4CC7-13CD-4C26-B6CD-3482ADE7E96A}" srcOrd="2" destOrd="0" parTransId="{331F9F83-0000-4525-862A-7BD5DC4753BA}" sibTransId="{5BCAA350-1E02-4CF5-81B2-86CA9F2ADFC1}"/>
    <dgm:cxn modelId="{281AC2F0-07BD-4B4E-B203-C0CF4588E5F5}" srcId="{23CC4DF0-D4B5-43F7-BC5B-5684AC876F70}" destId="{A240A37B-E6F4-4409-85D3-91FA19C21480}" srcOrd="1" destOrd="0" parTransId="{D7AAF55D-AFF4-4826-B845-4BE574750F82}" sibTransId="{0124AA72-FAC1-4091-B80F-232914268304}"/>
    <dgm:cxn modelId="{036326E9-3FFC-4142-8530-72E3ADC5A7DB}" type="presParOf" srcId="{A036EA47-B775-4582-9BA2-11AFF9E9CB57}" destId="{DDE76068-A103-4F67-B795-A2CAE320FE85}" srcOrd="0" destOrd="0" presId="urn:microsoft.com/office/officeart/2005/8/layout/arrow5"/>
    <dgm:cxn modelId="{BF83D85E-F348-4D60-BAA8-AF55D6E7F560}" type="presParOf" srcId="{A036EA47-B775-4582-9BA2-11AFF9E9CB57}" destId="{C80A0D07-8B94-422D-8F34-8D06A8BD0ED6}" srcOrd="1" destOrd="0" presId="urn:microsoft.com/office/officeart/2005/8/layout/arrow5"/>
    <dgm:cxn modelId="{37D15790-0657-4717-9190-040A8F957083}" type="presParOf" srcId="{A036EA47-B775-4582-9BA2-11AFF9E9CB57}" destId="{A991F933-5BCA-4CF9-897F-E49BD475731F}" srcOrd="2" destOrd="0" presId="urn:microsoft.com/office/officeart/2005/8/layout/arrow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8F563793-D97F-4BD5-A47F-6F952F28B619}" type="doc">
      <dgm:prSet loTypeId="urn:microsoft.com/office/officeart/2005/8/layout/default" loCatId="list" qsTypeId="urn:microsoft.com/office/officeart/2005/8/quickstyle/3d2" qsCatId="3D" csTypeId="urn:microsoft.com/office/officeart/2005/8/colors/colorful1" csCatId="colorful" phldr="1"/>
      <dgm:spPr/>
      <dgm:t>
        <a:bodyPr/>
        <a:lstStyle/>
        <a:p>
          <a:endParaRPr lang="en-US"/>
        </a:p>
      </dgm:t>
    </dgm:pt>
    <dgm:pt modelId="{78A3A0F6-51D5-4BFB-90C1-C3A35FF9B4FA}">
      <dgm:prSet phldrT="[Text]"/>
      <dgm:spPr>
        <a:solidFill>
          <a:schemeClr val="accent1"/>
        </a:solidFill>
      </dgm:spPr>
      <dgm:t>
        <a:bodyPr/>
        <a:lstStyle/>
        <a:p>
          <a:r>
            <a:rPr lang="en-US" dirty="0"/>
            <a:t>relationship </a:t>
          </a:r>
        </a:p>
      </dgm:t>
    </dgm:pt>
    <dgm:pt modelId="{75499500-0B6C-468E-82D3-7776AA2838BA}" type="parTrans" cxnId="{98CFB21B-AFDC-44C0-816A-34EB564A1BCD}">
      <dgm:prSet/>
      <dgm:spPr/>
      <dgm:t>
        <a:bodyPr/>
        <a:lstStyle/>
        <a:p>
          <a:endParaRPr lang="en-US"/>
        </a:p>
      </dgm:t>
    </dgm:pt>
    <dgm:pt modelId="{21DFDFA2-6B10-4B83-A021-21898C31AF75}" type="sibTrans" cxnId="{98CFB21B-AFDC-44C0-816A-34EB564A1BCD}">
      <dgm:prSet/>
      <dgm:spPr/>
      <dgm:t>
        <a:bodyPr/>
        <a:lstStyle/>
        <a:p>
          <a:endParaRPr lang="en-US"/>
        </a:p>
      </dgm:t>
    </dgm:pt>
    <dgm:pt modelId="{C0598CEF-0242-4934-8B86-32092BB1D85C}">
      <dgm:prSet phldrT="[Text]"/>
      <dgm:spPr>
        <a:solidFill>
          <a:schemeClr val="accent1"/>
        </a:solidFill>
      </dgm:spPr>
      <dgm:t>
        <a:bodyPr/>
        <a:lstStyle/>
        <a:p>
          <a:r>
            <a:rPr lang="en-US" dirty="0"/>
            <a:t>base on goals/targets </a:t>
          </a:r>
        </a:p>
      </dgm:t>
    </dgm:pt>
    <dgm:pt modelId="{B44198A6-9B61-495F-9C5A-C84F9B300FF1}" type="parTrans" cxnId="{37A05DDA-339A-43A1-B324-CACB29BB6ACF}">
      <dgm:prSet/>
      <dgm:spPr/>
      <dgm:t>
        <a:bodyPr/>
        <a:lstStyle/>
        <a:p>
          <a:endParaRPr lang="en-US"/>
        </a:p>
      </dgm:t>
    </dgm:pt>
    <dgm:pt modelId="{D42500DC-53C3-4BA7-8DEF-EDEF7935E206}" type="sibTrans" cxnId="{37A05DDA-339A-43A1-B324-CACB29BB6ACF}">
      <dgm:prSet/>
      <dgm:spPr/>
      <dgm:t>
        <a:bodyPr/>
        <a:lstStyle/>
        <a:p>
          <a:endParaRPr lang="en-US"/>
        </a:p>
      </dgm:t>
    </dgm:pt>
    <dgm:pt modelId="{A4C406EB-B087-42A4-B12D-624B0FB93A22}">
      <dgm:prSet phldrT="[Text]"/>
      <dgm:spPr>
        <a:solidFill>
          <a:schemeClr val="accent1"/>
        </a:solidFill>
      </dgm:spPr>
      <dgm:t>
        <a:bodyPr/>
        <a:lstStyle/>
        <a:p>
          <a:r>
            <a:rPr lang="en-US" dirty="0"/>
            <a:t>accept emotions as natural</a:t>
          </a:r>
        </a:p>
      </dgm:t>
    </dgm:pt>
    <dgm:pt modelId="{26F30632-2E29-4D63-B3A0-61A0F7608075}" type="parTrans" cxnId="{CEE9C267-83C9-4E16-83DD-9832575E2C4C}">
      <dgm:prSet/>
      <dgm:spPr/>
      <dgm:t>
        <a:bodyPr/>
        <a:lstStyle/>
        <a:p>
          <a:endParaRPr lang="en-US"/>
        </a:p>
      </dgm:t>
    </dgm:pt>
    <dgm:pt modelId="{7EAAC8A7-A6E0-42C2-AD50-CB154C95E009}" type="sibTrans" cxnId="{CEE9C267-83C9-4E16-83DD-9832575E2C4C}">
      <dgm:prSet/>
      <dgm:spPr/>
      <dgm:t>
        <a:bodyPr/>
        <a:lstStyle/>
        <a:p>
          <a:endParaRPr lang="en-US"/>
        </a:p>
      </dgm:t>
    </dgm:pt>
    <dgm:pt modelId="{BA14739D-F8EF-40AA-9B3E-6032A8DC019C}">
      <dgm:prSet phldrT="[Text]"/>
      <dgm:spPr>
        <a:solidFill>
          <a:schemeClr val="accent1"/>
        </a:solidFill>
      </dgm:spPr>
      <dgm:t>
        <a:bodyPr/>
        <a:lstStyle/>
        <a:p>
          <a:r>
            <a:rPr lang="en-US" dirty="0"/>
            <a:t>more feedback</a:t>
          </a:r>
        </a:p>
      </dgm:t>
    </dgm:pt>
    <dgm:pt modelId="{220DB7F2-5226-4A36-8B95-D5222C76B8FB}" type="parTrans" cxnId="{ED456235-DB9D-47E5-86B4-C0728DC8627E}">
      <dgm:prSet/>
      <dgm:spPr/>
      <dgm:t>
        <a:bodyPr/>
        <a:lstStyle/>
        <a:p>
          <a:endParaRPr lang="en-US"/>
        </a:p>
      </dgm:t>
    </dgm:pt>
    <dgm:pt modelId="{B1952EE6-432E-4247-9C8A-4B20921337CF}" type="sibTrans" cxnId="{ED456235-DB9D-47E5-86B4-C0728DC8627E}">
      <dgm:prSet/>
      <dgm:spPr/>
      <dgm:t>
        <a:bodyPr/>
        <a:lstStyle/>
        <a:p>
          <a:endParaRPr lang="en-US"/>
        </a:p>
      </dgm:t>
    </dgm:pt>
    <dgm:pt modelId="{0A26C9DA-7062-48BE-814D-36F45E82242E}">
      <dgm:prSet phldrT="[Text]"/>
      <dgm:spPr>
        <a:solidFill>
          <a:schemeClr val="accent1"/>
        </a:solidFill>
      </dgm:spPr>
      <dgm:t>
        <a:bodyPr/>
        <a:lstStyle/>
        <a:p>
          <a:r>
            <a:rPr lang="en-US" dirty="0"/>
            <a:t>make feedback understandable</a:t>
          </a:r>
        </a:p>
      </dgm:t>
    </dgm:pt>
    <dgm:pt modelId="{EFC6D435-242A-4336-8304-45A0BA2F7A55}" type="parTrans" cxnId="{8AFBD5AD-464F-479B-98EC-9D966FDFD4A7}">
      <dgm:prSet/>
      <dgm:spPr/>
      <dgm:t>
        <a:bodyPr/>
        <a:lstStyle/>
        <a:p>
          <a:endParaRPr lang="en-US"/>
        </a:p>
      </dgm:t>
    </dgm:pt>
    <dgm:pt modelId="{1A7D02AB-8FAC-4BB9-B600-D85C86C8F2CF}" type="sibTrans" cxnId="{8AFBD5AD-464F-479B-98EC-9D966FDFD4A7}">
      <dgm:prSet/>
      <dgm:spPr/>
      <dgm:t>
        <a:bodyPr/>
        <a:lstStyle/>
        <a:p>
          <a:endParaRPr lang="en-US"/>
        </a:p>
      </dgm:t>
    </dgm:pt>
    <dgm:pt modelId="{06D93CFC-601C-4D00-85D8-A1CCE6E00BE8}">
      <dgm:prSet phldrT="[Text]"/>
      <dgm:spPr>
        <a:solidFill>
          <a:schemeClr val="accent1"/>
        </a:solidFill>
      </dgm:spPr>
      <dgm:t>
        <a:bodyPr/>
        <a:lstStyle/>
        <a:p>
          <a:r>
            <a:rPr lang="en-US" dirty="0"/>
            <a:t>give a chance to respond</a:t>
          </a:r>
        </a:p>
      </dgm:t>
    </dgm:pt>
    <dgm:pt modelId="{F80EFB57-2F33-42C5-9586-5DA637298FF0}" type="parTrans" cxnId="{66590F53-02F8-4354-8522-4F96A343C217}">
      <dgm:prSet/>
      <dgm:spPr/>
      <dgm:t>
        <a:bodyPr/>
        <a:lstStyle/>
        <a:p>
          <a:endParaRPr lang="en-US"/>
        </a:p>
      </dgm:t>
    </dgm:pt>
    <dgm:pt modelId="{3D4AA5B6-2B0D-4721-B115-D473F2314A28}" type="sibTrans" cxnId="{66590F53-02F8-4354-8522-4F96A343C217}">
      <dgm:prSet/>
      <dgm:spPr/>
      <dgm:t>
        <a:bodyPr/>
        <a:lstStyle/>
        <a:p>
          <a:endParaRPr lang="en-US"/>
        </a:p>
      </dgm:t>
    </dgm:pt>
    <dgm:pt modelId="{CB064B43-B41D-44BE-B6B8-F06C7CD7020C}">
      <dgm:prSet phldrT="[Text]"/>
      <dgm:spPr>
        <a:solidFill>
          <a:schemeClr val="accent1"/>
        </a:solidFill>
      </dgm:spPr>
      <dgm:t>
        <a:bodyPr/>
        <a:lstStyle/>
        <a:p>
          <a:r>
            <a:rPr lang="en-US" dirty="0"/>
            <a:t>choose the best </a:t>
          </a:r>
        </a:p>
        <a:p>
          <a:r>
            <a:rPr lang="en-US" dirty="0"/>
            <a:t>-time</a:t>
          </a:r>
        </a:p>
        <a:p>
          <a:r>
            <a:rPr lang="en-US" dirty="0"/>
            <a:t>- location </a:t>
          </a:r>
        </a:p>
        <a:p>
          <a:r>
            <a:rPr lang="en-US" dirty="0"/>
            <a:t>-duration   </a:t>
          </a:r>
        </a:p>
      </dgm:t>
    </dgm:pt>
    <dgm:pt modelId="{33E0DD7E-4DD3-4B1B-BD5F-B0A021A548CB}" type="parTrans" cxnId="{77196B99-E1FA-45A3-A4EF-D6214B702D2F}">
      <dgm:prSet/>
      <dgm:spPr/>
      <dgm:t>
        <a:bodyPr/>
        <a:lstStyle/>
        <a:p>
          <a:endParaRPr lang="en-US"/>
        </a:p>
      </dgm:t>
    </dgm:pt>
    <dgm:pt modelId="{2A7E8864-8423-424F-99E1-E0D5733F95B0}" type="sibTrans" cxnId="{77196B99-E1FA-45A3-A4EF-D6214B702D2F}">
      <dgm:prSet/>
      <dgm:spPr/>
      <dgm:t>
        <a:bodyPr/>
        <a:lstStyle/>
        <a:p>
          <a:endParaRPr lang="en-US"/>
        </a:p>
      </dgm:t>
    </dgm:pt>
    <dgm:pt modelId="{D2318A6D-2FB5-43B9-8B3C-2A78E2D7136F}" type="pres">
      <dgm:prSet presAssocID="{8F563793-D97F-4BD5-A47F-6F952F28B619}" presName="diagram" presStyleCnt="0">
        <dgm:presLayoutVars>
          <dgm:dir/>
          <dgm:resizeHandles val="exact"/>
        </dgm:presLayoutVars>
      </dgm:prSet>
      <dgm:spPr/>
    </dgm:pt>
    <dgm:pt modelId="{5185E2AD-7594-47DD-8221-F8881EA2D8B4}" type="pres">
      <dgm:prSet presAssocID="{78A3A0F6-51D5-4BFB-90C1-C3A35FF9B4FA}" presName="node" presStyleLbl="node1" presStyleIdx="0" presStyleCnt="7" custLinFactNeighborX="-396" custLinFactNeighborY="35506">
        <dgm:presLayoutVars>
          <dgm:bulletEnabled val="1"/>
        </dgm:presLayoutVars>
      </dgm:prSet>
      <dgm:spPr/>
    </dgm:pt>
    <dgm:pt modelId="{340F4160-AB4B-4B8D-A79B-D3977E68C0C5}" type="pres">
      <dgm:prSet presAssocID="{21DFDFA2-6B10-4B83-A021-21898C31AF75}" presName="sibTrans" presStyleCnt="0"/>
      <dgm:spPr/>
    </dgm:pt>
    <dgm:pt modelId="{4642E3A9-1C03-42F4-AD79-983DF5F8A524}" type="pres">
      <dgm:prSet presAssocID="{C0598CEF-0242-4934-8B86-32092BB1D85C}" presName="node" presStyleLbl="node1" presStyleIdx="1" presStyleCnt="7" custLinFactNeighborY="1319">
        <dgm:presLayoutVars>
          <dgm:bulletEnabled val="1"/>
        </dgm:presLayoutVars>
      </dgm:prSet>
      <dgm:spPr/>
    </dgm:pt>
    <dgm:pt modelId="{0133E49C-364C-4E2B-A2E5-ED2270CDE458}" type="pres">
      <dgm:prSet presAssocID="{D42500DC-53C3-4BA7-8DEF-EDEF7935E206}" presName="sibTrans" presStyleCnt="0"/>
      <dgm:spPr/>
    </dgm:pt>
    <dgm:pt modelId="{FCA3D447-5532-4745-BE50-F680856F9FA4}" type="pres">
      <dgm:prSet presAssocID="{A4C406EB-B087-42A4-B12D-624B0FB93A22}" presName="node" presStyleLbl="node1" presStyleIdx="2" presStyleCnt="7" custLinFactNeighborX="792" custLinFactNeighborY="35506">
        <dgm:presLayoutVars>
          <dgm:bulletEnabled val="1"/>
        </dgm:presLayoutVars>
      </dgm:prSet>
      <dgm:spPr/>
    </dgm:pt>
    <dgm:pt modelId="{BA850555-ACE8-465B-B56F-2C3BAA6C74D1}" type="pres">
      <dgm:prSet presAssocID="{7EAAC8A7-A6E0-42C2-AD50-CB154C95E009}" presName="sibTrans" presStyleCnt="0"/>
      <dgm:spPr/>
    </dgm:pt>
    <dgm:pt modelId="{E5AB1C9C-99EC-4816-841E-A53A4D939750}" type="pres">
      <dgm:prSet presAssocID="{BA14739D-F8EF-40AA-9B3E-6032A8DC019C}" presName="node" presStyleLbl="node1" presStyleIdx="3" presStyleCnt="7" custLinFactNeighborX="-791" custLinFactNeighborY="54071">
        <dgm:presLayoutVars>
          <dgm:bulletEnabled val="1"/>
        </dgm:presLayoutVars>
      </dgm:prSet>
      <dgm:spPr/>
    </dgm:pt>
    <dgm:pt modelId="{CDE24850-3907-4BF5-AC53-1408F89DD957}" type="pres">
      <dgm:prSet presAssocID="{B1952EE6-432E-4247-9C8A-4B20921337CF}" presName="sibTrans" presStyleCnt="0"/>
      <dgm:spPr/>
    </dgm:pt>
    <dgm:pt modelId="{A11A68BE-C558-41FA-B051-FCF5FB147879}" type="pres">
      <dgm:prSet presAssocID="{0A26C9DA-7062-48BE-814D-36F45E82242E}" presName="node" presStyleLbl="node1" presStyleIdx="4" presStyleCnt="7">
        <dgm:presLayoutVars>
          <dgm:bulletEnabled val="1"/>
        </dgm:presLayoutVars>
      </dgm:prSet>
      <dgm:spPr/>
    </dgm:pt>
    <dgm:pt modelId="{ADC207EC-3867-4117-A630-219AFA089B26}" type="pres">
      <dgm:prSet presAssocID="{1A7D02AB-8FAC-4BB9-B600-D85C86C8F2CF}" presName="sibTrans" presStyleCnt="0"/>
      <dgm:spPr/>
    </dgm:pt>
    <dgm:pt modelId="{E652B88A-3862-419A-8E80-D483C88FCE83}" type="pres">
      <dgm:prSet presAssocID="{06D93CFC-601C-4D00-85D8-A1CCE6E00BE8}" presName="node" presStyleLbl="node1" presStyleIdx="5" presStyleCnt="7" custLinFactNeighborX="-1187" custLinFactNeighborY="46817">
        <dgm:presLayoutVars>
          <dgm:bulletEnabled val="1"/>
        </dgm:presLayoutVars>
      </dgm:prSet>
      <dgm:spPr/>
    </dgm:pt>
    <dgm:pt modelId="{FE8CAAB2-65FD-449B-BCF4-43AB032BBA7F}" type="pres">
      <dgm:prSet presAssocID="{3D4AA5B6-2B0D-4721-B115-D473F2314A28}" presName="sibTrans" presStyleCnt="0"/>
      <dgm:spPr/>
    </dgm:pt>
    <dgm:pt modelId="{6927B3F3-5DD2-4732-8FF1-ABF1D9E67DE4}" type="pres">
      <dgm:prSet presAssocID="{CB064B43-B41D-44BE-B6B8-F06C7CD7020C}" presName="node" presStyleLbl="node1" presStyleIdx="6" presStyleCnt="7" custLinFactNeighborX="396" custLinFactNeighborY="36267">
        <dgm:presLayoutVars>
          <dgm:bulletEnabled val="1"/>
        </dgm:presLayoutVars>
      </dgm:prSet>
      <dgm:spPr/>
    </dgm:pt>
  </dgm:ptLst>
  <dgm:cxnLst>
    <dgm:cxn modelId="{98CFB21B-AFDC-44C0-816A-34EB564A1BCD}" srcId="{8F563793-D97F-4BD5-A47F-6F952F28B619}" destId="{78A3A0F6-51D5-4BFB-90C1-C3A35FF9B4FA}" srcOrd="0" destOrd="0" parTransId="{75499500-0B6C-468E-82D3-7776AA2838BA}" sibTransId="{21DFDFA2-6B10-4B83-A021-21898C31AF75}"/>
    <dgm:cxn modelId="{ED456235-DB9D-47E5-86B4-C0728DC8627E}" srcId="{8F563793-D97F-4BD5-A47F-6F952F28B619}" destId="{BA14739D-F8EF-40AA-9B3E-6032A8DC019C}" srcOrd="3" destOrd="0" parTransId="{220DB7F2-5226-4A36-8B95-D5222C76B8FB}" sibTransId="{B1952EE6-432E-4247-9C8A-4B20921337CF}"/>
    <dgm:cxn modelId="{913DD45F-029E-4A45-A020-ED0232D32DC9}" type="presOf" srcId="{BA14739D-F8EF-40AA-9B3E-6032A8DC019C}" destId="{E5AB1C9C-99EC-4816-841E-A53A4D939750}" srcOrd="0" destOrd="0" presId="urn:microsoft.com/office/officeart/2005/8/layout/default"/>
    <dgm:cxn modelId="{606C1061-19A8-4776-A543-F861B3672FBA}" type="presOf" srcId="{8F563793-D97F-4BD5-A47F-6F952F28B619}" destId="{D2318A6D-2FB5-43B9-8B3C-2A78E2D7136F}" srcOrd="0" destOrd="0" presId="urn:microsoft.com/office/officeart/2005/8/layout/default"/>
    <dgm:cxn modelId="{CEE9C267-83C9-4E16-83DD-9832575E2C4C}" srcId="{8F563793-D97F-4BD5-A47F-6F952F28B619}" destId="{A4C406EB-B087-42A4-B12D-624B0FB93A22}" srcOrd="2" destOrd="0" parTransId="{26F30632-2E29-4D63-B3A0-61A0F7608075}" sibTransId="{7EAAC8A7-A6E0-42C2-AD50-CB154C95E009}"/>
    <dgm:cxn modelId="{66590F53-02F8-4354-8522-4F96A343C217}" srcId="{8F563793-D97F-4BD5-A47F-6F952F28B619}" destId="{06D93CFC-601C-4D00-85D8-A1CCE6E00BE8}" srcOrd="5" destOrd="0" parTransId="{F80EFB57-2F33-42C5-9586-5DA637298FF0}" sibTransId="{3D4AA5B6-2B0D-4721-B115-D473F2314A28}"/>
    <dgm:cxn modelId="{62B47B53-4E61-4915-92B0-FCD0C0E51208}" type="presOf" srcId="{A4C406EB-B087-42A4-B12D-624B0FB93A22}" destId="{FCA3D447-5532-4745-BE50-F680856F9FA4}" srcOrd="0" destOrd="0" presId="urn:microsoft.com/office/officeart/2005/8/layout/default"/>
    <dgm:cxn modelId="{E6B29A54-2D8A-4708-B76D-DD0D3DACC722}" type="presOf" srcId="{78A3A0F6-51D5-4BFB-90C1-C3A35FF9B4FA}" destId="{5185E2AD-7594-47DD-8221-F8881EA2D8B4}" srcOrd="0" destOrd="0" presId="urn:microsoft.com/office/officeart/2005/8/layout/default"/>
    <dgm:cxn modelId="{77196B99-E1FA-45A3-A4EF-D6214B702D2F}" srcId="{8F563793-D97F-4BD5-A47F-6F952F28B619}" destId="{CB064B43-B41D-44BE-B6B8-F06C7CD7020C}" srcOrd="6" destOrd="0" parTransId="{33E0DD7E-4DD3-4B1B-BD5F-B0A021A548CB}" sibTransId="{2A7E8864-8423-424F-99E1-E0D5733F95B0}"/>
    <dgm:cxn modelId="{BC38F3A6-B520-43DE-B482-B532F540F34C}" type="presOf" srcId="{CB064B43-B41D-44BE-B6B8-F06C7CD7020C}" destId="{6927B3F3-5DD2-4732-8FF1-ABF1D9E67DE4}" srcOrd="0" destOrd="0" presId="urn:microsoft.com/office/officeart/2005/8/layout/default"/>
    <dgm:cxn modelId="{8AFBD5AD-464F-479B-98EC-9D966FDFD4A7}" srcId="{8F563793-D97F-4BD5-A47F-6F952F28B619}" destId="{0A26C9DA-7062-48BE-814D-36F45E82242E}" srcOrd="4" destOrd="0" parTransId="{EFC6D435-242A-4336-8304-45A0BA2F7A55}" sibTransId="{1A7D02AB-8FAC-4BB9-B600-D85C86C8F2CF}"/>
    <dgm:cxn modelId="{E07EEAB8-D2BE-4C66-9EBF-164D370E93D2}" type="presOf" srcId="{0A26C9DA-7062-48BE-814D-36F45E82242E}" destId="{A11A68BE-C558-41FA-B051-FCF5FB147879}" srcOrd="0" destOrd="0" presId="urn:microsoft.com/office/officeart/2005/8/layout/default"/>
    <dgm:cxn modelId="{E11FE9D8-12A6-4A16-906E-58DB26594CB1}" type="presOf" srcId="{C0598CEF-0242-4934-8B86-32092BB1D85C}" destId="{4642E3A9-1C03-42F4-AD79-983DF5F8A524}" srcOrd="0" destOrd="0" presId="urn:microsoft.com/office/officeart/2005/8/layout/default"/>
    <dgm:cxn modelId="{37A05DDA-339A-43A1-B324-CACB29BB6ACF}" srcId="{8F563793-D97F-4BD5-A47F-6F952F28B619}" destId="{C0598CEF-0242-4934-8B86-32092BB1D85C}" srcOrd="1" destOrd="0" parTransId="{B44198A6-9B61-495F-9C5A-C84F9B300FF1}" sibTransId="{D42500DC-53C3-4BA7-8DEF-EDEF7935E206}"/>
    <dgm:cxn modelId="{4EC5BDEF-A062-423A-A25F-8DD3EABBF2E4}" type="presOf" srcId="{06D93CFC-601C-4D00-85D8-A1CCE6E00BE8}" destId="{E652B88A-3862-419A-8E80-D483C88FCE83}" srcOrd="0" destOrd="0" presId="urn:microsoft.com/office/officeart/2005/8/layout/default"/>
    <dgm:cxn modelId="{3BE10FEA-397A-4F90-8660-D92A66B51F6E}" type="presParOf" srcId="{D2318A6D-2FB5-43B9-8B3C-2A78E2D7136F}" destId="{5185E2AD-7594-47DD-8221-F8881EA2D8B4}" srcOrd="0" destOrd="0" presId="urn:microsoft.com/office/officeart/2005/8/layout/default"/>
    <dgm:cxn modelId="{79F91F02-98D5-4FCA-9280-B9F0ABA9E723}" type="presParOf" srcId="{D2318A6D-2FB5-43B9-8B3C-2A78E2D7136F}" destId="{340F4160-AB4B-4B8D-A79B-D3977E68C0C5}" srcOrd="1" destOrd="0" presId="urn:microsoft.com/office/officeart/2005/8/layout/default"/>
    <dgm:cxn modelId="{23A6783A-63CC-4CD3-AB47-6B3BA2A2ACC7}" type="presParOf" srcId="{D2318A6D-2FB5-43B9-8B3C-2A78E2D7136F}" destId="{4642E3A9-1C03-42F4-AD79-983DF5F8A524}" srcOrd="2" destOrd="0" presId="urn:microsoft.com/office/officeart/2005/8/layout/default"/>
    <dgm:cxn modelId="{A679AF37-B221-4F26-836B-77E7BF03F1F7}" type="presParOf" srcId="{D2318A6D-2FB5-43B9-8B3C-2A78E2D7136F}" destId="{0133E49C-364C-4E2B-A2E5-ED2270CDE458}" srcOrd="3" destOrd="0" presId="urn:microsoft.com/office/officeart/2005/8/layout/default"/>
    <dgm:cxn modelId="{CDA63EC7-61BF-4428-8B10-A3329076D397}" type="presParOf" srcId="{D2318A6D-2FB5-43B9-8B3C-2A78E2D7136F}" destId="{FCA3D447-5532-4745-BE50-F680856F9FA4}" srcOrd="4" destOrd="0" presId="urn:microsoft.com/office/officeart/2005/8/layout/default"/>
    <dgm:cxn modelId="{B4903BA6-DEB9-4703-8B26-05EEA934B0E7}" type="presParOf" srcId="{D2318A6D-2FB5-43B9-8B3C-2A78E2D7136F}" destId="{BA850555-ACE8-465B-B56F-2C3BAA6C74D1}" srcOrd="5" destOrd="0" presId="urn:microsoft.com/office/officeart/2005/8/layout/default"/>
    <dgm:cxn modelId="{445C4F71-BF88-4499-A822-FC6C3B6C9333}" type="presParOf" srcId="{D2318A6D-2FB5-43B9-8B3C-2A78E2D7136F}" destId="{E5AB1C9C-99EC-4816-841E-A53A4D939750}" srcOrd="6" destOrd="0" presId="urn:microsoft.com/office/officeart/2005/8/layout/default"/>
    <dgm:cxn modelId="{720CA7AF-BE61-4E61-873A-5A7929F98F27}" type="presParOf" srcId="{D2318A6D-2FB5-43B9-8B3C-2A78E2D7136F}" destId="{CDE24850-3907-4BF5-AC53-1408F89DD957}" srcOrd="7" destOrd="0" presId="urn:microsoft.com/office/officeart/2005/8/layout/default"/>
    <dgm:cxn modelId="{6831FA6D-51BB-4202-A651-B9871F8C1619}" type="presParOf" srcId="{D2318A6D-2FB5-43B9-8B3C-2A78E2D7136F}" destId="{A11A68BE-C558-41FA-B051-FCF5FB147879}" srcOrd="8" destOrd="0" presId="urn:microsoft.com/office/officeart/2005/8/layout/default"/>
    <dgm:cxn modelId="{198FE6BE-4852-44A1-8264-635B671DD2EB}" type="presParOf" srcId="{D2318A6D-2FB5-43B9-8B3C-2A78E2D7136F}" destId="{ADC207EC-3867-4117-A630-219AFA089B26}" srcOrd="9" destOrd="0" presId="urn:microsoft.com/office/officeart/2005/8/layout/default"/>
    <dgm:cxn modelId="{E00CC169-3792-4569-BFD6-5D0C7673E689}" type="presParOf" srcId="{D2318A6D-2FB5-43B9-8B3C-2A78E2D7136F}" destId="{E652B88A-3862-419A-8E80-D483C88FCE83}" srcOrd="10" destOrd="0" presId="urn:microsoft.com/office/officeart/2005/8/layout/default"/>
    <dgm:cxn modelId="{E7B888C8-5AB0-447B-A056-AA5E92010385}" type="presParOf" srcId="{D2318A6D-2FB5-43B9-8B3C-2A78E2D7136F}" destId="{FE8CAAB2-65FD-449B-BCF4-43AB032BBA7F}" srcOrd="11" destOrd="0" presId="urn:microsoft.com/office/officeart/2005/8/layout/default"/>
    <dgm:cxn modelId="{E53DFC2D-87D5-4865-9569-2AFBCBF16300}" type="presParOf" srcId="{D2318A6D-2FB5-43B9-8B3C-2A78E2D7136F}" destId="{6927B3F3-5DD2-4732-8FF1-ABF1D9E67DE4}" srcOrd="12"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A18C689-72DD-44D7-B770-ABC9F7E0D903}">
      <dsp:nvSpPr>
        <dsp:cNvPr id="0" name=""/>
        <dsp:cNvSpPr/>
      </dsp:nvSpPr>
      <dsp:spPr>
        <a:xfrm rot="5400000">
          <a:off x="5873759" y="-2420029"/>
          <a:ext cx="877104" cy="5940999"/>
        </a:xfrm>
        <a:prstGeom prst="round2SameRect">
          <a:avLst/>
        </a:prstGeom>
        <a:solidFill>
          <a:schemeClr val="accent2">
            <a:lumMod val="20000"/>
            <a:lumOff val="80000"/>
            <a:alpha val="90000"/>
          </a:schemeClr>
        </a:solidFill>
        <a:ln w="25400" cap="flat"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2870" tIns="51435" rIns="102870" bIns="51435" numCol="1" spcCol="1270" anchor="ctr" anchorCtr="0">
          <a:noAutofit/>
        </a:bodyPr>
        <a:lstStyle/>
        <a:p>
          <a:pPr marL="228600" lvl="1" indent="-228600" algn="l" defTabSz="1200150">
            <a:lnSpc>
              <a:spcPct val="90000"/>
            </a:lnSpc>
            <a:spcBef>
              <a:spcPct val="0"/>
            </a:spcBef>
            <a:spcAft>
              <a:spcPct val="15000"/>
            </a:spcAft>
            <a:buChar char="•"/>
          </a:pPr>
          <a:r>
            <a:rPr lang="en-US" sz="2700" b="1" i="1" kern="1200" dirty="0"/>
            <a:t>Avoid negative</a:t>
          </a:r>
          <a:r>
            <a:rPr lang="en-US" sz="2700" kern="1200" dirty="0"/>
            <a:t> feedback</a:t>
          </a:r>
        </a:p>
      </dsp:txBody>
      <dsp:txXfrm rot="-5400000">
        <a:off x="3341812" y="154735"/>
        <a:ext cx="5898182" cy="791470"/>
      </dsp:txXfrm>
    </dsp:sp>
    <dsp:sp modelId="{70C21F47-14DC-4636-8217-46702C6C6CD8}">
      <dsp:nvSpPr>
        <dsp:cNvPr id="0" name=""/>
        <dsp:cNvSpPr/>
      </dsp:nvSpPr>
      <dsp:spPr>
        <a:xfrm>
          <a:off x="0" y="2279"/>
          <a:ext cx="3341811" cy="1096380"/>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60960" rIns="121920" bIns="60960" numCol="1" spcCol="1270" anchor="ctr" anchorCtr="0">
          <a:noAutofit/>
        </a:bodyPr>
        <a:lstStyle/>
        <a:p>
          <a:pPr marL="0" lvl="0" indent="0" algn="ctr" defTabSz="1422400">
            <a:lnSpc>
              <a:spcPct val="90000"/>
            </a:lnSpc>
            <a:spcBef>
              <a:spcPct val="0"/>
            </a:spcBef>
            <a:spcAft>
              <a:spcPct val="35000"/>
            </a:spcAft>
            <a:buNone/>
          </a:pPr>
          <a:r>
            <a:rPr lang="en-US" sz="3200" kern="1200" dirty="0"/>
            <a:t>Audiolingual method</a:t>
          </a:r>
        </a:p>
      </dsp:txBody>
      <dsp:txXfrm>
        <a:off x="53521" y="55800"/>
        <a:ext cx="3234769" cy="989338"/>
      </dsp:txXfrm>
    </dsp:sp>
    <dsp:sp modelId="{B78298E9-F192-40C6-B978-29F4EF1E974C}">
      <dsp:nvSpPr>
        <dsp:cNvPr id="0" name=""/>
        <dsp:cNvSpPr/>
      </dsp:nvSpPr>
      <dsp:spPr>
        <a:xfrm rot="5400000">
          <a:off x="5873759" y="-1268830"/>
          <a:ext cx="877104" cy="5940999"/>
        </a:xfrm>
        <a:prstGeom prst="round2SameRect">
          <a:avLst/>
        </a:prstGeom>
        <a:solidFill>
          <a:schemeClr val="accent3">
            <a:lumMod val="20000"/>
            <a:lumOff val="80000"/>
            <a:alpha val="90000"/>
          </a:schemeClr>
        </a:solidFill>
        <a:ln w="25400" cap="flat" cmpd="sng" algn="ctr">
          <a:solidFill>
            <a:schemeClr val="accent3">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2870" tIns="51435" rIns="102870" bIns="51435" numCol="1" spcCol="1270" anchor="ctr" anchorCtr="0">
          <a:noAutofit/>
        </a:bodyPr>
        <a:lstStyle/>
        <a:p>
          <a:pPr marL="228600" lvl="1" indent="-228600" algn="l" defTabSz="1200150">
            <a:lnSpc>
              <a:spcPct val="90000"/>
            </a:lnSpc>
            <a:spcBef>
              <a:spcPct val="0"/>
            </a:spcBef>
            <a:spcAft>
              <a:spcPct val="15000"/>
            </a:spcAft>
            <a:buChar char="•"/>
          </a:pPr>
          <a:r>
            <a:rPr lang="en-US" sz="2700" kern="1200" dirty="0"/>
            <a:t>Feedback should be </a:t>
          </a:r>
          <a:r>
            <a:rPr lang="en-US" sz="2700" b="1" i="1" kern="1200" dirty="0"/>
            <a:t>positive</a:t>
          </a:r>
        </a:p>
      </dsp:txBody>
      <dsp:txXfrm rot="-5400000">
        <a:off x="3341812" y="1305934"/>
        <a:ext cx="5898182" cy="791470"/>
      </dsp:txXfrm>
    </dsp:sp>
    <dsp:sp modelId="{A7CF9C37-53BE-4672-8359-30B8B2313737}">
      <dsp:nvSpPr>
        <dsp:cNvPr id="0" name=""/>
        <dsp:cNvSpPr/>
      </dsp:nvSpPr>
      <dsp:spPr>
        <a:xfrm>
          <a:off x="0" y="1153478"/>
          <a:ext cx="3341811" cy="1096380"/>
        </a:xfrm>
        <a:prstGeom prst="round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60960" rIns="121920" bIns="60960" numCol="1" spcCol="1270" anchor="ctr" anchorCtr="0">
          <a:noAutofit/>
        </a:bodyPr>
        <a:lstStyle/>
        <a:p>
          <a:pPr marL="0" lvl="0" indent="0" algn="ctr" defTabSz="1422400">
            <a:lnSpc>
              <a:spcPct val="90000"/>
            </a:lnSpc>
            <a:spcBef>
              <a:spcPct val="0"/>
            </a:spcBef>
            <a:spcAft>
              <a:spcPct val="35000"/>
            </a:spcAft>
            <a:buNone/>
          </a:pPr>
          <a:r>
            <a:rPr lang="en-US" sz="3200" kern="1200" dirty="0">
              <a:solidFill>
                <a:schemeClr val="tx1"/>
              </a:solidFill>
            </a:rPr>
            <a:t>Humanistic model</a:t>
          </a:r>
        </a:p>
      </dsp:txBody>
      <dsp:txXfrm>
        <a:off x="53521" y="1206999"/>
        <a:ext cx="3234769" cy="989338"/>
      </dsp:txXfrm>
    </dsp:sp>
    <dsp:sp modelId="{698A45F5-A463-4BDE-BB1D-3A27873CE6A5}">
      <dsp:nvSpPr>
        <dsp:cNvPr id="0" name=""/>
        <dsp:cNvSpPr/>
      </dsp:nvSpPr>
      <dsp:spPr>
        <a:xfrm rot="5400000">
          <a:off x="5873759" y="-117631"/>
          <a:ext cx="877104" cy="5940999"/>
        </a:xfrm>
        <a:prstGeom prst="round2SameRect">
          <a:avLst/>
        </a:prstGeom>
        <a:solidFill>
          <a:schemeClr val="accent4">
            <a:lumMod val="10000"/>
            <a:lumOff val="90000"/>
            <a:alpha val="90000"/>
          </a:schemeClr>
        </a:solidFill>
        <a:ln w="25400" cap="flat" cmpd="sng" algn="ctr">
          <a:solidFill>
            <a:schemeClr val="accent4">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1920" tIns="60960" rIns="121920" bIns="60960" numCol="1" spcCol="1270" anchor="ctr" anchorCtr="0">
          <a:noAutofit/>
        </a:bodyPr>
        <a:lstStyle/>
        <a:p>
          <a:pPr marL="228600" lvl="1" indent="-228600" algn="l" defTabSz="1200150">
            <a:lnSpc>
              <a:spcPct val="90000"/>
            </a:lnSpc>
            <a:spcBef>
              <a:spcPct val="0"/>
            </a:spcBef>
            <a:spcAft>
              <a:spcPct val="15000"/>
            </a:spcAft>
            <a:buChar char="•"/>
          </a:pPr>
          <a:r>
            <a:rPr lang="en-US" sz="2700" kern="1200" dirty="0"/>
            <a:t>Positive </a:t>
          </a:r>
          <a:r>
            <a:rPr lang="en-US" sz="2000" b="1" kern="1200" dirty="0"/>
            <a:t>AND</a:t>
          </a:r>
          <a:r>
            <a:rPr lang="en-US" sz="2700" kern="1200" dirty="0"/>
            <a:t> negative</a:t>
          </a:r>
        </a:p>
      </dsp:txBody>
      <dsp:txXfrm rot="-5400000">
        <a:off x="3341812" y="2457133"/>
        <a:ext cx="5898182" cy="791470"/>
      </dsp:txXfrm>
    </dsp:sp>
    <dsp:sp modelId="{DD6ED8CC-650F-4971-A650-00B109BCF875}">
      <dsp:nvSpPr>
        <dsp:cNvPr id="0" name=""/>
        <dsp:cNvSpPr/>
      </dsp:nvSpPr>
      <dsp:spPr>
        <a:xfrm>
          <a:off x="0" y="2304678"/>
          <a:ext cx="3341811" cy="1096380"/>
        </a:xfrm>
        <a:prstGeom prst="round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60960" rIns="121920" bIns="60960" numCol="1" spcCol="1270" anchor="ctr" anchorCtr="0">
          <a:noAutofit/>
        </a:bodyPr>
        <a:lstStyle/>
        <a:p>
          <a:pPr marL="0" lvl="0" indent="0" algn="ctr" defTabSz="1422400">
            <a:lnSpc>
              <a:spcPct val="90000"/>
            </a:lnSpc>
            <a:spcBef>
              <a:spcPct val="0"/>
            </a:spcBef>
            <a:spcAft>
              <a:spcPct val="35000"/>
            </a:spcAft>
            <a:buNone/>
          </a:pPr>
          <a:r>
            <a:rPr lang="en-US" sz="3200" kern="1200" dirty="0"/>
            <a:t>Skills-based model</a:t>
          </a:r>
        </a:p>
      </dsp:txBody>
      <dsp:txXfrm>
        <a:off x="53521" y="2358199"/>
        <a:ext cx="3234769" cy="989338"/>
      </dsp:txXfrm>
    </dsp:sp>
    <dsp:sp modelId="{ACD6A2A2-ED18-4525-BECF-C8E7F770059B}">
      <dsp:nvSpPr>
        <dsp:cNvPr id="0" name=""/>
        <dsp:cNvSpPr/>
      </dsp:nvSpPr>
      <dsp:spPr>
        <a:xfrm rot="5400000">
          <a:off x="5873759" y="1033567"/>
          <a:ext cx="877104" cy="5940999"/>
        </a:xfrm>
        <a:prstGeom prst="round2SameRect">
          <a:avLst/>
        </a:prstGeom>
        <a:solidFill>
          <a:schemeClr val="accent1">
            <a:lumMod val="20000"/>
            <a:lumOff val="80000"/>
            <a:alpha val="89804"/>
          </a:schemeClr>
        </a:solidFill>
        <a:ln w="25400" cap="flat" cmpd="sng" algn="ctr">
          <a:solidFill>
            <a:schemeClr val="accent5">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2870" tIns="51435" rIns="102870" bIns="51435" numCol="1" spcCol="1270" anchor="ctr" anchorCtr="0">
          <a:noAutofit/>
        </a:bodyPr>
        <a:lstStyle/>
        <a:p>
          <a:pPr marL="228600" lvl="1" indent="-228600" algn="l" defTabSz="1200150">
            <a:lnSpc>
              <a:spcPct val="90000"/>
            </a:lnSpc>
            <a:spcBef>
              <a:spcPct val="0"/>
            </a:spcBef>
            <a:spcAft>
              <a:spcPct val="15000"/>
            </a:spcAft>
            <a:buChar char="•"/>
          </a:pPr>
          <a:r>
            <a:rPr lang="en-US" sz="2700" b="1" i="1" kern="1200" dirty="0"/>
            <a:t>Less prescriptive </a:t>
          </a:r>
          <a:r>
            <a:rPr lang="en-US" sz="2700" kern="1200" dirty="0"/>
            <a:t>about feedback</a:t>
          </a:r>
        </a:p>
      </dsp:txBody>
      <dsp:txXfrm rot="-5400000">
        <a:off x="3341812" y="3608332"/>
        <a:ext cx="5898182" cy="791470"/>
      </dsp:txXfrm>
    </dsp:sp>
    <dsp:sp modelId="{A02EEF87-BC91-4543-A854-A76389660F42}">
      <dsp:nvSpPr>
        <dsp:cNvPr id="0" name=""/>
        <dsp:cNvSpPr/>
      </dsp:nvSpPr>
      <dsp:spPr>
        <a:xfrm>
          <a:off x="0" y="3455877"/>
          <a:ext cx="3341811" cy="1096380"/>
        </a:xfrm>
        <a:prstGeom prst="roundRect">
          <a:avLst/>
        </a:prstGeom>
        <a:solidFill>
          <a:schemeClr val="accent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60960" rIns="121920" bIns="60960" numCol="1" spcCol="1270" anchor="ctr" anchorCtr="0">
          <a:noAutofit/>
        </a:bodyPr>
        <a:lstStyle/>
        <a:p>
          <a:pPr marL="0" lvl="0" indent="0" algn="ctr" defTabSz="1422400">
            <a:lnSpc>
              <a:spcPct val="90000"/>
            </a:lnSpc>
            <a:spcBef>
              <a:spcPct val="0"/>
            </a:spcBef>
            <a:spcAft>
              <a:spcPct val="35000"/>
            </a:spcAft>
            <a:buNone/>
          </a:pPr>
          <a:r>
            <a:rPr lang="en-US" sz="3200" kern="1200" dirty="0"/>
            <a:t>Post-method era</a:t>
          </a:r>
        </a:p>
      </dsp:txBody>
      <dsp:txXfrm>
        <a:off x="53521" y="3509398"/>
        <a:ext cx="3234769" cy="98933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DE76068-A103-4F67-B795-A2CAE320FE85}">
      <dsp:nvSpPr>
        <dsp:cNvPr id="0" name=""/>
        <dsp:cNvSpPr/>
      </dsp:nvSpPr>
      <dsp:spPr>
        <a:xfrm>
          <a:off x="3818883" y="836"/>
          <a:ext cx="2328557" cy="2328557"/>
        </a:xfrm>
        <a:prstGeom prst="downArrow">
          <a:avLst>
            <a:gd name="adj1" fmla="val 50000"/>
            <a:gd name="adj2" fmla="val 35000"/>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marL="0" lvl="0" indent="0" algn="ctr" defTabSz="711200">
            <a:lnSpc>
              <a:spcPct val="90000"/>
            </a:lnSpc>
            <a:spcBef>
              <a:spcPct val="0"/>
            </a:spcBef>
            <a:spcAft>
              <a:spcPct val="35000"/>
            </a:spcAft>
            <a:buNone/>
          </a:pPr>
          <a:r>
            <a:rPr lang="en-US" sz="1600" kern="1200" dirty="0"/>
            <a:t>Learning outcomes</a:t>
          </a:r>
        </a:p>
      </dsp:txBody>
      <dsp:txXfrm>
        <a:off x="4401022" y="836"/>
        <a:ext cx="1164279" cy="1921060"/>
      </dsp:txXfrm>
    </dsp:sp>
    <dsp:sp modelId="{C80A0D07-8B94-422D-8F34-8D06A8BD0ED6}">
      <dsp:nvSpPr>
        <dsp:cNvPr id="0" name=""/>
        <dsp:cNvSpPr/>
      </dsp:nvSpPr>
      <dsp:spPr>
        <a:xfrm rot="5400000">
          <a:off x="5573752" y="1755705"/>
          <a:ext cx="2328557" cy="2328557"/>
        </a:xfrm>
        <a:prstGeom prst="downArrow">
          <a:avLst>
            <a:gd name="adj1" fmla="val 50000"/>
            <a:gd name="adj2" fmla="val 35000"/>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marL="0" lvl="0" indent="0" algn="ctr" defTabSz="711200">
            <a:lnSpc>
              <a:spcPct val="90000"/>
            </a:lnSpc>
            <a:spcBef>
              <a:spcPct val="0"/>
            </a:spcBef>
            <a:spcAft>
              <a:spcPct val="35000"/>
            </a:spcAft>
            <a:buNone/>
          </a:pPr>
          <a:r>
            <a:rPr lang="en-US" sz="1600" kern="1200" dirty="0">
              <a:solidFill>
                <a:schemeClr val="tx2"/>
              </a:solidFill>
            </a:rPr>
            <a:t>Teaching success</a:t>
          </a:r>
        </a:p>
      </dsp:txBody>
      <dsp:txXfrm rot="-5400000">
        <a:off x="5981250" y="2337844"/>
        <a:ext cx="1921060" cy="1164279"/>
      </dsp:txXfrm>
    </dsp:sp>
    <dsp:sp modelId="{D658F8FB-54E5-403C-AB0E-43041D78B782}">
      <dsp:nvSpPr>
        <dsp:cNvPr id="0" name=""/>
        <dsp:cNvSpPr/>
      </dsp:nvSpPr>
      <dsp:spPr>
        <a:xfrm rot="10800000">
          <a:off x="3818883" y="3510574"/>
          <a:ext cx="2328557" cy="2328557"/>
        </a:xfrm>
        <a:prstGeom prst="downArrow">
          <a:avLst>
            <a:gd name="adj1" fmla="val 50000"/>
            <a:gd name="adj2" fmla="val 35000"/>
          </a:avLst>
        </a:prstGeom>
        <a:solidFill>
          <a:schemeClr val="accent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marL="0" lvl="0" indent="0" algn="ctr" defTabSz="711200">
            <a:lnSpc>
              <a:spcPct val="90000"/>
            </a:lnSpc>
            <a:spcBef>
              <a:spcPct val="0"/>
            </a:spcBef>
            <a:spcAft>
              <a:spcPct val="35000"/>
            </a:spcAft>
            <a:buNone/>
          </a:pPr>
          <a:r>
            <a:rPr lang="en-US" sz="1600" kern="1200" dirty="0"/>
            <a:t>Gap between teaching &amp; learning</a:t>
          </a:r>
          <a:endParaRPr lang="en-US" sz="1600" kern="1200" dirty="0">
            <a:solidFill>
              <a:schemeClr val="tx2"/>
            </a:solidFill>
          </a:endParaRPr>
        </a:p>
      </dsp:txBody>
      <dsp:txXfrm rot="10800000">
        <a:off x="4401022" y="3918071"/>
        <a:ext cx="1164279" cy="1921060"/>
      </dsp:txXfrm>
    </dsp:sp>
    <dsp:sp modelId="{5792D46C-BAE8-4B72-8D0E-DAACF7B33474}">
      <dsp:nvSpPr>
        <dsp:cNvPr id="0" name=""/>
        <dsp:cNvSpPr/>
      </dsp:nvSpPr>
      <dsp:spPr>
        <a:xfrm rot="16200000">
          <a:off x="2064014" y="1755705"/>
          <a:ext cx="2328557" cy="2328557"/>
        </a:xfrm>
        <a:prstGeom prst="downArrow">
          <a:avLst>
            <a:gd name="adj1" fmla="val 50000"/>
            <a:gd name="adj2" fmla="val 35000"/>
          </a:avLst>
        </a:prstGeom>
        <a:solidFill>
          <a:schemeClr val="accent4"/>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marL="0" lvl="0" indent="0" algn="ctr" defTabSz="711200">
            <a:lnSpc>
              <a:spcPct val="90000"/>
            </a:lnSpc>
            <a:spcBef>
              <a:spcPct val="0"/>
            </a:spcBef>
            <a:spcAft>
              <a:spcPct val="35000"/>
            </a:spcAft>
            <a:buNone/>
          </a:pPr>
          <a:r>
            <a:rPr lang="en-US" sz="1600" kern="1200" dirty="0">
              <a:solidFill>
                <a:schemeClr val="bg1"/>
              </a:solidFill>
            </a:rPr>
            <a:t>Adjust teaching strategies</a:t>
          </a:r>
        </a:p>
      </dsp:txBody>
      <dsp:txXfrm rot="5400000">
        <a:off x="2064015" y="2337844"/>
        <a:ext cx="1921060" cy="116427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DE76068-A103-4F67-B795-A2CAE320FE85}">
      <dsp:nvSpPr>
        <dsp:cNvPr id="0" name=""/>
        <dsp:cNvSpPr/>
      </dsp:nvSpPr>
      <dsp:spPr>
        <a:xfrm>
          <a:off x="3523251" y="95"/>
          <a:ext cx="2919821" cy="2919821"/>
        </a:xfrm>
        <a:prstGeom prst="downArrow">
          <a:avLst>
            <a:gd name="adj1" fmla="val 50000"/>
            <a:gd name="adj2" fmla="val 35000"/>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904" tIns="120904" rIns="120904" bIns="120904" numCol="1" spcCol="1270" anchor="ctr" anchorCtr="0">
          <a:noAutofit/>
        </a:bodyPr>
        <a:lstStyle/>
        <a:p>
          <a:pPr marL="0" lvl="0" indent="0" algn="ctr" defTabSz="755650">
            <a:lnSpc>
              <a:spcPct val="90000"/>
            </a:lnSpc>
            <a:spcBef>
              <a:spcPct val="0"/>
            </a:spcBef>
            <a:spcAft>
              <a:spcPct val="35000"/>
            </a:spcAft>
            <a:buNone/>
          </a:pPr>
          <a:r>
            <a:rPr lang="en-US" sz="1700" kern="1200" dirty="0"/>
            <a:t>Trouble-shoot learning &amp; performance</a:t>
          </a:r>
        </a:p>
      </dsp:txBody>
      <dsp:txXfrm>
        <a:off x="4253206" y="95"/>
        <a:ext cx="1459911" cy="2408852"/>
      </dsp:txXfrm>
    </dsp:sp>
    <dsp:sp modelId="{C80A0D07-8B94-422D-8F34-8D06A8BD0ED6}">
      <dsp:nvSpPr>
        <dsp:cNvPr id="0" name=""/>
        <dsp:cNvSpPr/>
      </dsp:nvSpPr>
      <dsp:spPr>
        <a:xfrm rot="7200000">
          <a:off x="5209088" y="2920050"/>
          <a:ext cx="2919821" cy="2919821"/>
        </a:xfrm>
        <a:prstGeom prst="downArrow">
          <a:avLst>
            <a:gd name="adj1" fmla="val 50000"/>
            <a:gd name="adj2" fmla="val 35000"/>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904" tIns="120904" rIns="120904" bIns="120904" numCol="1" spcCol="1270" anchor="ctr" anchorCtr="0">
          <a:noAutofit/>
        </a:bodyPr>
        <a:lstStyle/>
        <a:p>
          <a:pPr marL="0" lvl="0" indent="0" algn="ctr" defTabSz="755650">
            <a:lnSpc>
              <a:spcPct val="90000"/>
            </a:lnSpc>
            <a:spcBef>
              <a:spcPct val="0"/>
            </a:spcBef>
            <a:spcAft>
              <a:spcPct val="35000"/>
            </a:spcAft>
            <a:buNone/>
          </a:pPr>
          <a:r>
            <a:rPr lang="en-US" sz="1700" kern="1200" dirty="0">
              <a:solidFill>
                <a:schemeClr val="tx2"/>
              </a:solidFill>
            </a:rPr>
            <a:t>Obstacles &amp; roadblocks</a:t>
          </a:r>
        </a:p>
      </dsp:txBody>
      <dsp:txXfrm rot="-5400000">
        <a:off x="5685829" y="3777747"/>
        <a:ext cx="2408852" cy="1459911"/>
      </dsp:txXfrm>
    </dsp:sp>
    <dsp:sp modelId="{A991F933-5BCA-4CF9-897F-E49BD475731F}">
      <dsp:nvSpPr>
        <dsp:cNvPr id="0" name=""/>
        <dsp:cNvSpPr/>
      </dsp:nvSpPr>
      <dsp:spPr>
        <a:xfrm rot="14400000">
          <a:off x="1837415" y="2920050"/>
          <a:ext cx="2919821" cy="2919821"/>
        </a:xfrm>
        <a:prstGeom prst="downArrow">
          <a:avLst>
            <a:gd name="adj1" fmla="val 50000"/>
            <a:gd name="adj2" fmla="val 35000"/>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904" tIns="120904" rIns="120904" bIns="120904" numCol="1" spcCol="1270" anchor="ctr" anchorCtr="0">
          <a:noAutofit/>
        </a:bodyPr>
        <a:lstStyle/>
        <a:p>
          <a:pPr marL="0" lvl="0" indent="0" algn="ctr" defTabSz="755650">
            <a:lnSpc>
              <a:spcPct val="90000"/>
            </a:lnSpc>
            <a:spcBef>
              <a:spcPct val="0"/>
            </a:spcBef>
            <a:spcAft>
              <a:spcPct val="35000"/>
            </a:spcAft>
            <a:buNone/>
          </a:pPr>
          <a:r>
            <a:rPr lang="en-US" sz="1700" kern="1200" dirty="0"/>
            <a:t>Become more </a:t>
          </a:r>
          <a:br>
            <a:rPr lang="en-US" sz="1700" kern="1200" dirty="0"/>
          </a:br>
          <a:r>
            <a:rPr lang="en-US" sz="1700" kern="1200" dirty="0"/>
            <a:t>self-aware</a:t>
          </a:r>
        </a:p>
      </dsp:txBody>
      <dsp:txXfrm rot="5400000">
        <a:off x="1871644" y="3777747"/>
        <a:ext cx="2408852" cy="1459911"/>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185E2AD-7594-47DD-8221-F8881EA2D8B4}">
      <dsp:nvSpPr>
        <dsp:cNvPr id="0" name=""/>
        <dsp:cNvSpPr/>
      </dsp:nvSpPr>
      <dsp:spPr>
        <a:xfrm>
          <a:off x="315496" y="623752"/>
          <a:ext cx="2910089" cy="1746053"/>
        </a:xfrm>
        <a:prstGeom prst="rect">
          <a:avLst/>
        </a:prstGeom>
        <a:solidFill>
          <a:schemeClr val="accent1"/>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n-US" sz="2300" kern="1200" dirty="0"/>
            <a:t>relationship </a:t>
          </a:r>
        </a:p>
      </dsp:txBody>
      <dsp:txXfrm>
        <a:off x="315496" y="623752"/>
        <a:ext cx="2910089" cy="1746053"/>
      </dsp:txXfrm>
    </dsp:sp>
    <dsp:sp modelId="{4642E3A9-1C03-42F4-AD79-983DF5F8A524}">
      <dsp:nvSpPr>
        <dsp:cNvPr id="0" name=""/>
        <dsp:cNvSpPr/>
      </dsp:nvSpPr>
      <dsp:spPr>
        <a:xfrm>
          <a:off x="3528117" y="26829"/>
          <a:ext cx="2910089" cy="1746053"/>
        </a:xfrm>
        <a:prstGeom prst="rect">
          <a:avLst/>
        </a:prstGeom>
        <a:solidFill>
          <a:schemeClr val="accent1"/>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n-US" sz="2300" kern="1200" dirty="0"/>
            <a:t>base on goals/targets </a:t>
          </a:r>
        </a:p>
      </dsp:txBody>
      <dsp:txXfrm>
        <a:off x="3528117" y="26829"/>
        <a:ext cx="2910089" cy="1746053"/>
      </dsp:txXfrm>
    </dsp:sp>
    <dsp:sp modelId="{FCA3D447-5532-4745-BE50-F680856F9FA4}">
      <dsp:nvSpPr>
        <dsp:cNvPr id="0" name=""/>
        <dsp:cNvSpPr/>
      </dsp:nvSpPr>
      <dsp:spPr>
        <a:xfrm>
          <a:off x="6752263" y="623752"/>
          <a:ext cx="2910089" cy="1746053"/>
        </a:xfrm>
        <a:prstGeom prst="rect">
          <a:avLst/>
        </a:prstGeom>
        <a:solidFill>
          <a:schemeClr val="accent1"/>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n-US" sz="2300" kern="1200" dirty="0"/>
            <a:t>accept emotions as natural</a:t>
          </a:r>
        </a:p>
      </dsp:txBody>
      <dsp:txXfrm>
        <a:off x="6752263" y="623752"/>
        <a:ext cx="2910089" cy="1746053"/>
      </dsp:txXfrm>
    </dsp:sp>
    <dsp:sp modelId="{E5AB1C9C-99EC-4816-841E-A53A4D939750}">
      <dsp:nvSpPr>
        <dsp:cNvPr id="0" name=""/>
        <dsp:cNvSpPr/>
      </dsp:nvSpPr>
      <dsp:spPr>
        <a:xfrm>
          <a:off x="304001" y="2984969"/>
          <a:ext cx="2910089" cy="1746053"/>
        </a:xfrm>
        <a:prstGeom prst="rect">
          <a:avLst/>
        </a:prstGeom>
        <a:solidFill>
          <a:schemeClr val="accent1"/>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n-US" sz="2300" kern="1200" dirty="0"/>
            <a:t>more feedback</a:t>
          </a:r>
        </a:p>
      </dsp:txBody>
      <dsp:txXfrm>
        <a:off x="304001" y="2984969"/>
        <a:ext cx="2910089" cy="1746053"/>
      </dsp:txXfrm>
    </dsp:sp>
    <dsp:sp modelId="{A11A68BE-C558-41FA-B051-FCF5FB147879}">
      <dsp:nvSpPr>
        <dsp:cNvPr id="0" name=""/>
        <dsp:cNvSpPr/>
      </dsp:nvSpPr>
      <dsp:spPr>
        <a:xfrm>
          <a:off x="3528117" y="2040861"/>
          <a:ext cx="2910089" cy="1746053"/>
        </a:xfrm>
        <a:prstGeom prst="rect">
          <a:avLst/>
        </a:prstGeom>
        <a:solidFill>
          <a:schemeClr val="accent1"/>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n-US" sz="2300" kern="1200" dirty="0"/>
            <a:t>make feedback understandable</a:t>
          </a:r>
        </a:p>
      </dsp:txBody>
      <dsp:txXfrm>
        <a:off x="3528117" y="2040861"/>
        <a:ext cx="2910089" cy="1746053"/>
      </dsp:txXfrm>
    </dsp:sp>
    <dsp:sp modelId="{E652B88A-3862-419A-8E80-D483C88FCE83}">
      <dsp:nvSpPr>
        <dsp:cNvPr id="0" name=""/>
        <dsp:cNvSpPr/>
      </dsp:nvSpPr>
      <dsp:spPr>
        <a:xfrm>
          <a:off x="6694673" y="2858311"/>
          <a:ext cx="2910089" cy="1746053"/>
        </a:xfrm>
        <a:prstGeom prst="rect">
          <a:avLst/>
        </a:prstGeom>
        <a:solidFill>
          <a:schemeClr val="accent1"/>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n-US" sz="2300" kern="1200" dirty="0"/>
            <a:t>give a chance to respond</a:t>
          </a:r>
        </a:p>
      </dsp:txBody>
      <dsp:txXfrm>
        <a:off x="6694673" y="2858311"/>
        <a:ext cx="2910089" cy="1746053"/>
      </dsp:txXfrm>
    </dsp:sp>
    <dsp:sp modelId="{6927B3F3-5DD2-4732-8FF1-ABF1D9E67DE4}">
      <dsp:nvSpPr>
        <dsp:cNvPr id="0" name=""/>
        <dsp:cNvSpPr/>
      </dsp:nvSpPr>
      <dsp:spPr>
        <a:xfrm>
          <a:off x="3539641" y="4081722"/>
          <a:ext cx="2910089" cy="1746053"/>
        </a:xfrm>
        <a:prstGeom prst="rect">
          <a:avLst/>
        </a:prstGeom>
        <a:solidFill>
          <a:schemeClr val="accent1"/>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n-US" sz="2300" kern="1200" dirty="0"/>
            <a:t>choose the best </a:t>
          </a:r>
        </a:p>
        <a:p>
          <a:pPr marL="0" lvl="0" indent="0" algn="ctr" defTabSz="1022350">
            <a:lnSpc>
              <a:spcPct val="90000"/>
            </a:lnSpc>
            <a:spcBef>
              <a:spcPct val="0"/>
            </a:spcBef>
            <a:spcAft>
              <a:spcPct val="35000"/>
            </a:spcAft>
            <a:buNone/>
          </a:pPr>
          <a:r>
            <a:rPr lang="en-US" sz="2300" kern="1200" dirty="0"/>
            <a:t>-time</a:t>
          </a:r>
        </a:p>
        <a:p>
          <a:pPr marL="0" lvl="0" indent="0" algn="ctr" defTabSz="1022350">
            <a:lnSpc>
              <a:spcPct val="90000"/>
            </a:lnSpc>
            <a:spcBef>
              <a:spcPct val="0"/>
            </a:spcBef>
            <a:spcAft>
              <a:spcPct val="35000"/>
            </a:spcAft>
            <a:buNone/>
          </a:pPr>
          <a:r>
            <a:rPr lang="en-US" sz="2300" kern="1200" dirty="0"/>
            <a:t>- location </a:t>
          </a:r>
        </a:p>
        <a:p>
          <a:pPr marL="0" lvl="0" indent="0" algn="ctr" defTabSz="1022350">
            <a:lnSpc>
              <a:spcPct val="90000"/>
            </a:lnSpc>
            <a:spcBef>
              <a:spcPct val="0"/>
            </a:spcBef>
            <a:spcAft>
              <a:spcPct val="35000"/>
            </a:spcAft>
            <a:buNone/>
          </a:pPr>
          <a:r>
            <a:rPr lang="en-US" sz="2300" kern="1200" dirty="0"/>
            <a:t>-duration   </a:t>
          </a:r>
        </a:p>
      </dsp:txBody>
      <dsp:txXfrm>
        <a:off x="3539641" y="4081722"/>
        <a:ext cx="2910089" cy="1746053"/>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arrow5">
  <dgm:title val=""/>
  <dgm:desc val=""/>
  <dgm:catLst>
    <dgm:cat type="relationship" pri="6000"/>
    <dgm:cat type="process" pri="31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ch" ptType="node" func="cnt" op="equ" val="2">
        <dgm:choose name="Name2">
          <dgm:if name="Name3" func="var" arg="dir" op="equ" val="norm">
            <dgm:alg type="cycle">
              <dgm:param type="rotPath" val="alongPath"/>
              <dgm:param type="stAng" val="270"/>
            </dgm:alg>
          </dgm:if>
          <dgm:else name="Name4">
            <dgm:alg type="cycle">
              <dgm:param type="rotPath" val="alongPath"/>
              <dgm:param type="stAng" val="90"/>
              <dgm:param type="spanAng" val="-360"/>
            </dgm:alg>
          </dgm:else>
        </dgm:choose>
      </dgm:if>
      <dgm:else name="Name5">
        <dgm:choose name="Name6">
          <dgm:if name="Name7" func="var" arg="dir" op="equ" val="norm">
            <dgm:alg type="cycle">
              <dgm:param type="rotPath" val="alongPath"/>
            </dgm:alg>
          </dgm:if>
          <dgm:else name="Name8">
            <dgm:alg type="cycle">
              <dgm:param type="rotPath" val="alongPath"/>
              <dgm:param type="spanAng" val="-360"/>
            </dgm:alg>
          </dgm:else>
        </dgm:choose>
      </dgm:else>
    </dgm:choose>
    <dgm:shape xmlns:r="http://schemas.openxmlformats.org/officeDocument/2006/relationships" r:blip="">
      <dgm:adjLst/>
    </dgm:shape>
    <dgm:presOf/>
    <dgm:choose name="Name9">
      <dgm:if name="Name10" axis="ch" ptType="node" func="cnt" op="lte" val="2">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 type="diam" refType="w" refFor="ch" refPtType="node" op="equ" fact="1.1"/>
        </dgm:constrLst>
      </dgm:if>
      <dgm:if name="Name11" axis="ch" ptType="node" func="cnt" op="equ" val="5">
        <dgm:constrLst>
          <dgm:constr type="primFontSz" for="ch" ptType="node" op="equ" val="65"/>
          <dgm:constr type="w" for="ch" ptType="node" refType="w"/>
          <dgm:constr type="h" for="ch" ptType="node" refType="w" refFor="ch" refPtType="node" op="equ"/>
          <dgm:constr type="sibSp" refType="w" refFor="ch" refPtType="node" fact="-0.2"/>
          <dgm:constr type="sibSp" refType="h" op="lte" fact="0.1"/>
        </dgm:constrLst>
      </dgm:if>
      <dgm:if name="Name12" axis="ch" ptType="node" func="cnt" op="equ" val="6">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3" axis="ch" ptType="node" func="cnt" op="equ" val="7">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4" axis="ch" ptType="node" func="cnt" op="equ" val="8">
        <dgm:constrLst>
          <dgm:constr type="primFontSz" for="ch" ptType="node" op="equ" val="65"/>
          <dgm:constr type="w" for="ch" ptType="node" refType="w"/>
          <dgm:constr type="h" for="ch" ptType="node" refType="w" refFor="ch" refPtType="node" op="equ"/>
          <dgm:constr type="sibSp"/>
          <dgm:constr type="sibSp" refType="h" op="lte" fact="0.1"/>
        </dgm:constrLst>
      </dgm:if>
      <dgm:if name="Name15" axis="ch" ptType="node" func="cnt" op="gte" val="9">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else name="Name16">
        <dgm:constrLst>
          <dgm:constr type="primFontSz" for="ch" ptType="node" op="equ" val="65"/>
          <dgm:constr type="w" for="ch" ptType="node" refType="w"/>
          <dgm:constr type="h" for="ch" ptType="node" refType="w" refFor="ch" refPtType="node" op="equ"/>
          <dgm:constr type="sibSp" refType="w" refFor="ch" refPtType="node" fact="-0.35"/>
        </dgm:constrLst>
      </dgm:else>
    </dgm:choose>
    <dgm:ruleLst/>
    <dgm:forEach name="Name17" axis="ch" ptType="node">
      <dgm:layoutNode name="arrow">
        <dgm:varLst>
          <dgm:bulletEnabled val="1"/>
        </dgm:varLst>
        <dgm:alg type="tx"/>
        <dgm:shape xmlns:r="http://schemas.openxmlformats.org/officeDocument/2006/relationships" type="downArrow" r:blip="">
          <dgm:adjLst>
            <dgm:adj idx="2" val="0.35"/>
          </dgm:adjLst>
        </dgm:shape>
        <dgm:presOf axis="desOrSelf" ptType="node"/>
        <dgm:constrLst/>
        <dgm:ruleLst>
          <dgm:rule type="primFontSz" val="5" fact="NaN" max="NaN"/>
        </dgm:ruleLst>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arrow5">
  <dgm:title val=""/>
  <dgm:desc val=""/>
  <dgm:catLst>
    <dgm:cat type="relationship" pri="6000"/>
    <dgm:cat type="process" pri="31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ch" ptType="node" func="cnt" op="equ" val="2">
        <dgm:choose name="Name2">
          <dgm:if name="Name3" func="var" arg="dir" op="equ" val="norm">
            <dgm:alg type="cycle">
              <dgm:param type="rotPath" val="alongPath"/>
              <dgm:param type="stAng" val="270"/>
            </dgm:alg>
          </dgm:if>
          <dgm:else name="Name4">
            <dgm:alg type="cycle">
              <dgm:param type="rotPath" val="alongPath"/>
              <dgm:param type="stAng" val="90"/>
              <dgm:param type="spanAng" val="-360"/>
            </dgm:alg>
          </dgm:else>
        </dgm:choose>
      </dgm:if>
      <dgm:else name="Name5">
        <dgm:choose name="Name6">
          <dgm:if name="Name7" func="var" arg="dir" op="equ" val="norm">
            <dgm:alg type="cycle">
              <dgm:param type="rotPath" val="alongPath"/>
            </dgm:alg>
          </dgm:if>
          <dgm:else name="Name8">
            <dgm:alg type="cycle">
              <dgm:param type="rotPath" val="alongPath"/>
              <dgm:param type="spanAng" val="-360"/>
            </dgm:alg>
          </dgm:else>
        </dgm:choose>
      </dgm:else>
    </dgm:choose>
    <dgm:shape xmlns:r="http://schemas.openxmlformats.org/officeDocument/2006/relationships" r:blip="">
      <dgm:adjLst/>
    </dgm:shape>
    <dgm:presOf/>
    <dgm:choose name="Name9">
      <dgm:if name="Name10" axis="ch" ptType="node" func="cnt" op="lte" val="2">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 type="diam" refType="w" refFor="ch" refPtType="node" op="equ" fact="1.1"/>
        </dgm:constrLst>
      </dgm:if>
      <dgm:if name="Name11" axis="ch" ptType="node" func="cnt" op="equ" val="5">
        <dgm:constrLst>
          <dgm:constr type="primFontSz" for="ch" ptType="node" op="equ" val="65"/>
          <dgm:constr type="w" for="ch" ptType="node" refType="w"/>
          <dgm:constr type="h" for="ch" ptType="node" refType="w" refFor="ch" refPtType="node" op="equ"/>
          <dgm:constr type="sibSp" refType="w" refFor="ch" refPtType="node" fact="-0.2"/>
          <dgm:constr type="sibSp" refType="h" op="lte" fact="0.1"/>
        </dgm:constrLst>
      </dgm:if>
      <dgm:if name="Name12" axis="ch" ptType="node" func="cnt" op="equ" val="6">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3" axis="ch" ptType="node" func="cnt" op="equ" val="7">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4" axis="ch" ptType="node" func="cnt" op="equ" val="8">
        <dgm:constrLst>
          <dgm:constr type="primFontSz" for="ch" ptType="node" op="equ" val="65"/>
          <dgm:constr type="w" for="ch" ptType="node" refType="w"/>
          <dgm:constr type="h" for="ch" ptType="node" refType="w" refFor="ch" refPtType="node" op="equ"/>
          <dgm:constr type="sibSp"/>
          <dgm:constr type="sibSp" refType="h" op="lte" fact="0.1"/>
        </dgm:constrLst>
      </dgm:if>
      <dgm:if name="Name15" axis="ch" ptType="node" func="cnt" op="gte" val="9">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else name="Name16">
        <dgm:constrLst>
          <dgm:constr type="primFontSz" for="ch" ptType="node" op="equ" val="65"/>
          <dgm:constr type="w" for="ch" ptType="node" refType="w"/>
          <dgm:constr type="h" for="ch" ptType="node" refType="w" refFor="ch" refPtType="node" op="equ"/>
          <dgm:constr type="sibSp" refType="w" refFor="ch" refPtType="node" fact="-0.35"/>
        </dgm:constrLst>
      </dgm:else>
    </dgm:choose>
    <dgm:ruleLst/>
    <dgm:forEach name="Name17" axis="ch" ptType="node">
      <dgm:layoutNode name="arrow">
        <dgm:varLst>
          <dgm:bulletEnabled val="1"/>
        </dgm:varLst>
        <dgm:alg type="tx"/>
        <dgm:shape xmlns:r="http://schemas.openxmlformats.org/officeDocument/2006/relationships" type="downArrow" r:blip="">
          <dgm:adjLst>
            <dgm:adj idx="2" val="0.35"/>
          </dgm:adjLst>
        </dgm:shape>
        <dgm:presOf axis="desOrSelf" ptType="node"/>
        <dgm:constrLst/>
        <dgm:ruleLst>
          <dgm:rule type="primFontSz" val="5" fact="NaN" max="NaN"/>
        </dgm:ruleLst>
      </dgm:layoutNode>
    </dgm:forEach>
  </dgm:layoutNode>
</dgm:layoutDef>
</file>

<file path=ppt/diagrams/layout4.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6725"/>
          </a:xfrm>
          <a:prstGeom prst="rect">
            <a:avLst/>
          </a:prstGeom>
        </p:spPr>
        <p:txBody>
          <a:bodyPr vert="horz" lIns="91440" tIns="45720" rIns="91440" bIns="45720" rtlCol="0"/>
          <a:lstStyle>
            <a:lvl1pPr algn="r">
              <a:defRPr sz="1200"/>
            </a:lvl1pPr>
          </a:lstStyle>
          <a:p>
            <a:fld id="{6FC9845F-B45D-45DD-8E11-0440919816F5}" type="datetimeFigureOut">
              <a:rPr lang="en-US" smtClean="0"/>
              <a:t>10/4/2019</a:t>
            </a:fld>
            <a:endParaRPr lang="en-US"/>
          </a:p>
        </p:txBody>
      </p:sp>
      <p:sp>
        <p:nvSpPr>
          <p:cNvPr id="4" name="Slide Image Placeholder 3"/>
          <p:cNvSpPr>
            <a:spLocks noGrp="1" noRot="1" noChangeAspect="1"/>
          </p:cNvSpPr>
          <p:nvPr>
            <p:ph type="sldImg" idx="2"/>
          </p:nvPr>
        </p:nvSpPr>
        <p:spPr>
          <a:xfrm>
            <a:off x="1446213" y="1162050"/>
            <a:ext cx="4117975"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73575"/>
            <a:ext cx="5607050" cy="3660775"/>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6725"/>
          </a:xfrm>
          <a:prstGeom prst="rect">
            <a:avLst/>
          </a:prstGeom>
        </p:spPr>
        <p:txBody>
          <a:bodyPr vert="horz" lIns="91440" tIns="45720" rIns="91440" bIns="45720" rtlCol="0" anchor="b"/>
          <a:lstStyle>
            <a:lvl1pPr algn="r">
              <a:defRPr sz="1200"/>
            </a:lvl1pPr>
          </a:lstStyle>
          <a:p>
            <a:fld id="{6E7150FE-BF4C-4D5C-A4A6-8FE2EEC4FA19}" type="slidenum">
              <a:rPr lang="en-US" smtClean="0"/>
              <a:t>‹#›</a:t>
            </a:fld>
            <a:endParaRPr lang="en-US"/>
          </a:p>
        </p:txBody>
      </p:sp>
    </p:spTree>
    <p:extLst>
      <p:ext uri="{BB962C8B-B14F-4D97-AF65-F5344CB8AC3E}">
        <p14:creationId xmlns:p14="http://schemas.microsoft.com/office/powerpoint/2010/main" val="14797296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Here is a brief overview of what we’ll discuss today. </a:t>
            </a:r>
          </a:p>
        </p:txBody>
      </p:sp>
      <p:sp>
        <p:nvSpPr>
          <p:cNvPr id="4" name="Slide Number Placeholder 3"/>
          <p:cNvSpPr>
            <a:spLocks noGrp="1"/>
          </p:cNvSpPr>
          <p:nvPr>
            <p:ph type="sldNum" sz="quarter" idx="10"/>
          </p:nvPr>
        </p:nvSpPr>
        <p:spPr/>
        <p:txBody>
          <a:bodyPr/>
          <a:lstStyle/>
          <a:p>
            <a:fld id="{6E7150FE-BF4C-4D5C-A4A6-8FE2EEC4FA19}" type="slidenum">
              <a:rPr lang="en-US" smtClean="0"/>
              <a:t>2</a:t>
            </a:fld>
            <a:endParaRPr lang="en-US"/>
          </a:p>
        </p:txBody>
      </p:sp>
    </p:spTree>
    <p:extLst>
      <p:ext uri="{BB962C8B-B14F-4D97-AF65-F5344CB8AC3E}">
        <p14:creationId xmlns:p14="http://schemas.microsoft.com/office/powerpoint/2010/main" val="180743161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Another feature</a:t>
            </a:r>
            <a:r>
              <a:rPr lang="en-US" baseline="0" dirty="0"/>
              <a:t> of high-quality feedback is </a:t>
            </a:r>
          </a:p>
          <a:p>
            <a:pPr marL="228600" indent="-228600">
              <a:buAutoNum type="arabicParenR"/>
            </a:pPr>
            <a:r>
              <a:rPr lang="en-US" baseline="0" dirty="0"/>
              <a:t>Timeliness-Feedback needs to be prompt so that students can recall what they did and how they did it. Also, the timing in which the feedback is given is important. If teachers know that their students are more open and receptive to feedback in the mornings, that teacher should deliver feedback in the mornings. Teachers should also be aware of the duration of the feedback; it shouldn’t be longer or shorter than necessary. Additionally, feedback should be given often. </a:t>
            </a:r>
          </a:p>
          <a:p>
            <a:pPr marL="228600" indent="-228600">
              <a:buAutoNum type="arabicParenR"/>
            </a:pPr>
            <a:r>
              <a:rPr lang="en-US" baseline="0" dirty="0"/>
              <a:t>Teachers should focus on effort instead of ability. It is important during feedback to focus on items that the student can control. </a:t>
            </a:r>
          </a:p>
          <a:p>
            <a:pPr marL="228600" indent="-228600">
              <a:buAutoNum type="arabicParenR"/>
            </a:pPr>
            <a:r>
              <a:rPr lang="en-US" baseline="0" dirty="0"/>
              <a:t>Feedback should be a cognitive process. Students must decode the meaning of feedback and make sure they understand it. During the feedback process, knowledge and understanding should be continually constructed and deconstructed. </a:t>
            </a:r>
          </a:p>
          <a:p>
            <a:pPr marL="228600" indent="-228600">
              <a:buAutoNum type="arabicParenR"/>
            </a:pPr>
            <a:r>
              <a:rPr lang="en-US" baseline="0" dirty="0"/>
              <a:t>Autonomy should be an outcome of high-quality feedback. Through feedback, learners should become more capable of assessing themselves and discovering means to improve their language and their learning. </a:t>
            </a:r>
          </a:p>
          <a:p>
            <a:pPr marL="228600" marR="0" lvl="0" indent="-228600" algn="l" defTabSz="914400" rtl="0" eaLnBrk="1" fontAlgn="auto" latinLnBrk="0" hangingPunct="1">
              <a:lnSpc>
                <a:spcPct val="100000"/>
              </a:lnSpc>
              <a:spcBef>
                <a:spcPts val="0"/>
              </a:spcBef>
              <a:spcAft>
                <a:spcPts val="0"/>
              </a:spcAft>
              <a:buClrTx/>
              <a:buSzTx/>
              <a:buFontTx/>
              <a:buAutoNum type="arabicParenR"/>
              <a:tabLst/>
              <a:defRPr/>
            </a:pPr>
            <a:r>
              <a:rPr lang="en-US" baseline="0" dirty="0"/>
              <a:t>Lastly, feedback should be clear and exact. If the feedback is vague, generic, or unclear, it has no benefit. </a:t>
            </a:r>
          </a:p>
        </p:txBody>
      </p:sp>
      <p:sp>
        <p:nvSpPr>
          <p:cNvPr id="4" name="Slide Number Placeholder 3"/>
          <p:cNvSpPr>
            <a:spLocks noGrp="1"/>
          </p:cNvSpPr>
          <p:nvPr>
            <p:ph type="sldNum" sz="quarter" idx="10"/>
          </p:nvPr>
        </p:nvSpPr>
        <p:spPr/>
        <p:txBody>
          <a:bodyPr/>
          <a:lstStyle/>
          <a:p>
            <a:fld id="{6E7150FE-BF4C-4D5C-A4A6-8FE2EEC4FA19}" type="slidenum">
              <a:rPr lang="en-US" smtClean="0"/>
              <a:t>11</a:t>
            </a:fld>
            <a:endParaRPr lang="en-US"/>
          </a:p>
        </p:txBody>
      </p:sp>
    </p:spTree>
    <p:extLst>
      <p:ext uri="{BB962C8B-B14F-4D97-AF65-F5344CB8AC3E}">
        <p14:creationId xmlns:p14="http://schemas.microsoft.com/office/powerpoint/2010/main" val="314566676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Most teachers have never had training on how to deliver feedback in a</a:t>
            </a:r>
            <a:r>
              <a:rPr lang="en-US" baseline="0" dirty="0"/>
              <a:t> constructive manner. Most of our institutes could benefit greatly from having professional development on this topic. Here are some possible ideas that could be used for such a training.  I will only briefly touch on each one due to time constraints. </a:t>
            </a:r>
          </a:p>
          <a:p>
            <a:endParaRPr lang="en-US" baseline="0" dirty="0"/>
          </a:p>
          <a:p>
            <a:r>
              <a:rPr lang="en-US" baseline="0" dirty="0"/>
              <a:t>1) Teachers should try giving feedback on smaller, lower-risk issues so that it will be easier to give feedback on larger or more sensitive issues. </a:t>
            </a:r>
          </a:p>
          <a:p>
            <a:r>
              <a:rPr lang="en-US" baseline="0" dirty="0"/>
              <a:t>2) Role-playing feedback with other teachers is probably the most helpful way to prepare for giving feedback. Role-playing helps a teacher to define and perfect his or her own methods while observing other teachers’ methods and learning from them.</a:t>
            </a:r>
          </a:p>
          <a:p>
            <a:r>
              <a:rPr lang="en-US" baseline="0" dirty="0"/>
              <a:t>3) Asking for feedback on oneself puts a teacher in the learner’s shoes. It helps the teacher remember the emotions that come along with receiving feedback. </a:t>
            </a:r>
          </a:p>
          <a:p>
            <a:r>
              <a:rPr lang="en-US" baseline="0" dirty="0"/>
              <a:t>4) Feedback overload occurs when so much feedback is given that the student is overwhelmed and does not act on any of the feedback. Teachers should be trained to only focus on 3 or 4 aspects in a single assignment, especially for lower-level learners. </a:t>
            </a:r>
          </a:p>
          <a:p>
            <a:r>
              <a:rPr lang="en-US" baseline="0" dirty="0"/>
              <a:t>5) Cultural differences need to be considered when delivering feedback.  Feedback interpretation can be affected by gender, ethnicity, age, class, and many other factors. Teachers should pause to consider these items.</a:t>
            </a:r>
          </a:p>
          <a:p>
            <a:r>
              <a:rPr lang="en-US" baseline="0" dirty="0"/>
              <a:t>6) Without a plan for how students will act on feedback, feedback becomes much less effective. This is a part of feedback that teachers need to take the time to plan and perhaps brainstorm with other teachers about it. It may be having students re-write a paper, re-present a presentation, or even simply speaking a sentence again with corrections. </a:t>
            </a:r>
            <a:endParaRPr lang="en-US" dirty="0"/>
          </a:p>
          <a:p>
            <a:endParaRPr lang="en-US" dirty="0"/>
          </a:p>
        </p:txBody>
      </p:sp>
      <p:sp>
        <p:nvSpPr>
          <p:cNvPr id="4" name="Slide Number Placeholder 3"/>
          <p:cNvSpPr>
            <a:spLocks noGrp="1"/>
          </p:cNvSpPr>
          <p:nvPr>
            <p:ph type="sldNum" sz="quarter" idx="10"/>
          </p:nvPr>
        </p:nvSpPr>
        <p:spPr/>
        <p:txBody>
          <a:bodyPr/>
          <a:lstStyle/>
          <a:p>
            <a:fld id="{6E7150FE-BF4C-4D5C-A4A6-8FE2EEC4FA19}" type="slidenum">
              <a:rPr lang="en-US" smtClean="0"/>
              <a:t>12</a:t>
            </a:fld>
            <a:endParaRPr lang="en-US"/>
          </a:p>
        </p:txBody>
      </p:sp>
    </p:spTree>
    <p:extLst>
      <p:ext uri="{BB962C8B-B14F-4D97-AF65-F5344CB8AC3E}">
        <p14:creationId xmlns:p14="http://schemas.microsoft.com/office/powerpoint/2010/main" val="284000535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1) Teachers</a:t>
            </a:r>
            <a:r>
              <a:rPr lang="en-US" baseline="0" dirty="0"/>
              <a:t> naturally have authority over students and this can make students so uncomfortable that they are unable to receive feedback. There are ways to downplay the power dynamic, such as the seating arrangement during feedback sessions and also relationship development. </a:t>
            </a:r>
          </a:p>
          <a:p>
            <a:r>
              <a:rPr lang="en-US" baseline="0" dirty="0"/>
              <a:t>2) Teachers must design the curriculum in advance to include feedback. It can’t be  spur-of-the-moment. It should be well thought out and integrated into a teacher’s plan for a course.</a:t>
            </a:r>
          </a:p>
          <a:p>
            <a:r>
              <a:rPr lang="en-US" baseline="0" dirty="0"/>
              <a:t>3) Using feedback to adjust the curriculum is also a process that teachers may need training on. Students’ needs may be different than the curriculum or the lesson plan as demonstrated by the given feedback and also by the feedback that the students give back to the teacher. Teachers need to be told by their administration that being flexible with the curriculum is acceptable and expected. </a:t>
            </a:r>
          </a:p>
          <a:p>
            <a:r>
              <a:rPr lang="en-US" baseline="0" dirty="0"/>
              <a:t>4) Teachers must learn to not water down feedback. This is usually done to soften the blow of feedback, but teachers must be trained that apologetic feedback is not useful feedback. Feedback must be given with tact, but it must be truthful so that it can be helpful. </a:t>
            </a:r>
          </a:p>
          <a:p>
            <a:r>
              <a:rPr lang="en-US" baseline="0" dirty="0"/>
              <a:t>5) Training for feedback differs depending on if it is written or oral and also according to which skill is being assessed. Training should be given on how each type of feedback is different and also how the delivery differs for various levels of language learners. </a:t>
            </a:r>
            <a:endParaRPr lang="en-US" dirty="0"/>
          </a:p>
          <a:p>
            <a:endParaRPr lang="en-US" dirty="0"/>
          </a:p>
        </p:txBody>
      </p:sp>
      <p:sp>
        <p:nvSpPr>
          <p:cNvPr id="4" name="Slide Number Placeholder 3"/>
          <p:cNvSpPr>
            <a:spLocks noGrp="1"/>
          </p:cNvSpPr>
          <p:nvPr>
            <p:ph type="sldNum" sz="quarter" idx="10"/>
          </p:nvPr>
        </p:nvSpPr>
        <p:spPr/>
        <p:txBody>
          <a:bodyPr/>
          <a:lstStyle/>
          <a:p>
            <a:fld id="{6E7150FE-BF4C-4D5C-A4A6-8FE2EEC4FA19}" type="slidenum">
              <a:rPr lang="en-US" smtClean="0"/>
              <a:t>13</a:t>
            </a:fld>
            <a:endParaRPr lang="en-US"/>
          </a:p>
        </p:txBody>
      </p:sp>
    </p:spTree>
    <p:extLst>
      <p:ext uri="{BB962C8B-B14F-4D97-AF65-F5344CB8AC3E}">
        <p14:creationId xmlns:p14="http://schemas.microsoft.com/office/powerpoint/2010/main" val="362116479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dirty="0"/>
              <a:t>For</a:t>
            </a:r>
            <a:r>
              <a:rPr lang="en-US" baseline="0" dirty="0"/>
              <a:t> the most part, s</a:t>
            </a:r>
            <a:r>
              <a:rPr lang="en-US" dirty="0"/>
              <a:t>tudents</a:t>
            </a:r>
            <a:r>
              <a:rPr lang="en-US" baseline="0" dirty="0"/>
              <a:t> have never received training on what feedback is and how to deal with it. It is usually just assumed that they will know what to do, but this is simply not true. There are several areas to consider when we think about training students to better receive feedback. </a:t>
            </a:r>
          </a:p>
          <a:p>
            <a:pPr marL="0" indent="0">
              <a:buNone/>
            </a:pPr>
            <a:endParaRPr lang="en-US" dirty="0"/>
          </a:p>
          <a:p>
            <a:pPr marL="228600" indent="-228600">
              <a:buAutoNum type="arabicParenR"/>
            </a:pPr>
            <a:r>
              <a:rPr lang="en-US" dirty="0"/>
              <a:t>Most students have never been taught that</a:t>
            </a:r>
            <a:r>
              <a:rPr lang="en-US" baseline="0" dirty="0"/>
              <a:t> feedback is given in order to help them and because a teacher cares about the student’s learning. It is usually viewed as an attack or, at the very least, something to be nervous about. If students are told the purpose of feedback at the beginning of a course , it will surely be better received. </a:t>
            </a:r>
          </a:p>
          <a:p>
            <a:pPr marL="228600" indent="-228600">
              <a:buAutoNum type="arabicParenR"/>
            </a:pPr>
            <a:r>
              <a:rPr lang="en-US" baseline="0" dirty="0"/>
              <a:t> Learners need to be given training on how to respond to feedback. If learners are taught that feedback is dialogic, then they will understand that feedback shouldn’t be received in silent submission but that it is a chance to discuss concerns and achievements with the teacher. </a:t>
            </a:r>
          </a:p>
          <a:p>
            <a:pPr marL="0" indent="0">
              <a:buNone/>
            </a:pPr>
            <a:r>
              <a:rPr lang="en-US" baseline="0" dirty="0"/>
              <a:t>3)   Students must understand that receiving feedback isn’t the end of the story. They have to follow-up with the feedback to try and improve their language. Their job is not yet done. </a:t>
            </a:r>
          </a:p>
          <a:p>
            <a:pPr marL="0" indent="0">
              <a:buNone/>
            </a:pPr>
            <a:r>
              <a:rPr lang="en-US" baseline="0" dirty="0"/>
              <a:t>4)    If teachers share their own shortcomings as a language learner, as a teacher, and as a person, the students will understand that everyone makes mistakes and needs to improve. This will motivate the   students to accept feedback as a natural and helpful mechanism. </a:t>
            </a:r>
          </a:p>
          <a:p>
            <a:pPr marL="0" indent="0">
              <a:buNone/>
            </a:pPr>
            <a:r>
              <a:rPr lang="en-US" baseline="0" dirty="0"/>
              <a:t>5)     Students should be reminded that grades are NOT the end all and be all. Learning is the goal of the classroom, and if improvement is made, a goal is achieved. Some students focus only on scores, and there must be a mindset change led by the teacher’s prompting. </a:t>
            </a:r>
          </a:p>
          <a:p>
            <a:pPr marL="0" indent="0">
              <a:buNone/>
            </a:pPr>
            <a:r>
              <a:rPr lang="en-US" baseline="0" dirty="0"/>
              <a:t>6)     Most students view feedback as being told of their failures as a person, how they aren’t good enough, and how they failed. Teachers need to train their students to understand that feedback is only about shortcomings on learning goals or on assignments. </a:t>
            </a:r>
            <a:endParaRPr lang="en-US" dirty="0"/>
          </a:p>
          <a:p>
            <a:endParaRPr lang="en-US" dirty="0"/>
          </a:p>
        </p:txBody>
      </p:sp>
      <p:sp>
        <p:nvSpPr>
          <p:cNvPr id="4" name="Slide Number Placeholder 3"/>
          <p:cNvSpPr>
            <a:spLocks noGrp="1"/>
          </p:cNvSpPr>
          <p:nvPr>
            <p:ph type="sldNum" sz="quarter" idx="10"/>
          </p:nvPr>
        </p:nvSpPr>
        <p:spPr/>
        <p:txBody>
          <a:bodyPr/>
          <a:lstStyle/>
          <a:p>
            <a:fld id="{6E7150FE-BF4C-4D5C-A4A6-8FE2EEC4FA19}" type="slidenum">
              <a:rPr lang="en-US" smtClean="0"/>
              <a:t>14</a:t>
            </a:fld>
            <a:endParaRPr lang="en-US"/>
          </a:p>
        </p:txBody>
      </p:sp>
    </p:spTree>
    <p:extLst>
      <p:ext uri="{BB962C8B-B14F-4D97-AF65-F5344CB8AC3E}">
        <p14:creationId xmlns:p14="http://schemas.microsoft.com/office/powerpoint/2010/main" val="289698359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baseline="0" dirty="0"/>
              <a:t>1) Training for feedback differs depending on if it is written or oral and also according to which skill is being assessed. Training should be given on how each type of feedback is different so that students will know what to expect. </a:t>
            </a:r>
          </a:p>
          <a:p>
            <a:pPr marL="0" indent="0">
              <a:buNone/>
            </a:pPr>
            <a:r>
              <a:rPr lang="en-US" baseline="0" dirty="0"/>
              <a:t>2) In some cultures in particular, students must be given PERMISSION to respond to feedback given by the teacher, ask questions about it, and even disagree about it. Many students are not comfortable with this, so experimenting or role-playing with low-risk topics is a helpful step. </a:t>
            </a:r>
          </a:p>
          <a:p>
            <a:pPr marL="0" indent="0">
              <a:buNone/>
            </a:pPr>
            <a:r>
              <a:rPr lang="en-US" baseline="0" dirty="0"/>
              <a:t>3) Most students have no idea how to understand or interpret feedback. Feedback is usually given in some type of “teacher code”, so teachers need to help students understand what the feedback means. This can easily be done at the beginning of a course as part of a training session on feedback. </a:t>
            </a:r>
          </a:p>
          <a:p>
            <a:pPr marL="0" indent="0">
              <a:buNone/>
            </a:pPr>
            <a:r>
              <a:rPr lang="en-US" baseline="0" dirty="0"/>
              <a:t>4) Every person that receives feedback experiences the fight-or-flight response. Most students don’t realize that it’s normal and natural. If teachers take the time to explain this, students can feel more comfortable when the feeling arises. </a:t>
            </a:r>
          </a:p>
          <a:p>
            <a:pPr marL="228600" indent="-228600">
              <a:buAutoNum type="arabicParenR"/>
            </a:pPr>
            <a:endParaRPr lang="en-US" baseline="0" dirty="0"/>
          </a:p>
          <a:p>
            <a:pPr marL="0" indent="0">
              <a:buNone/>
            </a:pPr>
            <a:r>
              <a:rPr lang="en-US" baseline="0" dirty="0"/>
              <a:t>These are just a few, brief ideas that could be a part of a student feedback training session. I am sure there are many more and that these topics could be explored more in-depth.  The most important thing is for feedback training to be implemented with language learners, no matter the method or topics. </a:t>
            </a:r>
            <a:endParaRPr lang="en-US" dirty="0"/>
          </a:p>
          <a:p>
            <a:endParaRPr lang="en-US" dirty="0"/>
          </a:p>
        </p:txBody>
      </p:sp>
      <p:sp>
        <p:nvSpPr>
          <p:cNvPr id="4" name="Slide Number Placeholder 3"/>
          <p:cNvSpPr>
            <a:spLocks noGrp="1"/>
          </p:cNvSpPr>
          <p:nvPr>
            <p:ph type="sldNum" sz="quarter" idx="10"/>
          </p:nvPr>
        </p:nvSpPr>
        <p:spPr/>
        <p:txBody>
          <a:bodyPr/>
          <a:lstStyle/>
          <a:p>
            <a:fld id="{6E7150FE-BF4C-4D5C-A4A6-8FE2EEC4FA19}" type="slidenum">
              <a:rPr lang="en-US" smtClean="0"/>
              <a:t>15</a:t>
            </a:fld>
            <a:endParaRPr lang="en-US"/>
          </a:p>
        </p:txBody>
      </p:sp>
    </p:spTree>
    <p:extLst>
      <p:ext uri="{BB962C8B-B14F-4D97-AF65-F5344CB8AC3E}">
        <p14:creationId xmlns:p14="http://schemas.microsoft.com/office/powerpoint/2010/main" val="149951848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Lastly, defensiveness is a huge</a:t>
            </a:r>
            <a:r>
              <a:rPr lang="en-US" baseline="0" dirty="0"/>
              <a:t> issue when it comes to feedback. It is natural yet it can be avoided since it is unhelpful and creates a roadblock in regards to improvement. </a:t>
            </a:r>
          </a:p>
          <a:p>
            <a:endParaRPr lang="en-US" baseline="0" dirty="0"/>
          </a:p>
          <a:p>
            <a:r>
              <a:rPr lang="en-US" baseline="0" dirty="0"/>
              <a:t>There are several ways teachers can help students circumvent this resistance. </a:t>
            </a:r>
          </a:p>
          <a:p>
            <a:endParaRPr lang="en-US" baseline="0" dirty="0"/>
          </a:p>
          <a:p>
            <a:r>
              <a:rPr lang="en-US" baseline="0" dirty="0"/>
              <a:t>1) The foremost way to combat defensiveness is to cultivate a relationship with the students. Of course we know there is a boundary as to the friendliness that can be shown to students, but without a relationship, students will not care about what teachers have to say. It’s like the old adage, “People don’t care what you know until they know that you care.”</a:t>
            </a:r>
          </a:p>
          <a:p>
            <a:endParaRPr lang="en-US" baseline="0" dirty="0"/>
          </a:p>
          <a:p>
            <a:r>
              <a:rPr lang="en-US" baseline="0" dirty="0"/>
              <a:t>2) If a teacher’s feedback is based on goals and objectives that are already well-known to the student, the feedback given will come as less of a surprise. This really helps fend off defensiveness. </a:t>
            </a:r>
          </a:p>
          <a:p>
            <a:endParaRPr lang="en-US" baseline="0" dirty="0"/>
          </a:p>
          <a:p>
            <a:r>
              <a:rPr lang="en-US" baseline="0" dirty="0"/>
              <a:t>3) Teachers need to accept that emotions are a natural part of the feedback process. Emotions such as anger, sadness, happiness, and pride can all be expected and can easily be dealt with if a teacher is not surprised by them. </a:t>
            </a:r>
          </a:p>
          <a:p>
            <a:endParaRPr lang="en-US" baseline="0" dirty="0"/>
          </a:p>
          <a:p>
            <a:r>
              <a:rPr lang="en-US" baseline="0" dirty="0"/>
              <a:t>4) The more feedback happens, the better it will go. Practice makes perfect really does apply to feedback. Teachers can see how individual students deal with emotions during feedback sessions and make adjustments .</a:t>
            </a:r>
          </a:p>
          <a:p>
            <a:endParaRPr lang="en-US" baseline="0" dirty="0"/>
          </a:p>
          <a:p>
            <a:r>
              <a:rPr lang="en-US" baseline="0" dirty="0"/>
              <a:t>5) Making feedback understandable is a monumental method to  stop students from being defensive. If feedback jargon is used or the language level is too high for the student to make sense of the feedback, a loss of self-esteem occurs. This can happen with feedback being given to anyone but is especially prevalent with language learners. </a:t>
            </a:r>
          </a:p>
          <a:p>
            <a:endParaRPr lang="en-US" baseline="0" dirty="0"/>
          </a:p>
          <a:p>
            <a:r>
              <a:rPr lang="en-US" baseline="0" dirty="0"/>
              <a:t>6) If students know they will have a chance to respond, it is less likely that they will be defensive. Usually defensiveness problems can be talked out, but if a student is only given feedback in a linear way with no opportunity to dialog, defensiveness will linger. </a:t>
            </a:r>
          </a:p>
          <a:p>
            <a:endParaRPr lang="en-US" baseline="0" dirty="0"/>
          </a:p>
          <a:p>
            <a:r>
              <a:rPr lang="en-US" baseline="0" dirty="0"/>
              <a:t>7) Finally, as mentioned before, choosing a time that works best for the student really aids in helping a student be open to feedback. The duration of the feedback is important as well. If it goes too long, the student may feel overwhelmed, which may cause high emotions. Additionally, the location is important. Teachers should do their best to make the location as non-threating as possible to allow the student to feel comfortable. </a:t>
            </a:r>
          </a:p>
          <a:p>
            <a:endParaRPr lang="en-US" baseline="0" dirty="0"/>
          </a:p>
          <a:p>
            <a:r>
              <a:rPr lang="en-US" baseline="0" dirty="0"/>
              <a:t>All in all, defensiveness is a natural reaction to feedback, but it can be regulated. </a:t>
            </a:r>
          </a:p>
          <a:p>
            <a:endParaRPr lang="en-US" baseline="0" dirty="0"/>
          </a:p>
          <a:p>
            <a:endParaRPr lang="en-US" baseline="0" dirty="0"/>
          </a:p>
          <a:p>
            <a:endParaRPr lang="en-US" dirty="0"/>
          </a:p>
          <a:p>
            <a:endParaRPr lang="en-US" dirty="0"/>
          </a:p>
        </p:txBody>
      </p:sp>
      <p:sp>
        <p:nvSpPr>
          <p:cNvPr id="4" name="Slide Number Placeholder 3"/>
          <p:cNvSpPr>
            <a:spLocks noGrp="1"/>
          </p:cNvSpPr>
          <p:nvPr>
            <p:ph type="sldNum" sz="quarter" idx="10"/>
          </p:nvPr>
        </p:nvSpPr>
        <p:spPr/>
        <p:txBody>
          <a:bodyPr/>
          <a:lstStyle/>
          <a:p>
            <a:fld id="{6E7150FE-BF4C-4D5C-A4A6-8FE2EEC4FA19}" type="slidenum">
              <a:rPr lang="en-US" smtClean="0"/>
              <a:t>16</a:t>
            </a:fld>
            <a:endParaRPr lang="en-US"/>
          </a:p>
        </p:txBody>
      </p:sp>
    </p:spTree>
    <p:extLst>
      <p:ext uri="{BB962C8B-B14F-4D97-AF65-F5344CB8AC3E}">
        <p14:creationId xmlns:p14="http://schemas.microsoft.com/office/powerpoint/2010/main" val="34968712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It </a:t>
            </a:r>
            <a:r>
              <a:rPr lang="en-US" baseline="0" dirty="0"/>
              <a:t>may be a good idea to look into getting some professional development at your institution in the area of how to give and how to receive feedback. Contrary to popular belief, it is not something that can be naturally done well without guidance. Successful feedback leads to more successful teaching and more successful learning, which is the end goal of all language learning classrooms. </a:t>
            </a:r>
            <a:endParaRPr lang="en-US" dirty="0"/>
          </a:p>
          <a:p>
            <a:endParaRPr lang="en-US" dirty="0"/>
          </a:p>
        </p:txBody>
      </p:sp>
      <p:sp>
        <p:nvSpPr>
          <p:cNvPr id="4" name="Slide Number Placeholder 3"/>
          <p:cNvSpPr>
            <a:spLocks noGrp="1"/>
          </p:cNvSpPr>
          <p:nvPr>
            <p:ph type="sldNum" sz="quarter" idx="10"/>
          </p:nvPr>
        </p:nvSpPr>
        <p:spPr/>
        <p:txBody>
          <a:bodyPr/>
          <a:lstStyle/>
          <a:p>
            <a:fld id="{6E7150FE-BF4C-4D5C-A4A6-8FE2EEC4FA19}" type="slidenum">
              <a:rPr lang="en-US" smtClean="0"/>
              <a:t>17</a:t>
            </a:fld>
            <a:endParaRPr lang="en-US"/>
          </a:p>
        </p:txBody>
      </p:sp>
    </p:spTree>
    <p:extLst>
      <p:ext uri="{BB962C8B-B14F-4D97-AF65-F5344CB8AC3E}">
        <p14:creationId xmlns:p14="http://schemas.microsoft.com/office/powerpoint/2010/main" val="7189341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Feedback in the English-language learning classroom can be defined as….</a:t>
            </a:r>
          </a:p>
        </p:txBody>
      </p:sp>
      <p:sp>
        <p:nvSpPr>
          <p:cNvPr id="4" name="Slide Number Placeholder 3"/>
          <p:cNvSpPr>
            <a:spLocks noGrp="1"/>
          </p:cNvSpPr>
          <p:nvPr>
            <p:ph type="sldNum" sz="quarter" idx="10"/>
          </p:nvPr>
        </p:nvSpPr>
        <p:spPr/>
        <p:txBody>
          <a:bodyPr/>
          <a:lstStyle/>
          <a:p>
            <a:fld id="{6E7150FE-BF4C-4D5C-A4A6-8FE2EEC4FA19}" type="slidenum">
              <a:rPr lang="en-US" smtClean="0"/>
              <a:t>3</a:t>
            </a:fld>
            <a:endParaRPr lang="en-US"/>
          </a:p>
        </p:txBody>
      </p:sp>
    </p:spTree>
    <p:extLst>
      <p:ext uri="{BB962C8B-B14F-4D97-AF65-F5344CB8AC3E}">
        <p14:creationId xmlns:p14="http://schemas.microsoft.com/office/powerpoint/2010/main" val="1137691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dirty="0"/>
              <a:t>I believe that in order to discuss the present situation with feedback in the classroom, we first have to briefly examine the</a:t>
            </a:r>
            <a:r>
              <a:rPr lang="en-US" b="0" baseline="0" dirty="0"/>
              <a:t> history of feedback. </a:t>
            </a:r>
          </a:p>
          <a:p>
            <a:pPr marL="171450" indent="-171450">
              <a:buFontTx/>
              <a:buChar char="-"/>
            </a:pPr>
            <a:r>
              <a:rPr lang="en-US" b="0" baseline="0" dirty="0"/>
              <a:t>In the past, the transmission model of feedback was most widely used. This type of feedback views the receivers of feedback as targets at which sharp arrows of feedback can be shot.</a:t>
            </a:r>
          </a:p>
          <a:p>
            <a:pPr marL="171450" indent="-171450">
              <a:buFontTx/>
              <a:buChar char="-"/>
            </a:pPr>
            <a:r>
              <a:rPr lang="en-US" b="0" baseline="0" dirty="0"/>
              <a:t>In the language learning classroom, one can probably guess that this makes feedback very teacher-centered and forces the students to be passive in the process.</a:t>
            </a:r>
          </a:p>
          <a:p>
            <a:pPr marL="171450" indent="-171450">
              <a:buFontTx/>
              <a:buChar char="-"/>
            </a:pPr>
            <a:r>
              <a:rPr lang="en-US" b="0" baseline="0" dirty="0"/>
              <a:t>This is a one-way, linear process. </a:t>
            </a:r>
          </a:p>
          <a:p>
            <a:pPr marL="171450" indent="-171450">
              <a:buFontTx/>
              <a:buChar char="-"/>
            </a:pPr>
            <a:r>
              <a:rPr lang="en-US" b="0" baseline="0" dirty="0"/>
              <a:t>In fact, it treats learners like radios. A feedback message is being broadcast to them with the broadcaster not knowing or caring if the message was received, understood, or acted on. </a:t>
            </a:r>
          </a:p>
          <a:p>
            <a:pPr marL="171450" indent="-171450">
              <a:buFontTx/>
              <a:buChar char="-"/>
            </a:pPr>
            <a:r>
              <a:rPr lang="en-US" b="0" baseline="0" dirty="0"/>
              <a:t>Overall, this model disempowers the language learner. </a:t>
            </a:r>
            <a:endParaRPr lang="en-US" b="0" dirty="0"/>
          </a:p>
        </p:txBody>
      </p:sp>
      <p:sp>
        <p:nvSpPr>
          <p:cNvPr id="4" name="Slide Number Placeholder 3"/>
          <p:cNvSpPr>
            <a:spLocks noGrp="1"/>
          </p:cNvSpPr>
          <p:nvPr>
            <p:ph type="sldNum" sz="quarter" idx="10"/>
          </p:nvPr>
        </p:nvSpPr>
        <p:spPr/>
        <p:txBody>
          <a:bodyPr/>
          <a:lstStyle/>
          <a:p>
            <a:fld id="{6E7150FE-BF4C-4D5C-A4A6-8FE2EEC4FA19}" type="slidenum">
              <a:rPr lang="en-US" smtClean="0"/>
              <a:t>4</a:t>
            </a:fld>
            <a:endParaRPr lang="en-US"/>
          </a:p>
        </p:txBody>
      </p:sp>
    </p:spTree>
    <p:extLst>
      <p:ext uri="{BB962C8B-B14F-4D97-AF65-F5344CB8AC3E}">
        <p14:creationId xmlns:p14="http://schemas.microsoft.com/office/powerpoint/2010/main" val="32209130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US" baseline="0" dirty="0"/>
              <a:t>In the current dialogic model of feedback, the students are more center stage. This type of feedback is very student-centered as it focuses on the needs, opinions, and ideas of the student. The learners have much more of a chance to be active participants in the process. </a:t>
            </a:r>
          </a:p>
          <a:p>
            <a:pPr marL="171450" indent="-171450">
              <a:buFontTx/>
              <a:buChar char="-"/>
            </a:pPr>
            <a:r>
              <a:rPr lang="en-US" baseline="0" dirty="0"/>
              <a:t>It is very much a 2-way process that is very conversational and dialogic. The teacher exists to assist the learner in improving and honing their language skills. </a:t>
            </a:r>
          </a:p>
          <a:p>
            <a:pPr marL="171450" indent="-171450">
              <a:buFontTx/>
              <a:buChar char="-"/>
            </a:pPr>
            <a:r>
              <a:rPr lang="en-US" baseline="0" dirty="0"/>
              <a:t>At DLIELC, we very much try to use this feedback model so that our students are active participants in their own learning and improvement. We want to create empowered students who will become life-long learners, and this model encourages that. </a:t>
            </a:r>
          </a:p>
        </p:txBody>
      </p:sp>
      <p:sp>
        <p:nvSpPr>
          <p:cNvPr id="4" name="Slide Number Placeholder 3"/>
          <p:cNvSpPr>
            <a:spLocks noGrp="1"/>
          </p:cNvSpPr>
          <p:nvPr>
            <p:ph type="sldNum" sz="quarter" idx="10"/>
          </p:nvPr>
        </p:nvSpPr>
        <p:spPr/>
        <p:txBody>
          <a:bodyPr/>
          <a:lstStyle/>
          <a:p>
            <a:fld id="{6E7150FE-BF4C-4D5C-A4A6-8FE2EEC4FA19}" type="slidenum">
              <a:rPr lang="en-US" smtClean="0"/>
              <a:t>5</a:t>
            </a:fld>
            <a:endParaRPr lang="en-US"/>
          </a:p>
        </p:txBody>
      </p:sp>
    </p:spTree>
    <p:extLst>
      <p:ext uri="{BB962C8B-B14F-4D97-AF65-F5344CB8AC3E}">
        <p14:creationId xmlns:p14="http://schemas.microsoft.com/office/powerpoint/2010/main" val="263902822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-Feedback has changed throughout the years as different models of teaching and learning have emerged</a:t>
            </a:r>
            <a:r>
              <a:rPr lang="en-US" baseline="0" dirty="0"/>
              <a:t> and faded. </a:t>
            </a:r>
          </a:p>
          <a:p>
            <a:pPr marL="171450" indent="-171450">
              <a:buFontTx/>
              <a:buChar char="-"/>
            </a:pPr>
            <a:r>
              <a:rPr lang="en-US" baseline="0" dirty="0"/>
              <a:t>The audio-lingual model taught teachers to avoid negative feedback at all costs, which in actuality is an enormous detriment to the student. This model viewed negative feedback as punishment, and, therefore, thought this negative feedback would discourage learning. </a:t>
            </a:r>
          </a:p>
          <a:p>
            <a:pPr marL="171450" indent="-171450">
              <a:buFontTx/>
              <a:buChar char="-"/>
            </a:pPr>
            <a:r>
              <a:rPr lang="en-US" baseline="0" dirty="0"/>
              <a:t>The humanistic model encouraged teachers to give positive, non-judgmental feedback in order to encourage students, which can be seen as false and patronizing by students who know they are not perfect at the English language. </a:t>
            </a:r>
          </a:p>
          <a:p>
            <a:pPr marL="171450" indent="-171450">
              <a:buFontTx/>
              <a:buChar char="-"/>
            </a:pPr>
            <a:r>
              <a:rPr lang="en-US" baseline="0" dirty="0"/>
              <a:t>Positive and negative feedback are features of the skills-based model, which emphasizes the need for feedback both positive and negative.</a:t>
            </a:r>
          </a:p>
          <a:p>
            <a:pPr marL="171450" indent="-171450">
              <a:buFontTx/>
              <a:buChar char="-"/>
            </a:pPr>
            <a:r>
              <a:rPr lang="en-US" baseline="0" dirty="0"/>
              <a:t>Currently, we are in the post-method era, which allows teachers to mix and match the different models that work best for their students and their situations. Experts are now less rigid about feedback and readily admit that it can be immensely helpful if given in the correct way but can also be extremely damaging if done in the wrong way, which is why it is essential for teachers to learn how to give beneficial feedback. </a:t>
            </a:r>
          </a:p>
          <a:p>
            <a:endParaRPr lang="en-US" dirty="0"/>
          </a:p>
          <a:p>
            <a:endParaRPr lang="en-US" dirty="0"/>
          </a:p>
        </p:txBody>
      </p:sp>
      <p:sp>
        <p:nvSpPr>
          <p:cNvPr id="4" name="Slide Number Placeholder 3"/>
          <p:cNvSpPr>
            <a:spLocks noGrp="1"/>
          </p:cNvSpPr>
          <p:nvPr>
            <p:ph type="sldNum" sz="quarter" idx="10"/>
          </p:nvPr>
        </p:nvSpPr>
        <p:spPr/>
        <p:txBody>
          <a:bodyPr/>
          <a:lstStyle/>
          <a:p>
            <a:fld id="{6E7150FE-BF4C-4D5C-A4A6-8FE2EEC4FA19}" type="slidenum">
              <a:rPr lang="en-US" smtClean="0"/>
              <a:t>6</a:t>
            </a:fld>
            <a:endParaRPr lang="en-US"/>
          </a:p>
        </p:txBody>
      </p:sp>
    </p:spTree>
    <p:extLst>
      <p:ext uri="{BB962C8B-B14F-4D97-AF65-F5344CB8AC3E}">
        <p14:creationId xmlns:p14="http://schemas.microsoft.com/office/powerpoint/2010/main" val="144302281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-Feedback</a:t>
            </a:r>
            <a:r>
              <a:rPr lang="en-US" baseline="0" dirty="0"/>
              <a:t> plays a major role in learning. It can assist the teacher in his or her teaching and the student in his or her learning. </a:t>
            </a:r>
          </a:p>
          <a:p>
            <a:r>
              <a:rPr lang="en-US" baseline="0" dirty="0"/>
              <a:t>- First, we’ll discuss what role feedback plays for the teacher. </a:t>
            </a:r>
          </a:p>
          <a:p>
            <a:r>
              <a:rPr lang="en-US" baseline="0" dirty="0"/>
              <a:t>1) Feedback allows the teacher to know how and if the learning outcomes have been achieved. </a:t>
            </a:r>
          </a:p>
          <a:p>
            <a:r>
              <a:rPr lang="en-US" baseline="0" dirty="0"/>
              <a:t>2) It gauges the success of the teaching. </a:t>
            </a:r>
          </a:p>
          <a:p>
            <a:r>
              <a:rPr lang="en-US" baseline="0" dirty="0"/>
              <a:t>3) It helps alter the gap between the teaching and learning by showing the teacher that the shortcomings of the students may in fact be the shortcomings of the teaching. </a:t>
            </a:r>
          </a:p>
          <a:p>
            <a:r>
              <a:rPr lang="en-US" baseline="0" dirty="0"/>
              <a:t>4) This leads to the teacher adjusting his or her teaching strategies in order to accommodate learning needs. </a:t>
            </a:r>
            <a:endParaRPr lang="en-US" dirty="0"/>
          </a:p>
          <a:p>
            <a:endParaRPr lang="en-US" dirty="0"/>
          </a:p>
        </p:txBody>
      </p:sp>
      <p:sp>
        <p:nvSpPr>
          <p:cNvPr id="4" name="Slide Number Placeholder 3"/>
          <p:cNvSpPr>
            <a:spLocks noGrp="1"/>
          </p:cNvSpPr>
          <p:nvPr>
            <p:ph type="sldNum" sz="quarter" idx="10"/>
          </p:nvPr>
        </p:nvSpPr>
        <p:spPr/>
        <p:txBody>
          <a:bodyPr/>
          <a:lstStyle/>
          <a:p>
            <a:fld id="{6E7150FE-BF4C-4D5C-A4A6-8FE2EEC4FA19}" type="slidenum">
              <a:rPr lang="en-US" smtClean="0"/>
              <a:t>7</a:t>
            </a:fld>
            <a:endParaRPr lang="en-US"/>
          </a:p>
        </p:txBody>
      </p:sp>
    </p:spTree>
    <p:extLst>
      <p:ext uri="{BB962C8B-B14F-4D97-AF65-F5344CB8AC3E}">
        <p14:creationId xmlns:p14="http://schemas.microsoft.com/office/powerpoint/2010/main" val="4421615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Feedback obviously benefits</a:t>
            </a:r>
            <a:r>
              <a:rPr lang="en-US" baseline="0" dirty="0"/>
              <a:t> student learning.</a:t>
            </a:r>
          </a:p>
          <a:p>
            <a:r>
              <a:rPr lang="en-US" baseline="0" dirty="0"/>
              <a:t>1) Mainly, it assists students in trouble-shooting their learning and performance. Some students are not aware of their deficiencies until feedback is given.</a:t>
            </a:r>
          </a:p>
          <a:p>
            <a:r>
              <a:rPr lang="en-US" baseline="0" dirty="0"/>
              <a:t>2) Secondly, feedback helps students identify obstacles and roadblocks that are hindering their language learning. This is usually discovered after feedback is given by having a dialogue with the teacher. After the roadblocks are identified, the teacher and the student can create a plan to remove them. </a:t>
            </a:r>
          </a:p>
          <a:p>
            <a:r>
              <a:rPr lang="en-US" baseline="0" dirty="0"/>
              <a:t>3) In general, feedback assists language learners in becoming more self-aware of their strengths, weaknesses, and needs, and it also helps them discover a path for improvement. </a:t>
            </a:r>
            <a:endParaRPr lang="en-US" dirty="0"/>
          </a:p>
          <a:p>
            <a:endParaRPr lang="en-US" dirty="0"/>
          </a:p>
        </p:txBody>
      </p:sp>
      <p:sp>
        <p:nvSpPr>
          <p:cNvPr id="4" name="Slide Number Placeholder 3"/>
          <p:cNvSpPr>
            <a:spLocks noGrp="1"/>
          </p:cNvSpPr>
          <p:nvPr>
            <p:ph type="sldNum" sz="quarter" idx="10"/>
          </p:nvPr>
        </p:nvSpPr>
        <p:spPr/>
        <p:txBody>
          <a:bodyPr/>
          <a:lstStyle/>
          <a:p>
            <a:fld id="{6E7150FE-BF4C-4D5C-A4A6-8FE2EEC4FA19}" type="slidenum">
              <a:rPr lang="en-US" smtClean="0"/>
              <a:t>8</a:t>
            </a:fld>
            <a:endParaRPr lang="en-US"/>
          </a:p>
        </p:txBody>
      </p:sp>
    </p:spTree>
    <p:extLst>
      <p:ext uri="{BB962C8B-B14F-4D97-AF65-F5344CB8AC3E}">
        <p14:creationId xmlns:p14="http://schemas.microsoft.com/office/powerpoint/2010/main" val="199339274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There are many ways that feedback can be given in a language classroom.</a:t>
            </a:r>
            <a:r>
              <a:rPr lang="en-US" baseline="0" dirty="0"/>
              <a:t> I am sure this is just a review for you all, so we’ll cover this quickly. </a:t>
            </a:r>
            <a:endParaRPr lang="en-US" dirty="0"/>
          </a:p>
          <a:p>
            <a:pPr marL="228600" indent="-228600">
              <a:buAutoNum type="arabicParenR"/>
            </a:pPr>
            <a:r>
              <a:rPr lang="en-US" dirty="0"/>
              <a:t>Teacher to student</a:t>
            </a:r>
            <a:r>
              <a:rPr lang="en-US" baseline="0" dirty="0"/>
              <a:t> is perhaps the most common feedback method. This may be written or oral. It may be about overall language performance, about a specific language skill, or about a specific assignment. </a:t>
            </a:r>
          </a:p>
          <a:p>
            <a:pPr marL="228600" indent="-228600">
              <a:buAutoNum type="arabicParenR"/>
            </a:pPr>
            <a:r>
              <a:rPr lang="en-US" baseline="0" dirty="0"/>
              <a:t>Asking students to perform self-evaluations is another way feedback can be conducted, which can be tricky depending on the students’ language level and their level of awareness. </a:t>
            </a:r>
          </a:p>
          <a:p>
            <a:pPr marL="228600" indent="-228600">
              <a:buAutoNum type="arabicParenR"/>
            </a:pPr>
            <a:r>
              <a:rPr lang="en-US" baseline="0" dirty="0"/>
              <a:t>Feedback can be conducted peer-to-peer also. This is a popular way to give feedback on writing assignments. Peer feedback can even help develop skills and competence in the person giving the feedback. </a:t>
            </a:r>
          </a:p>
          <a:p>
            <a:pPr marL="228600" indent="-228600">
              <a:buAutoNum type="arabicParenR"/>
            </a:pPr>
            <a:r>
              <a:rPr lang="en-US" baseline="0" dirty="0"/>
              <a:t>Whole class feedback is when the teacher gives general feedback to the whole class which may or may not apply to all students. This is usually conducted to help students overcome language problems that are common to the class. </a:t>
            </a:r>
          </a:p>
          <a:p>
            <a:pPr marL="171450" indent="-171450">
              <a:buFontTx/>
              <a:buChar char="-"/>
            </a:pPr>
            <a:r>
              <a:rPr lang="en-US" baseline="0" dirty="0"/>
              <a:t>It should be noted that feedback that is not directly from the teacher should come with some training and/or guidelines so that the feedback is constructive, useful, and relevant. </a:t>
            </a:r>
          </a:p>
          <a:p>
            <a:pPr marL="171450" indent="-171450">
              <a:buFontTx/>
              <a:buChar char="-"/>
            </a:pPr>
            <a:r>
              <a:rPr lang="en-US" baseline="0" dirty="0"/>
              <a:t>At DLIELC, our rubric for evaluating our teachers includes a section on monitoring and feedback. In order to receive an exemplary mark, teachers must demonstrate that they not only provide individual feedback, but also that they promote self-correction and peer-to-peer correction. We try our best to embed these categories of feedback into our classes at DLI. </a:t>
            </a:r>
            <a:endParaRPr lang="en-US" dirty="0"/>
          </a:p>
        </p:txBody>
      </p:sp>
      <p:sp>
        <p:nvSpPr>
          <p:cNvPr id="4" name="Slide Number Placeholder 3"/>
          <p:cNvSpPr>
            <a:spLocks noGrp="1"/>
          </p:cNvSpPr>
          <p:nvPr>
            <p:ph type="sldNum" sz="quarter" idx="10"/>
          </p:nvPr>
        </p:nvSpPr>
        <p:spPr/>
        <p:txBody>
          <a:bodyPr/>
          <a:lstStyle/>
          <a:p>
            <a:fld id="{6E7150FE-BF4C-4D5C-A4A6-8FE2EEC4FA19}" type="slidenum">
              <a:rPr lang="en-US" smtClean="0"/>
              <a:t>9</a:t>
            </a:fld>
            <a:endParaRPr lang="en-US"/>
          </a:p>
        </p:txBody>
      </p:sp>
    </p:spTree>
    <p:extLst>
      <p:ext uri="{BB962C8B-B14F-4D97-AF65-F5344CB8AC3E}">
        <p14:creationId xmlns:p14="http://schemas.microsoft.com/office/powerpoint/2010/main" val="90790929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US" dirty="0"/>
              <a:t>Let’s</a:t>
            </a:r>
            <a:r>
              <a:rPr lang="en-US" baseline="0" dirty="0"/>
              <a:t> discuss what makes feedback useful and beneficial. This should be a part of teacher training on feedback. </a:t>
            </a:r>
          </a:p>
          <a:p>
            <a:pPr marL="171450" indent="-171450">
              <a:buFontTx/>
              <a:buChar char="-"/>
            </a:pPr>
            <a:r>
              <a:rPr lang="en-US" baseline="0" dirty="0"/>
              <a:t>1) Firstly, feedback should be understandable. The feedback should be given in a way that bridges the language and jargon gap between the teacher and the student. Teachers often have a feedback code that makes sense to themselves but not other teachers and especially not the student! If a student can not understand the feedback, it will be of no benefit. </a:t>
            </a:r>
          </a:p>
          <a:p>
            <a:pPr marL="171450" indent="-171450">
              <a:buFontTx/>
              <a:buChar char="-"/>
            </a:pPr>
            <a:r>
              <a:rPr lang="en-US" baseline="0" dirty="0"/>
              <a:t>2) Reflection is a key aspect of the feedback process. Students should assess their own work, language, and learning. Students must realize that the teacher’s thoughts are only a small portion of the feedback process. It is the duty of the teacher to incorporate reflection into the feedback session. </a:t>
            </a:r>
          </a:p>
          <a:p>
            <a:pPr marL="171450" indent="-171450">
              <a:buFontTx/>
              <a:buChar char="-"/>
            </a:pPr>
            <a:r>
              <a:rPr lang="en-US" baseline="0" dirty="0"/>
              <a:t>3) Feedback should be accompanied by corrective advice. Teachers must remember that students are not the experts, the teachers are! Teachers can not expect students to hear feedback and automatically know what to do about the feedback.</a:t>
            </a:r>
          </a:p>
          <a:p>
            <a:pPr marL="171450" indent="-171450">
              <a:buFontTx/>
              <a:buChar char="-"/>
            </a:pPr>
            <a:r>
              <a:rPr lang="en-US" baseline="0" dirty="0"/>
              <a:t>4) Therefore, feedback must be accompanied by HOW a learner can improve. What methods, what focus, what actions the learner can take need to be discussed at this time. Giving feedback isn’t enough; a plan must be put into action. </a:t>
            </a:r>
          </a:p>
          <a:p>
            <a:pPr marL="171450" indent="-171450">
              <a:buFontTx/>
              <a:buChar char="-"/>
            </a:pPr>
            <a:r>
              <a:rPr lang="en-US" baseline="0" dirty="0"/>
              <a:t>5) There has to be a time to act on the feedback. A student should be able to try again, redo, or edit the task or assignment. If this opportunity is not given to engage with the feedback, the feedback serves no purpose. An example of this would be being able to revise a paper after feedback is given. </a:t>
            </a:r>
            <a:endParaRPr lang="en-US" dirty="0"/>
          </a:p>
          <a:p>
            <a:endParaRPr lang="en-US" dirty="0"/>
          </a:p>
        </p:txBody>
      </p:sp>
      <p:sp>
        <p:nvSpPr>
          <p:cNvPr id="4" name="Slide Number Placeholder 3"/>
          <p:cNvSpPr>
            <a:spLocks noGrp="1"/>
          </p:cNvSpPr>
          <p:nvPr>
            <p:ph type="sldNum" sz="quarter" idx="10"/>
          </p:nvPr>
        </p:nvSpPr>
        <p:spPr/>
        <p:txBody>
          <a:bodyPr/>
          <a:lstStyle/>
          <a:p>
            <a:fld id="{6E7150FE-BF4C-4D5C-A4A6-8FE2EEC4FA19}" type="slidenum">
              <a:rPr lang="en-US" smtClean="0"/>
              <a:t>10</a:t>
            </a:fld>
            <a:endParaRPr lang="en-US"/>
          </a:p>
        </p:txBody>
      </p:sp>
    </p:spTree>
    <p:extLst>
      <p:ext uri="{BB962C8B-B14F-4D97-AF65-F5344CB8AC3E}">
        <p14:creationId xmlns:p14="http://schemas.microsoft.com/office/powerpoint/2010/main" val="169192683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43923" y="2357438"/>
            <a:ext cx="6657954" cy="1627187"/>
          </a:xfrm>
          <a:prstGeom prst="rect">
            <a:avLst/>
          </a:prstGeom>
        </p:spPr>
        <p:txBody>
          <a:bodyPr anchor="ctr"/>
          <a:lstStyle>
            <a:lvl1pPr algn="r">
              <a:defRPr sz="3600">
                <a:solidFill>
                  <a:srgbClr val="000066"/>
                </a:solidFill>
              </a:defRPr>
            </a:lvl1pPr>
          </a:lstStyle>
          <a:p>
            <a:r>
              <a:rPr lang="en-US"/>
              <a:t>Click to edit Master title style</a:t>
            </a:r>
            <a:endParaRPr lang="en-US" dirty="0"/>
          </a:p>
        </p:txBody>
      </p:sp>
      <p:sp>
        <p:nvSpPr>
          <p:cNvPr id="3" name="Subtitle 2"/>
          <p:cNvSpPr>
            <a:spLocks noGrp="1"/>
          </p:cNvSpPr>
          <p:nvPr>
            <p:ph type="subTitle" idx="1"/>
          </p:nvPr>
        </p:nvSpPr>
        <p:spPr>
          <a:xfrm>
            <a:off x="2443923" y="4300538"/>
            <a:ext cx="6657954" cy="1939925"/>
          </a:xfrm>
          <a:prstGeom prst="rect">
            <a:avLst/>
          </a:prstGeom>
        </p:spPr>
        <p:txBody>
          <a:bodyPr/>
          <a:lstStyle>
            <a:lvl1pPr marL="0" indent="0" algn="r">
              <a:buNone/>
              <a:defRPr sz="1800"/>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US" dirty="0"/>
          </a:p>
        </p:txBody>
      </p:sp>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23905" y="2029968"/>
            <a:ext cx="2236754" cy="2916936"/>
          </a:xfrm>
          <a:prstGeom prst="rect">
            <a:avLst/>
          </a:prstGeom>
        </p:spPr>
      </p:pic>
      <p:sp>
        <p:nvSpPr>
          <p:cNvPr id="6" name="TextBox 5"/>
          <p:cNvSpPr txBox="1"/>
          <p:nvPr userDrawn="1"/>
        </p:nvSpPr>
        <p:spPr>
          <a:xfrm>
            <a:off x="1277938" y="228600"/>
            <a:ext cx="7045325" cy="646331"/>
          </a:xfrm>
          <a:prstGeom prst="rect">
            <a:avLst/>
          </a:prstGeom>
          <a:noFill/>
        </p:spPr>
        <p:txBody>
          <a:bodyPr wrap="square" rtlCol="0">
            <a:spAutoFit/>
          </a:bodyPr>
          <a:lstStyle/>
          <a:p>
            <a:pPr algn="ctr"/>
            <a:r>
              <a:rPr lang="en-US" sz="3600" b="1" dirty="0">
                <a:solidFill>
                  <a:schemeClr val="tx2"/>
                </a:solidFill>
              </a:rPr>
              <a:t>637th Training Group / DLIELC</a:t>
            </a:r>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033272" y="0"/>
            <a:ext cx="7396354" cy="1188720"/>
          </a:xfrm>
          <a:prstGeom prst="rect">
            <a:avLst/>
          </a:prstGeom>
        </p:spPr>
        <p:txBody>
          <a:bodyPr anchor="ctr"/>
          <a:lstStyle>
            <a:lvl1pPr algn="l">
              <a:defRPr sz="3600">
                <a:solidFill>
                  <a:srgbClr val="000066"/>
                </a:solidFill>
              </a:defRPr>
            </a:lvl1pPr>
          </a:lstStyle>
          <a:p>
            <a:r>
              <a:rPr lang="en-US"/>
              <a:t>Click to edit Master title style</a:t>
            </a:r>
            <a:endParaRPr lang="en-US" dirty="0"/>
          </a:p>
        </p:txBody>
      </p:sp>
      <p:sp>
        <p:nvSpPr>
          <p:cNvPr id="3" name="Content Placeholder 2"/>
          <p:cNvSpPr>
            <a:spLocks noGrp="1"/>
          </p:cNvSpPr>
          <p:nvPr>
            <p:ph idx="1"/>
          </p:nvPr>
        </p:nvSpPr>
        <p:spPr>
          <a:xfrm>
            <a:off x="569016" y="1716088"/>
            <a:ext cx="8828292" cy="4554537"/>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33271" y="0"/>
            <a:ext cx="7386829" cy="1188720"/>
          </a:xfrm>
          <a:prstGeom prst="rect">
            <a:avLst/>
          </a:prstGeom>
        </p:spPr>
        <p:txBody>
          <a:bodyPr anchor="ctr"/>
          <a:lstStyle>
            <a:lvl1pPr algn="l">
              <a:defRPr sz="3600">
                <a:solidFill>
                  <a:srgbClr val="000066"/>
                </a:solidFill>
              </a:defRPr>
            </a:lvl1pPr>
          </a:lstStyle>
          <a:p>
            <a:r>
              <a:rPr lang="en-US"/>
              <a:t>Click to edit Master title style</a:t>
            </a:r>
            <a:endParaRPr lang="en-US" dirty="0"/>
          </a:p>
        </p:txBody>
      </p:sp>
      <p:sp>
        <p:nvSpPr>
          <p:cNvPr id="3" name="Content Placeholder 2"/>
          <p:cNvSpPr>
            <a:spLocks noGrp="1"/>
          </p:cNvSpPr>
          <p:nvPr>
            <p:ph sz="half" idx="1"/>
          </p:nvPr>
        </p:nvSpPr>
        <p:spPr>
          <a:xfrm>
            <a:off x="575362" y="1716087"/>
            <a:ext cx="4206240" cy="4572000"/>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206354" y="1716087"/>
            <a:ext cx="4206240" cy="4572000"/>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033271" y="0"/>
            <a:ext cx="7396354" cy="1188720"/>
          </a:xfrm>
          <a:prstGeom prst="rect">
            <a:avLst/>
          </a:prstGeom>
        </p:spPr>
        <p:txBody>
          <a:bodyPr anchor="ctr"/>
          <a:lstStyle>
            <a:lvl1pPr algn="l">
              <a:defRPr sz="3600">
                <a:solidFill>
                  <a:srgbClr val="000066"/>
                </a:solidFill>
              </a:defRPr>
            </a:lvl1pPr>
          </a:lstStyle>
          <a:p>
            <a:r>
              <a:rPr lang="en-US"/>
              <a:t>Click to edit Master title style</a:t>
            </a:r>
            <a:endParaRPr lang="en-US" dirty="0"/>
          </a:p>
        </p:txBody>
      </p:sp>
    </p:spTree>
    <p:extLst>
      <p:ext uri="{BB962C8B-B14F-4D97-AF65-F5344CB8AC3E}">
        <p14:creationId xmlns:p14="http://schemas.microsoft.com/office/powerpoint/2010/main" val="4256371225"/>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slideLayout" Target="../slideLayouts/slideLayout3.xml"/><Relationship Id="rId7"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3" name="Rectangle 9"/>
          <p:cNvSpPr>
            <a:spLocks noChangeArrowheads="1"/>
          </p:cNvSpPr>
          <p:nvPr/>
        </p:nvSpPr>
        <p:spPr bwMode="auto">
          <a:xfrm flipV="1">
            <a:off x="-2" y="1106805"/>
            <a:ext cx="9105091" cy="91440"/>
          </a:xfrm>
          <a:prstGeom prst="rect">
            <a:avLst/>
          </a:prstGeom>
          <a:solidFill>
            <a:srgbClr val="091652"/>
          </a:solidFill>
          <a:ln w="9525">
            <a:noFill/>
            <a:miter lim="800000"/>
            <a:headEnd/>
            <a:tailEnd/>
          </a:ln>
          <a:effectLst/>
        </p:spPr>
        <p:txBody>
          <a:bodyPr wrap="none" anchor="ctr"/>
          <a:lstStyle/>
          <a:p>
            <a:pPr eaLnBrk="0" hangingPunct="0">
              <a:defRPr/>
            </a:pPr>
            <a:endParaRPr lang="en-US" dirty="0"/>
          </a:p>
        </p:txBody>
      </p:sp>
      <p:pic>
        <p:nvPicPr>
          <p:cNvPr id="1027" name="Picture 33" descr="chrmblue_std small"/>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214313" y="142875"/>
            <a:ext cx="876300" cy="819150"/>
          </a:xfrm>
          <a:prstGeom prst="rect">
            <a:avLst/>
          </a:prstGeom>
          <a:noFill/>
          <a:ln w="9525">
            <a:noFill/>
            <a:miter lim="800000"/>
            <a:headEnd/>
            <a:tailEnd/>
          </a:ln>
        </p:spPr>
      </p:pic>
      <p:sp>
        <p:nvSpPr>
          <p:cNvPr id="33" name="Text Box 35"/>
          <p:cNvSpPr txBox="1">
            <a:spLocks noChangeArrowheads="1"/>
          </p:cNvSpPr>
          <p:nvPr userDrawn="1"/>
        </p:nvSpPr>
        <p:spPr bwMode="auto">
          <a:xfrm>
            <a:off x="2510772" y="7290243"/>
            <a:ext cx="4944781" cy="299595"/>
          </a:xfrm>
          <a:prstGeom prst="rect">
            <a:avLst/>
          </a:prstGeom>
          <a:noFill/>
          <a:ln w="9525">
            <a:noFill/>
            <a:miter lim="800000"/>
            <a:headEnd/>
            <a:tailEnd/>
          </a:ln>
          <a:effectLst/>
        </p:spPr>
        <p:txBody>
          <a:bodyPr wrap="square" lIns="83338" tIns="41669" rIns="83338" bIns="41669">
            <a:spAutoFit/>
          </a:bodyPr>
          <a:lstStyle>
            <a:defPPr>
              <a:defRPr lang="en-US"/>
            </a:defPPr>
            <a:lvl1pPr algn="l" rtl="0" fontAlgn="base">
              <a:spcBef>
                <a:spcPct val="0"/>
              </a:spcBef>
              <a:spcAft>
                <a:spcPct val="0"/>
              </a:spcAft>
              <a:defRPr sz="3200" b="1" kern="1200">
                <a:solidFill>
                  <a:srgbClr val="000080"/>
                </a:solidFill>
                <a:latin typeface="Arial" charset="0"/>
                <a:ea typeface="+mn-ea"/>
                <a:cs typeface="Tahoma" pitchFamily="34" charset="0"/>
              </a:defRPr>
            </a:lvl1pPr>
            <a:lvl2pPr marL="457200" algn="l" rtl="0" fontAlgn="base">
              <a:spcBef>
                <a:spcPct val="0"/>
              </a:spcBef>
              <a:spcAft>
                <a:spcPct val="0"/>
              </a:spcAft>
              <a:defRPr sz="3200" b="1" kern="1200">
                <a:solidFill>
                  <a:srgbClr val="000080"/>
                </a:solidFill>
                <a:latin typeface="Arial" charset="0"/>
                <a:ea typeface="+mn-ea"/>
                <a:cs typeface="Tahoma" pitchFamily="34" charset="0"/>
              </a:defRPr>
            </a:lvl2pPr>
            <a:lvl3pPr marL="914400" algn="l" rtl="0" fontAlgn="base">
              <a:spcBef>
                <a:spcPct val="0"/>
              </a:spcBef>
              <a:spcAft>
                <a:spcPct val="0"/>
              </a:spcAft>
              <a:defRPr sz="3200" b="1" kern="1200">
                <a:solidFill>
                  <a:srgbClr val="000080"/>
                </a:solidFill>
                <a:latin typeface="Arial" charset="0"/>
                <a:ea typeface="+mn-ea"/>
                <a:cs typeface="Tahoma" pitchFamily="34" charset="0"/>
              </a:defRPr>
            </a:lvl3pPr>
            <a:lvl4pPr marL="1371600" algn="l" rtl="0" fontAlgn="base">
              <a:spcBef>
                <a:spcPct val="0"/>
              </a:spcBef>
              <a:spcAft>
                <a:spcPct val="0"/>
              </a:spcAft>
              <a:defRPr sz="3200" b="1" kern="1200">
                <a:solidFill>
                  <a:srgbClr val="000080"/>
                </a:solidFill>
                <a:latin typeface="Arial" charset="0"/>
                <a:ea typeface="+mn-ea"/>
                <a:cs typeface="Tahoma" pitchFamily="34" charset="0"/>
              </a:defRPr>
            </a:lvl4pPr>
            <a:lvl5pPr marL="1828800" algn="l" rtl="0" fontAlgn="base">
              <a:spcBef>
                <a:spcPct val="0"/>
              </a:spcBef>
              <a:spcAft>
                <a:spcPct val="0"/>
              </a:spcAft>
              <a:defRPr sz="3200" b="1" kern="1200">
                <a:solidFill>
                  <a:srgbClr val="000080"/>
                </a:solidFill>
                <a:latin typeface="Arial" charset="0"/>
                <a:ea typeface="+mn-ea"/>
                <a:cs typeface="Tahoma" pitchFamily="34" charset="0"/>
              </a:defRPr>
            </a:lvl5pPr>
            <a:lvl6pPr marL="2286000" algn="l" defTabSz="914400" rtl="0" eaLnBrk="1" latinLnBrk="0" hangingPunct="1">
              <a:defRPr sz="3200" b="1" kern="1200">
                <a:solidFill>
                  <a:srgbClr val="000080"/>
                </a:solidFill>
                <a:latin typeface="Arial" charset="0"/>
                <a:ea typeface="+mn-ea"/>
                <a:cs typeface="Tahoma" pitchFamily="34" charset="0"/>
              </a:defRPr>
            </a:lvl6pPr>
            <a:lvl7pPr marL="2743200" algn="l" defTabSz="914400" rtl="0" eaLnBrk="1" latinLnBrk="0" hangingPunct="1">
              <a:defRPr sz="3200" b="1" kern="1200">
                <a:solidFill>
                  <a:srgbClr val="000080"/>
                </a:solidFill>
                <a:latin typeface="Arial" charset="0"/>
                <a:ea typeface="+mn-ea"/>
                <a:cs typeface="Tahoma" pitchFamily="34" charset="0"/>
              </a:defRPr>
            </a:lvl7pPr>
            <a:lvl8pPr marL="3200400" algn="l" defTabSz="914400" rtl="0" eaLnBrk="1" latinLnBrk="0" hangingPunct="1">
              <a:defRPr sz="3200" b="1" kern="1200">
                <a:solidFill>
                  <a:srgbClr val="000080"/>
                </a:solidFill>
                <a:latin typeface="Arial" charset="0"/>
                <a:ea typeface="+mn-ea"/>
                <a:cs typeface="Tahoma" pitchFamily="34" charset="0"/>
              </a:defRPr>
            </a:lvl8pPr>
            <a:lvl9pPr marL="3657600" algn="l" defTabSz="914400" rtl="0" eaLnBrk="1" latinLnBrk="0" hangingPunct="1">
              <a:defRPr sz="3200" b="1" kern="1200">
                <a:solidFill>
                  <a:srgbClr val="000080"/>
                </a:solidFill>
                <a:latin typeface="Arial" charset="0"/>
                <a:ea typeface="+mn-ea"/>
                <a:cs typeface="Tahoma" pitchFamily="34" charset="0"/>
              </a:defRPr>
            </a:lvl9pPr>
          </a:lstStyle>
          <a:p>
            <a:pPr algn="ctr" eaLnBrk="0" hangingPunct="0">
              <a:defRPr/>
            </a:pPr>
            <a:r>
              <a:rPr lang="en-US" sz="1400" b="0" i="0" dirty="0">
                <a:solidFill>
                  <a:schemeClr val="tx1"/>
                </a:solidFill>
              </a:rPr>
              <a:t>This Briefing is </a:t>
            </a:r>
            <a:r>
              <a:rPr lang="en-US" sz="1400" i="0" dirty="0">
                <a:solidFill>
                  <a:schemeClr val="accent4"/>
                </a:solidFill>
              </a:rPr>
              <a:t>UNCLASSIFIED</a:t>
            </a:r>
          </a:p>
        </p:txBody>
      </p:sp>
      <p:pic>
        <p:nvPicPr>
          <p:cNvPr id="7" name="Picture 6"/>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9193428" y="144410"/>
            <a:ext cx="701177" cy="914400"/>
          </a:xfrm>
          <a:prstGeom prst="rect">
            <a:avLst/>
          </a:prstGeom>
        </p:spPr>
      </p:pic>
      <p:pic>
        <p:nvPicPr>
          <p:cNvPr id="8" name="Picture 22" descr="37TH TRAINING WING [Converted].png"/>
          <p:cNvPicPr>
            <a:picLocks noChangeAspect="1"/>
          </p:cNvPicPr>
          <p:nvPr userDrawn="1"/>
        </p:nvPicPr>
        <p:blipFill>
          <a:blip r:embed="rId8" cstate="email">
            <a:extLst>
              <a:ext uri="{28A0092B-C50C-407E-A947-70E740481C1C}">
                <a14:useLocalDpi xmlns:a14="http://schemas.microsoft.com/office/drawing/2010/main" val="0"/>
              </a:ext>
            </a:extLst>
          </a:blip>
          <a:srcRect/>
          <a:stretch>
            <a:fillRect/>
          </a:stretch>
        </p:blipFill>
        <p:spPr bwMode="auto">
          <a:xfrm>
            <a:off x="8439150" y="100518"/>
            <a:ext cx="754278" cy="73152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5785" r:id="rId1"/>
    <p:sldLayoutId id="2147485787" r:id="rId2"/>
    <p:sldLayoutId id="2147485786" r:id="rId3"/>
    <p:sldLayoutId id="2147485788" r:id="rId4"/>
  </p:sldLayoutIdLst>
  <p:transition/>
  <p:txStyles>
    <p:titleStyle>
      <a:lvl1pPr algn="ctr" defTabSz="1003300" rtl="0" eaLnBrk="1" fontAlgn="base" hangingPunct="1">
        <a:spcBef>
          <a:spcPct val="0"/>
        </a:spcBef>
        <a:spcAft>
          <a:spcPct val="0"/>
        </a:spcAft>
        <a:defRPr sz="4000" b="1">
          <a:solidFill>
            <a:schemeClr val="folHlink"/>
          </a:solidFill>
          <a:latin typeface="+mj-lt"/>
          <a:ea typeface="+mj-ea"/>
          <a:cs typeface="+mj-cs"/>
        </a:defRPr>
      </a:lvl1pPr>
      <a:lvl2pPr algn="ctr" defTabSz="1003300" rtl="0" eaLnBrk="1" fontAlgn="base" hangingPunct="1">
        <a:spcBef>
          <a:spcPct val="0"/>
        </a:spcBef>
        <a:spcAft>
          <a:spcPct val="0"/>
        </a:spcAft>
        <a:defRPr sz="4000" b="1">
          <a:solidFill>
            <a:schemeClr val="folHlink"/>
          </a:solidFill>
          <a:latin typeface="Arial" charset="0"/>
        </a:defRPr>
      </a:lvl2pPr>
      <a:lvl3pPr algn="ctr" defTabSz="1003300" rtl="0" eaLnBrk="1" fontAlgn="base" hangingPunct="1">
        <a:spcBef>
          <a:spcPct val="0"/>
        </a:spcBef>
        <a:spcAft>
          <a:spcPct val="0"/>
        </a:spcAft>
        <a:defRPr sz="4000" b="1">
          <a:solidFill>
            <a:schemeClr val="folHlink"/>
          </a:solidFill>
          <a:latin typeface="Arial" charset="0"/>
        </a:defRPr>
      </a:lvl3pPr>
      <a:lvl4pPr algn="ctr" defTabSz="1003300" rtl="0" eaLnBrk="1" fontAlgn="base" hangingPunct="1">
        <a:spcBef>
          <a:spcPct val="0"/>
        </a:spcBef>
        <a:spcAft>
          <a:spcPct val="0"/>
        </a:spcAft>
        <a:defRPr sz="4000" b="1">
          <a:solidFill>
            <a:schemeClr val="folHlink"/>
          </a:solidFill>
          <a:latin typeface="Arial" charset="0"/>
        </a:defRPr>
      </a:lvl4pPr>
      <a:lvl5pPr algn="ctr" defTabSz="1003300" rtl="0" eaLnBrk="1" fontAlgn="base" hangingPunct="1">
        <a:spcBef>
          <a:spcPct val="0"/>
        </a:spcBef>
        <a:spcAft>
          <a:spcPct val="0"/>
        </a:spcAft>
        <a:defRPr sz="4000" b="1">
          <a:solidFill>
            <a:schemeClr val="folHlink"/>
          </a:solidFill>
          <a:latin typeface="Arial" charset="0"/>
        </a:defRPr>
      </a:lvl5pPr>
      <a:lvl6pPr marL="457200" algn="ctr" defTabSz="1003300" rtl="0" eaLnBrk="1" fontAlgn="base" hangingPunct="1">
        <a:spcBef>
          <a:spcPct val="0"/>
        </a:spcBef>
        <a:spcAft>
          <a:spcPct val="0"/>
        </a:spcAft>
        <a:defRPr sz="4000" b="1">
          <a:solidFill>
            <a:schemeClr val="folHlink"/>
          </a:solidFill>
          <a:latin typeface="Arial" charset="0"/>
        </a:defRPr>
      </a:lvl6pPr>
      <a:lvl7pPr marL="914400" algn="ctr" defTabSz="1003300" rtl="0" eaLnBrk="1" fontAlgn="base" hangingPunct="1">
        <a:spcBef>
          <a:spcPct val="0"/>
        </a:spcBef>
        <a:spcAft>
          <a:spcPct val="0"/>
        </a:spcAft>
        <a:defRPr sz="4000" b="1">
          <a:solidFill>
            <a:schemeClr val="folHlink"/>
          </a:solidFill>
          <a:latin typeface="Arial" charset="0"/>
        </a:defRPr>
      </a:lvl7pPr>
      <a:lvl8pPr marL="1371600" algn="ctr" defTabSz="1003300" rtl="0" eaLnBrk="1" fontAlgn="base" hangingPunct="1">
        <a:spcBef>
          <a:spcPct val="0"/>
        </a:spcBef>
        <a:spcAft>
          <a:spcPct val="0"/>
        </a:spcAft>
        <a:defRPr sz="4000" b="1">
          <a:solidFill>
            <a:schemeClr val="folHlink"/>
          </a:solidFill>
          <a:latin typeface="Arial" charset="0"/>
        </a:defRPr>
      </a:lvl8pPr>
      <a:lvl9pPr marL="1828800" algn="ctr" defTabSz="1003300" rtl="0" eaLnBrk="1" fontAlgn="base" hangingPunct="1">
        <a:spcBef>
          <a:spcPct val="0"/>
        </a:spcBef>
        <a:spcAft>
          <a:spcPct val="0"/>
        </a:spcAft>
        <a:defRPr sz="4000" b="1">
          <a:solidFill>
            <a:schemeClr val="folHlink"/>
          </a:solidFill>
          <a:latin typeface="Arial" charset="0"/>
        </a:defRPr>
      </a:lvl9pPr>
    </p:titleStyle>
    <p:bodyStyle>
      <a:lvl1pPr marL="376238" indent="-376238" algn="l" defTabSz="1003300" rtl="0" eaLnBrk="1" fontAlgn="base" hangingPunct="1">
        <a:spcBef>
          <a:spcPct val="20000"/>
        </a:spcBef>
        <a:spcAft>
          <a:spcPct val="0"/>
        </a:spcAft>
        <a:buChar char="•"/>
        <a:defRPr sz="2800">
          <a:solidFill>
            <a:schemeClr val="tx1"/>
          </a:solidFill>
          <a:latin typeface="+mn-lt"/>
          <a:ea typeface="+mn-ea"/>
          <a:cs typeface="+mn-cs"/>
        </a:defRPr>
      </a:lvl1pPr>
      <a:lvl2pPr marL="814388" indent="-312738" algn="l" defTabSz="1003300" rtl="0" eaLnBrk="1" fontAlgn="base" hangingPunct="1">
        <a:spcBef>
          <a:spcPct val="20000"/>
        </a:spcBef>
        <a:spcAft>
          <a:spcPct val="0"/>
        </a:spcAft>
        <a:buChar char="•"/>
        <a:defRPr sz="2400">
          <a:solidFill>
            <a:schemeClr val="tx1"/>
          </a:solidFill>
          <a:latin typeface="+mn-lt"/>
        </a:defRPr>
      </a:lvl2pPr>
      <a:lvl3pPr marL="1254125" indent="-250825" algn="l" defTabSz="1003300" rtl="0" eaLnBrk="1" fontAlgn="base" hangingPunct="1">
        <a:spcBef>
          <a:spcPct val="20000"/>
        </a:spcBef>
        <a:spcAft>
          <a:spcPct val="0"/>
        </a:spcAft>
        <a:buChar char="•"/>
        <a:defRPr sz="2000">
          <a:solidFill>
            <a:schemeClr val="tx1"/>
          </a:solidFill>
          <a:latin typeface="+mn-lt"/>
        </a:defRPr>
      </a:lvl3pPr>
      <a:lvl4pPr marL="1755775" indent="-250825" algn="l" defTabSz="1003300" rtl="0" eaLnBrk="1" fontAlgn="base" hangingPunct="1">
        <a:spcBef>
          <a:spcPct val="20000"/>
        </a:spcBef>
        <a:spcAft>
          <a:spcPct val="0"/>
        </a:spcAft>
        <a:buChar char="–"/>
        <a:defRPr sz="2000">
          <a:solidFill>
            <a:schemeClr val="tx1"/>
          </a:solidFill>
          <a:latin typeface="+mn-lt"/>
        </a:defRPr>
      </a:lvl4pPr>
      <a:lvl5pPr marL="2257425" indent="-250825" algn="l" defTabSz="1003300" rtl="0" eaLnBrk="1" fontAlgn="base" hangingPunct="1">
        <a:spcBef>
          <a:spcPct val="20000"/>
        </a:spcBef>
        <a:spcAft>
          <a:spcPct val="0"/>
        </a:spcAft>
        <a:buChar char="»"/>
        <a:defRPr sz="2000">
          <a:solidFill>
            <a:schemeClr val="tx1"/>
          </a:solidFill>
          <a:latin typeface="+mn-lt"/>
        </a:defRPr>
      </a:lvl5pPr>
      <a:lvl6pPr marL="2714625" indent="-250825" algn="l" defTabSz="1003300" rtl="0" eaLnBrk="1" fontAlgn="base" hangingPunct="1">
        <a:spcBef>
          <a:spcPct val="20000"/>
        </a:spcBef>
        <a:spcAft>
          <a:spcPct val="0"/>
        </a:spcAft>
        <a:buChar char="»"/>
        <a:defRPr sz="2000">
          <a:solidFill>
            <a:schemeClr val="tx1"/>
          </a:solidFill>
          <a:latin typeface="+mn-lt"/>
        </a:defRPr>
      </a:lvl6pPr>
      <a:lvl7pPr marL="3171825" indent="-250825" algn="l" defTabSz="1003300" rtl="0" eaLnBrk="1" fontAlgn="base" hangingPunct="1">
        <a:spcBef>
          <a:spcPct val="20000"/>
        </a:spcBef>
        <a:spcAft>
          <a:spcPct val="0"/>
        </a:spcAft>
        <a:buChar char="»"/>
        <a:defRPr sz="2000">
          <a:solidFill>
            <a:schemeClr val="tx1"/>
          </a:solidFill>
          <a:latin typeface="+mn-lt"/>
        </a:defRPr>
      </a:lvl7pPr>
      <a:lvl8pPr marL="3629025" indent="-250825" algn="l" defTabSz="1003300" rtl="0" eaLnBrk="1" fontAlgn="base" hangingPunct="1">
        <a:spcBef>
          <a:spcPct val="20000"/>
        </a:spcBef>
        <a:spcAft>
          <a:spcPct val="0"/>
        </a:spcAft>
        <a:buChar char="»"/>
        <a:defRPr sz="2000">
          <a:solidFill>
            <a:schemeClr val="tx1"/>
          </a:solidFill>
          <a:latin typeface="+mn-lt"/>
        </a:defRPr>
      </a:lvl8pPr>
      <a:lvl9pPr marL="4086225" indent="-250825" algn="l" defTabSz="1003300"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4.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jpg"/></Relationships>
</file>

<file path=ppt/slides/_rels/slide11.xml.rels><?xml version="1.0" encoding="UTF-8" standalone="yes"?>
<Relationships xmlns="http://schemas.openxmlformats.org/package/2006/relationships"><Relationship Id="rId3" Type="http://schemas.openxmlformats.org/officeDocument/2006/relationships/image" Target="../media/image9.png"/><Relationship Id="rId7" Type="http://schemas.openxmlformats.org/officeDocument/2006/relationships/image" Target="../media/image13.png"/><Relationship Id="rId2" Type="http://schemas.openxmlformats.org/officeDocument/2006/relationships/notesSlide" Target="../notesSlides/notesSlide10.xml"/><Relationship Id="rId1" Type="http://schemas.openxmlformats.org/officeDocument/2006/relationships/slideLayout" Target="../slideLayouts/slideLayout4.xml"/><Relationship Id="rId6" Type="http://schemas.openxmlformats.org/officeDocument/2006/relationships/image" Target="../media/image12.png"/><Relationship Id="rId5" Type="http://schemas.openxmlformats.org/officeDocument/2006/relationships/image" Target="../media/image11.jpeg"/><Relationship Id="rId4" Type="http://schemas.openxmlformats.org/officeDocument/2006/relationships/image" Target="../media/image10.pn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The Need for Training on Giving and Receiving Feedback </a:t>
            </a:r>
          </a:p>
        </p:txBody>
      </p:sp>
      <p:sp>
        <p:nvSpPr>
          <p:cNvPr id="3" name="Subtitle 2"/>
          <p:cNvSpPr>
            <a:spLocks noGrp="1"/>
          </p:cNvSpPr>
          <p:nvPr>
            <p:ph type="subTitle" idx="1"/>
          </p:nvPr>
        </p:nvSpPr>
        <p:spPr/>
        <p:txBody>
          <a:bodyPr/>
          <a:lstStyle/>
          <a:p>
            <a:r>
              <a:rPr lang="en-US" sz="2400" dirty="0"/>
              <a:t>Ms. Ashley Bahreini </a:t>
            </a:r>
          </a:p>
          <a:p>
            <a:r>
              <a:rPr lang="en-US" dirty="0"/>
              <a:t>Supervisor, Advanced English Section</a:t>
            </a:r>
          </a:p>
          <a:p>
            <a:endParaRPr lang="en-US" dirty="0"/>
          </a:p>
          <a:p>
            <a:r>
              <a:rPr lang="en-US" sz="1600" dirty="0"/>
              <a:t>BILC Professional Seminar</a:t>
            </a:r>
          </a:p>
          <a:p>
            <a:r>
              <a:rPr lang="en-US" sz="1600" dirty="0"/>
              <a:t>Copenhagen, Denmark 2019</a:t>
            </a:r>
          </a:p>
          <a:p>
            <a:endParaRPr lang="en-US" dirty="0"/>
          </a:p>
        </p:txBody>
      </p:sp>
      <p:sp>
        <p:nvSpPr>
          <p:cNvPr id="4" name="TextBox 3"/>
          <p:cNvSpPr txBox="1"/>
          <p:nvPr/>
        </p:nvSpPr>
        <p:spPr>
          <a:xfrm>
            <a:off x="1616028" y="6725342"/>
            <a:ext cx="6734268" cy="415498"/>
          </a:xfrm>
          <a:prstGeom prst="rect">
            <a:avLst/>
          </a:prstGeom>
          <a:noFill/>
        </p:spPr>
        <p:txBody>
          <a:bodyPr wrap="square" rtlCol="0">
            <a:spAutoFit/>
          </a:bodyPr>
          <a:lstStyle/>
          <a:p>
            <a:pPr lvl="0" defTabSz="996605"/>
            <a:r>
              <a:rPr lang="en-US" sz="1050" dirty="0">
                <a:solidFill>
                  <a:srgbClr val="000000"/>
                </a:solidFill>
                <a:latin typeface="Times New Roman" panose="02020603050405020304" pitchFamily="18" charset="0"/>
                <a:cs typeface="Times New Roman" panose="02020603050405020304" pitchFamily="18" charset="0"/>
              </a:rPr>
              <a:t>“This information is furnished on the condition that it will be given substantially the same degree of security protection given to it by the United States and will not be released to another nation without United States Air Force authorization.”</a:t>
            </a:r>
          </a:p>
        </p:txBody>
      </p:sp>
    </p:spTree>
    <p:extLst>
      <p:ext uri="{BB962C8B-B14F-4D97-AF65-F5344CB8AC3E}">
        <p14:creationId xmlns:p14="http://schemas.microsoft.com/office/powerpoint/2010/main" val="4151933813"/>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Qualities of Useful Feedback</a:t>
            </a:r>
          </a:p>
        </p:txBody>
      </p:sp>
      <p:pic>
        <p:nvPicPr>
          <p:cNvPr id="4" name="Content Placeholder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1797" y="1481906"/>
            <a:ext cx="2503497" cy="1875207"/>
          </a:xfrm>
          <a:prstGeom prst="rect">
            <a:avLst/>
          </a:prstGeom>
        </p:spPr>
      </p:pic>
      <p:pic>
        <p:nvPicPr>
          <p:cNvPr id="5" name="Pictur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797144" y="5159168"/>
            <a:ext cx="2854937" cy="1899831"/>
          </a:xfrm>
          <a:prstGeom prst="rect">
            <a:avLst/>
          </a:prstGeom>
        </p:spPr>
      </p:pic>
      <p:pic>
        <p:nvPicPr>
          <p:cNvPr id="6" name="Picture 5"/>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437216" y="3357113"/>
            <a:ext cx="2927608" cy="1847923"/>
          </a:xfrm>
          <a:prstGeom prst="rect">
            <a:avLst/>
          </a:prstGeom>
        </p:spPr>
      </p:pic>
      <p:pic>
        <p:nvPicPr>
          <p:cNvPr id="7" name="Picture 6"/>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7388895" y="1481906"/>
            <a:ext cx="2263186" cy="2398147"/>
          </a:xfrm>
          <a:prstGeom prst="rect">
            <a:avLst/>
          </a:prstGeom>
        </p:spPr>
      </p:pic>
      <p:sp>
        <p:nvSpPr>
          <p:cNvPr id="8" name="Rectangle 7"/>
          <p:cNvSpPr/>
          <p:nvPr/>
        </p:nvSpPr>
        <p:spPr>
          <a:xfrm>
            <a:off x="86725" y="5658487"/>
            <a:ext cx="2879692" cy="1400512"/>
          </a:xfrm>
          <a:prstGeom prst="rect">
            <a:avLst/>
          </a:prstGeom>
        </p:spPr>
        <p:txBody>
          <a:bodyPr wrap="square">
            <a:spAutoFit/>
          </a:bodyPr>
          <a:lstStyle/>
          <a:p>
            <a:pPr algn="ctr" defTabSz="996605"/>
            <a:r>
              <a:rPr lang="en-US" sz="8501" b="1" dirty="0">
                <a:ln w="12700">
                  <a:solidFill>
                    <a:srgbClr val="000066">
                      <a:lumMod val="75000"/>
                    </a:srgbClr>
                  </a:solidFill>
                  <a:prstDash val="solid"/>
                </a:ln>
                <a:solidFill>
                  <a:srgbClr val="0070C0"/>
                </a:solidFill>
                <a:effectLst>
                  <a:outerShdw dist="38100" dir="2640000" algn="bl" rotWithShape="0">
                    <a:srgbClr val="000066">
                      <a:lumMod val="75000"/>
                    </a:srgbClr>
                  </a:outerShdw>
                </a:effectLst>
              </a:rPr>
              <a:t>HOW</a:t>
            </a:r>
          </a:p>
        </p:txBody>
      </p:sp>
    </p:spTree>
    <p:extLst>
      <p:ext uri="{BB962C8B-B14F-4D97-AF65-F5344CB8AC3E}">
        <p14:creationId xmlns:p14="http://schemas.microsoft.com/office/powerpoint/2010/main" val="2896338932"/>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Qualities of Useful Feedback</a:t>
            </a:r>
          </a:p>
        </p:txBody>
      </p:sp>
      <p:pic>
        <p:nvPicPr>
          <p:cNvPr id="3" name="Content Placeholder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72909" y="4918744"/>
            <a:ext cx="2874519" cy="215311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72909" y="1556090"/>
            <a:ext cx="2678450" cy="2024410"/>
          </a:xfrm>
          <a:prstGeom prst="rect">
            <a:avLst/>
          </a:prstGeom>
        </p:spPr>
      </p:pic>
      <p:pic>
        <p:nvPicPr>
          <p:cNvPr id="5" name="Picture 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173289" y="2979715"/>
            <a:ext cx="3449059" cy="2758574"/>
          </a:xfrm>
          <a:prstGeom prst="rect">
            <a:avLst/>
          </a:prstGeom>
        </p:spPr>
      </p:pic>
      <p:pic>
        <p:nvPicPr>
          <p:cNvPr id="6" name="Picture 5"/>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448044" y="1556090"/>
            <a:ext cx="3125448" cy="2079844"/>
          </a:xfrm>
          <a:prstGeom prst="rect">
            <a:avLst/>
          </a:prstGeom>
        </p:spPr>
      </p:pic>
      <p:pic>
        <p:nvPicPr>
          <p:cNvPr id="7" name="Picture 6"/>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6467508" y="4918744"/>
            <a:ext cx="3105984" cy="2048150"/>
          </a:xfrm>
          <a:prstGeom prst="rect">
            <a:avLst/>
          </a:prstGeom>
        </p:spPr>
      </p:pic>
    </p:spTree>
    <p:extLst>
      <p:ext uri="{BB962C8B-B14F-4D97-AF65-F5344CB8AC3E}">
        <p14:creationId xmlns:p14="http://schemas.microsoft.com/office/powerpoint/2010/main" val="3556393338"/>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Feedback Training for Teachers</a:t>
            </a:r>
          </a:p>
        </p:txBody>
      </p:sp>
      <p:sp>
        <p:nvSpPr>
          <p:cNvPr id="3" name="Content Placeholder 2"/>
          <p:cNvSpPr>
            <a:spLocks noGrp="1"/>
          </p:cNvSpPr>
          <p:nvPr>
            <p:ph idx="1"/>
          </p:nvPr>
        </p:nvSpPr>
        <p:spPr>
          <a:xfrm>
            <a:off x="557293" y="1434734"/>
            <a:ext cx="8828292" cy="4554537"/>
          </a:xfrm>
        </p:spPr>
        <p:txBody>
          <a:bodyPr/>
          <a:lstStyle/>
          <a:p>
            <a:r>
              <a:rPr lang="en-US" b="1" dirty="0"/>
              <a:t>Experiment</a:t>
            </a:r>
            <a:r>
              <a:rPr lang="en-US" dirty="0"/>
              <a:t> in low-risk situations </a:t>
            </a:r>
          </a:p>
          <a:p>
            <a:endParaRPr lang="en-US" dirty="0"/>
          </a:p>
          <a:p>
            <a:r>
              <a:rPr lang="en-US" b="1" dirty="0"/>
              <a:t>Role-play</a:t>
            </a:r>
            <a:r>
              <a:rPr lang="en-US" dirty="0"/>
              <a:t> with other teachers</a:t>
            </a:r>
          </a:p>
          <a:p>
            <a:pPr marL="0" indent="0">
              <a:buNone/>
            </a:pPr>
            <a:r>
              <a:rPr lang="en-US" dirty="0"/>
              <a:t> </a:t>
            </a:r>
          </a:p>
          <a:p>
            <a:r>
              <a:rPr lang="en-US" dirty="0"/>
              <a:t>Ask for </a:t>
            </a:r>
            <a:r>
              <a:rPr lang="en-US" b="1" dirty="0"/>
              <a:t>feedback on oneself </a:t>
            </a:r>
          </a:p>
          <a:p>
            <a:endParaRPr lang="en-US" b="1" dirty="0"/>
          </a:p>
          <a:p>
            <a:r>
              <a:rPr lang="en-US" dirty="0"/>
              <a:t>Be reminded of </a:t>
            </a:r>
            <a:r>
              <a:rPr lang="en-US" b="1" dirty="0"/>
              <a:t>feedback overload</a:t>
            </a:r>
          </a:p>
          <a:p>
            <a:endParaRPr lang="en-US" b="1" dirty="0"/>
          </a:p>
          <a:p>
            <a:r>
              <a:rPr lang="en-US" dirty="0"/>
              <a:t>Be aware of </a:t>
            </a:r>
            <a:r>
              <a:rPr lang="en-US" b="1" dirty="0"/>
              <a:t>cultural differences </a:t>
            </a:r>
          </a:p>
          <a:p>
            <a:endParaRPr lang="en-US" b="1" dirty="0"/>
          </a:p>
          <a:p>
            <a:r>
              <a:rPr lang="en-US" b="1" dirty="0"/>
              <a:t>Have a plan</a:t>
            </a:r>
            <a:r>
              <a:rPr lang="en-US" dirty="0"/>
              <a:t> for how a student acts on feedback </a:t>
            </a:r>
          </a:p>
        </p:txBody>
      </p:sp>
    </p:spTree>
    <p:extLst>
      <p:ext uri="{BB962C8B-B14F-4D97-AF65-F5344CB8AC3E}">
        <p14:creationId xmlns:p14="http://schemas.microsoft.com/office/powerpoint/2010/main" val="32936919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left)">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wipe(left)">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wipe(left)">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wipe(left)">
                                      <p:cBhvr>
                                        <p:cTn id="27" dur="500"/>
                                        <p:tgtEl>
                                          <p:spTgt spid="3">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3">
                                            <p:txEl>
                                              <p:pRg st="8" end="8"/>
                                            </p:txEl>
                                          </p:spTgt>
                                        </p:tgtEl>
                                        <p:attrNameLst>
                                          <p:attrName>style.visibility</p:attrName>
                                        </p:attrNameLst>
                                      </p:cBhvr>
                                      <p:to>
                                        <p:strVal val="visible"/>
                                      </p:to>
                                    </p:set>
                                    <p:animEffect transition="in" filter="wipe(left)">
                                      <p:cBhvr>
                                        <p:cTn id="32" dur="500"/>
                                        <p:tgtEl>
                                          <p:spTgt spid="3">
                                            <p:txEl>
                                              <p:pRg st="8" end="8"/>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3">
                                            <p:txEl>
                                              <p:pRg st="10" end="10"/>
                                            </p:txEl>
                                          </p:spTgt>
                                        </p:tgtEl>
                                        <p:attrNameLst>
                                          <p:attrName>style.visibility</p:attrName>
                                        </p:attrNameLst>
                                      </p:cBhvr>
                                      <p:to>
                                        <p:strVal val="visible"/>
                                      </p:to>
                                    </p:set>
                                    <p:animEffect transition="in" filter="wipe(left)">
                                      <p:cBhvr>
                                        <p:cTn id="37"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Feedback Training for Teachers</a:t>
            </a:r>
          </a:p>
        </p:txBody>
      </p:sp>
      <p:sp>
        <p:nvSpPr>
          <p:cNvPr id="3" name="Content Placeholder 2"/>
          <p:cNvSpPr>
            <a:spLocks noGrp="1"/>
          </p:cNvSpPr>
          <p:nvPr>
            <p:ph idx="1"/>
          </p:nvPr>
        </p:nvSpPr>
        <p:spPr>
          <a:xfrm>
            <a:off x="569016" y="1488831"/>
            <a:ext cx="8828292" cy="5650523"/>
          </a:xfrm>
        </p:spPr>
        <p:txBody>
          <a:bodyPr/>
          <a:lstStyle/>
          <a:p>
            <a:r>
              <a:rPr lang="en-US" sz="2400" dirty="0"/>
              <a:t>Be mindful of the </a:t>
            </a:r>
            <a:r>
              <a:rPr lang="en-US" sz="2400" b="1" dirty="0"/>
              <a:t>power dynamic </a:t>
            </a:r>
          </a:p>
          <a:p>
            <a:endParaRPr lang="en-US" sz="2400" b="1" dirty="0"/>
          </a:p>
          <a:p>
            <a:r>
              <a:rPr lang="en-US" sz="2400" b="1" dirty="0"/>
              <a:t>Design curriculum </a:t>
            </a:r>
            <a:r>
              <a:rPr lang="en-US" sz="2400" dirty="0"/>
              <a:t>to include feedback </a:t>
            </a:r>
          </a:p>
          <a:p>
            <a:endParaRPr lang="en-US" sz="2400" dirty="0"/>
          </a:p>
          <a:p>
            <a:r>
              <a:rPr lang="en-US" sz="2400" dirty="0"/>
              <a:t>Learn to use feedback to </a:t>
            </a:r>
            <a:r>
              <a:rPr lang="en-US" sz="2400" b="1" dirty="0"/>
              <a:t>adjust teaching</a:t>
            </a:r>
          </a:p>
          <a:p>
            <a:pPr marL="0" indent="0">
              <a:buNone/>
            </a:pPr>
            <a:endParaRPr lang="en-US" sz="2400" dirty="0"/>
          </a:p>
          <a:p>
            <a:r>
              <a:rPr lang="en-US" sz="2400" dirty="0"/>
              <a:t>Learn to </a:t>
            </a:r>
            <a:r>
              <a:rPr lang="en-US" sz="2400" b="1" dirty="0"/>
              <a:t>not water down </a:t>
            </a:r>
            <a:r>
              <a:rPr lang="en-US" sz="2400" dirty="0"/>
              <a:t>feedback</a:t>
            </a:r>
          </a:p>
          <a:p>
            <a:endParaRPr lang="en-US" sz="2400" dirty="0"/>
          </a:p>
          <a:p>
            <a:r>
              <a:rPr lang="en-US" sz="2400" dirty="0"/>
              <a:t>Train to </a:t>
            </a:r>
            <a:r>
              <a:rPr lang="en-US" sz="2400" b="1" dirty="0"/>
              <a:t>differentiate</a:t>
            </a:r>
            <a:r>
              <a:rPr lang="en-US" sz="2400" dirty="0"/>
              <a:t> between written vs. oral feedback, also feedback on different skills, and feedback for different levels</a:t>
            </a:r>
          </a:p>
          <a:p>
            <a:endParaRPr lang="en-US" dirty="0"/>
          </a:p>
        </p:txBody>
      </p:sp>
    </p:spTree>
    <p:extLst>
      <p:ext uri="{BB962C8B-B14F-4D97-AF65-F5344CB8AC3E}">
        <p14:creationId xmlns:p14="http://schemas.microsoft.com/office/powerpoint/2010/main" val="2111631258"/>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left)">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wipe(left)">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wipe(left)">
                                      <p:cBhvr>
                                        <p:cTn id="22" dur="500"/>
                                        <p:tgtEl>
                                          <p:spTgt spid="3">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animEffect transition="in" filter="wipe(left)">
                                      <p:cBhvr>
                                        <p:cTn id="27"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Feedback Training for Students</a:t>
            </a:r>
          </a:p>
        </p:txBody>
      </p:sp>
      <p:sp>
        <p:nvSpPr>
          <p:cNvPr id="3" name="Content Placeholder 2"/>
          <p:cNvSpPr>
            <a:spLocks noGrp="1"/>
          </p:cNvSpPr>
          <p:nvPr>
            <p:ph idx="1"/>
          </p:nvPr>
        </p:nvSpPr>
        <p:spPr>
          <a:xfrm>
            <a:off x="569016" y="1324708"/>
            <a:ext cx="8828292" cy="5943600"/>
          </a:xfrm>
        </p:spPr>
        <p:txBody>
          <a:bodyPr/>
          <a:lstStyle/>
          <a:p>
            <a:r>
              <a:rPr lang="en-US" sz="2400" dirty="0"/>
              <a:t>Help students understand the</a:t>
            </a:r>
            <a:r>
              <a:rPr lang="en-US" sz="2400" b="1" dirty="0"/>
              <a:t> purpose of feedback </a:t>
            </a:r>
            <a:endParaRPr lang="en-US" sz="2400" dirty="0"/>
          </a:p>
          <a:p>
            <a:pPr marL="0" indent="0">
              <a:buNone/>
            </a:pPr>
            <a:r>
              <a:rPr lang="en-US" sz="2400" dirty="0"/>
              <a:t> </a:t>
            </a:r>
          </a:p>
          <a:p>
            <a:r>
              <a:rPr lang="en-US" sz="2400" dirty="0"/>
              <a:t>Train learners on </a:t>
            </a:r>
            <a:r>
              <a:rPr lang="en-US" sz="2400" b="1" dirty="0"/>
              <a:t>how to respond </a:t>
            </a:r>
            <a:r>
              <a:rPr lang="en-US" sz="2400" dirty="0"/>
              <a:t>to feedback while receiving it</a:t>
            </a:r>
          </a:p>
          <a:p>
            <a:endParaRPr lang="en-US" sz="2400" dirty="0"/>
          </a:p>
          <a:p>
            <a:r>
              <a:rPr lang="en-US" sz="2400" dirty="0"/>
              <a:t>Train students on </a:t>
            </a:r>
            <a:r>
              <a:rPr lang="en-US" sz="2400" b="1" dirty="0"/>
              <a:t>how to act on</a:t>
            </a:r>
            <a:r>
              <a:rPr lang="en-US" sz="2400" dirty="0"/>
              <a:t> feedback after receiving it</a:t>
            </a:r>
          </a:p>
          <a:p>
            <a:pPr marL="0" indent="0">
              <a:buNone/>
            </a:pPr>
            <a:r>
              <a:rPr lang="en-US" sz="2400" dirty="0"/>
              <a:t> </a:t>
            </a:r>
          </a:p>
          <a:p>
            <a:r>
              <a:rPr lang="en-US" sz="2400" dirty="0"/>
              <a:t>Share one’s own </a:t>
            </a:r>
            <a:r>
              <a:rPr lang="en-US" sz="2400" b="1" dirty="0"/>
              <a:t>shortcomings and failures </a:t>
            </a:r>
          </a:p>
          <a:p>
            <a:endParaRPr lang="en-US" sz="2400" b="1" dirty="0"/>
          </a:p>
          <a:p>
            <a:r>
              <a:rPr lang="en-US" sz="2400" dirty="0"/>
              <a:t>Remind that </a:t>
            </a:r>
            <a:r>
              <a:rPr lang="en-US" sz="2400" b="1" dirty="0"/>
              <a:t>learning is more important </a:t>
            </a:r>
            <a:r>
              <a:rPr lang="en-US" sz="2400" dirty="0"/>
              <a:t>than grades </a:t>
            </a:r>
          </a:p>
          <a:p>
            <a:endParaRPr lang="en-US" sz="2400" dirty="0"/>
          </a:p>
          <a:p>
            <a:r>
              <a:rPr lang="en-US" sz="2400" dirty="0"/>
              <a:t>Explain that </a:t>
            </a:r>
            <a:r>
              <a:rPr lang="en-US" sz="2400" b="1" dirty="0"/>
              <a:t>feedback isn’t about failings</a:t>
            </a:r>
            <a:r>
              <a:rPr lang="en-US" sz="2400" dirty="0"/>
              <a:t> as a person but shortcomings on work or learning goals </a:t>
            </a:r>
          </a:p>
          <a:p>
            <a:endParaRPr lang="en-US" dirty="0"/>
          </a:p>
        </p:txBody>
      </p:sp>
    </p:spTree>
    <p:extLst>
      <p:ext uri="{BB962C8B-B14F-4D97-AF65-F5344CB8AC3E}">
        <p14:creationId xmlns:p14="http://schemas.microsoft.com/office/powerpoint/2010/main" val="3106671578"/>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wipe(left)">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wipe(left)">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wipe(left)">
                                      <p:cBhvr>
                                        <p:cTn id="32" dur="500"/>
                                        <p:tgtEl>
                                          <p:spTgt spid="3">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3">
                                            <p:txEl>
                                              <p:pRg st="8" end="8"/>
                                            </p:txEl>
                                          </p:spTgt>
                                        </p:tgtEl>
                                        <p:attrNameLst>
                                          <p:attrName>style.visibility</p:attrName>
                                        </p:attrNameLst>
                                      </p:cBhvr>
                                      <p:to>
                                        <p:strVal val="visible"/>
                                      </p:to>
                                    </p:set>
                                    <p:animEffect transition="in" filter="wipe(left)">
                                      <p:cBhvr>
                                        <p:cTn id="37" dur="500"/>
                                        <p:tgtEl>
                                          <p:spTgt spid="3">
                                            <p:txEl>
                                              <p:pRg st="8" end="8"/>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3">
                                            <p:txEl>
                                              <p:pRg st="10" end="10"/>
                                            </p:txEl>
                                          </p:spTgt>
                                        </p:tgtEl>
                                        <p:attrNameLst>
                                          <p:attrName>style.visibility</p:attrName>
                                        </p:attrNameLst>
                                      </p:cBhvr>
                                      <p:to>
                                        <p:strVal val="visible"/>
                                      </p:to>
                                    </p:set>
                                    <p:animEffect transition="in" filter="wipe(left)">
                                      <p:cBhvr>
                                        <p:cTn id="42"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Feedback Training for Students</a:t>
            </a:r>
          </a:p>
        </p:txBody>
      </p:sp>
      <p:sp>
        <p:nvSpPr>
          <p:cNvPr id="3" name="Content Placeholder 2"/>
          <p:cNvSpPr>
            <a:spLocks noGrp="1"/>
          </p:cNvSpPr>
          <p:nvPr>
            <p:ph idx="1"/>
          </p:nvPr>
        </p:nvSpPr>
        <p:spPr>
          <a:xfrm>
            <a:off x="436494" y="1371531"/>
            <a:ext cx="8828292" cy="5943669"/>
          </a:xfrm>
        </p:spPr>
        <p:txBody>
          <a:bodyPr/>
          <a:lstStyle/>
          <a:p>
            <a:r>
              <a:rPr lang="en-US" dirty="0"/>
              <a:t>Remind students of the </a:t>
            </a:r>
            <a:r>
              <a:rPr lang="en-US" b="1" dirty="0"/>
              <a:t>difference</a:t>
            </a:r>
            <a:r>
              <a:rPr lang="en-US" dirty="0"/>
              <a:t> in feedback for different tasks, assignments, and skills </a:t>
            </a:r>
          </a:p>
          <a:p>
            <a:endParaRPr lang="en-US" dirty="0"/>
          </a:p>
          <a:p>
            <a:r>
              <a:rPr lang="en-US" dirty="0"/>
              <a:t>Give students </a:t>
            </a:r>
            <a:r>
              <a:rPr lang="en-US" b="1" dirty="0"/>
              <a:t>permission</a:t>
            </a:r>
            <a:r>
              <a:rPr lang="en-US" dirty="0"/>
              <a:t> to respond, dialogue, and even disagree</a:t>
            </a:r>
          </a:p>
          <a:p>
            <a:endParaRPr lang="en-US" dirty="0"/>
          </a:p>
          <a:p>
            <a:r>
              <a:rPr lang="en-US" b="1" dirty="0"/>
              <a:t>Role-play</a:t>
            </a:r>
            <a:r>
              <a:rPr lang="en-US" dirty="0"/>
              <a:t> feedback sessions</a:t>
            </a:r>
          </a:p>
          <a:p>
            <a:endParaRPr lang="en-US" dirty="0"/>
          </a:p>
          <a:p>
            <a:r>
              <a:rPr lang="en-US" dirty="0"/>
              <a:t>Teach students how to </a:t>
            </a:r>
            <a:r>
              <a:rPr lang="en-US" b="1" dirty="0"/>
              <a:t>interpret</a:t>
            </a:r>
            <a:r>
              <a:rPr lang="en-US" dirty="0"/>
              <a:t> feedback </a:t>
            </a:r>
          </a:p>
          <a:p>
            <a:endParaRPr lang="en-US" dirty="0"/>
          </a:p>
          <a:p>
            <a:r>
              <a:rPr lang="en-US" dirty="0"/>
              <a:t>Help students understand that a </a:t>
            </a:r>
            <a:r>
              <a:rPr lang="en-US" b="1" dirty="0"/>
              <a:t>fight-or-flight</a:t>
            </a:r>
            <a:r>
              <a:rPr lang="en-US" dirty="0"/>
              <a:t> response is normal</a:t>
            </a:r>
          </a:p>
        </p:txBody>
      </p:sp>
    </p:spTree>
    <p:extLst>
      <p:ext uri="{BB962C8B-B14F-4D97-AF65-F5344CB8AC3E}">
        <p14:creationId xmlns:p14="http://schemas.microsoft.com/office/powerpoint/2010/main" val="3237933212"/>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left)">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wipe(left)">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wipe(left)">
                                      <p:cBhvr>
                                        <p:cTn id="22" dur="500"/>
                                        <p:tgtEl>
                                          <p:spTgt spid="3">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animEffect transition="in" filter="wipe(left)">
                                      <p:cBhvr>
                                        <p:cTn id="27"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Combating Defensiveness</a:t>
            </a:r>
          </a:p>
        </p:txBody>
      </p:sp>
      <p:graphicFrame>
        <p:nvGraphicFramePr>
          <p:cNvPr id="5" name="Content Placeholder 5"/>
          <p:cNvGraphicFramePr>
            <a:graphicFrameLocks noGrp="1"/>
          </p:cNvGraphicFramePr>
          <p:nvPr>
            <p:ph idx="1"/>
            <p:extLst>
              <p:ext uri="{D42A27DB-BD31-4B8C-83A1-F6EECF244321}">
                <p14:modId xmlns:p14="http://schemas.microsoft.com/office/powerpoint/2010/main" val="3276434375"/>
              </p:ext>
            </p:extLst>
          </p:nvPr>
        </p:nvGraphicFramePr>
        <p:xfrm>
          <a:off x="0" y="1316736"/>
          <a:ext cx="9966325" cy="582777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85647642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graphicEl>
                                              <a:dgm id="{5185E2AD-7594-47DD-8221-F8881EA2D8B4}"/>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graphicEl>
                                              <a:dgm id="{4642E3A9-1C03-42F4-AD79-983DF5F8A524}"/>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graphicEl>
                                              <a:dgm id="{FCA3D447-5532-4745-BE50-F680856F9FA4}"/>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graphicEl>
                                              <a:dgm id="{E5AB1C9C-99EC-4816-841E-A53A4D939750}"/>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graphicEl>
                                              <a:dgm id="{A11A68BE-C558-41FA-B051-FCF5FB147879}"/>
                                            </p:graphic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graphicEl>
                                              <a:dgm id="{E652B88A-3862-419A-8E80-D483C88FCE83}"/>
                                            </p:graphic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
                                            <p:graphicEl>
                                              <a:dgm id="{6927B3F3-5DD2-4732-8FF1-ABF1D9E67DE4}"/>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Sub>
          <a:bldDgm bld="one"/>
        </p:bldSub>
      </p:bldGraphic>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The Bottom Line</a:t>
            </a:r>
          </a:p>
        </p:txBody>
      </p:sp>
      <p:sp>
        <p:nvSpPr>
          <p:cNvPr id="3" name="Content Placeholder 2"/>
          <p:cNvSpPr>
            <a:spLocks noGrp="1"/>
          </p:cNvSpPr>
          <p:nvPr>
            <p:ph idx="1"/>
          </p:nvPr>
        </p:nvSpPr>
        <p:spPr>
          <a:xfrm>
            <a:off x="617784" y="1716088"/>
            <a:ext cx="8828292" cy="4554537"/>
          </a:xfrm>
        </p:spPr>
        <p:txBody>
          <a:bodyPr/>
          <a:lstStyle/>
          <a:p>
            <a:pPr marL="0" indent="0" algn="ctr">
              <a:buNone/>
            </a:pPr>
            <a:r>
              <a:rPr lang="en-US" sz="4400" b="1" dirty="0">
                <a:solidFill>
                  <a:schemeClr val="tx2"/>
                </a:solidFill>
                <a:latin typeface="Arial Black" panose="020B0A04020102020204" pitchFamily="34" charset="0"/>
              </a:rPr>
              <a:t>Feedback</a:t>
            </a:r>
          </a:p>
          <a:p>
            <a:pPr marL="0" indent="0" algn="ctr">
              <a:buNone/>
            </a:pPr>
            <a:r>
              <a:rPr lang="en-US" sz="4400" dirty="0"/>
              <a:t>is</a:t>
            </a:r>
          </a:p>
          <a:p>
            <a:pPr marL="0" indent="0" algn="ctr">
              <a:buNone/>
            </a:pPr>
            <a:r>
              <a:rPr lang="en-US" sz="4400" i="1" dirty="0">
                <a:solidFill>
                  <a:schemeClr val="accent2"/>
                </a:solidFill>
              </a:rPr>
              <a:t>teachable</a:t>
            </a:r>
            <a:r>
              <a:rPr lang="en-US" sz="4400" i="1" dirty="0"/>
              <a:t>,</a:t>
            </a:r>
          </a:p>
          <a:p>
            <a:pPr marL="0" indent="0" algn="ctr">
              <a:buNone/>
            </a:pPr>
            <a:r>
              <a:rPr lang="en-US" sz="4400" i="1" dirty="0">
                <a:solidFill>
                  <a:schemeClr val="accent1"/>
                </a:solidFill>
              </a:rPr>
              <a:t>learnable</a:t>
            </a:r>
            <a:r>
              <a:rPr lang="en-US" sz="4400" i="1" dirty="0"/>
              <a:t>,</a:t>
            </a:r>
          </a:p>
          <a:p>
            <a:pPr marL="0" indent="0" algn="ctr">
              <a:buNone/>
            </a:pPr>
            <a:r>
              <a:rPr lang="en-US" sz="4400" dirty="0"/>
              <a:t>and </a:t>
            </a:r>
          </a:p>
          <a:p>
            <a:pPr marL="0" indent="0" algn="ctr">
              <a:buNone/>
            </a:pPr>
            <a:r>
              <a:rPr lang="en-US" sz="4400" i="1" dirty="0">
                <a:solidFill>
                  <a:schemeClr val="accent4"/>
                </a:solidFill>
              </a:rPr>
              <a:t>improvable</a:t>
            </a:r>
            <a:r>
              <a:rPr lang="en-US" sz="4400" i="1" dirty="0"/>
              <a:t>!</a:t>
            </a:r>
          </a:p>
        </p:txBody>
      </p:sp>
    </p:spTree>
    <p:extLst>
      <p:ext uri="{BB962C8B-B14F-4D97-AF65-F5344CB8AC3E}">
        <p14:creationId xmlns:p14="http://schemas.microsoft.com/office/powerpoint/2010/main" val="1402923030"/>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References</a:t>
            </a:r>
          </a:p>
        </p:txBody>
      </p:sp>
      <p:sp>
        <p:nvSpPr>
          <p:cNvPr id="3" name="Content Placeholder 2"/>
          <p:cNvSpPr>
            <a:spLocks noGrp="1"/>
          </p:cNvSpPr>
          <p:nvPr>
            <p:ph idx="1"/>
          </p:nvPr>
        </p:nvSpPr>
        <p:spPr/>
        <p:txBody>
          <a:bodyPr/>
          <a:lstStyle/>
          <a:p>
            <a:pPr marL="0" indent="0">
              <a:buNone/>
            </a:pPr>
            <a:r>
              <a:rPr lang="en-US" sz="1800" dirty="0"/>
              <a:t>Ellis, R. (2009). Corrective Feedback and Teacher Development . </a:t>
            </a:r>
            <a:r>
              <a:rPr lang="en-US" sz="1800" i="1" dirty="0"/>
              <a:t>L2 Journal</a:t>
            </a:r>
            <a:r>
              <a:rPr lang="en-US" sz="1800" dirty="0"/>
              <a:t>, </a:t>
            </a:r>
            <a:r>
              <a:rPr lang="en-US" sz="1800" i="1" dirty="0"/>
              <a:t>1</a:t>
            </a:r>
            <a:r>
              <a:rPr lang="en-US" sz="1800" dirty="0"/>
              <a:t>(1), 3–18. doi: 10.5070/l2.v1i1.9054</a:t>
            </a:r>
          </a:p>
          <a:p>
            <a:pPr marL="0" indent="0">
              <a:buNone/>
            </a:pPr>
            <a:endParaRPr lang="en-US" sz="1800" dirty="0"/>
          </a:p>
          <a:p>
            <a:pPr marL="0" indent="0">
              <a:buNone/>
            </a:pPr>
            <a:r>
              <a:rPr lang="en-US" sz="1800" dirty="0"/>
              <a:t>Harvard Business Review. (2016). </a:t>
            </a:r>
            <a:r>
              <a:rPr lang="en-US" sz="1800" i="1" dirty="0"/>
              <a:t>Delivering Effective Feedback</a:t>
            </a:r>
            <a:r>
              <a:rPr lang="en-US" sz="1800" dirty="0"/>
              <a:t> (1st ed.). Boston, USA: Harvard Business School Publishing Corporation.</a:t>
            </a:r>
          </a:p>
          <a:p>
            <a:pPr marL="0" indent="0">
              <a:buNone/>
            </a:pPr>
            <a:endParaRPr lang="en-US" sz="1800" dirty="0"/>
          </a:p>
          <a:p>
            <a:pPr marL="0" indent="0">
              <a:buNone/>
            </a:pPr>
            <a:r>
              <a:rPr lang="en-US" sz="1800" i="1" dirty="0"/>
              <a:t>Sutton, P. (2009). Towards Dialogic Feedback. Critical and Reflective Practice in Education, 1(1). Retrieved from https://betalive.marjon.ac.uk/research/critical-and-reflective-practice-in-education/volume-1-issue-1/Sutton-CRPE-vol-1-issue-1.pdf</a:t>
            </a:r>
          </a:p>
          <a:p>
            <a:pPr marL="0" indent="0">
              <a:buNone/>
            </a:pPr>
            <a:endParaRPr lang="en-US" sz="1800" dirty="0"/>
          </a:p>
          <a:p>
            <a:pPr marL="0" indent="0">
              <a:buNone/>
            </a:pPr>
            <a:r>
              <a:rPr lang="en-US" sz="1800" dirty="0"/>
              <a:t>Wilson, A. (2012). Student Engagement and the Role of Feedback in Learning. </a:t>
            </a:r>
            <a:r>
              <a:rPr lang="en-US" sz="1800" i="1" dirty="0"/>
              <a:t>Journal of Pedagogic Development</a:t>
            </a:r>
            <a:r>
              <a:rPr lang="en-US" sz="1800" dirty="0"/>
              <a:t>, </a:t>
            </a:r>
            <a:r>
              <a:rPr lang="en-US" sz="1800" i="1" dirty="0"/>
              <a:t>2</a:t>
            </a:r>
            <a:r>
              <a:rPr lang="en-US" sz="1800" dirty="0"/>
              <a:t>(1). Retrieved from https://www.beds.ac.uk/jpd/volume-2-issue-1/student-engagement-and-the-role-of-feedback-in-learning</a:t>
            </a:r>
          </a:p>
          <a:p>
            <a:pPr marL="0" indent="0">
              <a:buNone/>
            </a:pPr>
            <a:endParaRPr lang="en-US" sz="1800" dirty="0">
              <a:latin typeface="Times New Roman" panose="02020603050405020304" pitchFamily="18" charset="0"/>
              <a:cs typeface="Times New Roman" panose="02020603050405020304" pitchFamily="18" charset="0"/>
            </a:endParaRPr>
          </a:p>
          <a:p>
            <a:pPr marL="0" indent="0">
              <a:buNone/>
            </a:pPr>
            <a:endParaRPr lang="en-US"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58998873"/>
      </p:ext>
    </p:extLst>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a:t>Discussion?</a:t>
            </a:r>
          </a:p>
        </p:txBody>
      </p:sp>
      <p:sp>
        <p:nvSpPr>
          <p:cNvPr id="5" name="Subtitle 4"/>
          <p:cNvSpPr>
            <a:spLocks noGrp="1"/>
          </p:cNvSpPr>
          <p:nvPr>
            <p:ph type="subTitle" idx="1"/>
          </p:nvPr>
        </p:nvSpPr>
        <p:spPr/>
        <p:txBody>
          <a:bodyPr/>
          <a:lstStyle/>
          <a:p>
            <a:r>
              <a:rPr lang="en-US" dirty="0"/>
              <a:t>The Need for Training on</a:t>
            </a:r>
            <a:br>
              <a:rPr lang="en-US" dirty="0"/>
            </a:br>
            <a:r>
              <a:rPr lang="en-US" dirty="0"/>
              <a:t>Giving and Receiving Feedback</a:t>
            </a:r>
          </a:p>
          <a:p>
            <a:endParaRPr lang="en-US" dirty="0"/>
          </a:p>
          <a:p>
            <a:r>
              <a:rPr lang="en-US" dirty="0"/>
              <a:t>Ms. Ashley Bahreini </a:t>
            </a:r>
          </a:p>
          <a:p>
            <a:r>
              <a:rPr lang="en-US" dirty="0"/>
              <a:t>Supervisor, Advanced English Section</a:t>
            </a:r>
          </a:p>
        </p:txBody>
      </p:sp>
      <p:sp>
        <p:nvSpPr>
          <p:cNvPr id="6" name="TextBox 5"/>
          <p:cNvSpPr txBox="1"/>
          <p:nvPr/>
        </p:nvSpPr>
        <p:spPr>
          <a:xfrm>
            <a:off x="1616028" y="6725342"/>
            <a:ext cx="6734268" cy="415498"/>
          </a:xfrm>
          <a:prstGeom prst="rect">
            <a:avLst/>
          </a:prstGeom>
          <a:noFill/>
        </p:spPr>
        <p:txBody>
          <a:bodyPr wrap="square" rtlCol="0">
            <a:spAutoFit/>
          </a:bodyPr>
          <a:lstStyle/>
          <a:p>
            <a:pPr lvl="0" defTabSz="996605"/>
            <a:r>
              <a:rPr lang="en-US" sz="1050" dirty="0">
                <a:solidFill>
                  <a:srgbClr val="000000"/>
                </a:solidFill>
                <a:latin typeface="Times New Roman" panose="02020603050405020304" pitchFamily="18" charset="0"/>
                <a:cs typeface="Times New Roman" panose="02020603050405020304" pitchFamily="18" charset="0"/>
              </a:rPr>
              <a:t>“This information is furnished on the condition that it will be given substantially the same degree of security protection given to it by the United States and will not be released to another nation without United States Air Force authorization.”</a:t>
            </a:r>
          </a:p>
        </p:txBody>
      </p:sp>
    </p:spTree>
    <p:extLst>
      <p:ext uri="{BB962C8B-B14F-4D97-AF65-F5344CB8AC3E}">
        <p14:creationId xmlns:p14="http://schemas.microsoft.com/office/powerpoint/2010/main" val="651896597"/>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Overview</a:t>
            </a:r>
          </a:p>
        </p:txBody>
      </p:sp>
      <p:sp>
        <p:nvSpPr>
          <p:cNvPr id="3" name="Content Placeholder 2"/>
          <p:cNvSpPr>
            <a:spLocks noGrp="1"/>
          </p:cNvSpPr>
          <p:nvPr>
            <p:ph idx="1"/>
          </p:nvPr>
        </p:nvSpPr>
        <p:spPr/>
        <p:txBody>
          <a:bodyPr/>
          <a:lstStyle/>
          <a:p>
            <a:endParaRPr lang="en-US" dirty="0"/>
          </a:p>
          <a:p>
            <a:r>
              <a:rPr lang="en-US" dirty="0"/>
              <a:t>History of feedback </a:t>
            </a:r>
          </a:p>
          <a:p>
            <a:r>
              <a:rPr lang="en-US" dirty="0"/>
              <a:t>Feedback’s role in learning</a:t>
            </a:r>
          </a:p>
          <a:p>
            <a:r>
              <a:rPr lang="en-US" dirty="0"/>
              <a:t>Feedback categories </a:t>
            </a:r>
          </a:p>
          <a:p>
            <a:r>
              <a:rPr lang="en-US" dirty="0"/>
              <a:t>Qualities of useful feedback </a:t>
            </a:r>
          </a:p>
          <a:p>
            <a:r>
              <a:rPr lang="en-US" dirty="0"/>
              <a:t>Feedback training for teachers</a:t>
            </a:r>
          </a:p>
          <a:p>
            <a:r>
              <a:rPr lang="en-US" dirty="0"/>
              <a:t>Feedback training for students  </a:t>
            </a:r>
          </a:p>
          <a:p>
            <a:r>
              <a:rPr lang="en-US" dirty="0"/>
              <a:t>Combating defensiveness</a:t>
            </a:r>
          </a:p>
        </p:txBody>
      </p:sp>
    </p:spTree>
    <p:extLst>
      <p:ext uri="{BB962C8B-B14F-4D97-AF65-F5344CB8AC3E}">
        <p14:creationId xmlns:p14="http://schemas.microsoft.com/office/powerpoint/2010/main" val="1454764765"/>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Feedback Defined</a:t>
            </a:r>
          </a:p>
        </p:txBody>
      </p:sp>
      <p:sp>
        <p:nvSpPr>
          <p:cNvPr id="3" name="Content Placeholder 2"/>
          <p:cNvSpPr>
            <a:spLocks noGrp="1"/>
          </p:cNvSpPr>
          <p:nvPr>
            <p:ph idx="1"/>
          </p:nvPr>
        </p:nvSpPr>
        <p:spPr/>
        <p:txBody>
          <a:bodyPr/>
          <a:lstStyle/>
          <a:p>
            <a:pPr marL="0" indent="0" algn="ctr">
              <a:lnSpc>
                <a:spcPct val="150000"/>
              </a:lnSpc>
              <a:buNone/>
            </a:pPr>
            <a:r>
              <a:rPr lang="en-US" dirty="0"/>
              <a:t> …the </a:t>
            </a:r>
            <a:r>
              <a:rPr lang="en-US" b="1" dirty="0">
                <a:solidFill>
                  <a:schemeClr val="accent2"/>
                </a:solidFill>
              </a:rPr>
              <a:t>process</a:t>
            </a:r>
          </a:p>
          <a:p>
            <a:pPr marL="0" indent="0" algn="ctr">
              <a:lnSpc>
                <a:spcPct val="150000"/>
              </a:lnSpc>
              <a:buNone/>
            </a:pPr>
            <a:r>
              <a:rPr lang="en-US" dirty="0"/>
              <a:t>of providing </a:t>
            </a:r>
            <a:r>
              <a:rPr lang="en-US" b="1" dirty="0">
                <a:solidFill>
                  <a:schemeClr val="accent1"/>
                </a:solidFill>
              </a:rPr>
              <a:t>observations</a:t>
            </a:r>
            <a:r>
              <a:rPr lang="en-US" dirty="0"/>
              <a:t> and </a:t>
            </a:r>
            <a:r>
              <a:rPr lang="en-US" b="1" dirty="0">
                <a:solidFill>
                  <a:schemeClr val="accent1"/>
                </a:solidFill>
              </a:rPr>
              <a:t>interpretations</a:t>
            </a:r>
          </a:p>
          <a:p>
            <a:pPr marL="0" indent="0" algn="ctr">
              <a:lnSpc>
                <a:spcPct val="150000"/>
              </a:lnSpc>
              <a:buNone/>
            </a:pPr>
            <a:r>
              <a:rPr lang="en-US" dirty="0"/>
              <a:t>about students’ </a:t>
            </a:r>
            <a:r>
              <a:rPr lang="en-US" b="1" dirty="0">
                <a:solidFill>
                  <a:schemeClr val="accent1"/>
                </a:solidFill>
              </a:rPr>
              <a:t>assignments</a:t>
            </a:r>
            <a:r>
              <a:rPr lang="en-US" dirty="0"/>
              <a:t> or </a:t>
            </a:r>
            <a:r>
              <a:rPr lang="en-US" b="1" dirty="0">
                <a:solidFill>
                  <a:schemeClr val="accent1"/>
                </a:solidFill>
              </a:rPr>
              <a:t>learning</a:t>
            </a:r>
          </a:p>
          <a:p>
            <a:pPr marL="0" indent="0" algn="ctr">
              <a:lnSpc>
                <a:spcPct val="150000"/>
              </a:lnSpc>
              <a:buNone/>
            </a:pPr>
            <a:r>
              <a:rPr lang="en-US" dirty="0"/>
              <a:t>to assess the </a:t>
            </a:r>
            <a:r>
              <a:rPr lang="en-US" b="1" dirty="0">
                <a:solidFill>
                  <a:schemeClr val="accent2"/>
                </a:solidFill>
              </a:rPr>
              <a:t>strengths and weaknesses</a:t>
            </a:r>
          </a:p>
          <a:p>
            <a:pPr marL="0" indent="0" algn="ctr">
              <a:lnSpc>
                <a:spcPct val="150000"/>
              </a:lnSpc>
              <a:buNone/>
            </a:pPr>
            <a:r>
              <a:rPr lang="en-US" dirty="0"/>
              <a:t>of the learner while providing </a:t>
            </a:r>
          </a:p>
          <a:p>
            <a:pPr marL="0" indent="0" algn="ctr">
              <a:lnSpc>
                <a:spcPct val="150000"/>
              </a:lnSpc>
              <a:buNone/>
            </a:pPr>
            <a:r>
              <a:rPr lang="en-US" b="1" dirty="0">
                <a:solidFill>
                  <a:schemeClr val="accent4"/>
                </a:solidFill>
              </a:rPr>
              <a:t>suggestions</a:t>
            </a:r>
            <a:r>
              <a:rPr lang="en-US" dirty="0"/>
              <a:t> and </a:t>
            </a:r>
            <a:r>
              <a:rPr lang="en-US" b="1" dirty="0">
                <a:solidFill>
                  <a:schemeClr val="accent4"/>
                </a:solidFill>
              </a:rPr>
              <a:t>opportunities for improvement</a:t>
            </a:r>
            <a:r>
              <a:rPr lang="en-US" dirty="0"/>
              <a:t>. </a:t>
            </a:r>
          </a:p>
        </p:txBody>
      </p:sp>
    </p:spTree>
    <p:extLst>
      <p:ext uri="{BB962C8B-B14F-4D97-AF65-F5344CB8AC3E}">
        <p14:creationId xmlns:p14="http://schemas.microsoft.com/office/powerpoint/2010/main" val="733238767"/>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History of Feedback</a:t>
            </a:r>
          </a:p>
        </p:txBody>
      </p:sp>
      <p:sp>
        <p:nvSpPr>
          <p:cNvPr id="20" name="Content Placeholder 19"/>
          <p:cNvSpPr>
            <a:spLocks noGrp="1"/>
          </p:cNvSpPr>
          <p:nvPr>
            <p:ph idx="1"/>
          </p:nvPr>
        </p:nvSpPr>
        <p:spPr/>
        <p:txBody>
          <a:bodyPr/>
          <a:lstStyle/>
          <a:p>
            <a:pPr marL="0" indent="0">
              <a:buNone/>
            </a:pPr>
            <a:r>
              <a:rPr lang="en-US" dirty="0"/>
              <a:t>Past: Transmission Model</a:t>
            </a:r>
          </a:p>
          <a:p>
            <a:endParaRPr lang="en-US" dirty="0"/>
          </a:p>
          <a:p>
            <a:r>
              <a:rPr lang="en-US" dirty="0"/>
              <a:t>Teacher-centered</a:t>
            </a:r>
          </a:p>
          <a:p>
            <a:r>
              <a:rPr lang="en-US" dirty="0"/>
              <a:t>Passive students</a:t>
            </a:r>
          </a:p>
          <a:p>
            <a:r>
              <a:rPr lang="en-US" dirty="0"/>
              <a:t>Linear process</a:t>
            </a:r>
          </a:p>
          <a:p>
            <a:r>
              <a:rPr lang="en-US" dirty="0"/>
              <a:t>Like a radio</a:t>
            </a:r>
          </a:p>
          <a:p>
            <a:r>
              <a:rPr lang="en-US" dirty="0"/>
              <a:t>Disempowers learner</a:t>
            </a:r>
          </a:p>
        </p:txBody>
      </p:sp>
      <p:grpSp>
        <p:nvGrpSpPr>
          <p:cNvPr id="19" name="Group 18"/>
          <p:cNvGrpSpPr/>
          <p:nvPr/>
        </p:nvGrpSpPr>
        <p:grpSpPr>
          <a:xfrm>
            <a:off x="5534608" y="1967079"/>
            <a:ext cx="3566720" cy="4593337"/>
            <a:chOff x="5680912" y="1930503"/>
            <a:chExt cx="3566720" cy="4593337"/>
          </a:xfrm>
        </p:grpSpPr>
        <p:sp>
          <p:nvSpPr>
            <p:cNvPr id="9" name="Freeform 8"/>
            <p:cNvSpPr/>
            <p:nvPr/>
          </p:nvSpPr>
          <p:spPr bwMode="auto">
            <a:xfrm>
              <a:off x="5680912" y="3072944"/>
              <a:ext cx="914400" cy="2286001"/>
            </a:xfrm>
            <a:custGeom>
              <a:avLst/>
              <a:gdLst>
                <a:gd name="connsiteX0" fmla="*/ 457200 w 914400"/>
                <a:gd name="connsiteY0" fmla="*/ 0 h 2286001"/>
                <a:gd name="connsiteX1" fmla="*/ 914400 w 914400"/>
                <a:gd name="connsiteY1" fmla="*/ 457200 h 2286001"/>
                <a:gd name="connsiteX2" fmla="*/ 635163 w 914400"/>
                <a:gd name="connsiteY2" fmla="*/ 878471 h 2286001"/>
                <a:gd name="connsiteX3" fmla="*/ 567749 w 914400"/>
                <a:gd name="connsiteY3" fmla="*/ 899398 h 2286001"/>
                <a:gd name="connsiteX4" fmla="*/ 914400 w 914400"/>
                <a:gd name="connsiteY4" fmla="*/ 2286001 h 2286001"/>
                <a:gd name="connsiteX5" fmla="*/ 0 w 914400"/>
                <a:gd name="connsiteY5" fmla="*/ 2286001 h 2286001"/>
                <a:gd name="connsiteX6" fmla="*/ 346651 w 914400"/>
                <a:gd name="connsiteY6" fmla="*/ 899398 h 2286001"/>
                <a:gd name="connsiteX7" fmla="*/ 279237 w 914400"/>
                <a:gd name="connsiteY7" fmla="*/ 878471 h 2286001"/>
                <a:gd name="connsiteX8" fmla="*/ 0 w 914400"/>
                <a:gd name="connsiteY8" fmla="*/ 457200 h 2286001"/>
                <a:gd name="connsiteX9" fmla="*/ 457200 w 914400"/>
                <a:gd name="connsiteY9" fmla="*/ 0 h 2286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14400" h="2286001">
                  <a:moveTo>
                    <a:pt x="457200" y="0"/>
                  </a:moveTo>
                  <a:cubicBezTo>
                    <a:pt x="709705" y="0"/>
                    <a:pt x="914400" y="204695"/>
                    <a:pt x="914400" y="457200"/>
                  </a:cubicBezTo>
                  <a:cubicBezTo>
                    <a:pt x="914400" y="646579"/>
                    <a:pt x="799259" y="809065"/>
                    <a:pt x="635163" y="878471"/>
                  </a:cubicBezTo>
                  <a:lnTo>
                    <a:pt x="567749" y="899398"/>
                  </a:lnTo>
                  <a:lnTo>
                    <a:pt x="914400" y="2286001"/>
                  </a:lnTo>
                  <a:lnTo>
                    <a:pt x="0" y="2286001"/>
                  </a:lnTo>
                  <a:lnTo>
                    <a:pt x="346651" y="899398"/>
                  </a:lnTo>
                  <a:lnTo>
                    <a:pt x="279237" y="878471"/>
                  </a:lnTo>
                  <a:cubicBezTo>
                    <a:pt x="115141" y="809065"/>
                    <a:pt x="0" y="646579"/>
                    <a:pt x="0" y="457200"/>
                  </a:cubicBezTo>
                  <a:cubicBezTo>
                    <a:pt x="0" y="204695"/>
                    <a:pt x="204695" y="0"/>
                    <a:pt x="457200" y="0"/>
                  </a:cubicBezTo>
                  <a:close/>
                </a:path>
              </a:pathLst>
            </a:custGeom>
            <a:solidFill>
              <a:schemeClr val="accent2">
                <a:lumMod val="40000"/>
                <a:lumOff val="60000"/>
              </a:schemeClr>
            </a:solidFill>
            <a:ln w="38100" cap="flat" cmpd="sng" algn="ctr">
              <a:solidFill>
                <a:schemeClr val="accent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200" b="0" i="0" u="none" strike="noStrike" cap="none" normalizeH="0" baseline="0">
                <a:ln>
                  <a:noFill/>
                </a:ln>
                <a:solidFill>
                  <a:schemeClr val="tx1"/>
                </a:solidFill>
                <a:effectLst/>
                <a:latin typeface="Arial" charset="0"/>
              </a:endParaRPr>
            </a:p>
          </p:txBody>
        </p:sp>
        <p:sp>
          <p:nvSpPr>
            <p:cNvPr id="10" name="Freeform 9"/>
            <p:cNvSpPr>
              <a:spLocks noChangeAspect="1"/>
            </p:cNvSpPr>
            <p:nvPr/>
          </p:nvSpPr>
          <p:spPr bwMode="auto">
            <a:xfrm>
              <a:off x="7874889" y="1930503"/>
              <a:ext cx="457200" cy="1143001"/>
            </a:xfrm>
            <a:custGeom>
              <a:avLst/>
              <a:gdLst>
                <a:gd name="connsiteX0" fmla="*/ 457200 w 914400"/>
                <a:gd name="connsiteY0" fmla="*/ 0 h 2286001"/>
                <a:gd name="connsiteX1" fmla="*/ 914400 w 914400"/>
                <a:gd name="connsiteY1" fmla="*/ 457200 h 2286001"/>
                <a:gd name="connsiteX2" fmla="*/ 635163 w 914400"/>
                <a:gd name="connsiteY2" fmla="*/ 878471 h 2286001"/>
                <a:gd name="connsiteX3" fmla="*/ 567749 w 914400"/>
                <a:gd name="connsiteY3" fmla="*/ 899398 h 2286001"/>
                <a:gd name="connsiteX4" fmla="*/ 914400 w 914400"/>
                <a:gd name="connsiteY4" fmla="*/ 2286001 h 2286001"/>
                <a:gd name="connsiteX5" fmla="*/ 0 w 914400"/>
                <a:gd name="connsiteY5" fmla="*/ 2286001 h 2286001"/>
                <a:gd name="connsiteX6" fmla="*/ 346651 w 914400"/>
                <a:gd name="connsiteY6" fmla="*/ 899398 h 2286001"/>
                <a:gd name="connsiteX7" fmla="*/ 279237 w 914400"/>
                <a:gd name="connsiteY7" fmla="*/ 878471 h 2286001"/>
                <a:gd name="connsiteX8" fmla="*/ 0 w 914400"/>
                <a:gd name="connsiteY8" fmla="*/ 457200 h 2286001"/>
                <a:gd name="connsiteX9" fmla="*/ 457200 w 914400"/>
                <a:gd name="connsiteY9" fmla="*/ 0 h 2286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14400" h="2286001">
                  <a:moveTo>
                    <a:pt x="457200" y="0"/>
                  </a:moveTo>
                  <a:cubicBezTo>
                    <a:pt x="709705" y="0"/>
                    <a:pt x="914400" y="204695"/>
                    <a:pt x="914400" y="457200"/>
                  </a:cubicBezTo>
                  <a:cubicBezTo>
                    <a:pt x="914400" y="646579"/>
                    <a:pt x="799259" y="809065"/>
                    <a:pt x="635163" y="878471"/>
                  </a:cubicBezTo>
                  <a:lnTo>
                    <a:pt x="567749" y="899398"/>
                  </a:lnTo>
                  <a:lnTo>
                    <a:pt x="914400" y="2286001"/>
                  </a:lnTo>
                  <a:lnTo>
                    <a:pt x="0" y="2286001"/>
                  </a:lnTo>
                  <a:lnTo>
                    <a:pt x="346651" y="899398"/>
                  </a:lnTo>
                  <a:lnTo>
                    <a:pt x="279237" y="878471"/>
                  </a:lnTo>
                  <a:cubicBezTo>
                    <a:pt x="115141" y="809065"/>
                    <a:pt x="0" y="646579"/>
                    <a:pt x="0" y="457200"/>
                  </a:cubicBezTo>
                  <a:cubicBezTo>
                    <a:pt x="0" y="204695"/>
                    <a:pt x="204695" y="0"/>
                    <a:pt x="457200" y="0"/>
                  </a:cubicBezTo>
                  <a:close/>
                </a:path>
              </a:pathLst>
            </a:custGeom>
            <a:solidFill>
              <a:schemeClr val="accent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200" b="0" i="0" u="none" strike="noStrike" cap="none" normalizeH="0" baseline="0">
                <a:ln>
                  <a:noFill/>
                </a:ln>
                <a:solidFill>
                  <a:schemeClr val="tx1"/>
                </a:solidFill>
                <a:effectLst/>
                <a:latin typeface="Arial" charset="0"/>
              </a:endParaRPr>
            </a:p>
          </p:txBody>
        </p:sp>
        <p:sp>
          <p:nvSpPr>
            <p:cNvPr id="11" name="Freeform 10"/>
            <p:cNvSpPr>
              <a:spLocks noChangeAspect="1"/>
            </p:cNvSpPr>
            <p:nvPr/>
          </p:nvSpPr>
          <p:spPr bwMode="auto">
            <a:xfrm>
              <a:off x="8790432" y="3644444"/>
              <a:ext cx="457200" cy="1143001"/>
            </a:xfrm>
            <a:custGeom>
              <a:avLst/>
              <a:gdLst>
                <a:gd name="connsiteX0" fmla="*/ 457200 w 914400"/>
                <a:gd name="connsiteY0" fmla="*/ 0 h 2286001"/>
                <a:gd name="connsiteX1" fmla="*/ 914400 w 914400"/>
                <a:gd name="connsiteY1" fmla="*/ 457200 h 2286001"/>
                <a:gd name="connsiteX2" fmla="*/ 635163 w 914400"/>
                <a:gd name="connsiteY2" fmla="*/ 878471 h 2286001"/>
                <a:gd name="connsiteX3" fmla="*/ 567749 w 914400"/>
                <a:gd name="connsiteY3" fmla="*/ 899398 h 2286001"/>
                <a:gd name="connsiteX4" fmla="*/ 914400 w 914400"/>
                <a:gd name="connsiteY4" fmla="*/ 2286001 h 2286001"/>
                <a:gd name="connsiteX5" fmla="*/ 0 w 914400"/>
                <a:gd name="connsiteY5" fmla="*/ 2286001 h 2286001"/>
                <a:gd name="connsiteX6" fmla="*/ 346651 w 914400"/>
                <a:gd name="connsiteY6" fmla="*/ 899398 h 2286001"/>
                <a:gd name="connsiteX7" fmla="*/ 279237 w 914400"/>
                <a:gd name="connsiteY7" fmla="*/ 878471 h 2286001"/>
                <a:gd name="connsiteX8" fmla="*/ 0 w 914400"/>
                <a:gd name="connsiteY8" fmla="*/ 457200 h 2286001"/>
                <a:gd name="connsiteX9" fmla="*/ 457200 w 914400"/>
                <a:gd name="connsiteY9" fmla="*/ 0 h 2286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14400" h="2286001">
                  <a:moveTo>
                    <a:pt x="457200" y="0"/>
                  </a:moveTo>
                  <a:cubicBezTo>
                    <a:pt x="709705" y="0"/>
                    <a:pt x="914400" y="204695"/>
                    <a:pt x="914400" y="457200"/>
                  </a:cubicBezTo>
                  <a:cubicBezTo>
                    <a:pt x="914400" y="646579"/>
                    <a:pt x="799259" y="809065"/>
                    <a:pt x="635163" y="878471"/>
                  </a:cubicBezTo>
                  <a:lnTo>
                    <a:pt x="567749" y="899398"/>
                  </a:lnTo>
                  <a:lnTo>
                    <a:pt x="914400" y="2286001"/>
                  </a:lnTo>
                  <a:lnTo>
                    <a:pt x="0" y="2286001"/>
                  </a:lnTo>
                  <a:lnTo>
                    <a:pt x="346651" y="899398"/>
                  </a:lnTo>
                  <a:lnTo>
                    <a:pt x="279237" y="878471"/>
                  </a:lnTo>
                  <a:cubicBezTo>
                    <a:pt x="115141" y="809065"/>
                    <a:pt x="0" y="646579"/>
                    <a:pt x="0" y="457200"/>
                  </a:cubicBezTo>
                  <a:cubicBezTo>
                    <a:pt x="0" y="204695"/>
                    <a:pt x="204695" y="0"/>
                    <a:pt x="457200" y="0"/>
                  </a:cubicBezTo>
                  <a:close/>
                </a:path>
              </a:pathLst>
            </a:custGeom>
            <a:solidFill>
              <a:schemeClr val="accent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200" b="0" i="0" u="none" strike="noStrike" cap="none" normalizeH="0" baseline="0">
                <a:ln>
                  <a:noFill/>
                </a:ln>
                <a:solidFill>
                  <a:schemeClr val="tx1"/>
                </a:solidFill>
                <a:effectLst/>
                <a:latin typeface="Arial" charset="0"/>
              </a:endParaRPr>
            </a:p>
          </p:txBody>
        </p:sp>
        <p:sp>
          <p:nvSpPr>
            <p:cNvPr id="12" name="Freeform 11"/>
            <p:cNvSpPr>
              <a:spLocks noChangeAspect="1"/>
            </p:cNvSpPr>
            <p:nvPr/>
          </p:nvSpPr>
          <p:spPr bwMode="auto">
            <a:xfrm>
              <a:off x="7874889" y="5380839"/>
              <a:ext cx="457200" cy="1143001"/>
            </a:xfrm>
            <a:custGeom>
              <a:avLst/>
              <a:gdLst>
                <a:gd name="connsiteX0" fmla="*/ 457200 w 914400"/>
                <a:gd name="connsiteY0" fmla="*/ 0 h 2286001"/>
                <a:gd name="connsiteX1" fmla="*/ 914400 w 914400"/>
                <a:gd name="connsiteY1" fmla="*/ 457200 h 2286001"/>
                <a:gd name="connsiteX2" fmla="*/ 635163 w 914400"/>
                <a:gd name="connsiteY2" fmla="*/ 878471 h 2286001"/>
                <a:gd name="connsiteX3" fmla="*/ 567749 w 914400"/>
                <a:gd name="connsiteY3" fmla="*/ 899398 h 2286001"/>
                <a:gd name="connsiteX4" fmla="*/ 914400 w 914400"/>
                <a:gd name="connsiteY4" fmla="*/ 2286001 h 2286001"/>
                <a:gd name="connsiteX5" fmla="*/ 0 w 914400"/>
                <a:gd name="connsiteY5" fmla="*/ 2286001 h 2286001"/>
                <a:gd name="connsiteX6" fmla="*/ 346651 w 914400"/>
                <a:gd name="connsiteY6" fmla="*/ 899398 h 2286001"/>
                <a:gd name="connsiteX7" fmla="*/ 279237 w 914400"/>
                <a:gd name="connsiteY7" fmla="*/ 878471 h 2286001"/>
                <a:gd name="connsiteX8" fmla="*/ 0 w 914400"/>
                <a:gd name="connsiteY8" fmla="*/ 457200 h 2286001"/>
                <a:gd name="connsiteX9" fmla="*/ 457200 w 914400"/>
                <a:gd name="connsiteY9" fmla="*/ 0 h 2286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14400" h="2286001">
                  <a:moveTo>
                    <a:pt x="457200" y="0"/>
                  </a:moveTo>
                  <a:cubicBezTo>
                    <a:pt x="709705" y="0"/>
                    <a:pt x="914400" y="204695"/>
                    <a:pt x="914400" y="457200"/>
                  </a:cubicBezTo>
                  <a:cubicBezTo>
                    <a:pt x="914400" y="646579"/>
                    <a:pt x="799259" y="809065"/>
                    <a:pt x="635163" y="878471"/>
                  </a:cubicBezTo>
                  <a:lnTo>
                    <a:pt x="567749" y="899398"/>
                  </a:lnTo>
                  <a:lnTo>
                    <a:pt x="914400" y="2286001"/>
                  </a:lnTo>
                  <a:lnTo>
                    <a:pt x="0" y="2286001"/>
                  </a:lnTo>
                  <a:lnTo>
                    <a:pt x="346651" y="899398"/>
                  </a:lnTo>
                  <a:lnTo>
                    <a:pt x="279237" y="878471"/>
                  </a:lnTo>
                  <a:cubicBezTo>
                    <a:pt x="115141" y="809065"/>
                    <a:pt x="0" y="646579"/>
                    <a:pt x="0" y="457200"/>
                  </a:cubicBezTo>
                  <a:cubicBezTo>
                    <a:pt x="0" y="204695"/>
                    <a:pt x="204695" y="0"/>
                    <a:pt x="457200" y="0"/>
                  </a:cubicBezTo>
                  <a:close/>
                </a:path>
              </a:pathLst>
            </a:custGeom>
            <a:solidFill>
              <a:schemeClr val="accent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200" b="0" i="0" u="none" strike="noStrike" cap="none" normalizeH="0" baseline="0">
                <a:ln>
                  <a:noFill/>
                </a:ln>
                <a:solidFill>
                  <a:schemeClr val="tx1"/>
                </a:solidFill>
                <a:effectLst/>
                <a:latin typeface="Arial" charset="0"/>
              </a:endParaRPr>
            </a:p>
          </p:txBody>
        </p:sp>
        <p:sp>
          <p:nvSpPr>
            <p:cNvPr id="14" name="Right Arrow 13"/>
            <p:cNvSpPr/>
            <p:nvPr/>
          </p:nvSpPr>
          <p:spPr bwMode="auto">
            <a:xfrm>
              <a:off x="7054888" y="4076700"/>
              <a:ext cx="1275969" cy="278488"/>
            </a:xfrm>
            <a:prstGeom prst="rightArrow">
              <a:avLst/>
            </a:prstGeom>
            <a:solidFill>
              <a:schemeClr val="accent3"/>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200" b="0" i="0" u="none" strike="noStrike" cap="none" normalizeH="0" baseline="0">
                <a:ln>
                  <a:noFill/>
                </a:ln>
                <a:solidFill>
                  <a:schemeClr val="tx1"/>
                </a:solidFill>
                <a:effectLst/>
                <a:latin typeface="Arial" charset="0"/>
              </a:endParaRPr>
            </a:p>
          </p:txBody>
        </p:sp>
        <p:sp>
          <p:nvSpPr>
            <p:cNvPr id="16" name="Right Arrow 15"/>
            <p:cNvSpPr/>
            <p:nvPr/>
          </p:nvSpPr>
          <p:spPr bwMode="auto">
            <a:xfrm rot="19511775">
              <a:off x="6618087" y="2618635"/>
              <a:ext cx="1275969" cy="278488"/>
            </a:xfrm>
            <a:prstGeom prst="rightArrow">
              <a:avLst/>
            </a:prstGeom>
            <a:solidFill>
              <a:schemeClr val="accent3"/>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200" b="0" i="0" u="none" strike="noStrike" cap="none" normalizeH="0" baseline="0">
                <a:ln>
                  <a:noFill/>
                </a:ln>
                <a:solidFill>
                  <a:schemeClr val="tx1"/>
                </a:solidFill>
                <a:effectLst/>
                <a:latin typeface="Arial" charset="0"/>
              </a:endParaRPr>
            </a:p>
          </p:txBody>
        </p:sp>
        <p:sp>
          <p:nvSpPr>
            <p:cNvPr id="17" name="Right Arrow 16"/>
            <p:cNvSpPr/>
            <p:nvPr/>
          </p:nvSpPr>
          <p:spPr bwMode="auto">
            <a:xfrm rot="2088225" flipV="1">
              <a:off x="6618087" y="5534765"/>
              <a:ext cx="1275969" cy="278488"/>
            </a:xfrm>
            <a:prstGeom prst="rightArrow">
              <a:avLst/>
            </a:prstGeom>
            <a:solidFill>
              <a:schemeClr val="accent3"/>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200" b="0" i="0" u="none" strike="noStrike" cap="none" normalizeH="0" baseline="0">
                <a:ln>
                  <a:noFill/>
                </a:ln>
                <a:solidFill>
                  <a:schemeClr val="tx1"/>
                </a:solidFill>
                <a:effectLst/>
                <a:latin typeface="Arial" charset="0"/>
              </a:endParaRPr>
            </a:p>
          </p:txBody>
        </p:sp>
      </p:grpSp>
    </p:spTree>
    <p:extLst>
      <p:ext uri="{BB962C8B-B14F-4D97-AF65-F5344CB8AC3E}">
        <p14:creationId xmlns:p14="http://schemas.microsoft.com/office/powerpoint/2010/main" val="423856297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0">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nodeType="clickEffect">
                                  <p:stCondLst>
                                    <p:cond delay="0"/>
                                  </p:stCondLst>
                                  <p:childTnLst>
                                    <p:set>
                                      <p:cBhvr>
                                        <p:cTn id="14" dur="1" fill="hold">
                                          <p:stCondLst>
                                            <p:cond delay="0"/>
                                          </p:stCondLst>
                                        </p:cTn>
                                        <p:tgtEl>
                                          <p:spTgt spid="19"/>
                                        </p:tgtEl>
                                        <p:attrNameLst>
                                          <p:attrName>style.visibility</p:attrName>
                                        </p:attrNameLst>
                                      </p:cBhvr>
                                      <p:to>
                                        <p:strVal val="visible"/>
                                      </p:to>
                                    </p:set>
                                    <p:animEffect transition="in" filter="wipe(left)">
                                      <p:cBhvr>
                                        <p:cTn id="15" dur="500"/>
                                        <p:tgtEl>
                                          <p:spTgt spid="19"/>
                                        </p:tgtEl>
                                      </p:cBhvr>
                                    </p:animEffect>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nodeType="clickEffect">
                                  <p:stCondLst>
                                    <p:cond delay="0"/>
                                  </p:stCondLst>
                                  <p:childTnLst>
                                    <p:set>
                                      <p:cBhvr>
                                        <p:cTn id="19" dur="1" fill="hold">
                                          <p:stCondLst>
                                            <p:cond delay="0"/>
                                          </p:stCondLst>
                                        </p:cTn>
                                        <p:tgtEl>
                                          <p:spTgt spid="20">
                                            <p:txEl>
                                              <p:pRg st="2" end="2"/>
                                            </p:txEl>
                                          </p:spTgt>
                                        </p:tgtEl>
                                        <p:attrNameLst>
                                          <p:attrName>style.visibility</p:attrName>
                                        </p:attrNameLst>
                                      </p:cBhvr>
                                      <p:to>
                                        <p:strVal val="visible"/>
                                      </p:to>
                                    </p:set>
                                    <p:animEffect transition="in" filter="fade">
                                      <p:cBhvr>
                                        <p:cTn id="20" dur="1000"/>
                                        <p:tgtEl>
                                          <p:spTgt spid="20">
                                            <p:txEl>
                                              <p:pRg st="2" end="2"/>
                                            </p:txEl>
                                          </p:spTgt>
                                        </p:tgtEl>
                                      </p:cBhvr>
                                    </p:animEffect>
                                    <p:anim calcmode="lin" valueType="num">
                                      <p:cBhvr>
                                        <p:cTn id="21" dur="1000" fill="hold"/>
                                        <p:tgtEl>
                                          <p:spTgt spid="20">
                                            <p:txEl>
                                              <p:pRg st="2" end="2"/>
                                            </p:txEl>
                                          </p:spTgt>
                                        </p:tgtEl>
                                        <p:attrNameLst>
                                          <p:attrName>ppt_x</p:attrName>
                                        </p:attrNameLst>
                                      </p:cBhvr>
                                      <p:tavLst>
                                        <p:tav tm="0">
                                          <p:val>
                                            <p:strVal val="#ppt_x"/>
                                          </p:val>
                                        </p:tav>
                                        <p:tav tm="100000">
                                          <p:val>
                                            <p:strVal val="#ppt_x"/>
                                          </p:val>
                                        </p:tav>
                                      </p:tavLst>
                                    </p:anim>
                                    <p:anim calcmode="lin" valueType="num">
                                      <p:cBhvr>
                                        <p:cTn id="22" dur="1000" fill="hold"/>
                                        <p:tgtEl>
                                          <p:spTgt spid="20">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nodeType="clickEffect">
                                  <p:stCondLst>
                                    <p:cond delay="0"/>
                                  </p:stCondLst>
                                  <p:childTnLst>
                                    <p:set>
                                      <p:cBhvr>
                                        <p:cTn id="26" dur="1" fill="hold">
                                          <p:stCondLst>
                                            <p:cond delay="0"/>
                                          </p:stCondLst>
                                        </p:cTn>
                                        <p:tgtEl>
                                          <p:spTgt spid="20">
                                            <p:txEl>
                                              <p:pRg st="3" end="3"/>
                                            </p:txEl>
                                          </p:spTgt>
                                        </p:tgtEl>
                                        <p:attrNameLst>
                                          <p:attrName>style.visibility</p:attrName>
                                        </p:attrNameLst>
                                      </p:cBhvr>
                                      <p:to>
                                        <p:strVal val="visible"/>
                                      </p:to>
                                    </p:set>
                                    <p:animEffect transition="in" filter="fade">
                                      <p:cBhvr>
                                        <p:cTn id="27" dur="1000"/>
                                        <p:tgtEl>
                                          <p:spTgt spid="20">
                                            <p:txEl>
                                              <p:pRg st="3" end="3"/>
                                            </p:txEl>
                                          </p:spTgt>
                                        </p:tgtEl>
                                      </p:cBhvr>
                                    </p:animEffect>
                                    <p:anim calcmode="lin" valueType="num">
                                      <p:cBhvr>
                                        <p:cTn id="28" dur="1000" fill="hold"/>
                                        <p:tgtEl>
                                          <p:spTgt spid="20">
                                            <p:txEl>
                                              <p:pRg st="3" end="3"/>
                                            </p:txEl>
                                          </p:spTgt>
                                        </p:tgtEl>
                                        <p:attrNameLst>
                                          <p:attrName>ppt_x</p:attrName>
                                        </p:attrNameLst>
                                      </p:cBhvr>
                                      <p:tavLst>
                                        <p:tav tm="0">
                                          <p:val>
                                            <p:strVal val="#ppt_x"/>
                                          </p:val>
                                        </p:tav>
                                        <p:tav tm="100000">
                                          <p:val>
                                            <p:strVal val="#ppt_x"/>
                                          </p:val>
                                        </p:tav>
                                      </p:tavLst>
                                    </p:anim>
                                    <p:anim calcmode="lin" valueType="num">
                                      <p:cBhvr>
                                        <p:cTn id="29" dur="1000" fill="hold"/>
                                        <p:tgtEl>
                                          <p:spTgt spid="20">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nodeType="clickEffect">
                                  <p:stCondLst>
                                    <p:cond delay="0"/>
                                  </p:stCondLst>
                                  <p:childTnLst>
                                    <p:set>
                                      <p:cBhvr>
                                        <p:cTn id="33" dur="1" fill="hold">
                                          <p:stCondLst>
                                            <p:cond delay="0"/>
                                          </p:stCondLst>
                                        </p:cTn>
                                        <p:tgtEl>
                                          <p:spTgt spid="20">
                                            <p:txEl>
                                              <p:pRg st="4" end="4"/>
                                            </p:txEl>
                                          </p:spTgt>
                                        </p:tgtEl>
                                        <p:attrNameLst>
                                          <p:attrName>style.visibility</p:attrName>
                                        </p:attrNameLst>
                                      </p:cBhvr>
                                      <p:to>
                                        <p:strVal val="visible"/>
                                      </p:to>
                                    </p:set>
                                    <p:animEffect transition="in" filter="fade">
                                      <p:cBhvr>
                                        <p:cTn id="34" dur="1000"/>
                                        <p:tgtEl>
                                          <p:spTgt spid="20">
                                            <p:txEl>
                                              <p:pRg st="4" end="4"/>
                                            </p:txEl>
                                          </p:spTgt>
                                        </p:tgtEl>
                                      </p:cBhvr>
                                    </p:animEffect>
                                    <p:anim calcmode="lin" valueType="num">
                                      <p:cBhvr>
                                        <p:cTn id="35" dur="1000" fill="hold"/>
                                        <p:tgtEl>
                                          <p:spTgt spid="20">
                                            <p:txEl>
                                              <p:pRg st="4" end="4"/>
                                            </p:txEl>
                                          </p:spTgt>
                                        </p:tgtEl>
                                        <p:attrNameLst>
                                          <p:attrName>ppt_x</p:attrName>
                                        </p:attrNameLst>
                                      </p:cBhvr>
                                      <p:tavLst>
                                        <p:tav tm="0">
                                          <p:val>
                                            <p:strVal val="#ppt_x"/>
                                          </p:val>
                                        </p:tav>
                                        <p:tav tm="100000">
                                          <p:val>
                                            <p:strVal val="#ppt_x"/>
                                          </p:val>
                                        </p:tav>
                                      </p:tavLst>
                                    </p:anim>
                                    <p:anim calcmode="lin" valueType="num">
                                      <p:cBhvr>
                                        <p:cTn id="36" dur="1000" fill="hold"/>
                                        <p:tgtEl>
                                          <p:spTgt spid="20">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nodeType="clickEffect">
                                  <p:stCondLst>
                                    <p:cond delay="0"/>
                                  </p:stCondLst>
                                  <p:childTnLst>
                                    <p:set>
                                      <p:cBhvr>
                                        <p:cTn id="40" dur="1" fill="hold">
                                          <p:stCondLst>
                                            <p:cond delay="0"/>
                                          </p:stCondLst>
                                        </p:cTn>
                                        <p:tgtEl>
                                          <p:spTgt spid="20">
                                            <p:txEl>
                                              <p:pRg st="5" end="5"/>
                                            </p:txEl>
                                          </p:spTgt>
                                        </p:tgtEl>
                                        <p:attrNameLst>
                                          <p:attrName>style.visibility</p:attrName>
                                        </p:attrNameLst>
                                      </p:cBhvr>
                                      <p:to>
                                        <p:strVal val="visible"/>
                                      </p:to>
                                    </p:set>
                                    <p:animEffect transition="in" filter="fade">
                                      <p:cBhvr>
                                        <p:cTn id="41" dur="1000"/>
                                        <p:tgtEl>
                                          <p:spTgt spid="20">
                                            <p:txEl>
                                              <p:pRg st="5" end="5"/>
                                            </p:txEl>
                                          </p:spTgt>
                                        </p:tgtEl>
                                      </p:cBhvr>
                                    </p:animEffect>
                                    <p:anim calcmode="lin" valueType="num">
                                      <p:cBhvr>
                                        <p:cTn id="42" dur="1000" fill="hold"/>
                                        <p:tgtEl>
                                          <p:spTgt spid="20">
                                            <p:txEl>
                                              <p:pRg st="5" end="5"/>
                                            </p:txEl>
                                          </p:spTgt>
                                        </p:tgtEl>
                                        <p:attrNameLst>
                                          <p:attrName>ppt_x</p:attrName>
                                        </p:attrNameLst>
                                      </p:cBhvr>
                                      <p:tavLst>
                                        <p:tav tm="0">
                                          <p:val>
                                            <p:strVal val="#ppt_x"/>
                                          </p:val>
                                        </p:tav>
                                        <p:tav tm="100000">
                                          <p:val>
                                            <p:strVal val="#ppt_x"/>
                                          </p:val>
                                        </p:tav>
                                      </p:tavLst>
                                    </p:anim>
                                    <p:anim calcmode="lin" valueType="num">
                                      <p:cBhvr>
                                        <p:cTn id="43" dur="1000" fill="hold"/>
                                        <p:tgtEl>
                                          <p:spTgt spid="20">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42" presetClass="entr" presetSubtype="0" fill="hold" nodeType="clickEffect">
                                  <p:stCondLst>
                                    <p:cond delay="0"/>
                                  </p:stCondLst>
                                  <p:childTnLst>
                                    <p:set>
                                      <p:cBhvr>
                                        <p:cTn id="47" dur="1" fill="hold">
                                          <p:stCondLst>
                                            <p:cond delay="0"/>
                                          </p:stCondLst>
                                        </p:cTn>
                                        <p:tgtEl>
                                          <p:spTgt spid="20">
                                            <p:txEl>
                                              <p:pRg st="6" end="6"/>
                                            </p:txEl>
                                          </p:spTgt>
                                        </p:tgtEl>
                                        <p:attrNameLst>
                                          <p:attrName>style.visibility</p:attrName>
                                        </p:attrNameLst>
                                      </p:cBhvr>
                                      <p:to>
                                        <p:strVal val="visible"/>
                                      </p:to>
                                    </p:set>
                                    <p:animEffect transition="in" filter="fade">
                                      <p:cBhvr>
                                        <p:cTn id="48" dur="1000"/>
                                        <p:tgtEl>
                                          <p:spTgt spid="20">
                                            <p:txEl>
                                              <p:pRg st="6" end="6"/>
                                            </p:txEl>
                                          </p:spTgt>
                                        </p:tgtEl>
                                      </p:cBhvr>
                                    </p:animEffect>
                                    <p:anim calcmode="lin" valueType="num">
                                      <p:cBhvr>
                                        <p:cTn id="49" dur="1000" fill="hold"/>
                                        <p:tgtEl>
                                          <p:spTgt spid="20">
                                            <p:txEl>
                                              <p:pRg st="6" end="6"/>
                                            </p:txEl>
                                          </p:spTgt>
                                        </p:tgtEl>
                                        <p:attrNameLst>
                                          <p:attrName>ppt_x</p:attrName>
                                        </p:attrNameLst>
                                      </p:cBhvr>
                                      <p:tavLst>
                                        <p:tav tm="0">
                                          <p:val>
                                            <p:strVal val="#ppt_x"/>
                                          </p:val>
                                        </p:tav>
                                        <p:tav tm="100000">
                                          <p:val>
                                            <p:strVal val="#ppt_x"/>
                                          </p:val>
                                        </p:tav>
                                      </p:tavLst>
                                    </p:anim>
                                    <p:anim calcmode="lin" valueType="num">
                                      <p:cBhvr>
                                        <p:cTn id="50" dur="1000" fill="hold"/>
                                        <p:tgtEl>
                                          <p:spTgt spid="20">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History of Feedback</a:t>
            </a:r>
          </a:p>
        </p:txBody>
      </p:sp>
      <p:sp>
        <p:nvSpPr>
          <p:cNvPr id="20" name="Content Placeholder 19"/>
          <p:cNvSpPr>
            <a:spLocks noGrp="1"/>
          </p:cNvSpPr>
          <p:nvPr>
            <p:ph idx="1"/>
          </p:nvPr>
        </p:nvSpPr>
        <p:spPr/>
        <p:txBody>
          <a:bodyPr/>
          <a:lstStyle/>
          <a:p>
            <a:pPr marL="0" indent="0">
              <a:buNone/>
            </a:pPr>
            <a:r>
              <a:rPr lang="en-US" dirty="0"/>
              <a:t>Current: Dialogic Model</a:t>
            </a:r>
          </a:p>
          <a:p>
            <a:endParaRPr lang="en-US" dirty="0"/>
          </a:p>
          <a:p>
            <a:r>
              <a:rPr lang="en-US" dirty="0"/>
              <a:t>Student-centered</a:t>
            </a:r>
          </a:p>
          <a:p>
            <a:r>
              <a:rPr lang="en-US" dirty="0"/>
              <a:t>Active students</a:t>
            </a:r>
          </a:p>
          <a:p>
            <a:r>
              <a:rPr lang="en-US" dirty="0"/>
              <a:t>Two-way</a:t>
            </a:r>
          </a:p>
          <a:p>
            <a:r>
              <a:rPr lang="en-US" dirty="0"/>
              <a:t>Like a conversation</a:t>
            </a:r>
          </a:p>
          <a:p>
            <a:r>
              <a:rPr lang="en-US" dirty="0"/>
              <a:t>Teacher assists</a:t>
            </a:r>
          </a:p>
        </p:txBody>
      </p:sp>
      <p:grpSp>
        <p:nvGrpSpPr>
          <p:cNvPr id="4" name="Group 3"/>
          <p:cNvGrpSpPr/>
          <p:nvPr/>
        </p:nvGrpSpPr>
        <p:grpSpPr>
          <a:xfrm>
            <a:off x="5380892" y="3247293"/>
            <a:ext cx="4306590" cy="1793630"/>
            <a:chOff x="5763208" y="3681020"/>
            <a:chExt cx="3338120" cy="1143001"/>
          </a:xfrm>
        </p:grpSpPr>
        <p:sp>
          <p:nvSpPr>
            <p:cNvPr id="3" name="Left-Right Arrow 2"/>
            <p:cNvSpPr/>
            <p:nvPr/>
          </p:nvSpPr>
          <p:spPr bwMode="auto">
            <a:xfrm>
              <a:off x="6659600" y="4110788"/>
              <a:ext cx="1545336" cy="283464"/>
            </a:xfrm>
            <a:prstGeom prst="leftRightArrow">
              <a:avLst/>
            </a:prstGeom>
            <a:solidFill>
              <a:schemeClr val="accent3"/>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200" b="0" i="0" u="none" strike="noStrike" cap="none" normalizeH="0" baseline="0">
                <a:ln>
                  <a:noFill/>
                </a:ln>
                <a:solidFill>
                  <a:schemeClr val="tx1"/>
                </a:solidFill>
                <a:effectLst/>
                <a:latin typeface="Arial" charset="0"/>
              </a:endParaRPr>
            </a:p>
          </p:txBody>
        </p:sp>
        <p:sp>
          <p:nvSpPr>
            <p:cNvPr id="11" name="Freeform 10"/>
            <p:cNvSpPr>
              <a:spLocks noChangeAspect="1"/>
            </p:cNvSpPr>
            <p:nvPr/>
          </p:nvSpPr>
          <p:spPr bwMode="auto">
            <a:xfrm>
              <a:off x="8644128" y="3681020"/>
              <a:ext cx="457200" cy="1143001"/>
            </a:xfrm>
            <a:custGeom>
              <a:avLst/>
              <a:gdLst>
                <a:gd name="connsiteX0" fmla="*/ 457200 w 914400"/>
                <a:gd name="connsiteY0" fmla="*/ 0 h 2286001"/>
                <a:gd name="connsiteX1" fmla="*/ 914400 w 914400"/>
                <a:gd name="connsiteY1" fmla="*/ 457200 h 2286001"/>
                <a:gd name="connsiteX2" fmla="*/ 635163 w 914400"/>
                <a:gd name="connsiteY2" fmla="*/ 878471 h 2286001"/>
                <a:gd name="connsiteX3" fmla="*/ 567749 w 914400"/>
                <a:gd name="connsiteY3" fmla="*/ 899398 h 2286001"/>
                <a:gd name="connsiteX4" fmla="*/ 914400 w 914400"/>
                <a:gd name="connsiteY4" fmla="*/ 2286001 h 2286001"/>
                <a:gd name="connsiteX5" fmla="*/ 0 w 914400"/>
                <a:gd name="connsiteY5" fmla="*/ 2286001 h 2286001"/>
                <a:gd name="connsiteX6" fmla="*/ 346651 w 914400"/>
                <a:gd name="connsiteY6" fmla="*/ 899398 h 2286001"/>
                <a:gd name="connsiteX7" fmla="*/ 279237 w 914400"/>
                <a:gd name="connsiteY7" fmla="*/ 878471 h 2286001"/>
                <a:gd name="connsiteX8" fmla="*/ 0 w 914400"/>
                <a:gd name="connsiteY8" fmla="*/ 457200 h 2286001"/>
                <a:gd name="connsiteX9" fmla="*/ 457200 w 914400"/>
                <a:gd name="connsiteY9" fmla="*/ 0 h 2286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14400" h="2286001">
                  <a:moveTo>
                    <a:pt x="457200" y="0"/>
                  </a:moveTo>
                  <a:cubicBezTo>
                    <a:pt x="709705" y="0"/>
                    <a:pt x="914400" y="204695"/>
                    <a:pt x="914400" y="457200"/>
                  </a:cubicBezTo>
                  <a:cubicBezTo>
                    <a:pt x="914400" y="646579"/>
                    <a:pt x="799259" y="809065"/>
                    <a:pt x="635163" y="878471"/>
                  </a:cubicBezTo>
                  <a:lnTo>
                    <a:pt x="567749" y="899398"/>
                  </a:lnTo>
                  <a:lnTo>
                    <a:pt x="914400" y="2286001"/>
                  </a:lnTo>
                  <a:lnTo>
                    <a:pt x="0" y="2286001"/>
                  </a:lnTo>
                  <a:lnTo>
                    <a:pt x="346651" y="899398"/>
                  </a:lnTo>
                  <a:lnTo>
                    <a:pt x="279237" y="878471"/>
                  </a:lnTo>
                  <a:cubicBezTo>
                    <a:pt x="115141" y="809065"/>
                    <a:pt x="0" y="646579"/>
                    <a:pt x="0" y="457200"/>
                  </a:cubicBezTo>
                  <a:cubicBezTo>
                    <a:pt x="0" y="204695"/>
                    <a:pt x="204695" y="0"/>
                    <a:pt x="457200" y="0"/>
                  </a:cubicBezTo>
                  <a:close/>
                </a:path>
              </a:pathLst>
            </a:custGeom>
            <a:solidFill>
              <a:schemeClr val="accent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200" b="0" i="0" u="none" strike="noStrike" cap="none" normalizeH="0" baseline="0">
                <a:ln>
                  <a:noFill/>
                </a:ln>
                <a:solidFill>
                  <a:schemeClr val="tx1"/>
                </a:solidFill>
                <a:effectLst/>
                <a:latin typeface="Arial" charset="0"/>
              </a:endParaRPr>
            </a:p>
          </p:txBody>
        </p:sp>
        <p:sp>
          <p:nvSpPr>
            <p:cNvPr id="13" name="Freeform 12"/>
            <p:cNvSpPr>
              <a:spLocks noChangeAspect="1"/>
            </p:cNvSpPr>
            <p:nvPr/>
          </p:nvSpPr>
          <p:spPr bwMode="auto">
            <a:xfrm>
              <a:off x="5763208" y="3681020"/>
              <a:ext cx="457200" cy="1143001"/>
            </a:xfrm>
            <a:custGeom>
              <a:avLst/>
              <a:gdLst>
                <a:gd name="connsiteX0" fmla="*/ 457200 w 914400"/>
                <a:gd name="connsiteY0" fmla="*/ 0 h 2286001"/>
                <a:gd name="connsiteX1" fmla="*/ 914400 w 914400"/>
                <a:gd name="connsiteY1" fmla="*/ 457200 h 2286001"/>
                <a:gd name="connsiteX2" fmla="*/ 635163 w 914400"/>
                <a:gd name="connsiteY2" fmla="*/ 878471 h 2286001"/>
                <a:gd name="connsiteX3" fmla="*/ 567749 w 914400"/>
                <a:gd name="connsiteY3" fmla="*/ 899398 h 2286001"/>
                <a:gd name="connsiteX4" fmla="*/ 914400 w 914400"/>
                <a:gd name="connsiteY4" fmla="*/ 2286001 h 2286001"/>
                <a:gd name="connsiteX5" fmla="*/ 0 w 914400"/>
                <a:gd name="connsiteY5" fmla="*/ 2286001 h 2286001"/>
                <a:gd name="connsiteX6" fmla="*/ 346651 w 914400"/>
                <a:gd name="connsiteY6" fmla="*/ 899398 h 2286001"/>
                <a:gd name="connsiteX7" fmla="*/ 279237 w 914400"/>
                <a:gd name="connsiteY7" fmla="*/ 878471 h 2286001"/>
                <a:gd name="connsiteX8" fmla="*/ 0 w 914400"/>
                <a:gd name="connsiteY8" fmla="*/ 457200 h 2286001"/>
                <a:gd name="connsiteX9" fmla="*/ 457200 w 914400"/>
                <a:gd name="connsiteY9" fmla="*/ 0 h 2286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14400" h="2286001">
                  <a:moveTo>
                    <a:pt x="457200" y="0"/>
                  </a:moveTo>
                  <a:cubicBezTo>
                    <a:pt x="709705" y="0"/>
                    <a:pt x="914400" y="204695"/>
                    <a:pt x="914400" y="457200"/>
                  </a:cubicBezTo>
                  <a:cubicBezTo>
                    <a:pt x="914400" y="646579"/>
                    <a:pt x="799259" y="809065"/>
                    <a:pt x="635163" y="878471"/>
                  </a:cubicBezTo>
                  <a:lnTo>
                    <a:pt x="567749" y="899398"/>
                  </a:lnTo>
                  <a:lnTo>
                    <a:pt x="914400" y="2286001"/>
                  </a:lnTo>
                  <a:lnTo>
                    <a:pt x="0" y="2286001"/>
                  </a:lnTo>
                  <a:lnTo>
                    <a:pt x="346651" y="899398"/>
                  </a:lnTo>
                  <a:lnTo>
                    <a:pt x="279237" y="878471"/>
                  </a:lnTo>
                  <a:cubicBezTo>
                    <a:pt x="115141" y="809065"/>
                    <a:pt x="0" y="646579"/>
                    <a:pt x="0" y="457200"/>
                  </a:cubicBezTo>
                  <a:cubicBezTo>
                    <a:pt x="0" y="204695"/>
                    <a:pt x="204695" y="0"/>
                    <a:pt x="457200" y="0"/>
                  </a:cubicBezTo>
                  <a:close/>
                </a:path>
              </a:pathLst>
            </a:custGeom>
            <a:solidFill>
              <a:schemeClr val="accent2">
                <a:lumMod val="40000"/>
                <a:lumOff val="60000"/>
              </a:schemeClr>
            </a:solidFill>
            <a:ln w="28575" cap="flat" cmpd="sng" algn="ctr">
              <a:solidFill>
                <a:schemeClr val="accent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200" b="0" i="0" u="none" strike="noStrike" cap="none" normalizeH="0" baseline="0">
                <a:ln>
                  <a:noFill/>
                </a:ln>
                <a:solidFill>
                  <a:schemeClr val="tx1"/>
                </a:solidFill>
                <a:effectLst/>
                <a:latin typeface="Arial" charset="0"/>
              </a:endParaRPr>
            </a:p>
          </p:txBody>
        </p:sp>
      </p:grpSp>
    </p:spTree>
    <p:extLst>
      <p:ext uri="{BB962C8B-B14F-4D97-AF65-F5344CB8AC3E}">
        <p14:creationId xmlns:p14="http://schemas.microsoft.com/office/powerpoint/2010/main" val="2081472900"/>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37"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out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20">
                                            <p:txEl>
                                              <p:pRg st="2" end="2"/>
                                            </p:txEl>
                                          </p:spTgt>
                                        </p:tgtEl>
                                        <p:attrNameLst>
                                          <p:attrName>style.visibility</p:attrName>
                                        </p:attrNameLst>
                                      </p:cBhvr>
                                      <p:to>
                                        <p:strVal val="visible"/>
                                      </p:to>
                                    </p:set>
                                    <p:animEffect transition="in" filter="fade">
                                      <p:cBhvr>
                                        <p:cTn id="12" dur="1000"/>
                                        <p:tgtEl>
                                          <p:spTgt spid="20">
                                            <p:txEl>
                                              <p:pRg st="2" end="2"/>
                                            </p:txEl>
                                          </p:spTgt>
                                        </p:tgtEl>
                                      </p:cBhvr>
                                    </p:animEffect>
                                    <p:anim calcmode="lin" valueType="num">
                                      <p:cBhvr>
                                        <p:cTn id="13" dur="1000" fill="hold"/>
                                        <p:tgtEl>
                                          <p:spTgt spid="20">
                                            <p:txEl>
                                              <p:pRg st="2" end="2"/>
                                            </p:txEl>
                                          </p:spTgt>
                                        </p:tgtEl>
                                        <p:attrNameLst>
                                          <p:attrName>ppt_x</p:attrName>
                                        </p:attrNameLst>
                                      </p:cBhvr>
                                      <p:tavLst>
                                        <p:tav tm="0">
                                          <p:val>
                                            <p:strVal val="#ppt_x"/>
                                          </p:val>
                                        </p:tav>
                                        <p:tav tm="100000">
                                          <p:val>
                                            <p:strVal val="#ppt_x"/>
                                          </p:val>
                                        </p:tav>
                                      </p:tavLst>
                                    </p:anim>
                                    <p:anim calcmode="lin" valueType="num">
                                      <p:cBhvr>
                                        <p:cTn id="14" dur="1000" fill="hold"/>
                                        <p:tgtEl>
                                          <p:spTgt spid="20">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20">
                                            <p:txEl>
                                              <p:pRg st="3" end="3"/>
                                            </p:txEl>
                                          </p:spTgt>
                                        </p:tgtEl>
                                        <p:attrNameLst>
                                          <p:attrName>style.visibility</p:attrName>
                                        </p:attrNameLst>
                                      </p:cBhvr>
                                      <p:to>
                                        <p:strVal val="visible"/>
                                      </p:to>
                                    </p:set>
                                    <p:animEffect transition="in" filter="fade">
                                      <p:cBhvr>
                                        <p:cTn id="19" dur="1000"/>
                                        <p:tgtEl>
                                          <p:spTgt spid="20">
                                            <p:txEl>
                                              <p:pRg st="3" end="3"/>
                                            </p:txEl>
                                          </p:spTgt>
                                        </p:tgtEl>
                                      </p:cBhvr>
                                    </p:animEffect>
                                    <p:anim calcmode="lin" valueType="num">
                                      <p:cBhvr>
                                        <p:cTn id="20" dur="1000" fill="hold"/>
                                        <p:tgtEl>
                                          <p:spTgt spid="20">
                                            <p:txEl>
                                              <p:pRg st="3" end="3"/>
                                            </p:txEl>
                                          </p:spTgt>
                                        </p:tgtEl>
                                        <p:attrNameLst>
                                          <p:attrName>ppt_x</p:attrName>
                                        </p:attrNameLst>
                                      </p:cBhvr>
                                      <p:tavLst>
                                        <p:tav tm="0">
                                          <p:val>
                                            <p:strVal val="#ppt_x"/>
                                          </p:val>
                                        </p:tav>
                                        <p:tav tm="100000">
                                          <p:val>
                                            <p:strVal val="#ppt_x"/>
                                          </p:val>
                                        </p:tav>
                                      </p:tavLst>
                                    </p:anim>
                                    <p:anim calcmode="lin" valueType="num">
                                      <p:cBhvr>
                                        <p:cTn id="21" dur="1000" fill="hold"/>
                                        <p:tgtEl>
                                          <p:spTgt spid="20">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20">
                                            <p:txEl>
                                              <p:pRg st="4" end="4"/>
                                            </p:txEl>
                                          </p:spTgt>
                                        </p:tgtEl>
                                        <p:attrNameLst>
                                          <p:attrName>style.visibility</p:attrName>
                                        </p:attrNameLst>
                                      </p:cBhvr>
                                      <p:to>
                                        <p:strVal val="visible"/>
                                      </p:to>
                                    </p:set>
                                    <p:animEffect transition="in" filter="fade">
                                      <p:cBhvr>
                                        <p:cTn id="26" dur="1000"/>
                                        <p:tgtEl>
                                          <p:spTgt spid="20">
                                            <p:txEl>
                                              <p:pRg st="4" end="4"/>
                                            </p:txEl>
                                          </p:spTgt>
                                        </p:tgtEl>
                                      </p:cBhvr>
                                    </p:animEffect>
                                    <p:anim calcmode="lin" valueType="num">
                                      <p:cBhvr>
                                        <p:cTn id="27" dur="1000" fill="hold"/>
                                        <p:tgtEl>
                                          <p:spTgt spid="20">
                                            <p:txEl>
                                              <p:pRg st="4" end="4"/>
                                            </p:txEl>
                                          </p:spTgt>
                                        </p:tgtEl>
                                        <p:attrNameLst>
                                          <p:attrName>ppt_x</p:attrName>
                                        </p:attrNameLst>
                                      </p:cBhvr>
                                      <p:tavLst>
                                        <p:tav tm="0">
                                          <p:val>
                                            <p:strVal val="#ppt_x"/>
                                          </p:val>
                                        </p:tav>
                                        <p:tav tm="100000">
                                          <p:val>
                                            <p:strVal val="#ppt_x"/>
                                          </p:val>
                                        </p:tav>
                                      </p:tavLst>
                                    </p:anim>
                                    <p:anim calcmode="lin" valueType="num">
                                      <p:cBhvr>
                                        <p:cTn id="28" dur="1000" fill="hold"/>
                                        <p:tgtEl>
                                          <p:spTgt spid="20">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nodeType="clickEffect">
                                  <p:stCondLst>
                                    <p:cond delay="0"/>
                                  </p:stCondLst>
                                  <p:childTnLst>
                                    <p:set>
                                      <p:cBhvr>
                                        <p:cTn id="32" dur="1" fill="hold">
                                          <p:stCondLst>
                                            <p:cond delay="0"/>
                                          </p:stCondLst>
                                        </p:cTn>
                                        <p:tgtEl>
                                          <p:spTgt spid="20">
                                            <p:txEl>
                                              <p:pRg st="5" end="5"/>
                                            </p:txEl>
                                          </p:spTgt>
                                        </p:tgtEl>
                                        <p:attrNameLst>
                                          <p:attrName>style.visibility</p:attrName>
                                        </p:attrNameLst>
                                      </p:cBhvr>
                                      <p:to>
                                        <p:strVal val="visible"/>
                                      </p:to>
                                    </p:set>
                                    <p:animEffect transition="in" filter="fade">
                                      <p:cBhvr>
                                        <p:cTn id="33" dur="1000"/>
                                        <p:tgtEl>
                                          <p:spTgt spid="20">
                                            <p:txEl>
                                              <p:pRg st="5" end="5"/>
                                            </p:txEl>
                                          </p:spTgt>
                                        </p:tgtEl>
                                      </p:cBhvr>
                                    </p:animEffect>
                                    <p:anim calcmode="lin" valueType="num">
                                      <p:cBhvr>
                                        <p:cTn id="34" dur="1000" fill="hold"/>
                                        <p:tgtEl>
                                          <p:spTgt spid="20">
                                            <p:txEl>
                                              <p:pRg st="5" end="5"/>
                                            </p:txEl>
                                          </p:spTgt>
                                        </p:tgtEl>
                                        <p:attrNameLst>
                                          <p:attrName>ppt_x</p:attrName>
                                        </p:attrNameLst>
                                      </p:cBhvr>
                                      <p:tavLst>
                                        <p:tav tm="0">
                                          <p:val>
                                            <p:strVal val="#ppt_x"/>
                                          </p:val>
                                        </p:tav>
                                        <p:tav tm="100000">
                                          <p:val>
                                            <p:strVal val="#ppt_x"/>
                                          </p:val>
                                        </p:tav>
                                      </p:tavLst>
                                    </p:anim>
                                    <p:anim calcmode="lin" valueType="num">
                                      <p:cBhvr>
                                        <p:cTn id="35" dur="1000" fill="hold"/>
                                        <p:tgtEl>
                                          <p:spTgt spid="20">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nodeType="clickEffect">
                                  <p:stCondLst>
                                    <p:cond delay="0"/>
                                  </p:stCondLst>
                                  <p:childTnLst>
                                    <p:set>
                                      <p:cBhvr>
                                        <p:cTn id="39" dur="1" fill="hold">
                                          <p:stCondLst>
                                            <p:cond delay="0"/>
                                          </p:stCondLst>
                                        </p:cTn>
                                        <p:tgtEl>
                                          <p:spTgt spid="20">
                                            <p:txEl>
                                              <p:pRg st="6" end="6"/>
                                            </p:txEl>
                                          </p:spTgt>
                                        </p:tgtEl>
                                        <p:attrNameLst>
                                          <p:attrName>style.visibility</p:attrName>
                                        </p:attrNameLst>
                                      </p:cBhvr>
                                      <p:to>
                                        <p:strVal val="visible"/>
                                      </p:to>
                                    </p:set>
                                    <p:animEffect transition="in" filter="fade">
                                      <p:cBhvr>
                                        <p:cTn id="40" dur="1000"/>
                                        <p:tgtEl>
                                          <p:spTgt spid="20">
                                            <p:txEl>
                                              <p:pRg st="6" end="6"/>
                                            </p:txEl>
                                          </p:spTgt>
                                        </p:tgtEl>
                                      </p:cBhvr>
                                    </p:animEffect>
                                    <p:anim calcmode="lin" valueType="num">
                                      <p:cBhvr>
                                        <p:cTn id="41" dur="1000" fill="hold"/>
                                        <p:tgtEl>
                                          <p:spTgt spid="20">
                                            <p:txEl>
                                              <p:pRg st="6" end="6"/>
                                            </p:txEl>
                                          </p:spTgt>
                                        </p:tgtEl>
                                        <p:attrNameLst>
                                          <p:attrName>ppt_x</p:attrName>
                                        </p:attrNameLst>
                                      </p:cBhvr>
                                      <p:tavLst>
                                        <p:tav tm="0">
                                          <p:val>
                                            <p:strVal val="#ppt_x"/>
                                          </p:val>
                                        </p:tav>
                                        <p:tav tm="100000">
                                          <p:val>
                                            <p:strVal val="#ppt_x"/>
                                          </p:val>
                                        </p:tav>
                                      </p:tavLst>
                                    </p:anim>
                                    <p:anim calcmode="lin" valueType="num">
                                      <p:cBhvr>
                                        <p:cTn id="42" dur="1000" fill="hold"/>
                                        <p:tgtEl>
                                          <p:spTgt spid="20">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Feedback Approaches</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900158424"/>
              </p:ext>
            </p:extLst>
          </p:nvPr>
        </p:nvGraphicFramePr>
        <p:xfrm>
          <a:off x="341757" y="1716088"/>
          <a:ext cx="9282811" cy="455453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95358536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graphicEl>
                                              <a:dgm id="{70C21F47-14DC-4636-8217-46702C6C6CD8}"/>
                                            </p:graphicEl>
                                          </p:spTgt>
                                        </p:tgtEl>
                                        <p:attrNameLst>
                                          <p:attrName>style.visibility</p:attrName>
                                        </p:attrNameLst>
                                      </p:cBhvr>
                                      <p:to>
                                        <p:strVal val="visible"/>
                                      </p:to>
                                    </p:set>
                                    <p:animEffect transition="in" filter="wipe(left)">
                                      <p:cBhvr>
                                        <p:cTn id="7" dur="500"/>
                                        <p:tgtEl>
                                          <p:spTgt spid="4">
                                            <p:graphicEl>
                                              <a:dgm id="{70C21F47-14DC-4636-8217-46702C6C6CD8}"/>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graphicEl>
                                              <a:dgm id="{BA18C689-72DD-44D7-B770-ABC9F7E0D903}"/>
                                            </p:graphicEl>
                                          </p:spTgt>
                                        </p:tgtEl>
                                        <p:attrNameLst>
                                          <p:attrName>style.visibility</p:attrName>
                                        </p:attrNameLst>
                                      </p:cBhvr>
                                      <p:to>
                                        <p:strVal val="visible"/>
                                      </p:to>
                                    </p:set>
                                    <p:animEffect transition="in" filter="wipe(left)">
                                      <p:cBhvr>
                                        <p:cTn id="12" dur="500"/>
                                        <p:tgtEl>
                                          <p:spTgt spid="4">
                                            <p:graphicEl>
                                              <a:dgm id="{BA18C689-72DD-44D7-B770-ABC9F7E0D903}"/>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
                                            <p:graphicEl>
                                              <a:dgm id="{A7CF9C37-53BE-4672-8359-30B8B2313737}"/>
                                            </p:graphicEl>
                                          </p:spTgt>
                                        </p:tgtEl>
                                        <p:attrNameLst>
                                          <p:attrName>style.visibility</p:attrName>
                                        </p:attrNameLst>
                                      </p:cBhvr>
                                      <p:to>
                                        <p:strVal val="visible"/>
                                      </p:to>
                                    </p:set>
                                    <p:animEffect transition="in" filter="wipe(left)">
                                      <p:cBhvr>
                                        <p:cTn id="17" dur="500"/>
                                        <p:tgtEl>
                                          <p:spTgt spid="4">
                                            <p:graphicEl>
                                              <a:dgm id="{A7CF9C37-53BE-4672-8359-30B8B2313737}"/>
                                            </p:graphic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4">
                                            <p:graphicEl>
                                              <a:dgm id="{B78298E9-F192-40C6-B978-29F4EF1E974C}"/>
                                            </p:graphicEl>
                                          </p:spTgt>
                                        </p:tgtEl>
                                        <p:attrNameLst>
                                          <p:attrName>style.visibility</p:attrName>
                                        </p:attrNameLst>
                                      </p:cBhvr>
                                      <p:to>
                                        <p:strVal val="visible"/>
                                      </p:to>
                                    </p:set>
                                    <p:animEffect transition="in" filter="wipe(left)">
                                      <p:cBhvr>
                                        <p:cTn id="22" dur="500"/>
                                        <p:tgtEl>
                                          <p:spTgt spid="4">
                                            <p:graphicEl>
                                              <a:dgm id="{B78298E9-F192-40C6-B978-29F4EF1E974C}"/>
                                            </p:graphic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4">
                                            <p:graphicEl>
                                              <a:dgm id="{DD6ED8CC-650F-4971-A650-00B109BCF875}"/>
                                            </p:graphicEl>
                                          </p:spTgt>
                                        </p:tgtEl>
                                        <p:attrNameLst>
                                          <p:attrName>style.visibility</p:attrName>
                                        </p:attrNameLst>
                                      </p:cBhvr>
                                      <p:to>
                                        <p:strVal val="visible"/>
                                      </p:to>
                                    </p:set>
                                    <p:animEffect transition="in" filter="wipe(left)">
                                      <p:cBhvr>
                                        <p:cTn id="27" dur="500"/>
                                        <p:tgtEl>
                                          <p:spTgt spid="4">
                                            <p:graphicEl>
                                              <a:dgm id="{DD6ED8CC-650F-4971-A650-00B109BCF875}"/>
                                            </p:graphic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4">
                                            <p:graphicEl>
                                              <a:dgm id="{698A45F5-A463-4BDE-BB1D-3A27873CE6A5}"/>
                                            </p:graphicEl>
                                          </p:spTgt>
                                        </p:tgtEl>
                                        <p:attrNameLst>
                                          <p:attrName>style.visibility</p:attrName>
                                        </p:attrNameLst>
                                      </p:cBhvr>
                                      <p:to>
                                        <p:strVal val="visible"/>
                                      </p:to>
                                    </p:set>
                                    <p:animEffect transition="in" filter="wipe(left)">
                                      <p:cBhvr>
                                        <p:cTn id="32" dur="500"/>
                                        <p:tgtEl>
                                          <p:spTgt spid="4">
                                            <p:graphicEl>
                                              <a:dgm id="{698A45F5-A463-4BDE-BB1D-3A27873CE6A5}"/>
                                            </p:graphic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4">
                                            <p:graphicEl>
                                              <a:dgm id="{A02EEF87-BC91-4543-A854-A76389660F42}"/>
                                            </p:graphicEl>
                                          </p:spTgt>
                                        </p:tgtEl>
                                        <p:attrNameLst>
                                          <p:attrName>style.visibility</p:attrName>
                                        </p:attrNameLst>
                                      </p:cBhvr>
                                      <p:to>
                                        <p:strVal val="visible"/>
                                      </p:to>
                                    </p:set>
                                    <p:animEffect transition="in" filter="wipe(left)">
                                      <p:cBhvr>
                                        <p:cTn id="37" dur="500"/>
                                        <p:tgtEl>
                                          <p:spTgt spid="4">
                                            <p:graphicEl>
                                              <a:dgm id="{A02EEF87-BC91-4543-A854-A76389660F42}"/>
                                            </p:graphic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4">
                                            <p:graphicEl>
                                              <a:dgm id="{ACD6A2A2-ED18-4525-BECF-C8E7F770059B}"/>
                                            </p:graphicEl>
                                          </p:spTgt>
                                        </p:tgtEl>
                                        <p:attrNameLst>
                                          <p:attrName>style.visibility</p:attrName>
                                        </p:attrNameLst>
                                      </p:cBhvr>
                                      <p:to>
                                        <p:strVal val="visible"/>
                                      </p:to>
                                    </p:set>
                                    <p:animEffect transition="in" filter="wipe(left)">
                                      <p:cBhvr>
                                        <p:cTn id="42" dur="500"/>
                                        <p:tgtEl>
                                          <p:spTgt spid="4">
                                            <p:graphicEl>
                                              <a:dgm id="{ACD6A2A2-ED18-4525-BECF-C8E7F770059B}"/>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uiExpand="1">
        <p:bldSub>
          <a:bldDgm bld="one"/>
        </p:bldSub>
      </p:bldGraphic>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Feedback’s Role in Learning</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623321646"/>
              </p:ext>
            </p:extLst>
          </p:nvPr>
        </p:nvGraphicFramePr>
        <p:xfrm>
          <a:off x="0" y="1328928"/>
          <a:ext cx="9966325" cy="583996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Oval 4"/>
          <p:cNvSpPr/>
          <p:nvPr/>
        </p:nvSpPr>
        <p:spPr bwMode="auto">
          <a:xfrm>
            <a:off x="4276026" y="3541776"/>
            <a:ext cx="1414272" cy="1414272"/>
          </a:xfrm>
          <a:prstGeom prst="ellipse">
            <a:avLst/>
          </a:prstGeom>
          <a:solidFill>
            <a:schemeClr val="accent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000" b="1" i="0" u="none" strike="noStrike" cap="none" normalizeH="0" baseline="0" dirty="0">
                <a:ln>
                  <a:noFill/>
                </a:ln>
                <a:solidFill>
                  <a:schemeClr val="tx1"/>
                </a:solidFill>
                <a:effectLst/>
                <a:latin typeface="Arial Narrow" panose="020B0606020202030204" pitchFamily="34" charset="0"/>
              </a:rPr>
              <a:t>Teacher</a:t>
            </a:r>
          </a:p>
        </p:txBody>
      </p:sp>
    </p:spTree>
    <p:extLst>
      <p:ext uri="{BB962C8B-B14F-4D97-AF65-F5344CB8AC3E}">
        <p14:creationId xmlns:p14="http://schemas.microsoft.com/office/powerpoint/2010/main" val="201667099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4">
                                            <p:graphicEl>
                                              <a:dgm id="{DDE76068-A103-4F67-B795-A2CAE320FE85}"/>
                                            </p:graphicEl>
                                          </p:spTgt>
                                        </p:tgtEl>
                                        <p:attrNameLst>
                                          <p:attrName>style.visibility</p:attrName>
                                        </p:attrNameLst>
                                      </p:cBhvr>
                                      <p:to>
                                        <p:strVal val="visible"/>
                                      </p:to>
                                    </p:set>
                                    <p:animEffect transition="in" filter="fade">
                                      <p:cBhvr>
                                        <p:cTn id="15" dur="500"/>
                                        <p:tgtEl>
                                          <p:spTgt spid="4">
                                            <p:graphicEl>
                                              <a:dgm id="{DDE76068-A103-4F67-B795-A2CAE320FE85}"/>
                                            </p:graphic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4">
                                            <p:graphicEl>
                                              <a:dgm id="{C80A0D07-8B94-422D-8F34-8D06A8BD0ED6}"/>
                                            </p:graphicEl>
                                          </p:spTgt>
                                        </p:tgtEl>
                                        <p:attrNameLst>
                                          <p:attrName>style.visibility</p:attrName>
                                        </p:attrNameLst>
                                      </p:cBhvr>
                                      <p:to>
                                        <p:strVal val="visible"/>
                                      </p:to>
                                    </p:set>
                                    <p:animEffect transition="in" filter="fade">
                                      <p:cBhvr>
                                        <p:cTn id="20" dur="500"/>
                                        <p:tgtEl>
                                          <p:spTgt spid="4">
                                            <p:graphicEl>
                                              <a:dgm id="{C80A0D07-8B94-422D-8F34-8D06A8BD0ED6}"/>
                                            </p:graphic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4">
                                            <p:graphicEl>
                                              <a:dgm id="{D658F8FB-54E5-403C-AB0E-43041D78B782}"/>
                                            </p:graphicEl>
                                          </p:spTgt>
                                        </p:tgtEl>
                                        <p:attrNameLst>
                                          <p:attrName>style.visibility</p:attrName>
                                        </p:attrNameLst>
                                      </p:cBhvr>
                                      <p:to>
                                        <p:strVal val="visible"/>
                                      </p:to>
                                    </p:set>
                                    <p:animEffect transition="in" filter="fade">
                                      <p:cBhvr>
                                        <p:cTn id="25" dur="500"/>
                                        <p:tgtEl>
                                          <p:spTgt spid="4">
                                            <p:graphicEl>
                                              <a:dgm id="{D658F8FB-54E5-403C-AB0E-43041D78B782}"/>
                                            </p:graphic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4">
                                            <p:graphicEl>
                                              <a:dgm id="{5792D46C-BAE8-4B72-8D0E-DAACF7B33474}"/>
                                            </p:graphicEl>
                                          </p:spTgt>
                                        </p:tgtEl>
                                        <p:attrNameLst>
                                          <p:attrName>style.visibility</p:attrName>
                                        </p:attrNameLst>
                                      </p:cBhvr>
                                      <p:to>
                                        <p:strVal val="visible"/>
                                      </p:to>
                                    </p:set>
                                    <p:animEffect transition="in" filter="fade">
                                      <p:cBhvr>
                                        <p:cTn id="30" dur="500"/>
                                        <p:tgtEl>
                                          <p:spTgt spid="4">
                                            <p:graphicEl>
                                              <a:dgm id="{5792D46C-BAE8-4B72-8D0E-DAACF7B33474}"/>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Graphic spid="4" grpId="0" uiExpand="1">
        <p:bldSub>
          <a:bldDgm bld="one"/>
        </p:bldSub>
      </p:bldGraphic>
      <p:bldP spid="5"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Feedback’s Role in Learning</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305471517"/>
              </p:ext>
            </p:extLst>
          </p:nvPr>
        </p:nvGraphicFramePr>
        <p:xfrm>
          <a:off x="0" y="1328928"/>
          <a:ext cx="9966325" cy="583996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Oval 4"/>
          <p:cNvSpPr/>
          <p:nvPr/>
        </p:nvSpPr>
        <p:spPr bwMode="auto">
          <a:xfrm>
            <a:off x="4276026" y="4029456"/>
            <a:ext cx="1414272" cy="1414272"/>
          </a:xfrm>
          <a:prstGeom prst="ellipse">
            <a:avLst/>
          </a:prstGeom>
          <a:solidFill>
            <a:schemeClr val="accent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000" b="1" i="0" u="none" strike="noStrike" cap="none" normalizeH="0" baseline="0" dirty="0">
                <a:ln>
                  <a:noFill/>
                </a:ln>
                <a:solidFill>
                  <a:schemeClr val="tx1"/>
                </a:solidFill>
                <a:effectLst/>
                <a:latin typeface="Arial Narrow" panose="020B0606020202030204" pitchFamily="34" charset="0"/>
              </a:rPr>
              <a:t>Student</a:t>
            </a:r>
          </a:p>
        </p:txBody>
      </p:sp>
    </p:spTree>
    <p:extLst>
      <p:ext uri="{BB962C8B-B14F-4D97-AF65-F5344CB8AC3E}">
        <p14:creationId xmlns:p14="http://schemas.microsoft.com/office/powerpoint/2010/main" val="321053488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graphicEl>
                                              <a:dgm id="{DDE76068-A103-4F67-B795-A2CAE320FE85}"/>
                                            </p:graphicEl>
                                          </p:spTgt>
                                        </p:tgtEl>
                                        <p:attrNameLst>
                                          <p:attrName>style.visibility</p:attrName>
                                        </p:attrNameLst>
                                      </p:cBhvr>
                                      <p:to>
                                        <p:strVal val="visible"/>
                                      </p:to>
                                    </p:set>
                                    <p:animEffect transition="in" filter="fade">
                                      <p:cBhvr>
                                        <p:cTn id="7" dur="500"/>
                                        <p:tgtEl>
                                          <p:spTgt spid="4">
                                            <p:graphicEl>
                                              <a:dgm id="{DDE76068-A103-4F67-B795-A2CAE320FE85}"/>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graphicEl>
                                              <a:dgm id="{C80A0D07-8B94-422D-8F34-8D06A8BD0ED6}"/>
                                            </p:graphicEl>
                                          </p:spTgt>
                                        </p:tgtEl>
                                        <p:attrNameLst>
                                          <p:attrName>style.visibility</p:attrName>
                                        </p:attrNameLst>
                                      </p:cBhvr>
                                      <p:to>
                                        <p:strVal val="visible"/>
                                      </p:to>
                                    </p:set>
                                    <p:animEffect transition="in" filter="fade">
                                      <p:cBhvr>
                                        <p:cTn id="12" dur="500"/>
                                        <p:tgtEl>
                                          <p:spTgt spid="4">
                                            <p:graphicEl>
                                              <a:dgm id="{C80A0D07-8B94-422D-8F34-8D06A8BD0ED6}"/>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graphicEl>
                                              <a:dgm id="{A991F933-5BCA-4CF9-897F-E49BD475731F}"/>
                                            </p:graphicEl>
                                          </p:spTgt>
                                        </p:tgtEl>
                                        <p:attrNameLst>
                                          <p:attrName>style.visibility</p:attrName>
                                        </p:attrNameLst>
                                      </p:cBhvr>
                                      <p:to>
                                        <p:strVal val="visible"/>
                                      </p:to>
                                    </p:set>
                                    <p:animEffect transition="in" filter="fade">
                                      <p:cBhvr>
                                        <p:cTn id="17" dur="500"/>
                                        <p:tgtEl>
                                          <p:spTgt spid="4">
                                            <p:graphicEl>
                                              <a:dgm id="{A991F933-5BCA-4CF9-897F-E49BD475731F}"/>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bld="one"/>
        </p:bldSub>
      </p:bldGraphic>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Feedback Categories</a:t>
            </a:r>
          </a:p>
        </p:txBody>
      </p:sp>
      <p:grpSp>
        <p:nvGrpSpPr>
          <p:cNvPr id="31" name="Group 30"/>
          <p:cNvGrpSpPr/>
          <p:nvPr/>
        </p:nvGrpSpPr>
        <p:grpSpPr>
          <a:xfrm>
            <a:off x="1550204" y="1714097"/>
            <a:ext cx="2657856" cy="1587042"/>
            <a:chOff x="1497477" y="1714097"/>
            <a:chExt cx="2657856" cy="1587042"/>
          </a:xfrm>
        </p:grpSpPr>
        <p:grpSp>
          <p:nvGrpSpPr>
            <p:cNvPr id="24" name="Group 23"/>
            <p:cNvGrpSpPr/>
            <p:nvPr/>
          </p:nvGrpSpPr>
          <p:grpSpPr>
            <a:xfrm>
              <a:off x="1683405" y="1714097"/>
              <a:ext cx="2286000" cy="1143001"/>
              <a:chOff x="1033271" y="1632764"/>
              <a:chExt cx="2286000" cy="1143001"/>
            </a:xfrm>
          </p:grpSpPr>
          <p:sp>
            <p:nvSpPr>
              <p:cNvPr id="5" name="Left-Right Arrow 4"/>
              <p:cNvSpPr/>
              <p:nvPr/>
            </p:nvSpPr>
            <p:spPr bwMode="auto">
              <a:xfrm>
                <a:off x="1490471" y="2067104"/>
                <a:ext cx="1371600" cy="274320"/>
              </a:xfrm>
              <a:prstGeom prst="leftRightArrow">
                <a:avLst/>
              </a:prstGeom>
              <a:solidFill>
                <a:schemeClr val="accent3"/>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200" b="0" i="0" u="none" strike="noStrike" cap="none" normalizeH="0" baseline="0">
                  <a:ln>
                    <a:noFill/>
                  </a:ln>
                  <a:solidFill>
                    <a:schemeClr val="tx1"/>
                  </a:solidFill>
                  <a:effectLst/>
                  <a:latin typeface="Arial" charset="0"/>
                </a:endParaRPr>
              </a:p>
            </p:txBody>
          </p:sp>
          <p:sp>
            <p:nvSpPr>
              <p:cNvPr id="6" name="Freeform 5"/>
              <p:cNvSpPr>
                <a:spLocks noChangeAspect="1"/>
              </p:cNvSpPr>
              <p:nvPr/>
            </p:nvSpPr>
            <p:spPr bwMode="auto">
              <a:xfrm>
                <a:off x="2862071" y="1632764"/>
                <a:ext cx="457200" cy="1143001"/>
              </a:xfrm>
              <a:custGeom>
                <a:avLst/>
                <a:gdLst>
                  <a:gd name="connsiteX0" fmla="*/ 457200 w 914400"/>
                  <a:gd name="connsiteY0" fmla="*/ 0 h 2286001"/>
                  <a:gd name="connsiteX1" fmla="*/ 914400 w 914400"/>
                  <a:gd name="connsiteY1" fmla="*/ 457200 h 2286001"/>
                  <a:gd name="connsiteX2" fmla="*/ 635163 w 914400"/>
                  <a:gd name="connsiteY2" fmla="*/ 878471 h 2286001"/>
                  <a:gd name="connsiteX3" fmla="*/ 567749 w 914400"/>
                  <a:gd name="connsiteY3" fmla="*/ 899398 h 2286001"/>
                  <a:gd name="connsiteX4" fmla="*/ 914400 w 914400"/>
                  <a:gd name="connsiteY4" fmla="*/ 2286001 h 2286001"/>
                  <a:gd name="connsiteX5" fmla="*/ 0 w 914400"/>
                  <a:gd name="connsiteY5" fmla="*/ 2286001 h 2286001"/>
                  <a:gd name="connsiteX6" fmla="*/ 346651 w 914400"/>
                  <a:gd name="connsiteY6" fmla="*/ 899398 h 2286001"/>
                  <a:gd name="connsiteX7" fmla="*/ 279237 w 914400"/>
                  <a:gd name="connsiteY7" fmla="*/ 878471 h 2286001"/>
                  <a:gd name="connsiteX8" fmla="*/ 0 w 914400"/>
                  <a:gd name="connsiteY8" fmla="*/ 457200 h 2286001"/>
                  <a:gd name="connsiteX9" fmla="*/ 457200 w 914400"/>
                  <a:gd name="connsiteY9" fmla="*/ 0 h 2286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14400" h="2286001">
                    <a:moveTo>
                      <a:pt x="457200" y="0"/>
                    </a:moveTo>
                    <a:cubicBezTo>
                      <a:pt x="709705" y="0"/>
                      <a:pt x="914400" y="204695"/>
                      <a:pt x="914400" y="457200"/>
                    </a:cubicBezTo>
                    <a:cubicBezTo>
                      <a:pt x="914400" y="646579"/>
                      <a:pt x="799259" y="809065"/>
                      <a:pt x="635163" y="878471"/>
                    </a:cubicBezTo>
                    <a:lnTo>
                      <a:pt x="567749" y="899398"/>
                    </a:lnTo>
                    <a:lnTo>
                      <a:pt x="914400" y="2286001"/>
                    </a:lnTo>
                    <a:lnTo>
                      <a:pt x="0" y="2286001"/>
                    </a:lnTo>
                    <a:lnTo>
                      <a:pt x="346651" y="899398"/>
                    </a:lnTo>
                    <a:lnTo>
                      <a:pt x="279237" y="878471"/>
                    </a:lnTo>
                    <a:cubicBezTo>
                      <a:pt x="115141" y="809065"/>
                      <a:pt x="0" y="646579"/>
                      <a:pt x="0" y="457200"/>
                    </a:cubicBezTo>
                    <a:cubicBezTo>
                      <a:pt x="0" y="204695"/>
                      <a:pt x="204695" y="0"/>
                      <a:pt x="457200" y="0"/>
                    </a:cubicBezTo>
                    <a:close/>
                  </a:path>
                </a:pathLst>
              </a:custGeom>
              <a:solidFill>
                <a:schemeClr val="accent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200" b="0" i="0" u="none" strike="noStrike" cap="none" normalizeH="0" baseline="0">
                  <a:ln>
                    <a:noFill/>
                  </a:ln>
                  <a:solidFill>
                    <a:schemeClr val="tx1"/>
                  </a:solidFill>
                  <a:effectLst/>
                  <a:latin typeface="Arial" charset="0"/>
                </a:endParaRPr>
              </a:p>
            </p:txBody>
          </p:sp>
          <p:sp>
            <p:nvSpPr>
              <p:cNvPr id="7" name="Freeform 6"/>
              <p:cNvSpPr>
                <a:spLocks noChangeAspect="1"/>
              </p:cNvSpPr>
              <p:nvPr/>
            </p:nvSpPr>
            <p:spPr bwMode="auto">
              <a:xfrm>
                <a:off x="1033271" y="1632764"/>
                <a:ext cx="457200" cy="1143001"/>
              </a:xfrm>
              <a:custGeom>
                <a:avLst/>
                <a:gdLst>
                  <a:gd name="connsiteX0" fmla="*/ 457200 w 914400"/>
                  <a:gd name="connsiteY0" fmla="*/ 0 h 2286001"/>
                  <a:gd name="connsiteX1" fmla="*/ 914400 w 914400"/>
                  <a:gd name="connsiteY1" fmla="*/ 457200 h 2286001"/>
                  <a:gd name="connsiteX2" fmla="*/ 635163 w 914400"/>
                  <a:gd name="connsiteY2" fmla="*/ 878471 h 2286001"/>
                  <a:gd name="connsiteX3" fmla="*/ 567749 w 914400"/>
                  <a:gd name="connsiteY3" fmla="*/ 899398 h 2286001"/>
                  <a:gd name="connsiteX4" fmla="*/ 914400 w 914400"/>
                  <a:gd name="connsiteY4" fmla="*/ 2286001 h 2286001"/>
                  <a:gd name="connsiteX5" fmla="*/ 0 w 914400"/>
                  <a:gd name="connsiteY5" fmla="*/ 2286001 h 2286001"/>
                  <a:gd name="connsiteX6" fmla="*/ 346651 w 914400"/>
                  <a:gd name="connsiteY6" fmla="*/ 899398 h 2286001"/>
                  <a:gd name="connsiteX7" fmla="*/ 279237 w 914400"/>
                  <a:gd name="connsiteY7" fmla="*/ 878471 h 2286001"/>
                  <a:gd name="connsiteX8" fmla="*/ 0 w 914400"/>
                  <a:gd name="connsiteY8" fmla="*/ 457200 h 2286001"/>
                  <a:gd name="connsiteX9" fmla="*/ 457200 w 914400"/>
                  <a:gd name="connsiteY9" fmla="*/ 0 h 2286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14400" h="2286001">
                    <a:moveTo>
                      <a:pt x="457200" y="0"/>
                    </a:moveTo>
                    <a:cubicBezTo>
                      <a:pt x="709705" y="0"/>
                      <a:pt x="914400" y="204695"/>
                      <a:pt x="914400" y="457200"/>
                    </a:cubicBezTo>
                    <a:cubicBezTo>
                      <a:pt x="914400" y="646579"/>
                      <a:pt x="799259" y="809065"/>
                      <a:pt x="635163" y="878471"/>
                    </a:cubicBezTo>
                    <a:lnTo>
                      <a:pt x="567749" y="899398"/>
                    </a:lnTo>
                    <a:lnTo>
                      <a:pt x="914400" y="2286001"/>
                    </a:lnTo>
                    <a:lnTo>
                      <a:pt x="0" y="2286001"/>
                    </a:lnTo>
                    <a:lnTo>
                      <a:pt x="346651" y="899398"/>
                    </a:lnTo>
                    <a:lnTo>
                      <a:pt x="279237" y="878471"/>
                    </a:lnTo>
                    <a:cubicBezTo>
                      <a:pt x="115141" y="809065"/>
                      <a:pt x="0" y="646579"/>
                      <a:pt x="0" y="457200"/>
                    </a:cubicBezTo>
                    <a:cubicBezTo>
                      <a:pt x="0" y="204695"/>
                      <a:pt x="204695" y="0"/>
                      <a:pt x="457200" y="0"/>
                    </a:cubicBezTo>
                    <a:close/>
                  </a:path>
                </a:pathLst>
              </a:custGeom>
              <a:solidFill>
                <a:schemeClr val="accent2">
                  <a:lumMod val="40000"/>
                  <a:lumOff val="60000"/>
                </a:schemeClr>
              </a:solidFill>
              <a:ln w="28575" cap="flat" cmpd="sng" algn="ctr">
                <a:solidFill>
                  <a:schemeClr val="accent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200" b="0" i="0" u="none" strike="noStrike" cap="none" normalizeH="0" baseline="0">
                  <a:ln>
                    <a:noFill/>
                  </a:ln>
                  <a:solidFill>
                    <a:schemeClr val="tx1"/>
                  </a:solidFill>
                  <a:effectLst/>
                  <a:latin typeface="Arial" charset="0"/>
                </a:endParaRPr>
              </a:p>
            </p:txBody>
          </p:sp>
        </p:grpSp>
        <p:sp>
          <p:nvSpPr>
            <p:cNvPr id="8" name="TextBox 7"/>
            <p:cNvSpPr txBox="1"/>
            <p:nvPr/>
          </p:nvSpPr>
          <p:spPr>
            <a:xfrm>
              <a:off x="1497477" y="2870252"/>
              <a:ext cx="2657856" cy="430887"/>
            </a:xfrm>
            <a:prstGeom prst="rect">
              <a:avLst/>
            </a:prstGeom>
            <a:noFill/>
          </p:spPr>
          <p:txBody>
            <a:bodyPr wrap="square" rtlCol="0">
              <a:spAutoFit/>
            </a:bodyPr>
            <a:lstStyle/>
            <a:p>
              <a:pPr algn="ctr"/>
              <a:r>
                <a:rPr lang="en-US" dirty="0"/>
                <a:t>Teacher to student</a:t>
              </a:r>
            </a:p>
          </p:txBody>
        </p:sp>
      </p:grpSp>
      <p:grpSp>
        <p:nvGrpSpPr>
          <p:cNvPr id="32" name="Group 31"/>
          <p:cNvGrpSpPr/>
          <p:nvPr/>
        </p:nvGrpSpPr>
        <p:grpSpPr>
          <a:xfrm>
            <a:off x="1550204" y="4721227"/>
            <a:ext cx="2657856" cy="1587323"/>
            <a:chOff x="1497477" y="4721227"/>
            <a:chExt cx="2657856" cy="1587323"/>
          </a:xfrm>
        </p:grpSpPr>
        <p:grpSp>
          <p:nvGrpSpPr>
            <p:cNvPr id="25" name="Group 24"/>
            <p:cNvGrpSpPr/>
            <p:nvPr/>
          </p:nvGrpSpPr>
          <p:grpSpPr>
            <a:xfrm>
              <a:off x="1683405" y="4721227"/>
              <a:ext cx="2286000" cy="1143001"/>
              <a:chOff x="1033271" y="4900220"/>
              <a:chExt cx="2286000" cy="1143001"/>
            </a:xfrm>
          </p:grpSpPr>
          <p:sp>
            <p:nvSpPr>
              <p:cNvPr id="9" name="Left-Right Arrow 8"/>
              <p:cNvSpPr/>
              <p:nvPr/>
            </p:nvSpPr>
            <p:spPr bwMode="auto">
              <a:xfrm>
                <a:off x="1490471" y="5334560"/>
                <a:ext cx="1371600" cy="274320"/>
              </a:xfrm>
              <a:prstGeom prst="leftRightArrow">
                <a:avLst/>
              </a:prstGeom>
              <a:solidFill>
                <a:schemeClr val="accent3"/>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200" b="0" i="0" u="none" strike="noStrike" cap="none" normalizeH="0" baseline="0">
                  <a:ln>
                    <a:noFill/>
                  </a:ln>
                  <a:solidFill>
                    <a:schemeClr val="tx1"/>
                  </a:solidFill>
                  <a:effectLst/>
                  <a:latin typeface="Arial" charset="0"/>
                </a:endParaRPr>
              </a:p>
            </p:txBody>
          </p:sp>
          <p:sp>
            <p:nvSpPr>
              <p:cNvPr id="10" name="Freeform 9"/>
              <p:cNvSpPr>
                <a:spLocks noChangeAspect="1"/>
              </p:cNvSpPr>
              <p:nvPr/>
            </p:nvSpPr>
            <p:spPr bwMode="auto">
              <a:xfrm>
                <a:off x="2862071" y="4900220"/>
                <a:ext cx="457200" cy="1143001"/>
              </a:xfrm>
              <a:custGeom>
                <a:avLst/>
                <a:gdLst>
                  <a:gd name="connsiteX0" fmla="*/ 457200 w 914400"/>
                  <a:gd name="connsiteY0" fmla="*/ 0 h 2286001"/>
                  <a:gd name="connsiteX1" fmla="*/ 914400 w 914400"/>
                  <a:gd name="connsiteY1" fmla="*/ 457200 h 2286001"/>
                  <a:gd name="connsiteX2" fmla="*/ 635163 w 914400"/>
                  <a:gd name="connsiteY2" fmla="*/ 878471 h 2286001"/>
                  <a:gd name="connsiteX3" fmla="*/ 567749 w 914400"/>
                  <a:gd name="connsiteY3" fmla="*/ 899398 h 2286001"/>
                  <a:gd name="connsiteX4" fmla="*/ 914400 w 914400"/>
                  <a:gd name="connsiteY4" fmla="*/ 2286001 h 2286001"/>
                  <a:gd name="connsiteX5" fmla="*/ 0 w 914400"/>
                  <a:gd name="connsiteY5" fmla="*/ 2286001 h 2286001"/>
                  <a:gd name="connsiteX6" fmla="*/ 346651 w 914400"/>
                  <a:gd name="connsiteY6" fmla="*/ 899398 h 2286001"/>
                  <a:gd name="connsiteX7" fmla="*/ 279237 w 914400"/>
                  <a:gd name="connsiteY7" fmla="*/ 878471 h 2286001"/>
                  <a:gd name="connsiteX8" fmla="*/ 0 w 914400"/>
                  <a:gd name="connsiteY8" fmla="*/ 457200 h 2286001"/>
                  <a:gd name="connsiteX9" fmla="*/ 457200 w 914400"/>
                  <a:gd name="connsiteY9" fmla="*/ 0 h 2286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14400" h="2286001">
                    <a:moveTo>
                      <a:pt x="457200" y="0"/>
                    </a:moveTo>
                    <a:cubicBezTo>
                      <a:pt x="709705" y="0"/>
                      <a:pt x="914400" y="204695"/>
                      <a:pt x="914400" y="457200"/>
                    </a:cubicBezTo>
                    <a:cubicBezTo>
                      <a:pt x="914400" y="646579"/>
                      <a:pt x="799259" y="809065"/>
                      <a:pt x="635163" y="878471"/>
                    </a:cubicBezTo>
                    <a:lnTo>
                      <a:pt x="567749" y="899398"/>
                    </a:lnTo>
                    <a:lnTo>
                      <a:pt x="914400" y="2286001"/>
                    </a:lnTo>
                    <a:lnTo>
                      <a:pt x="0" y="2286001"/>
                    </a:lnTo>
                    <a:lnTo>
                      <a:pt x="346651" y="899398"/>
                    </a:lnTo>
                    <a:lnTo>
                      <a:pt x="279237" y="878471"/>
                    </a:lnTo>
                    <a:cubicBezTo>
                      <a:pt x="115141" y="809065"/>
                      <a:pt x="0" y="646579"/>
                      <a:pt x="0" y="457200"/>
                    </a:cubicBezTo>
                    <a:cubicBezTo>
                      <a:pt x="0" y="204695"/>
                      <a:pt x="204695" y="0"/>
                      <a:pt x="457200" y="0"/>
                    </a:cubicBezTo>
                    <a:close/>
                  </a:path>
                </a:pathLst>
              </a:custGeom>
              <a:solidFill>
                <a:schemeClr val="accent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200" b="0" i="0" u="none" strike="noStrike" cap="none" normalizeH="0" baseline="0">
                  <a:ln>
                    <a:noFill/>
                  </a:ln>
                  <a:solidFill>
                    <a:schemeClr val="tx1"/>
                  </a:solidFill>
                  <a:effectLst/>
                  <a:latin typeface="Arial" charset="0"/>
                </a:endParaRPr>
              </a:p>
            </p:txBody>
          </p:sp>
          <p:sp>
            <p:nvSpPr>
              <p:cNvPr id="11" name="Freeform 10"/>
              <p:cNvSpPr>
                <a:spLocks noChangeAspect="1"/>
              </p:cNvSpPr>
              <p:nvPr/>
            </p:nvSpPr>
            <p:spPr bwMode="auto">
              <a:xfrm>
                <a:off x="1033271" y="4900220"/>
                <a:ext cx="457200" cy="1143001"/>
              </a:xfrm>
              <a:custGeom>
                <a:avLst/>
                <a:gdLst>
                  <a:gd name="connsiteX0" fmla="*/ 457200 w 914400"/>
                  <a:gd name="connsiteY0" fmla="*/ 0 h 2286001"/>
                  <a:gd name="connsiteX1" fmla="*/ 914400 w 914400"/>
                  <a:gd name="connsiteY1" fmla="*/ 457200 h 2286001"/>
                  <a:gd name="connsiteX2" fmla="*/ 635163 w 914400"/>
                  <a:gd name="connsiteY2" fmla="*/ 878471 h 2286001"/>
                  <a:gd name="connsiteX3" fmla="*/ 567749 w 914400"/>
                  <a:gd name="connsiteY3" fmla="*/ 899398 h 2286001"/>
                  <a:gd name="connsiteX4" fmla="*/ 914400 w 914400"/>
                  <a:gd name="connsiteY4" fmla="*/ 2286001 h 2286001"/>
                  <a:gd name="connsiteX5" fmla="*/ 0 w 914400"/>
                  <a:gd name="connsiteY5" fmla="*/ 2286001 h 2286001"/>
                  <a:gd name="connsiteX6" fmla="*/ 346651 w 914400"/>
                  <a:gd name="connsiteY6" fmla="*/ 899398 h 2286001"/>
                  <a:gd name="connsiteX7" fmla="*/ 279237 w 914400"/>
                  <a:gd name="connsiteY7" fmla="*/ 878471 h 2286001"/>
                  <a:gd name="connsiteX8" fmla="*/ 0 w 914400"/>
                  <a:gd name="connsiteY8" fmla="*/ 457200 h 2286001"/>
                  <a:gd name="connsiteX9" fmla="*/ 457200 w 914400"/>
                  <a:gd name="connsiteY9" fmla="*/ 0 h 2286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14400" h="2286001">
                    <a:moveTo>
                      <a:pt x="457200" y="0"/>
                    </a:moveTo>
                    <a:cubicBezTo>
                      <a:pt x="709705" y="0"/>
                      <a:pt x="914400" y="204695"/>
                      <a:pt x="914400" y="457200"/>
                    </a:cubicBezTo>
                    <a:cubicBezTo>
                      <a:pt x="914400" y="646579"/>
                      <a:pt x="799259" y="809065"/>
                      <a:pt x="635163" y="878471"/>
                    </a:cubicBezTo>
                    <a:lnTo>
                      <a:pt x="567749" y="899398"/>
                    </a:lnTo>
                    <a:lnTo>
                      <a:pt x="914400" y="2286001"/>
                    </a:lnTo>
                    <a:lnTo>
                      <a:pt x="0" y="2286001"/>
                    </a:lnTo>
                    <a:lnTo>
                      <a:pt x="346651" y="899398"/>
                    </a:lnTo>
                    <a:lnTo>
                      <a:pt x="279237" y="878471"/>
                    </a:lnTo>
                    <a:cubicBezTo>
                      <a:pt x="115141" y="809065"/>
                      <a:pt x="0" y="646579"/>
                      <a:pt x="0" y="457200"/>
                    </a:cubicBezTo>
                    <a:cubicBezTo>
                      <a:pt x="0" y="204695"/>
                      <a:pt x="204695" y="0"/>
                      <a:pt x="457200" y="0"/>
                    </a:cubicBezTo>
                    <a:close/>
                  </a:path>
                </a:pathLst>
              </a:custGeom>
              <a:solidFill>
                <a:schemeClr val="accent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200" b="0" i="0" u="none" strike="noStrike" cap="none" normalizeH="0" baseline="0">
                  <a:ln>
                    <a:noFill/>
                  </a:ln>
                  <a:solidFill>
                    <a:schemeClr val="tx1"/>
                  </a:solidFill>
                  <a:effectLst/>
                  <a:latin typeface="Arial" charset="0"/>
                </a:endParaRPr>
              </a:p>
            </p:txBody>
          </p:sp>
        </p:grpSp>
        <p:sp>
          <p:nvSpPr>
            <p:cNvPr id="12" name="TextBox 11"/>
            <p:cNvSpPr txBox="1"/>
            <p:nvPr/>
          </p:nvSpPr>
          <p:spPr>
            <a:xfrm>
              <a:off x="1497477" y="5877663"/>
              <a:ext cx="2657856" cy="430887"/>
            </a:xfrm>
            <a:prstGeom prst="rect">
              <a:avLst/>
            </a:prstGeom>
            <a:noFill/>
          </p:spPr>
          <p:txBody>
            <a:bodyPr wrap="square" rtlCol="0">
              <a:spAutoFit/>
            </a:bodyPr>
            <a:lstStyle/>
            <a:p>
              <a:pPr algn="ctr"/>
              <a:r>
                <a:rPr lang="en-US" dirty="0"/>
                <a:t>Peer to peer</a:t>
              </a:r>
            </a:p>
          </p:txBody>
        </p:sp>
      </p:grpSp>
      <p:grpSp>
        <p:nvGrpSpPr>
          <p:cNvPr id="34" name="Group 33"/>
          <p:cNvGrpSpPr/>
          <p:nvPr/>
        </p:nvGrpSpPr>
        <p:grpSpPr>
          <a:xfrm>
            <a:off x="5764824" y="1426196"/>
            <a:ext cx="2657856" cy="1874943"/>
            <a:chOff x="5771384" y="1426196"/>
            <a:chExt cx="2657856" cy="1874943"/>
          </a:xfrm>
        </p:grpSpPr>
        <p:sp>
          <p:nvSpPr>
            <p:cNvPr id="14" name="TextBox 13"/>
            <p:cNvSpPr txBox="1"/>
            <p:nvPr/>
          </p:nvSpPr>
          <p:spPr>
            <a:xfrm>
              <a:off x="5771384" y="2870252"/>
              <a:ext cx="2657856" cy="430887"/>
            </a:xfrm>
            <a:prstGeom prst="rect">
              <a:avLst/>
            </a:prstGeom>
            <a:noFill/>
          </p:spPr>
          <p:txBody>
            <a:bodyPr wrap="square" rtlCol="0">
              <a:spAutoFit/>
            </a:bodyPr>
            <a:lstStyle/>
            <a:p>
              <a:pPr algn="ctr"/>
              <a:r>
                <a:rPr lang="en-US" dirty="0"/>
                <a:t>Self-evaluation</a:t>
              </a:r>
            </a:p>
          </p:txBody>
        </p:sp>
        <p:grpSp>
          <p:nvGrpSpPr>
            <p:cNvPr id="26" name="Group 25"/>
            <p:cNvGrpSpPr/>
            <p:nvPr/>
          </p:nvGrpSpPr>
          <p:grpSpPr>
            <a:xfrm>
              <a:off x="6208740" y="1426196"/>
              <a:ext cx="1783144" cy="1430902"/>
              <a:chOff x="6077557" y="1426196"/>
              <a:chExt cx="1783144" cy="1430902"/>
            </a:xfrm>
          </p:grpSpPr>
          <p:sp>
            <p:nvSpPr>
              <p:cNvPr id="13" name="Freeform 12"/>
              <p:cNvSpPr>
                <a:spLocks noChangeAspect="1"/>
              </p:cNvSpPr>
              <p:nvPr/>
            </p:nvSpPr>
            <p:spPr bwMode="auto">
              <a:xfrm>
                <a:off x="6740529" y="1714097"/>
                <a:ext cx="457200" cy="1143001"/>
              </a:xfrm>
              <a:custGeom>
                <a:avLst/>
                <a:gdLst>
                  <a:gd name="connsiteX0" fmla="*/ 457200 w 914400"/>
                  <a:gd name="connsiteY0" fmla="*/ 0 h 2286001"/>
                  <a:gd name="connsiteX1" fmla="*/ 914400 w 914400"/>
                  <a:gd name="connsiteY1" fmla="*/ 457200 h 2286001"/>
                  <a:gd name="connsiteX2" fmla="*/ 635163 w 914400"/>
                  <a:gd name="connsiteY2" fmla="*/ 878471 h 2286001"/>
                  <a:gd name="connsiteX3" fmla="*/ 567749 w 914400"/>
                  <a:gd name="connsiteY3" fmla="*/ 899398 h 2286001"/>
                  <a:gd name="connsiteX4" fmla="*/ 914400 w 914400"/>
                  <a:gd name="connsiteY4" fmla="*/ 2286001 h 2286001"/>
                  <a:gd name="connsiteX5" fmla="*/ 0 w 914400"/>
                  <a:gd name="connsiteY5" fmla="*/ 2286001 h 2286001"/>
                  <a:gd name="connsiteX6" fmla="*/ 346651 w 914400"/>
                  <a:gd name="connsiteY6" fmla="*/ 899398 h 2286001"/>
                  <a:gd name="connsiteX7" fmla="*/ 279237 w 914400"/>
                  <a:gd name="connsiteY7" fmla="*/ 878471 h 2286001"/>
                  <a:gd name="connsiteX8" fmla="*/ 0 w 914400"/>
                  <a:gd name="connsiteY8" fmla="*/ 457200 h 2286001"/>
                  <a:gd name="connsiteX9" fmla="*/ 457200 w 914400"/>
                  <a:gd name="connsiteY9" fmla="*/ 0 h 2286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14400" h="2286001">
                    <a:moveTo>
                      <a:pt x="457200" y="0"/>
                    </a:moveTo>
                    <a:cubicBezTo>
                      <a:pt x="709705" y="0"/>
                      <a:pt x="914400" y="204695"/>
                      <a:pt x="914400" y="457200"/>
                    </a:cubicBezTo>
                    <a:cubicBezTo>
                      <a:pt x="914400" y="646579"/>
                      <a:pt x="799259" y="809065"/>
                      <a:pt x="635163" y="878471"/>
                    </a:cubicBezTo>
                    <a:lnTo>
                      <a:pt x="567749" y="899398"/>
                    </a:lnTo>
                    <a:lnTo>
                      <a:pt x="914400" y="2286001"/>
                    </a:lnTo>
                    <a:lnTo>
                      <a:pt x="0" y="2286001"/>
                    </a:lnTo>
                    <a:lnTo>
                      <a:pt x="346651" y="899398"/>
                    </a:lnTo>
                    <a:lnTo>
                      <a:pt x="279237" y="878471"/>
                    </a:lnTo>
                    <a:cubicBezTo>
                      <a:pt x="115141" y="809065"/>
                      <a:pt x="0" y="646579"/>
                      <a:pt x="0" y="457200"/>
                    </a:cubicBezTo>
                    <a:cubicBezTo>
                      <a:pt x="0" y="204695"/>
                      <a:pt x="204695" y="0"/>
                      <a:pt x="457200" y="0"/>
                    </a:cubicBezTo>
                    <a:close/>
                  </a:path>
                </a:pathLst>
              </a:custGeom>
              <a:solidFill>
                <a:schemeClr val="accent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200" b="0" i="0" u="none" strike="noStrike" cap="none" normalizeH="0" baseline="0">
                  <a:ln>
                    <a:noFill/>
                  </a:ln>
                  <a:solidFill>
                    <a:schemeClr val="tx1"/>
                  </a:solidFill>
                  <a:effectLst/>
                  <a:latin typeface="Arial" charset="0"/>
                </a:endParaRPr>
              </a:p>
            </p:txBody>
          </p:sp>
          <p:sp>
            <p:nvSpPr>
              <p:cNvPr id="15" name="Rectangle 14"/>
              <p:cNvSpPr/>
              <p:nvPr/>
            </p:nvSpPr>
            <p:spPr>
              <a:xfrm rot="19789465">
                <a:off x="6077557" y="1426196"/>
                <a:ext cx="607859" cy="923330"/>
              </a:xfrm>
              <a:prstGeom prst="rect">
                <a:avLst/>
              </a:prstGeom>
              <a:noFill/>
            </p:spPr>
            <p:txBody>
              <a:bodyPr wrap="none" lIns="91440" tIns="45720" rIns="91440" bIns="45720">
                <a:spAutoFit/>
              </a:bodyPr>
              <a:lstStyle/>
              <a:p>
                <a:pPr algn="ctr"/>
                <a:r>
                  <a:rPr lang="en-US" sz="5400" b="1" cap="none" spc="0" dirty="0">
                    <a:ln w="6600">
                      <a:solidFill>
                        <a:schemeClr val="accent2"/>
                      </a:solidFill>
                      <a:prstDash val="solid"/>
                    </a:ln>
                    <a:solidFill>
                      <a:schemeClr val="accent3"/>
                    </a:solidFill>
                    <a:effectLst>
                      <a:outerShdw dist="38100" dir="2700000" algn="tl" rotWithShape="0">
                        <a:schemeClr val="accent2"/>
                      </a:outerShdw>
                    </a:effectLst>
                  </a:rPr>
                  <a:t>?</a:t>
                </a:r>
              </a:p>
            </p:txBody>
          </p:sp>
          <p:sp>
            <p:nvSpPr>
              <p:cNvPr id="16" name="Rectangle 15"/>
              <p:cNvSpPr/>
              <p:nvPr/>
            </p:nvSpPr>
            <p:spPr>
              <a:xfrm rot="23400000">
                <a:off x="7252842" y="1438581"/>
                <a:ext cx="607859" cy="923330"/>
              </a:xfrm>
              <a:prstGeom prst="rect">
                <a:avLst/>
              </a:prstGeom>
              <a:noFill/>
            </p:spPr>
            <p:txBody>
              <a:bodyPr wrap="none" lIns="91440" tIns="45720" rIns="91440" bIns="45720">
                <a:spAutoFit/>
              </a:bodyPr>
              <a:lstStyle/>
              <a:p>
                <a:pPr algn="ctr"/>
                <a:r>
                  <a:rPr lang="en-US" sz="5400" b="1" cap="none" spc="0" dirty="0">
                    <a:ln w="6600">
                      <a:solidFill>
                        <a:schemeClr val="accent2"/>
                      </a:solidFill>
                      <a:prstDash val="solid"/>
                    </a:ln>
                    <a:solidFill>
                      <a:schemeClr val="accent3"/>
                    </a:solidFill>
                    <a:effectLst>
                      <a:outerShdw dist="38100" dir="2700000" algn="tl" rotWithShape="0">
                        <a:schemeClr val="accent2"/>
                      </a:outerShdw>
                    </a:effectLst>
                  </a:rPr>
                  <a:t>?</a:t>
                </a:r>
              </a:p>
            </p:txBody>
          </p:sp>
        </p:grpSp>
      </p:grpSp>
      <p:grpSp>
        <p:nvGrpSpPr>
          <p:cNvPr id="33" name="Group 32"/>
          <p:cNvGrpSpPr/>
          <p:nvPr/>
        </p:nvGrpSpPr>
        <p:grpSpPr>
          <a:xfrm>
            <a:off x="5764824" y="4107894"/>
            <a:ext cx="2657856" cy="2810256"/>
            <a:chOff x="5771384" y="4107894"/>
            <a:chExt cx="2657856" cy="2810256"/>
          </a:xfrm>
        </p:grpSpPr>
        <p:grpSp>
          <p:nvGrpSpPr>
            <p:cNvPr id="27" name="Group 26"/>
            <p:cNvGrpSpPr/>
            <p:nvPr/>
          </p:nvGrpSpPr>
          <p:grpSpPr>
            <a:xfrm>
              <a:off x="6172496" y="4107894"/>
              <a:ext cx="1855633" cy="2369667"/>
              <a:chOff x="6586727" y="4107894"/>
              <a:chExt cx="1855633" cy="2369667"/>
            </a:xfrm>
          </p:grpSpPr>
          <p:sp>
            <p:nvSpPr>
              <p:cNvPr id="18" name="Freeform 17"/>
              <p:cNvSpPr>
                <a:spLocks noChangeAspect="1"/>
              </p:cNvSpPr>
              <p:nvPr/>
            </p:nvSpPr>
            <p:spPr bwMode="auto">
              <a:xfrm>
                <a:off x="7511896" y="4107894"/>
                <a:ext cx="457200" cy="1143001"/>
              </a:xfrm>
              <a:custGeom>
                <a:avLst/>
                <a:gdLst>
                  <a:gd name="connsiteX0" fmla="*/ 457200 w 914400"/>
                  <a:gd name="connsiteY0" fmla="*/ 0 h 2286001"/>
                  <a:gd name="connsiteX1" fmla="*/ 914400 w 914400"/>
                  <a:gd name="connsiteY1" fmla="*/ 457200 h 2286001"/>
                  <a:gd name="connsiteX2" fmla="*/ 635163 w 914400"/>
                  <a:gd name="connsiteY2" fmla="*/ 878471 h 2286001"/>
                  <a:gd name="connsiteX3" fmla="*/ 567749 w 914400"/>
                  <a:gd name="connsiteY3" fmla="*/ 899398 h 2286001"/>
                  <a:gd name="connsiteX4" fmla="*/ 914400 w 914400"/>
                  <a:gd name="connsiteY4" fmla="*/ 2286001 h 2286001"/>
                  <a:gd name="connsiteX5" fmla="*/ 0 w 914400"/>
                  <a:gd name="connsiteY5" fmla="*/ 2286001 h 2286001"/>
                  <a:gd name="connsiteX6" fmla="*/ 346651 w 914400"/>
                  <a:gd name="connsiteY6" fmla="*/ 899398 h 2286001"/>
                  <a:gd name="connsiteX7" fmla="*/ 279237 w 914400"/>
                  <a:gd name="connsiteY7" fmla="*/ 878471 h 2286001"/>
                  <a:gd name="connsiteX8" fmla="*/ 0 w 914400"/>
                  <a:gd name="connsiteY8" fmla="*/ 457200 h 2286001"/>
                  <a:gd name="connsiteX9" fmla="*/ 457200 w 914400"/>
                  <a:gd name="connsiteY9" fmla="*/ 0 h 2286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14400" h="2286001">
                    <a:moveTo>
                      <a:pt x="457200" y="0"/>
                    </a:moveTo>
                    <a:cubicBezTo>
                      <a:pt x="709705" y="0"/>
                      <a:pt x="914400" y="204695"/>
                      <a:pt x="914400" y="457200"/>
                    </a:cubicBezTo>
                    <a:cubicBezTo>
                      <a:pt x="914400" y="646579"/>
                      <a:pt x="799259" y="809065"/>
                      <a:pt x="635163" y="878471"/>
                    </a:cubicBezTo>
                    <a:lnTo>
                      <a:pt x="567749" y="899398"/>
                    </a:lnTo>
                    <a:lnTo>
                      <a:pt x="914400" y="2286001"/>
                    </a:lnTo>
                    <a:lnTo>
                      <a:pt x="0" y="2286001"/>
                    </a:lnTo>
                    <a:lnTo>
                      <a:pt x="346651" y="899398"/>
                    </a:lnTo>
                    <a:lnTo>
                      <a:pt x="279237" y="878471"/>
                    </a:lnTo>
                    <a:cubicBezTo>
                      <a:pt x="115141" y="809065"/>
                      <a:pt x="0" y="646579"/>
                      <a:pt x="0" y="457200"/>
                    </a:cubicBezTo>
                    <a:cubicBezTo>
                      <a:pt x="0" y="204695"/>
                      <a:pt x="204695" y="0"/>
                      <a:pt x="457200" y="0"/>
                    </a:cubicBezTo>
                    <a:close/>
                  </a:path>
                </a:pathLst>
              </a:custGeom>
              <a:solidFill>
                <a:schemeClr val="accent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200" b="0" i="0" u="none" strike="noStrike" cap="none" normalizeH="0" baseline="0">
                  <a:ln>
                    <a:noFill/>
                  </a:ln>
                  <a:solidFill>
                    <a:schemeClr val="tx1"/>
                  </a:solidFill>
                  <a:effectLst/>
                  <a:latin typeface="Arial" charset="0"/>
                </a:endParaRPr>
              </a:p>
            </p:txBody>
          </p:sp>
          <p:sp>
            <p:nvSpPr>
              <p:cNvPr id="19" name="Freeform 18"/>
              <p:cNvSpPr>
                <a:spLocks noChangeAspect="1"/>
              </p:cNvSpPr>
              <p:nvPr/>
            </p:nvSpPr>
            <p:spPr bwMode="auto">
              <a:xfrm>
                <a:off x="6586727" y="4662661"/>
                <a:ext cx="457200" cy="1143001"/>
              </a:xfrm>
              <a:custGeom>
                <a:avLst/>
                <a:gdLst>
                  <a:gd name="connsiteX0" fmla="*/ 457200 w 914400"/>
                  <a:gd name="connsiteY0" fmla="*/ 0 h 2286001"/>
                  <a:gd name="connsiteX1" fmla="*/ 914400 w 914400"/>
                  <a:gd name="connsiteY1" fmla="*/ 457200 h 2286001"/>
                  <a:gd name="connsiteX2" fmla="*/ 635163 w 914400"/>
                  <a:gd name="connsiteY2" fmla="*/ 878471 h 2286001"/>
                  <a:gd name="connsiteX3" fmla="*/ 567749 w 914400"/>
                  <a:gd name="connsiteY3" fmla="*/ 899398 h 2286001"/>
                  <a:gd name="connsiteX4" fmla="*/ 914400 w 914400"/>
                  <a:gd name="connsiteY4" fmla="*/ 2286001 h 2286001"/>
                  <a:gd name="connsiteX5" fmla="*/ 0 w 914400"/>
                  <a:gd name="connsiteY5" fmla="*/ 2286001 h 2286001"/>
                  <a:gd name="connsiteX6" fmla="*/ 346651 w 914400"/>
                  <a:gd name="connsiteY6" fmla="*/ 899398 h 2286001"/>
                  <a:gd name="connsiteX7" fmla="*/ 279237 w 914400"/>
                  <a:gd name="connsiteY7" fmla="*/ 878471 h 2286001"/>
                  <a:gd name="connsiteX8" fmla="*/ 0 w 914400"/>
                  <a:gd name="connsiteY8" fmla="*/ 457200 h 2286001"/>
                  <a:gd name="connsiteX9" fmla="*/ 457200 w 914400"/>
                  <a:gd name="connsiteY9" fmla="*/ 0 h 2286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14400" h="2286001">
                    <a:moveTo>
                      <a:pt x="457200" y="0"/>
                    </a:moveTo>
                    <a:cubicBezTo>
                      <a:pt x="709705" y="0"/>
                      <a:pt x="914400" y="204695"/>
                      <a:pt x="914400" y="457200"/>
                    </a:cubicBezTo>
                    <a:cubicBezTo>
                      <a:pt x="914400" y="646579"/>
                      <a:pt x="799259" y="809065"/>
                      <a:pt x="635163" y="878471"/>
                    </a:cubicBezTo>
                    <a:lnTo>
                      <a:pt x="567749" y="899398"/>
                    </a:lnTo>
                    <a:lnTo>
                      <a:pt x="914400" y="2286001"/>
                    </a:lnTo>
                    <a:lnTo>
                      <a:pt x="0" y="2286001"/>
                    </a:lnTo>
                    <a:lnTo>
                      <a:pt x="346651" y="899398"/>
                    </a:lnTo>
                    <a:lnTo>
                      <a:pt x="279237" y="878471"/>
                    </a:lnTo>
                    <a:cubicBezTo>
                      <a:pt x="115141" y="809065"/>
                      <a:pt x="0" y="646579"/>
                      <a:pt x="0" y="457200"/>
                    </a:cubicBezTo>
                    <a:cubicBezTo>
                      <a:pt x="0" y="204695"/>
                      <a:pt x="204695" y="0"/>
                      <a:pt x="457200" y="0"/>
                    </a:cubicBezTo>
                    <a:close/>
                  </a:path>
                </a:pathLst>
              </a:custGeom>
              <a:solidFill>
                <a:schemeClr val="accent2">
                  <a:lumMod val="40000"/>
                  <a:lumOff val="60000"/>
                </a:schemeClr>
              </a:solidFill>
              <a:ln w="28575" cap="flat" cmpd="sng" algn="ctr">
                <a:solidFill>
                  <a:schemeClr val="accent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200" b="0" i="0" u="none" strike="noStrike" cap="none" normalizeH="0" baseline="0">
                  <a:ln>
                    <a:noFill/>
                  </a:ln>
                  <a:solidFill>
                    <a:schemeClr val="tx1"/>
                  </a:solidFill>
                  <a:effectLst/>
                  <a:latin typeface="Arial" charset="0"/>
                </a:endParaRPr>
              </a:p>
            </p:txBody>
          </p:sp>
          <p:sp>
            <p:nvSpPr>
              <p:cNvPr id="20" name="Freeform 19"/>
              <p:cNvSpPr>
                <a:spLocks noChangeAspect="1"/>
              </p:cNvSpPr>
              <p:nvPr/>
            </p:nvSpPr>
            <p:spPr bwMode="auto">
              <a:xfrm>
                <a:off x="7985160" y="4662661"/>
                <a:ext cx="457200" cy="1143001"/>
              </a:xfrm>
              <a:custGeom>
                <a:avLst/>
                <a:gdLst>
                  <a:gd name="connsiteX0" fmla="*/ 457200 w 914400"/>
                  <a:gd name="connsiteY0" fmla="*/ 0 h 2286001"/>
                  <a:gd name="connsiteX1" fmla="*/ 914400 w 914400"/>
                  <a:gd name="connsiteY1" fmla="*/ 457200 h 2286001"/>
                  <a:gd name="connsiteX2" fmla="*/ 635163 w 914400"/>
                  <a:gd name="connsiteY2" fmla="*/ 878471 h 2286001"/>
                  <a:gd name="connsiteX3" fmla="*/ 567749 w 914400"/>
                  <a:gd name="connsiteY3" fmla="*/ 899398 h 2286001"/>
                  <a:gd name="connsiteX4" fmla="*/ 914400 w 914400"/>
                  <a:gd name="connsiteY4" fmla="*/ 2286001 h 2286001"/>
                  <a:gd name="connsiteX5" fmla="*/ 0 w 914400"/>
                  <a:gd name="connsiteY5" fmla="*/ 2286001 h 2286001"/>
                  <a:gd name="connsiteX6" fmla="*/ 346651 w 914400"/>
                  <a:gd name="connsiteY6" fmla="*/ 899398 h 2286001"/>
                  <a:gd name="connsiteX7" fmla="*/ 279237 w 914400"/>
                  <a:gd name="connsiteY7" fmla="*/ 878471 h 2286001"/>
                  <a:gd name="connsiteX8" fmla="*/ 0 w 914400"/>
                  <a:gd name="connsiteY8" fmla="*/ 457200 h 2286001"/>
                  <a:gd name="connsiteX9" fmla="*/ 457200 w 914400"/>
                  <a:gd name="connsiteY9" fmla="*/ 0 h 2286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14400" h="2286001">
                    <a:moveTo>
                      <a:pt x="457200" y="0"/>
                    </a:moveTo>
                    <a:cubicBezTo>
                      <a:pt x="709705" y="0"/>
                      <a:pt x="914400" y="204695"/>
                      <a:pt x="914400" y="457200"/>
                    </a:cubicBezTo>
                    <a:cubicBezTo>
                      <a:pt x="914400" y="646579"/>
                      <a:pt x="799259" y="809065"/>
                      <a:pt x="635163" y="878471"/>
                    </a:cubicBezTo>
                    <a:lnTo>
                      <a:pt x="567749" y="899398"/>
                    </a:lnTo>
                    <a:lnTo>
                      <a:pt x="914400" y="2286001"/>
                    </a:lnTo>
                    <a:lnTo>
                      <a:pt x="0" y="2286001"/>
                    </a:lnTo>
                    <a:lnTo>
                      <a:pt x="346651" y="899398"/>
                    </a:lnTo>
                    <a:lnTo>
                      <a:pt x="279237" y="878471"/>
                    </a:lnTo>
                    <a:cubicBezTo>
                      <a:pt x="115141" y="809065"/>
                      <a:pt x="0" y="646579"/>
                      <a:pt x="0" y="457200"/>
                    </a:cubicBezTo>
                    <a:cubicBezTo>
                      <a:pt x="0" y="204695"/>
                      <a:pt x="204695" y="0"/>
                      <a:pt x="457200" y="0"/>
                    </a:cubicBezTo>
                    <a:close/>
                  </a:path>
                </a:pathLst>
              </a:custGeom>
              <a:solidFill>
                <a:schemeClr val="accent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200" b="0" i="0" u="none" strike="noStrike" cap="none" normalizeH="0" baseline="0">
                  <a:ln>
                    <a:noFill/>
                  </a:ln>
                  <a:solidFill>
                    <a:schemeClr val="tx1"/>
                  </a:solidFill>
                  <a:effectLst/>
                  <a:latin typeface="Arial" charset="0"/>
                </a:endParaRPr>
              </a:p>
            </p:txBody>
          </p:sp>
          <p:sp>
            <p:nvSpPr>
              <p:cNvPr id="21" name="Freeform 20"/>
              <p:cNvSpPr>
                <a:spLocks noChangeAspect="1"/>
              </p:cNvSpPr>
              <p:nvPr/>
            </p:nvSpPr>
            <p:spPr bwMode="auto">
              <a:xfrm>
                <a:off x="7511896" y="5334560"/>
                <a:ext cx="457200" cy="1143001"/>
              </a:xfrm>
              <a:custGeom>
                <a:avLst/>
                <a:gdLst>
                  <a:gd name="connsiteX0" fmla="*/ 457200 w 914400"/>
                  <a:gd name="connsiteY0" fmla="*/ 0 h 2286001"/>
                  <a:gd name="connsiteX1" fmla="*/ 914400 w 914400"/>
                  <a:gd name="connsiteY1" fmla="*/ 457200 h 2286001"/>
                  <a:gd name="connsiteX2" fmla="*/ 635163 w 914400"/>
                  <a:gd name="connsiteY2" fmla="*/ 878471 h 2286001"/>
                  <a:gd name="connsiteX3" fmla="*/ 567749 w 914400"/>
                  <a:gd name="connsiteY3" fmla="*/ 899398 h 2286001"/>
                  <a:gd name="connsiteX4" fmla="*/ 914400 w 914400"/>
                  <a:gd name="connsiteY4" fmla="*/ 2286001 h 2286001"/>
                  <a:gd name="connsiteX5" fmla="*/ 0 w 914400"/>
                  <a:gd name="connsiteY5" fmla="*/ 2286001 h 2286001"/>
                  <a:gd name="connsiteX6" fmla="*/ 346651 w 914400"/>
                  <a:gd name="connsiteY6" fmla="*/ 899398 h 2286001"/>
                  <a:gd name="connsiteX7" fmla="*/ 279237 w 914400"/>
                  <a:gd name="connsiteY7" fmla="*/ 878471 h 2286001"/>
                  <a:gd name="connsiteX8" fmla="*/ 0 w 914400"/>
                  <a:gd name="connsiteY8" fmla="*/ 457200 h 2286001"/>
                  <a:gd name="connsiteX9" fmla="*/ 457200 w 914400"/>
                  <a:gd name="connsiteY9" fmla="*/ 0 h 2286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14400" h="2286001">
                    <a:moveTo>
                      <a:pt x="457200" y="0"/>
                    </a:moveTo>
                    <a:cubicBezTo>
                      <a:pt x="709705" y="0"/>
                      <a:pt x="914400" y="204695"/>
                      <a:pt x="914400" y="457200"/>
                    </a:cubicBezTo>
                    <a:cubicBezTo>
                      <a:pt x="914400" y="646579"/>
                      <a:pt x="799259" y="809065"/>
                      <a:pt x="635163" y="878471"/>
                    </a:cubicBezTo>
                    <a:lnTo>
                      <a:pt x="567749" y="899398"/>
                    </a:lnTo>
                    <a:lnTo>
                      <a:pt x="914400" y="2286001"/>
                    </a:lnTo>
                    <a:lnTo>
                      <a:pt x="0" y="2286001"/>
                    </a:lnTo>
                    <a:lnTo>
                      <a:pt x="346651" y="899398"/>
                    </a:lnTo>
                    <a:lnTo>
                      <a:pt x="279237" y="878471"/>
                    </a:lnTo>
                    <a:cubicBezTo>
                      <a:pt x="115141" y="809065"/>
                      <a:pt x="0" y="646579"/>
                      <a:pt x="0" y="457200"/>
                    </a:cubicBezTo>
                    <a:cubicBezTo>
                      <a:pt x="0" y="204695"/>
                      <a:pt x="204695" y="0"/>
                      <a:pt x="457200" y="0"/>
                    </a:cubicBezTo>
                    <a:close/>
                  </a:path>
                </a:pathLst>
              </a:custGeom>
              <a:solidFill>
                <a:schemeClr val="accent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200" b="0" i="0" u="none" strike="noStrike" cap="none" normalizeH="0" baseline="0">
                  <a:ln>
                    <a:noFill/>
                  </a:ln>
                  <a:solidFill>
                    <a:schemeClr val="tx1"/>
                  </a:solidFill>
                  <a:effectLst/>
                  <a:latin typeface="Arial" charset="0"/>
                </a:endParaRPr>
              </a:p>
            </p:txBody>
          </p:sp>
        </p:grpSp>
        <p:sp>
          <p:nvSpPr>
            <p:cNvPr id="23" name="TextBox 22"/>
            <p:cNvSpPr txBox="1"/>
            <p:nvPr/>
          </p:nvSpPr>
          <p:spPr>
            <a:xfrm>
              <a:off x="5771384" y="6487263"/>
              <a:ext cx="2657856" cy="430887"/>
            </a:xfrm>
            <a:prstGeom prst="rect">
              <a:avLst/>
            </a:prstGeom>
            <a:noFill/>
          </p:spPr>
          <p:txBody>
            <a:bodyPr wrap="square" rtlCol="0">
              <a:spAutoFit/>
            </a:bodyPr>
            <a:lstStyle/>
            <a:p>
              <a:pPr algn="ctr"/>
              <a:r>
                <a:rPr lang="en-US" dirty="0"/>
                <a:t>Whole class</a:t>
              </a:r>
            </a:p>
          </p:txBody>
        </p:sp>
      </p:grpSp>
    </p:spTree>
    <p:extLst>
      <p:ext uri="{BB962C8B-B14F-4D97-AF65-F5344CB8AC3E}">
        <p14:creationId xmlns:p14="http://schemas.microsoft.com/office/powerpoint/2010/main" val="336866483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1"/>
                                        </p:tgtEl>
                                        <p:attrNameLst>
                                          <p:attrName>style.visibility</p:attrName>
                                        </p:attrNameLst>
                                      </p:cBhvr>
                                      <p:to>
                                        <p:strVal val="visible"/>
                                      </p:to>
                                    </p:set>
                                    <p:animEffect transition="in" filter="fade">
                                      <p:cBhvr>
                                        <p:cTn id="7" dur="1000"/>
                                        <p:tgtEl>
                                          <p:spTgt spid="31"/>
                                        </p:tgtEl>
                                      </p:cBhvr>
                                    </p:animEffect>
                                    <p:anim calcmode="lin" valueType="num">
                                      <p:cBhvr>
                                        <p:cTn id="8" dur="1000" fill="hold"/>
                                        <p:tgtEl>
                                          <p:spTgt spid="31"/>
                                        </p:tgtEl>
                                        <p:attrNameLst>
                                          <p:attrName>ppt_x</p:attrName>
                                        </p:attrNameLst>
                                      </p:cBhvr>
                                      <p:tavLst>
                                        <p:tav tm="0">
                                          <p:val>
                                            <p:strVal val="#ppt_x"/>
                                          </p:val>
                                        </p:tav>
                                        <p:tav tm="100000">
                                          <p:val>
                                            <p:strVal val="#ppt_x"/>
                                          </p:val>
                                        </p:tav>
                                      </p:tavLst>
                                    </p:anim>
                                    <p:anim calcmode="lin" valueType="num">
                                      <p:cBhvr>
                                        <p:cTn id="9" dur="1000" fill="hold"/>
                                        <p:tgtEl>
                                          <p:spTgt spid="31"/>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4"/>
                                        </p:tgtEl>
                                        <p:attrNameLst>
                                          <p:attrName>style.visibility</p:attrName>
                                        </p:attrNameLst>
                                      </p:cBhvr>
                                      <p:to>
                                        <p:strVal val="visible"/>
                                      </p:to>
                                    </p:set>
                                    <p:animEffect transition="in" filter="fade">
                                      <p:cBhvr>
                                        <p:cTn id="14" dur="1000"/>
                                        <p:tgtEl>
                                          <p:spTgt spid="34"/>
                                        </p:tgtEl>
                                      </p:cBhvr>
                                    </p:animEffect>
                                    <p:anim calcmode="lin" valueType="num">
                                      <p:cBhvr>
                                        <p:cTn id="15" dur="1000" fill="hold"/>
                                        <p:tgtEl>
                                          <p:spTgt spid="34"/>
                                        </p:tgtEl>
                                        <p:attrNameLst>
                                          <p:attrName>ppt_x</p:attrName>
                                        </p:attrNameLst>
                                      </p:cBhvr>
                                      <p:tavLst>
                                        <p:tav tm="0">
                                          <p:val>
                                            <p:strVal val="#ppt_x"/>
                                          </p:val>
                                        </p:tav>
                                        <p:tav tm="100000">
                                          <p:val>
                                            <p:strVal val="#ppt_x"/>
                                          </p:val>
                                        </p:tav>
                                      </p:tavLst>
                                    </p:anim>
                                    <p:anim calcmode="lin" valueType="num">
                                      <p:cBhvr>
                                        <p:cTn id="16" dur="1000" fill="hold"/>
                                        <p:tgtEl>
                                          <p:spTgt spid="34"/>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2"/>
                                        </p:tgtEl>
                                        <p:attrNameLst>
                                          <p:attrName>style.visibility</p:attrName>
                                        </p:attrNameLst>
                                      </p:cBhvr>
                                      <p:to>
                                        <p:strVal val="visible"/>
                                      </p:to>
                                    </p:set>
                                    <p:animEffect transition="in" filter="fade">
                                      <p:cBhvr>
                                        <p:cTn id="21" dur="1000"/>
                                        <p:tgtEl>
                                          <p:spTgt spid="32"/>
                                        </p:tgtEl>
                                      </p:cBhvr>
                                    </p:animEffect>
                                    <p:anim calcmode="lin" valueType="num">
                                      <p:cBhvr>
                                        <p:cTn id="22" dur="1000" fill="hold"/>
                                        <p:tgtEl>
                                          <p:spTgt spid="32"/>
                                        </p:tgtEl>
                                        <p:attrNameLst>
                                          <p:attrName>ppt_x</p:attrName>
                                        </p:attrNameLst>
                                      </p:cBhvr>
                                      <p:tavLst>
                                        <p:tav tm="0">
                                          <p:val>
                                            <p:strVal val="#ppt_x"/>
                                          </p:val>
                                        </p:tav>
                                        <p:tav tm="100000">
                                          <p:val>
                                            <p:strVal val="#ppt_x"/>
                                          </p:val>
                                        </p:tav>
                                      </p:tavLst>
                                    </p:anim>
                                    <p:anim calcmode="lin" valueType="num">
                                      <p:cBhvr>
                                        <p:cTn id="23" dur="1000" fill="hold"/>
                                        <p:tgtEl>
                                          <p:spTgt spid="32"/>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3"/>
                                        </p:tgtEl>
                                        <p:attrNameLst>
                                          <p:attrName>style.visibility</p:attrName>
                                        </p:attrNameLst>
                                      </p:cBhvr>
                                      <p:to>
                                        <p:strVal val="visible"/>
                                      </p:to>
                                    </p:set>
                                    <p:animEffect transition="in" filter="fade">
                                      <p:cBhvr>
                                        <p:cTn id="28" dur="1000"/>
                                        <p:tgtEl>
                                          <p:spTgt spid="33"/>
                                        </p:tgtEl>
                                      </p:cBhvr>
                                    </p:animEffect>
                                    <p:anim calcmode="lin" valueType="num">
                                      <p:cBhvr>
                                        <p:cTn id="29" dur="1000" fill="hold"/>
                                        <p:tgtEl>
                                          <p:spTgt spid="33"/>
                                        </p:tgtEl>
                                        <p:attrNameLst>
                                          <p:attrName>ppt_x</p:attrName>
                                        </p:attrNameLst>
                                      </p:cBhvr>
                                      <p:tavLst>
                                        <p:tav tm="0">
                                          <p:val>
                                            <p:strVal val="#ppt_x"/>
                                          </p:val>
                                        </p:tav>
                                        <p:tav tm="100000">
                                          <p:val>
                                            <p:strVal val="#ppt_x"/>
                                          </p:val>
                                        </p:tav>
                                      </p:tavLst>
                                    </p:anim>
                                    <p:anim calcmode="lin" valueType="num">
                                      <p:cBhvr>
                                        <p:cTn id="30" dur="1000" fill="hold"/>
                                        <p:tgtEl>
                                          <p:spTgt spid="3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WingMod">
  <a:themeElements>
    <a:clrScheme name="DLI">
      <a:dk1>
        <a:srgbClr val="000000"/>
      </a:dk1>
      <a:lt1>
        <a:srgbClr val="FFFFFF"/>
      </a:lt1>
      <a:dk2>
        <a:srgbClr val="000066"/>
      </a:dk2>
      <a:lt2>
        <a:srgbClr val="808080"/>
      </a:lt2>
      <a:accent1>
        <a:srgbClr val="00648F"/>
      </a:accent1>
      <a:accent2>
        <a:srgbClr val="D71730"/>
      </a:accent2>
      <a:accent3>
        <a:srgbClr val="F6C20B"/>
      </a:accent3>
      <a:accent4>
        <a:srgbClr val="006351"/>
      </a:accent4>
      <a:accent5>
        <a:srgbClr val="688E5E"/>
      </a:accent5>
      <a:accent6>
        <a:srgbClr val="FBE3A4"/>
      </a:accent6>
      <a:hlink>
        <a:srgbClr val="00308F"/>
      </a:hlink>
      <a:folHlink>
        <a:srgbClr val="AF1E2D"/>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2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2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6" id="{632771E2-4406-4347-B22B-7926C0B23455}" vid="{4D844793-C621-4589-BCBB-70E7E5B9CA2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637TRG</Template>
  <TotalTime>723</TotalTime>
  <Words>3904</Words>
  <Application>Microsoft Office PowerPoint</Application>
  <PresentationFormat>Custom</PresentationFormat>
  <Paragraphs>255</Paragraphs>
  <Slides>19</Slides>
  <Notes>16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vt:i4>
      </vt:variant>
    </vt:vector>
  </HeadingPairs>
  <TitlesOfParts>
    <vt:vector size="25" baseType="lpstr">
      <vt:lpstr>Arial</vt:lpstr>
      <vt:lpstr>Arial Black</vt:lpstr>
      <vt:lpstr>Arial Narrow</vt:lpstr>
      <vt:lpstr>Calibri</vt:lpstr>
      <vt:lpstr>Times New Roman</vt:lpstr>
      <vt:lpstr>WingMod</vt:lpstr>
      <vt:lpstr>The Need for Training on Giving and Receiving Feedback </vt:lpstr>
      <vt:lpstr>Overview</vt:lpstr>
      <vt:lpstr>Feedback Defined</vt:lpstr>
      <vt:lpstr>History of Feedback</vt:lpstr>
      <vt:lpstr>History of Feedback</vt:lpstr>
      <vt:lpstr>Feedback Approaches</vt:lpstr>
      <vt:lpstr>Feedback’s Role in Learning</vt:lpstr>
      <vt:lpstr>Feedback’s Role in Learning</vt:lpstr>
      <vt:lpstr>Feedback Categories</vt:lpstr>
      <vt:lpstr>Qualities of Useful Feedback</vt:lpstr>
      <vt:lpstr>Qualities of Useful Feedback</vt:lpstr>
      <vt:lpstr>Feedback Training for Teachers</vt:lpstr>
      <vt:lpstr>Feedback Training for Teachers</vt:lpstr>
      <vt:lpstr>Feedback Training for Students</vt:lpstr>
      <vt:lpstr>Feedback Training for Students</vt:lpstr>
      <vt:lpstr>Combating Defensiveness</vt:lpstr>
      <vt:lpstr>The Bottom Line</vt:lpstr>
      <vt:lpstr>References</vt:lpstr>
      <vt:lpstr>Discussion?</vt:lpstr>
    </vt:vector>
  </TitlesOfParts>
  <Company>U.S. Air Force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ASHLEY BAHREINI</dc:creator>
  <cp:lastModifiedBy>ashleyfb2019@outlook.com</cp:lastModifiedBy>
  <cp:revision>117</cp:revision>
  <dcterms:created xsi:type="dcterms:W3CDTF">2019-09-23T17:15:51Z</dcterms:created>
  <dcterms:modified xsi:type="dcterms:W3CDTF">2019-10-05T03:21:30Z</dcterms:modified>
</cp:coreProperties>
</file>