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  <p:sldMasterId id="2147483735" r:id="rId2"/>
    <p:sldMasterId id="2147483746" r:id="rId3"/>
    <p:sldMasterId id="2147484027" r:id="rId4"/>
  </p:sldMasterIdLst>
  <p:notesMasterIdLst>
    <p:notesMasterId r:id="rId27"/>
  </p:notesMasterIdLst>
  <p:sldIdLst>
    <p:sldId id="330" r:id="rId5"/>
    <p:sldId id="266" r:id="rId6"/>
    <p:sldId id="351" r:id="rId7"/>
    <p:sldId id="352" r:id="rId8"/>
    <p:sldId id="268" r:id="rId9"/>
    <p:sldId id="273" r:id="rId10"/>
    <p:sldId id="337" r:id="rId11"/>
    <p:sldId id="339" r:id="rId12"/>
    <p:sldId id="340" r:id="rId13"/>
    <p:sldId id="278" r:id="rId14"/>
    <p:sldId id="349" r:id="rId15"/>
    <p:sldId id="342" r:id="rId16"/>
    <p:sldId id="348" r:id="rId17"/>
    <p:sldId id="311" r:id="rId18"/>
    <p:sldId id="344" r:id="rId19"/>
    <p:sldId id="345" r:id="rId20"/>
    <p:sldId id="350" r:id="rId21"/>
    <p:sldId id="347" r:id="rId22"/>
    <p:sldId id="317" r:id="rId23"/>
    <p:sldId id="329" r:id="rId24"/>
    <p:sldId id="323" r:id="rId25"/>
    <p:sldId id="310" r:id="rId26"/>
  </p:sldIdLst>
  <p:sldSz cx="9144000" cy="6858000" type="screen4x3"/>
  <p:notesSz cx="6789738" cy="9929813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23" autoAdjust="0"/>
    <p:restoredTop sz="94450" autoAdjust="0"/>
  </p:normalViewPr>
  <p:slideViewPr>
    <p:cSldViewPr>
      <p:cViewPr varScale="1">
        <p:scale>
          <a:sx n="103" d="100"/>
          <a:sy n="103" d="100"/>
        </p:scale>
        <p:origin x="-18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200" d="100"/>
          <a:sy n="200" d="100"/>
        </p:scale>
        <p:origin x="-474" y="4524"/>
      </p:cViewPr>
      <p:guideLst>
        <p:guide orient="horz" pos="3127"/>
        <p:guide pos="21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4925" y="0"/>
            <a:ext cx="29432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84E7C3-CEE5-468C-97E5-3A01CAFB9BC2}" type="datetimeFigureOut">
              <a:rPr lang="bg-BG"/>
              <a:pPr>
                <a:defRPr/>
              </a:pPr>
              <a:t>2.9.2022 г.</a:t>
            </a:fld>
            <a:endParaRPr lang="bg-BG"/>
          </a:p>
        </p:txBody>
      </p:sp>
      <p:sp>
        <p:nvSpPr>
          <p:cNvPr id="4" name="Slide Image Placeholder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1241425"/>
            <a:ext cx="4465638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/>
          </a:p>
        </p:txBody>
      </p:sp>
      <p:sp>
        <p:nvSpPr>
          <p:cNvPr id="5" name="Notes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0838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bg-BG" noProof="0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32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4925" y="9431338"/>
            <a:ext cx="29432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87D879-75BB-4BD5-98E0-552862E4810D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328460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0463" y="1241425"/>
            <a:ext cx="4468812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bg-BG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E78073D-9955-4D8B-A98E-A3401AB2E372}" type="slidenum">
              <a:rPr lang="bg-BG" altLang="bg-BG" smtClean="0"/>
              <a:pPr/>
              <a:t>1</a:t>
            </a:fld>
            <a:endParaRPr lang="bg-BG" altLang="bg-BG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0463" y="1241425"/>
            <a:ext cx="4468812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46150" y="5324475"/>
            <a:ext cx="4970463" cy="2447925"/>
          </a:xfrm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altLang="en-US" sz="1400" dirty="0"/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87B0E4D-00D9-405C-A0B1-90E28ACEBB98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10</a:t>
            </a:fld>
            <a:endParaRPr lang="en-US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7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bg-BG" altLang="bg-BG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bg-BG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CF7848A-FADD-490E-91B8-9A01DE129BF0}" type="slidenum">
              <a:rPr lang="bg-BG" altLang="bg-BG"/>
              <a:pPr/>
              <a:t>11</a:t>
            </a:fld>
            <a:endParaRPr lang="bg-BG" altLang="bg-BG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bg-BG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3911A8E-DBEA-4636-B262-9BCBF8FF358A}" type="slidenum">
              <a:rPr lang="bg-BG" altLang="bg-BG" smtClean="0"/>
              <a:pPr/>
              <a:t>12</a:t>
            </a:fld>
            <a:endParaRPr lang="bg-BG" altLang="bg-BG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0463" y="1241425"/>
            <a:ext cx="4468812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bg-BG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F0F5E9C-8A90-4B90-92B0-577CA84C529E}" type="slidenum">
              <a:rPr lang="bg-BG" altLang="bg-BG" smtClean="0"/>
              <a:pPr/>
              <a:t>14</a:t>
            </a:fld>
            <a:endParaRPr lang="bg-BG" altLang="bg-BG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bg-BG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CF7848A-FADD-490E-91B8-9A01DE129BF0}" type="slidenum">
              <a:rPr lang="bg-BG" altLang="bg-BG"/>
              <a:pPr/>
              <a:t>15</a:t>
            </a:fld>
            <a:endParaRPr lang="bg-BG" altLang="bg-BG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bg-BG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F6963DE-49AA-4D22-B02E-A189AD37E78A}" type="slidenum">
              <a:rPr lang="bg-BG" altLang="bg-BG"/>
              <a:pPr/>
              <a:t>16</a:t>
            </a:fld>
            <a:endParaRPr lang="bg-BG" altLang="bg-BG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bg-BG" altLang="bg-BG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064E9D0-EE46-4586-95E1-504E0D97C4C7}" type="slidenum">
              <a:rPr lang="bg-BG" altLang="bg-BG"/>
              <a:pPr/>
              <a:t>18</a:t>
            </a:fld>
            <a:endParaRPr lang="bg-BG" altLang="bg-BG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0463" y="1241425"/>
            <a:ext cx="4468812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bg-BG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AE65B94-5DF6-4202-95FF-5A6E92F493B1}" type="slidenum">
              <a:rPr lang="bg-BG" altLang="bg-BG" smtClean="0"/>
              <a:pPr/>
              <a:t>19</a:t>
            </a:fld>
            <a:endParaRPr lang="bg-BG" altLang="bg-BG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0463" y="1241425"/>
            <a:ext cx="4468812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bg-BG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5D2A764-C144-4AE0-9033-AF7C6A473C26}" type="slidenum">
              <a:rPr lang="bg-BG" altLang="bg-BG" smtClean="0"/>
              <a:pPr/>
              <a:t>20</a:t>
            </a:fld>
            <a:endParaRPr lang="bg-BG" altLang="bg-BG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0463" y="1241425"/>
            <a:ext cx="4468812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bg-BG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50EBDF2-8684-4B92-B2B2-2B7695D37271}" type="slidenum">
              <a:rPr lang="bg-BG" altLang="bg-BG" smtClean="0"/>
              <a:pPr/>
              <a:t>21</a:t>
            </a:fld>
            <a:endParaRPr lang="bg-BG" altLang="bg-BG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0463" y="1241425"/>
            <a:ext cx="4468812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77813" y="4541838"/>
            <a:ext cx="6551612" cy="5072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bg-BG" smtClean="0">
              <a:cs typeface="Times New Roman" pitchFamily="18" charset="0"/>
            </a:endParaRPr>
          </a:p>
        </p:txBody>
      </p:sp>
      <p:sp>
        <p:nvSpPr>
          <p:cNvPr id="41988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bg-BG" altLang="bg-BG" smtClean="0">
              <a:solidFill>
                <a:srgbClr val="000000"/>
              </a:solidFill>
            </a:endParaRPr>
          </a:p>
        </p:txBody>
      </p:sp>
      <p:sp>
        <p:nvSpPr>
          <p:cNvPr id="41989" name="Slide Number Placeholder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27ED524-98A5-4027-B5DF-F39F4E351EB3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2</a:t>
            </a:fld>
            <a:endParaRPr lang="en-US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0463" y="1325563"/>
            <a:ext cx="4468812" cy="33512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bg-BG" smtClean="0"/>
          </a:p>
          <a:p>
            <a:r>
              <a:rPr lang="en-US" altLang="bg-BG" smtClean="0"/>
              <a:t>If you have any questions, do not hesitate to ask.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3641363-BA12-4F23-A3DF-CD3E5E92880F}" type="slidenum">
              <a:rPr lang="bg-BG" altLang="bg-BG" smtClean="0"/>
              <a:pPr/>
              <a:t>22</a:t>
            </a:fld>
            <a:endParaRPr lang="bg-BG" altLang="bg-BG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0463" y="1241425"/>
            <a:ext cx="4468812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77813" y="4541838"/>
            <a:ext cx="6551612" cy="5072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bg-BG" smtClean="0">
              <a:cs typeface="Times New Roman" pitchFamily="18" charset="0"/>
            </a:endParaRPr>
          </a:p>
        </p:txBody>
      </p:sp>
      <p:sp>
        <p:nvSpPr>
          <p:cNvPr id="41988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bg-BG" altLang="bg-BG" smtClean="0">
              <a:solidFill>
                <a:srgbClr val="000000"/>
              </a:solidFill>
            </a:endParaRPr>
          </a:p>
        </p:txBody>
      </p:sp>
      <p:sp>
        <p:nvSpPr>
          <p:cNvPr id="41989" name="Slide Number Placeholder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27ED524-98A5-4027-B5DF-F39F4E351EB3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3</a:t>
            </a:fld>
            <a:endParaRPr lang="en-US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0463" y="1241425"/>
            <a:ext cx="4468812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77813" y="4541838"/>
            <a:ext cx="6551612" cy="5072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bg-BG" smtClean="0">
              <a:cs typeface="Times New Roman" pitchFamily="18" charset="0"/>
            </a:endParaRPr>
          </a:p>
        </p:txBody>
      </p:sp>
      <p:sp>
        <p:nvSpPr>
          <p:cNvPr id="41988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bg-BG" altLang="bg-BG" smtClean="0">
              <a:solidFill>
                <a:srgbClr val="000000"/>
              </a:solidFill>
            </a:endParaRPr>
          </a:p>
        </p:txBody>
      </p:sp>
      <p:sp>
        <p:nvSpPr>
          <p:cNvPr id="41989" name="Slide Number Placeholder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27ED524-98A5-4027-B5DF-F39F4E351EB3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4</a:t>
            </a:fld>
            <a:endParaRPr lang="en-US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0463" y="1241425"/>
            <a:ext cx="4468812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mtClean="0">
              <a:cs typeface="Times New Roman" pitchFamily="18" charset="0"/>
            </a:endParaRPr>
          </a:p>
        </p:txBody>
      </p:sp>
      <p:sp>
        <p:nvSpPr>
          <p:cNvPr id="43012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bg-BG" altLang="bg-BG" smtClean="0">
              <a:solidFill>
                <a:srgbClr val="000000"/>
              </a:solidFill>
            </a:endParaRPr>
          </a:p>
        </p:txBody>
      </p:sp>
      <p:sp>
        <p:nvSpPr>
          <p:cNvPr id="43013" name="Slide Number Placeholder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8662D73-1C27-4605-8605-E43D21086E4B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5</a:t>
            </a:fld>
            <a:endParaRPr lang="en-US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0463" y="1241425"/>
            <a:ext cx="4468812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bg-BG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371A0B-FD4D-4BC9-8886-1283BD064FB9}" type="slidenum">
              <a:rPr lang="en-US" altLang="lt-LT" smtClean="0">
                <a:solidFill>
                  <a:srgbClr val="000000"/>
                </a:solidFill>
              </a:rPr>
              <a:pPr/>
              <a:t>6</a:t>
            </a:fld>
            <a:endParaRPr lang="en-US" altLang="lt-L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0463" y="1241425"/>
            <a:ext cx="4468812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l-SI" altLang="bg-BG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219FAC4-6DC4-485E-9D1D-456351DE1D6F}" type="slidenum">
              <a:rPr lang="en-US" altLang="lt-LT" smtClean="0">
                <a:solidFill>
                  <a:srgbClr val="000000"/>
                </a:solidFill>
              </a:rPr>
              <a:pPr/>
              <a:t>7</a:t>
            </a:fld>
            <a:endParaRPr lang="en-US" altLang="lt-L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0463" y="1241425"/>
            <a:ext cx="4468812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bg-BG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BE0B8CE-ED32-48D3-943A-59B7922F6743}" type="slidenum">
              <a:rPr lang="en-US" altLang="lt-LT" smtClean="0">
                <a:solidFill>
                  <a:srgbClr val="000000"/>
                </a:solidFill>
              </a:rPr>
              <a:pPr/>
              <a:t>8</a:t>
            </a:fld>
            <a:endParaRPr lang="en-US" altLang="lt-L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0463" y="1241425"/>
            <a:ext cx="4468812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bg-BG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19C473A-0498-46AB-98AC-DF64AAE926D1}" type="slidenum">
              <a:rPr lang="en-US" altLang="lt-LT" smtClean="0">
                <a:solidFill>
                  <a:srgbClr val="000000"/>
                </a:solidFill>
              </a:rPr>
              <a:pPr/>
              <a:t>9</a:t>
            </a:fld>
            <a:endParaRPr lang="en-US" altLang="lt-L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42D37-6EB0-4AD7-B689-CE7BA59E9CCC}" type="datetime1">
              <a:rPr lang="bg-BG"/>
              <a:pPr>
                <a:defRPr/>
              </a:pPr>
              <a:t>2.9.2022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55B5D-FD80-4B45-869E-6D009948FE04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0120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E3288-5A94-474C-BF43-E51781A7569F}" type="datetime1">
              <a:rPr lang="bg-BG"/>
              <a:pPr>
                <a:defRPr/>
              </a:pPr>
              <a:t>2.9.2022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EFA5D-656E-465E-A629-771275CBC835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32816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7626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FCC04-0FF6-452C-8D2A-FDEE597FE987}" type="datetime1">
              <a:rPr lang="bg-BG"/>
              <a:pPr>
                <a:defRPr/>
              </a:pPr>
              <a:t>2.9.2022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B27E1-B5AE-4411-A994-BA1346F5A63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18010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NATOhor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623888"/>
            <a:ext cx="2959100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black">
          <a:xfrm>
            <a:off x="317500" y="2046288"/>
            <a:ext cx="2212975" cy="1200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500" b="1">
                <a:solidFill>
                  <a:srgbClr val="000000"/>
                </a:solidFill>
              </a:rPr>
              <a:t>Supreme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Allied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Commander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4"/>
            <a:ext cx="7772400" cy="147002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3"/>
            <a:ext cx="6400800" cy="1088227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0DA454B-2A45-44A0-BC13-9A8EFD20A4D1}" type="datetime1">
              <a:rPr lang="bg-BG" altLang="en-US"/>
              <a:pPr>
                <a:defRPr/>
              </a:pPr>
              <a:t>2.9.2022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76D64-DFD2-4ADA-B46E-81E6E009D321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3081028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3124200" y="6502400"/>
            <a:ext cx="2895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</a:rPr>
              <a:t>NATO UNCLASSIFIED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NATOhor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95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0"/>
            <a:ext cx="622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7589838" y="6324600"/>
            <a:ext cx="15875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ACT - Improving today,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Shaping tomorrow,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Bridging the two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577" y="685801"/>
            <a:ext cx="6244851" cy="53322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1"/>
            <a:ext cx="8699334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990600" y="1295400"/>
            <a:ext cx="7086600" cy="609600"/>
          </a:xfrm>
        </p:spPr>
        <p:txBody>
          <a:bodyPr>
            <a:normAutofit/>
          </a:bodyPr>
          <a:lstStyle>
            <a:lvl1pPr marL="0" indent="0" algn="ctr">
              <a:buNone/>
              <a:defRPr lang="en-GB" sz="2400" dirty="0" smtClean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EAFD834-3044-4F31-B3DE-30FE90348041}" type="datetime1">
              <a:rPr lang="bg-BG" altLang="en-US"/>
              <a:pPr>
                <a:defRPr/>
              </a:pPr>
              <a:t>2.9.2022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11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D80D7-7721-4B7B-B494-8079E994AA8E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3997430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95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0"/>
            <a:ext cx="622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 bwMode="auto">
          <a:xfrm>
            <a:off x="6642100" y="6381750"/>
            <a:ext cx="24892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– Leading NATO Military 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352" y="76201"/>
            <a:ext cx="6244851" cy="533220"/>
          </a:xfrm>
        </p:spPr>
        <p:txBody>
          <a:bodyPr>
            <a:noAutofit/>
          </a:bodyPr>
          <a:lstStyle>
            <a:lvl1pPr>
              <a:defRPr sz="285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1"/>
            <a:ext cx="8667528" cy="5619751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C9139-4F19-4521-AA3D-4B08271A773E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9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294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4CC2E-3DB7-45DB-A736-79B8B012FFFF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1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95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25" y="-39688"/>
            <a:ext cx="646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82954" y="1"/>
            <a:ext cx="6879741" cy="612268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FE7DC3A-C638-45AB-B4E2-98DA7C6ABD45}" type="datetime1">
              <a:rPr lang="bg-BG"/>
              <a:pPr>
                <a:defRPr/>
              </a:pPr>
              <a:t>2.9.2022 г.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Old Lisbon Monuments Overview, a painting by E. Gancheva</a:t>
            </a:r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878CA-D8A8-4B0E-BFFC-B265DF26AF66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95449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3124200" y="6502400"/>
            <a:ext cx="2895600" cy="36512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</a:rPr>
              <a:t>NATO UNCLASSIFIED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95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0"/>
            <a:ext cx="622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F1428-597A-4C9A-9BC1-B4ED0C5BFAA8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lvl1pPr algn="l">
              <a:defRPr sz="1050" b="1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B2487D0-8E4C-420B-B7F0-88E71E3333AA}" type="datetime1">
              <a:rPr lang="bg-BG"/>
              <a:pPr>
                <a:defRPr/>
              </a:pPr>
              <a:t>2.9.2022 г.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235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95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25" y="-39688"/>
            <a:ext cx="646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954" y="1"/>
            <a:ext cx="6879741" cy="612268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Old Lisbon Monuments Overview, a painting by E. Gancheva</a:t>
            </a:r>
            <a:endParaRPr lang="en-US" altLang="en-US" dirty="0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91661-2B7D-46DB-9EA1-B7A72EE98EDD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1796932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1"/>
            <a:ext cx="6248400" cy="533220"/>
          </a:xfrm>
        </p:spPr>
        <p:txBody>
          <a:bodyPr/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1066800" y="685800"/>
            <a:ext cx="7086600" cy="609600"/>
          </a:xfrm>
        </p:spPr>
        <p:txBody>
          <a:bodyPr>
            <a:normAutofit/>
          </a:bodyPr>
          <a:lstStyle>
            <a:lvl1pPr marL="0" indent="0" algn="ctr">
              <a:buNone/>
              <a:defRPr lang="en-GB" sz="2400" dirty="0" smtClean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8DE6C-C361-46E2-89EC-55A7010B503E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33519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1BA87-2403-4D6F-889E-57230EA0347F}" type="datetime1">
              <a:rPr lang="bg-BG"/>
              <a:pPr>
                <a:defRPr/>
              </a:pPr>
              <a:t>2.9.2022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653AA-02E0-47B4-A446-93A6168B329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976594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3351" y="46941"/>
            <a:ext cx="7064954" cy="533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5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C3581-03B3-42CA-86DD-B30029083122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1021590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NATOhor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623888"/>
            <a:ext cx="2959100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black">
          <a:xfrm>
            <a:off x="317500" y="2046288"/>
            <a:ext cx="2212975" cy="1200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500" b="1">
                <a:solidFill>
                  <a:srgbClr val="000000"/>
                </a:solidFill>
              </a:rPr>
              <a:t>Supreme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Allied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Commander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4"/>
            <a:ext cx="7772400" cy="147002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3"/>
            <a:ext cx="6400800" cy="1088227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B96F160-B6CA-4DF2-A7EB-3F76FC169F43}" type="datetime1">
              <a:rPr lang="bg-BG" altLang="en-US"/>
              <a:pPr>
                <a:defRPr/>
              </a:pPr>
              <a:t>2.9.2022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17650-747C-4D30-A9CF-E6BD7C3D4122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2615281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3124200" y="6502400"/>
            <a:ext cx="2895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</a:rPr>
              <a:t>NATO UNCLASSIFIED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NATOhor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95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0"/>
            <a:ext cx="622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7589838" y="6324600"/>
            <a:ext cx="15875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ACT - Improving today,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Shaping tomorrow,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Bridging the two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577" y="685801"/>
            <a:ext cx="6244851" cy="53322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1"/>
            <a:ext cx="8699334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990600" y="1295400"/>
            <a:ext cx="7086600" cy="609600"/>
          </a:xfrm>
        </p:spPr>
        <p:txBody>
          <a:bodyPr>
            <a:normAutofit/>
          </a:bodyPr>
          <a:lstStyle>
            <a:lvl1pPr marL="0" indent="0" algn="ctr">
              <a:buNone/>
              <a:defRPr lang="en-GB" sz="2400" dirty="0" smtClean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B7641B-F403-44E2-893B-17FC3049A97E}" type="datetime1">
              <a:rPr lang="bg-BG" altLang="en-US"/>
              <a:pPr>
                <a:defRPr/>
              </a:pPr>
              <a:t>2.9.2022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11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0FEF9-59B9-4366-AE6C-CCBB04395AE3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3648744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95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0"/>
            <a:ext cx="622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 bwMode="auto">
          <a:xfrm>
            <a:off x="6642100" y="6381750"/>
            <a:ext cx="24892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– Leading NATO Military 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352" y="76201"/>
            <a:ext cx="6244851" cy="533220"/>
          </a:xfrm>
        </p:spPr>
        <p:txBody>
          <a:bodyPr>
            <a:noAutofit/>
          </a:bodyPr>
          <a:lstStyle>
            <a:lvl1pPr>
              <a:defRPr sz="285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1"/>
            <a:ext cx="8667528" cy="5619751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6A331-9F64-4AA8-8FC4-5F5E37CB0525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9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442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37D26-F2D4-4C54-B388-684B6CC10698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682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95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25" y="-39688"/>
            <a:ext cx="646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82954" y="1"/>
            <a:ext cx="6879741" cy="612268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A3A98C-A0FD-4F0B-A4F5-790E8BEF8E09}" type="datetime1">
              <a:rPr lang="bg-BG"/>
              <a:pPr>
                <a:defRPr/>
              </a:pPr>
              <a:t>2.9.2022 г.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Old Lisbon Monuments Overview, a painting by E. Gancheva</a:t>
            </a:r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C86E5-265F-45E0-ACDC-9E5042381175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2183000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3124200" y="6502400"/>
            <a:ext cx="2895600" cy="36512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</a:rPr>
              <a:t>NATO UNCLASSIFIED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95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0"/>
            <a:ext cx="622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D64B9-90DF-48AE-9D99-3E89D697C680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lvl1pPr algn="l">
              <a:defRPr sz="1050" b="1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15B3AE-C17F-4CBF-B2EE-8682605D0FAD}" type="datetime1">
              <a:rPr lang="bg-BG"/>
              <a:pPr>
                <a:defRPr/>
              </a:pPr>
              <a:t>2.9.2022 г.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708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95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25" y="-39688"/>
            <a:ext cx="646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954" y="1"/>
            <a:ext cx="6879741" cy="612268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Old Lisbon Monuments Overview, a painting by E. Gancheva</a:t>
            </a:r>
            <a:endParaRPr lang="en-US" altLang="en-US" dirty="0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6D01C-B6B3-4E4F-BC5A-5B8E5EEE42C8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3690081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1"/>
            <a:ext cx="6248400" cy="533220"/>
          </a:xfrm>
        </p:spPr>
        <p:txBody>
          <a:bodyPr/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1066800" y="685800"/>
            <a:ext cx="7086600" cy="609600"/>
          </a:xfrm>
        </p:spPr>
        <p:txBody>
          <a:bodyPr>
            <a:normAutofit/>
          </a:bodyPr>
          <a:lstStyle>
            <a:lvl1pPr marL="0" indent="0" algn="ctr">
              <a:buNone/>
              <a:defRPr lang="en-GB" sz="2400" dirty="0" smtClean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9E72F-2DCF-474F-94F4-83D17F2982A5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16037077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3351" y="46941"/>
            <a:ext cx="7064954" cy="533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5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82F4E-1FAD-4BE3-9E79-887441E69766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8430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5F86B-59BF-4A38-9E53-AED748950122}" type="datetime1">
              <a:rPr lang="bg-BG"/>
              <a:pPr>
                <a:defRPr/>
              </a:pPr>
              <a:t>2.9.2022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770DA-9550-4B2B-A18B-351DCEF4BB5D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93557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BDDAA-F23E-451B-9A4A-3EAC773B595E}" type="datetime1">
              <a:rPr lang="en-US"/>
              <a:pPr>
                <a:defRPr/>
              </a:pPr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81174-D6C3-4E2E-BD9D-C86DF157F546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1216923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EF400-66AF-43C2-8F01-48F1CB95BFB9}" type="datetime1">
              <a:rPr lang="en-US"/>
              <a:pPr>
                <a:defRPr/>
              </a:pPr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CEB58-19AB-47D7-96C2-2B4C19D88BEC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720980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D6E5-68DF-4A77-A2F7-179AD00D7863}" type="datetime1">
              <a:rPr lang="en-US"/>
              <a:pPr>
                <a:defRPr/>
              </a:pPr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8D8D5-E675-4429-9FC0-60C4FA05FEFE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661414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7B386-7F81-4ABB-B81C-61FE342BE953}" type="datetime1">
              <a:rPr lang="en-US"/>
              <a:pPr>
                <a:defRPr/>
              </a:pPr>
              <a:t>9/2/2022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A89DA-4B75-4119-8956-A990F418C47D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3835812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9CF9C-01DB-48FB-8AB4-247BF94F7350}" type="datetime1">
              <a:rPr lang="en-US"/>
              <a:pPr>
                <a:defRPr/>
              </a:pPr>
              <a:t>9/2/2022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110A2-6075-4865-A1B1-2E40B50E353C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594205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06033-A17D-46AE-B7FD-4A4259F0F288}" type="datetime1">
              <a:rPr lang="en-US"/>
              <a:pPr>
                <a:defRPr/>
              </a:pPr>
              <a:t>9/2/2022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F32AE-04F1-46EF-AA91-3AFF228CEA7D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5201546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1EFC8-17AC-49D6-838D-5EA3FD027C78}" type="datetime1">
              <a:rPr lang="en-US"/>
              <a:pPr>
                <a:defRPr/>
              </a:pPr>
              <a:t>9/2/2022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D7074-F200-43D1-A479-C36ACDA3E1FF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88320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36C81-F261-4EFA-A798-30390F0D4B00}" type="datetime1">
              <a:rPr lang="en-US"/>
              <a:pPr>
                <a:defRPr/>
              </a:pPr>
              <a:t>9/2/2022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7E55D-B47A-4D32-8CAA-39C69DD2B1EE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735334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0724-22B1-4CD5-A6ED-2C3AB4EC910E}" type="datetime1">
              <a:rPr lang="en-US"/>
              <a:pPr>
                <a:defRPr/>
              </a:pPr>
              <a:t>9/2/2022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6D856-3D70-4365-9F74-67B16BE14D06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7866631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E2FF0-31F9-48A7-93B0-F0E5C9C3DEF0}" type="datetime1">
              <a:rPr lang="en-US"/>
              <a:pPr>
                <a:defRPr/>
              </a:pPr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5061F-385C-47DD-99B9-C61F12066695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48409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B1B7D-4B73-4EEE-8459-CD982569912A}" type="datetime1">
              <a:rPr lang="bg-BG"/>
              <a:pPr>
                <a:defRPr/>
              </a:pPr>
              <a:t>2.9.2022 г.</a:t>
            </a:fld>
            <a:endParaRPr lang="bg-BG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1645B-291D-42E8-ADA1-C3DECAF4BCC4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0245663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F4126-A6B5-494A-B459-41A325470185}" type="datetime1">
              <a:rPr lang="en-US"/>
              <a:pPr>
                <a:defRPr/>
              </a:pPr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AFCEC-B99D-4496-A30A-22AA1868B8E3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14947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4B348-3E65-4051-BBAF-82DED6021BCD}" type="datetime1">
              <a:rPr lang="en-US"/>
              <a:pPr>
                <a:defRPr/>
              </a:pPr>
              <a:t>9/2/2022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0A91D-288A-4A5C-9DAD-CD8B6DACD0EF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28084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0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D5C03-D94C-456B-910C-AEED83D5478A}" type="datetime1">
              <a:rPr lang="bg-BG"/>
              <a:pPr>
                <a:defRPr/>
              </a:pPr>
              <a:t>2.9.2022 г.</a:t>
            </a:fld>
            <a:endParaRPr lang="bg-BG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F14AD-D766-407F-90CB-53F8D10BA581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99110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77040-91E8-47BD-A95C-E389BB3EE1C7}" type="datetime1">
              <a:rPr lang="bg-BG"/>
              <a:pPr>
                <a:defRPr/>
              </a:pPr>
              <a:t>2.9.2022 г.</a:t>
            </a:fld>
            <a:endParaRPr lang="bg-BG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3E47E-A3B4-46E4-B11B-13E54159CC0D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89023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9C6E8-9848-4F63-9B3A-FDDC1BC30729}" type="datetime1">
              <a:rPr lang="bg-BG"/>
              <a:pPr>
                <a:defRPr/>
              </a:pPr>
              <a:t>2.9.2022 г.</a:t>
            </a:fld>
            <a:endParaRPr lang="bg-BG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3F58E-0E74-465D-933D-09566C265F87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99198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1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C2BB8-292E-4E99-B158-C2AB54C8FF84}" type="datetime1">
              <a:rPr lang="bg-BG"/>
              <a:pPr>
                <a:defRPr/>
              </a:pPr>
              <a:t>2.9.2022 г.</a:t>
            </a:fld>
            <a:endParaRPr lang="bg-BG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0C56-7A29-4E6B-B3BE-A9E35DFC886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8105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1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BCCF9-9820-4D10-BFEC-8E0BC2E8C649}" type="datetime1">
              <a:rPr lang="bg-BG"/>
              <a:pPr>
                <a:defRPr/>
              </a:pPr>
              <a:t>2.9.2022 г.</a:t>
            </a:fld>
            <a:endParaRPr lang="bg-BG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77731-3908-4370-879E-817B5FB00027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98867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  <a:endParaRPr lang="bg-BG" altLang="bg-BG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  <a:endParaRPr lang="bg-BG" altLang="bg-BG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3711C6-B0D3-4A02-9843-04339557686D}" type="datetime1">
              <a:rPr lang="bg-BG"/>
              <a:pPr>
                <a:defRPr/>
              </a:pPr>
              <a:t>2.9.2022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DF575D-2117-4236-99D5-293C9D4994E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70" r:id="rId1"/>
    <p:sldLayoutId id="2147490471" r:id="rId2"/>
    <p:sldLayoutId id="2147490472" r:id="rId3"/>
    <p:sldLayoutId id="2147490473" r:id="rId4"/>
    <p:sldLayoutId id="2147490474" r:id="rId5"/>
    <p:sldLayoutId id="2147490475" r:id="rId6"/>
    <p:sldLayoutId id="2147490476" r:id="rId7"/>
    <p:sldLayoutId id="2147490477" r:id="rId8"/>
    <p:sldLayoutId id="2147490478" r:id="rId9"/>
    <p:sldLayoutId id="2147490479" r:id="rId10"/>
    <p:sldLayoutId id="2147490480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666875" y="609600"/>
            <a:ext cx="6248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2250" y="1143000"/>
            <a:ext cx="86995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381750"/>
            <a:ext cx="22098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50" b="1">
                <a:solidFill>
                  <a:prstClr val="black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EDE90E5-BE86-458A-A3CC-459067DA23DB}" type="datetime1">
              <a:rPr lang="bg-BG" altLang="en-US"/>
              <a:pPr>
                <a:defRPr/>
              </a:pPr>
              <a:t>2.9.2022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19800" y="6492875"/>
            <a:ext cx="6175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FFAA71-7CE4-46D0-8900-95FF8E6EB945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9" name="Rectangle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642100" y="6381750"/>
            <a:ext cx="24892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7589838" y="6324600"/>
            <a:ext cx="15875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ACT - Improving today,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Shaping tomorrow,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Bridging the two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93" r:id="rId1"/>
    <p:sldLayoutId id="2147490494" r:id="rId2"/>
    <p:sldLayoutId id="2147490495" r:id="rId3"/>
    <p:sldLayoutId id="2147490496" r:id="rId4"/>
    <p:sldLayoutId id="2147490497" r:id="rId5"/>
    <p:sldLayoutId id="2147490498" r:id="rId6"/>
    <p:sldLayoutId id="2147490499" r:id="rId7"/>
    <p:sldLayoutId id="2147490500" r:id="rId8"/>
    <p:sldLayoutId id="214749050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666875" y="609600"/>
            <a:ext cx="6248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2250" y="1143000"/>
            <a:ext cx="86995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381750"/>
            <a:ext cx="22098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50" b="1">
                <a:solidFill>
                  <a:prstClr val="black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DF7555-34A4-4688-AC53-E2A5E29DA3EF}" type="datetime1">
              <a:rPr lang="bg-BG" altLang="en-US"/>
              <a:pPr>
                <a:defRPr/>
              </a:pPr>
              <a:t>2.9.2022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19800" y="6492875"/>
            <a:ext cx="6175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4B1CA4-1B65-424F-B3FB-E3FE7A86034D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9" name="Rectangle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642100" y="6381750"/>
            <a:ext cx="24892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7589838" y="6324600"/>
            <a:ext cx="15875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ACT - Improving today,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Shaping tomorrow,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Bridging the two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502" r:id="rId1"/>
    <p:sldLayoutId id="2147490503" r:id="rId2"/>
    <p:sldLayoutId id="2147490504" r:id="rId3"/>
    <p:sldLayoutId id="2147490505" r:id="rId4"/>
    <p:sldLayoutId id="2147490506" r:id="rId5"/>
    <p:sldLayoutId id="2147490507" r:id="rId6"/>
    <p:sldLayoutId id="2147490508" r:id="rId7"/>
    <p:sldLayoutId id="2147490509" r:id="rId8"/>
    <p:sldLayoutId id="2147490510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/>
              <a:t>Click to edit Master text styles</a:t>
            </a:r>
          </a:p>
          <a:p>
            <a:pPr lvl="1"/>
            <a:r>
              <a:rPr lang="en-US" altLang="lt-LT" smtClean="0"/>
              <a:t>Second level</a:t>
            </a:r>
          </a:p>
          <a:p>
            <a:pPr lvl="2"/>
            <a:r>
              <a:rPr lang="en-US" altLang="lt-LT" smtClean="0"/>
              <a:t>Third level</a:t>
            </a:r>
          </a:p>
          <a:p>
            <a:pPr lvl="3"/>
            <a:r>
              <a:rPr lang="en-US" altLang="lt-LT" smtClean="0"/>
              <a:t>Fourth level</a:t>
            </a:r>
          </a:p>
          <a:p>
            <a:pPr lvl="4"/>
            <a:r>
              <a:rPr lang="en-US" altLang="lt-LT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D2A7DA-1C62-4099-A31A-95B660944A17}" type="datetime1">
              <a:rPr lang="en-US"/>
              <a:pPr>
                <a:defRPr/>
              </a:pPr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6961827-E4D6-4FFB-BAF5-87BD27567B59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  <p:pic>
        <p:nvPicPr>
          <p:cNvPr id="4103" name="Picture 5" descr="Nato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3" y="44450"/>
            <a:ext cx="16002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74638"/>
            <a:ext cx="1158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81" r:id="rId1"/>
    <p:sldLayoutId id="2147490482" r:id="rId2"/>
    <p:sldLayoutId id="2147490483" r:id="rId3"/>
    <p:sldLayoutId id="2147490484" r:id="rId4"/>
    <p:sldLayoutId id="2147490485" r:id="rId5"/>
    <p:sldLayoutId id="2147490486" r:id="rId6"/>
    <p:sldLayoutId id="2147490487" r:id="rId7"/>
    <p:sldLayoutId id="2147490488" r:id="rId8"/>
    <p:sldLayoutId id="2147490489" r:id="rId9"/>
    <p:sldLayoutId id="2147490490" r:id="rId10"/>
    <p:sldLayoutId id="2147490491" r:id="rId11"/>
    <p:sldLayoutId id="214749049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obilc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obilc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0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natobilc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Relationship Id="rId4" Type="http://schemas.openxmlformats.org/officeDocument/2006/relationships/hyperlink" Target="mailto:irena_ines@yahoo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8820150" y="1417638"/>
            <a:ext cx="215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l-SI" altLang="bg-BG" sz="4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  <a:endParaRPr lang="sl-SI" altLang="bg-BG" sz="1400" b="1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73050" y="153988"/>
            <a:ext cx="8748713" cy="6227762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hr-HR" b="1" dirty="0" smtClean="0">
                <a:solidFill>
                  <a:srgbClr val="C00000"/>
                </a:solidFill>
              </a:rPr>
              <a:t>2022 NATO BILC STANAG 6001</a:t>
            </a:r>
            <a:br>
              <a:rPr lang="hr-HR" b="1" dirty="0" smtClean="0">
                <a:solidFill>
                  <a:srgbClr val="C00000"/>
                </a:solidFill>
              </a:rPr>
            </a:br>
            <a:r>
              <a:rPr lang="hr-HR" b="1" dirty="0" smtClean="0">
                <a:solidFill>
                  <a:srgbClr val="C00000"/>
                </a:solidFill>
              </a:rPr>
              <a:t>Testing Workshop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hr-HR" b="1" dirty="0" smtClean="0"/>
              <a:t>September 6 – 8, 2022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hr-HR" b="1" dirty="0" smtClean="0"/>
              <a:t>Bonn, Germany</a:t>
            </a:r>
            <a:endParaRPr lang="hr-HR" dirty="0" smtClean="0"/>
          </a:p>
          <a:p>
            <a:pPr marL="0" indent="0">
              <a:buFont typeface="Arial" pitchFamily="34" charset="0"/>
              <a:buNone/>
              <a:defRPr/>
            </a:pPr>
            <a:endParaRPr lang="hr-HR" dirty="0"/>
          </a:p>
          <a:p>
            <a:pPr marL="0" indent="0" algn="ctr">
              <a:buFont typeface="Arial" pitchFamily="34" charset="0"/>
              <a:buNone/>
              <a:defRPr/>
            </a:pPr>
            <a:r>
              <a:rPr lang="hr-H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BILC Update</a:t>
            </a:r>
          </a:p>
          <a:p>
            <a:pPr marL="0" indent="0" algn="ctr">
              <a:buFont typeface="Arial" pitchFamily="34" charset="0"/>
              <a:buNone/>
              <a:defRPr/>
            </a:pPr>
            <a:endPara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itchFamily="34" charset="0"/>
              <a:buNone/>
              <a:defRPr/>
            </a:pP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itchFamily="34" charset="0"/>
              <a:buNone/>
              <a:defRPr/>
            </a:pPr>
            <a:endPara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Font typeface="Arial" pitchFamily="34" charset="0"/>
              <a:buNone/>
              <a:defRPr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Irena Prpic Djuric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73463"/>
            <a:ext cx="2225675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716338"/>
            <a:ext cx="223202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1700213"/>
            <a:ext cx="223202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71650"/>
            <a:ext cx="1981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1DCD6E-8E13-49B7-876B-FCB5D4103915}" type="slidenum">
              <a:rPr lang="en-US" altLang="en-US" sz="1400" smtClean="0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/>
          </p:cNvSpPr>
          <p:nvPr>
            <p:ph type="title" idx="4294967295"/>
          </p:nvPr>
        </p:nvSpPr>
        <p:spPr>
          <a:xfrm>
            <a:off x="1027113" y="115888"/>
            <a:ext cx="7162800" cy="1044575"/>
          </a:xfrm>
        </p:spPr>
        <p:txBody>
          <a:bodyPr/>
          <a:lstStyle/>
          <a:p>
            <a:pPr eaLnBrk="1" hangingPunct="1"/>
            <a:r>
              <a:rPr lang="en-US" altLang="en-US" sz="2000" b="1" smtClean="0">
                <a:latin typeface="Arial" charset="0"/>
                <a:cs typeface="Arial" charset="0"/>
              </a:rPr>
              <a:t>BILC Professional Development </a:t>
            </a:r>
            <a:br>
              <a:rPr lang="en-US" altLang="en-US" sz="2000" b="1" smtClean="0">
                <a:latin typeface="Arial" charset="0"/>
                <a:cs typeface="Arial" charset="0"/>
              </a:rPr>
            </a:br>
            <a:r>
              <a:rPr lang="en-US" altLang="en-US" sz="2000" b="1" smtClean="0">
                <a:latin typeface="Arial" charset="0"/>
                <a:cs typeface="Arial" charset="0"/>
              </a:rPr>
              <a:t>Programme in Partnership Cooperation Menu </a:t>
            </a:r>
            <a:br>
              <a:rPr lang="en-US" altLang="en-US" sz="2000" b="1" smtClean="0">
                <a:latin typeface="Arial" charset="0"/>
                <a:cs typeface="Arial" charset="0"/>
              </a:rPr>
            </a:br>
            <a:r>
              <a:rPr lang="en-US" altLang="en-US" sz="2000" b="1" smtClean="0">
                <a:latin typeface="Arial" charset="0"/>
                <a:cs typeface="Arial" charset="0"/>
              </a:rPr>
              <a:t>(PCM. i. e. ACT-sponsored BILC courses)</a:t>
            </a:r>
          </a:p>
        </p:txBody>
      </p:sp>
      <p:sp>
        <p:nvSpPr>
          <p:cNvPr id="15363" name="Rectangle 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-230188" y="1435100"/>
            <a:ext cx="6840538" cy="3527425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lvl="1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Language Testing Seminars </a:t>
            </a:r>
            <a:r>
              <a:rPr lang="en-US" sz="2000" dirty="0"/>
              <a:t>(conducted at PLTCE):</a:t>
            </a:r>
          </a:p>
          <a:p>
            <a:pPr marL="800100" lvl="1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000" dirty="0">
                <a:solidFill>
                  <a:prstClr val="black"/>
                </a:solidFill>
              </a:rPr>
              <a:t>Language Testing Seminar, ACT.647, 2 weeks; </a:t>
            </a:r>
          </a:p>
          <a:p>
            <a:pPr marL="800100" lvl="1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000" dirty="0">
                <a:solidFill>
                  <a:prstClr val="black"/>
                </a:solidFill>
              </a:rPr>
              <a:t>Advanced Language Testing Seminar, ACT.658, 3 weeks; </a:t>
            </a:r>
          </a:p>
          <a:p>
            <a:pPr marL="800100" lvl="1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000" dirty="0">
                <a:solidFill>
                  <a:prstClr val="black"/>
                </a:solidFill>
              </a:rPr>
              <a:t>Language Standards and Assessment, ACT.648, 2 weeks.</a:t>
            </a:r>
          </a:p>
          <a:p>
            <a:pPr marL="800100" lvl="1" indent="-3429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BILC Methodology Workshops</a:t>
            </a:r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000" dirty="0">
                <a:solidFill>
                  <a:prstClr val="black"/>
                </a:solidFill>
              </a:rPr>
              <a:t>English Teaching Faculty Development Workshop “Teaching Speaking and Writing for Military Purposes”, ACT.659, 2 weeks. Conducted at 3 PTECs PLTCE, Bulgaria and Slovenia.            </a:t>
            </a:r>
          </a:p>
          <a:p>
            <a:pPr marL="341313" lvl="1" algn="just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prstClr val="black"/>
                </a:solidFill>
              </a:rPr>
              <a:t>Facilitators: </a:t>
            </a:r>
            <a:r>
              <a:rPr lang="en-US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BILC teaching &amp; testing experts from 24 nations.</a:t>
            </a:r>
            <a:endParaRPr lang="en-US" sz="2000" dirty="0">
              <a:solidFill>
                <a:prstClr val="black"/>
              </a:solidFill>
            </a:endParaRPr>
          </a:p>
          <a:p>
            <a:pPr marL="341313" lvl="1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prstClr val="black"/>
                </a:solidFill>
              </a:rPr>
              <a:t>			</a:t>
            </a:r>
          </a:p>
          <a:p>
            <a:pPr marL="341313" lvl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31749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1435100"/>
            <a:ext cx="2289175" cy="1425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9" b="12415"/>
          <a:stretch>
            <a:fillRect/>
          </a:stretch>
        </p:blipFill>
        <p:spPr bwMode="auto">
          <a:xfrm>
            <a:off x="6777038" y="4962525"/>
            <a:ext cx="1800225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3429000"/>
            <a:ext cx="15843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661025"/>
            <a:ext cx="140335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6192539" cy="1143000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BILC Professional Development Introduction to Research Workshop</a:t>
            </a:r>
            <a:endParaRPr lang="bg-BG" altLang="bg-BG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505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4040188" cy="534987"/>
          </a:xfrm>
        </p:spPr>
        <p:txBody>
          <a:bodyPr/>
          <a:lstStyle/>
          <a:p>
            <a:endParaRPr lang="en-US" altLang="bg-BG" smtClean="0"/>
          </a:p>
          <a:p>
            <a:endParaRPr lang="en-US" altLang="bg-BG" smtClean="0"/>
          </a:p>
          <a:p>
            <a:endParaRPr lang="en-US" altLang="bg-BG" smtClean="0"/>
          </a:p>
          <a:p>
            <a:r>
              <a:rPr lang="en-US" altLang="bg-BG" smtClean="0"/>
              <a:t>               </a:t>
            </a:r>
          </a:p>
          <a:p>
            <a:endParaRPr lang="en-US" altLang="bg-BG" smtClean="0"/>
          </a:p>
          <a:p>
            <a:endParaRPr lang="en-US" altLang="bg-BG" sz="2000" smtClean="0">
              <a:latin typeface="Arial" charset="0"/>
              <a:cs typeface="Arial" charset="0"/>
            </a:endParaRPr>
          </a:p>
          <a:p>
            <a:endParaRPr lang="en-US" altLang="bg-BG" sz="2000" smtClean="0">
              <a:latin typeface="Arial" charset="0"/>
              <a:cs typeface="Arial" charset="0"/>
            </a:endParaRPr>
          </a:p>
          <a:p>
            <a:endParaRPr lang="en-US" altLang="bg-BG" sz="2000" smtClean="0">
              <a:latin typeface="Arial" charset="0"/>
              <a:cs typeface="Arial" charset="0"/>
            </a:endParaRPr>
          </a:p>
        </p:txBody>
      </p:sp>
      <p:sp>
        <p:nvSpPr>
          <p:cNvPr id="45060" name="Content Placeholder 3"/>
          <p:cNvSpPr>
            <a:spLocks noGrp="1"/>
          </p:cNvSpPr>
          <p:nvPr>
            <p:ph sz="half" idx="2"/>
          </p:nvPr>
        </p:nvSpPr>
        <p:spPr>
          <a:xfrm>
            <a:off x="0" y="6080125"/>
            <a:ext cx="107950" cy="46038"/>
          </a:xfrm>
        </p:spPr>
        <p:txBody>
          <a:bodyPr/>
          <a:lstStyle/>
          <a:p>
            <a:pPr marL="90488" indent="0">
              <a:buFont typeface="Arial" charset="0"/>
              <a:buNone/>
            </a:pPr>
            <a:endParaRPr lang="en-US" altLang="sl-SI" sz="16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0488" indent="0">
              <a:buFont typeface="Arial" charset="0"/>
              <a:buNone/>
            </a:pPr>
            <a:endParaRPr lang="en-US" altLang="sl-SI" sz="16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0488" indent="0">
              <a:buFont typeface="Arial" charset="0"/>
              <a:buNone/>
            </a:pPr>
            <a:endParaRPr lang="en-US" altLang="sl-SI" sz="16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0488" indent="0">
              <a:buFont typeface="Arial" charset="0"/>
              <a:buNone/>
            </a:pPr>
            <a:endParaRPr lang="en-US" altLang="sl-SI" sz="16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9158" name="Content Placeholder 5"/>
          <p:cNvSpPr>
            <a:spLocks noGrp="1"/>
          </p:cNvSpPr>
          <p:nvPr>
            <p:ph sz="quarter" idx="4"/>
          </p:nvPr>
        </p:nvSpPr>
        <p:spPr>
          <a:xfrm>
            <a:off x="395536" y="1700808"/>
            <a:ext cx="8568952" cy="4608512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aim of the workshop is to familiarize participants with basic principles of research design. By the end of the workshop they are able to: 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differences between qualitative and quantitative research methods; 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research question and align it with a research method; 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appropriate data collection and analysis methods. 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(Ms.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Mary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Dibiase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Lubrano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bg-BG" altLang="bg-B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F32A79-8F58-4DF8-A22B-0782D72837A0}" type="slidenum">
              <a:rPr lang="en-US" altLang="lt-L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lt-LT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905500" cy="1373435"/>
          </a:xfrm>
        </p:spPr>
        <p:txBody>
          <a:bodyPr/>
          <a:lstStyle/>
          <a:p>
            <a:r>
              <a:rPr lang="en-US" altLang="bg-BG" sz="28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charset="0"/>
              </a:rPr>
              <a:t>Cooperation between BILC and </a:t>
            </a:r>
            <a:r>
              <a:rPr lang="en-US" altLang="bg-BG" sz="2800" b="1" dirty="0" err="1" smtClean="0">
                <a:solidFill>
                  <a:srgbClr val="C00000"/>
                </a:solidFill>
                <a:latin typeface="Arial Black" panose="020B0A04020102020204" pitchFamily="34" charset="0"/>
                <a:cs typeface="Arial" charset="0"/>
              </a:rPr>
              <a:t>Defence</a:t>
            </a:r>
            <a:r>
              <a:rPr lang="en-US" altLang="bg-BG" sz="28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charset="0"/>
              </a:rPr>
              <a:t> Education Enhancement </a:t>
            </a:r>
            <a:r>
              <a:rPr lang="en-US" altLang="bg-BG" sz="2800" b="1" dirty="0" err="1" smtClean="0">
                <a:solidFill>
                  <a:srgbClr val="C00000"/>
                </a:solidFill>
                <a:latin typeface="Arial Black" panose="020B0A04020102020204" pitchFamily="34" charset="0"/>
                <a:cs typeface="Arial" charset="0"/>
              </a:rPr>
              <a:t>Programme</a:t>
            </a:r>
            <a:r>
              <a:rPr lang="en-US" altLang="bg-BG" sz="28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charset="0"/>
              </a:rPr>
              <a:t> (DEEP)</a:t>
            </a:r>
            <a:endParaRPr lang="bg-BG" altLang="bg-BG" sz="2800" b="1" dirty="0" smtClean="0">
              <a:solidFill>
                <a:srgbClr val="C00000"/>
              </a:solidFill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41EF38-12F2-41DF-B632-EE9A4C39F725}" type="slidenum">
              <a:rPr lang="en-US" altLang="lt-L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lt-LT" sz="1200" smtClean="0">
              <a:solidFill>
                <a:srgbClr val="898989"/>
              </a:solidFill>
            </a:endParaRPr>
          </a:p>
        </p:txBody>
      </p:sp>
      <p:sp>
        <p:nvSpPr>
          <p:cNvPr id="30724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 dirty="0" smtClean="0"/>
          </a:p>
          <a:p>
            <a:r>
              <a:rPr lang="sl-SI" altLang="sl-SI" sz="2800" dirty="0" smtClean="0">
                <a:latin typeface="Arial" charset="0"/>
                <a:cs typeface="Arial" charset="0"/>
              </a:rPr>
              <a:t>Clearing House 2022, Rome, Italy</a:t>
            </a:r>
          </a:p>
          <a:p>
            <a:r>
              <a:rPr lang="sl-SI" altLang="sl-SI" sz="2800" dirty="0" smtClean="0">
                <a:latin typeface="Arial" charset="0"/>
                <a:cs typeface="Arial" charset="0"/>
              </a:rPr>
              <a:t>Ukraine, Iraq, Bosnia and Herzegovina, Armenia, Kazakhstan, Colombia, Jordan, Tunisia, Georgia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bject 2"/>
          <p:cNvSpPr>
            <a:spLocks noGrp="1"/>
          </p:cNvSpPr>
          <p:nvPr>
            <p:ph type="title" idx="4294967295"/>
          </p:nvPr>
        </p:nvSpPr>
        <p:spPr>
          <a:xfrm>
            <a:off x="1619672" y="404664"/>
            <a:ext cx="6135830" cy="871392"/>
          </a:xfrm>
        </p:spPr>
        <p:txBody>
          <a:bodyPr vert="horz" wrap="square" lIns="0" tIns="9525" rIns="0" bIns="0" rtlCol="0" anchor="ctr">
            <a:spAutoFit/>
          </a:bodyPr>
          <a:lstStyle/>
          <a:p>
            <a:pPr marL="360363" indent="-350838">
              <a:spcBef>
                <a:spcPts val="75"/>
              </a:spcBef>
            </a:pPr>
            <a:r>
              <a:rPr lang="en-US" altLang="sl-SI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l-SI" altLang="sl-SI" sz="28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BILC </a:t>
            </a:r>
            <a:r>
              <a:rPr lang="en-US" altLang="sl-SI" sz="28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Support for DEEP</a:t>
            </a:r>
            <a:r>
              <a:rPr lang="sl-SI" altLang="sl-SI" sz="28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sl-SI" altLang="sl-SI" sz="28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sl-SI" altLang="sl-SI" sz="28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May 202</a:t>
            </a:r>
            <a:r>
              <a:rPr lang="en-US" altLang="sl-SI" sz="28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r>
              <a:rPr lang="sl-SI" altLang="sl-SI" sz="28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– May 202</a:t>
            </a:r>
            <a:r>
              <a:rPr lang="en-US" altLang="sl-SI" sz="28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endParaRPr lang="sl-SI" altLang="sl-SI" sz="28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3528" y="1685272"/>
            <a:ext cx="3875485" cy="4782752"/>
          </a:xfrm>
          <a:prstGeom prst="rect">
            <a:avLst/>
          </a:prstGeom>
        </p:spPr>
        <p:txBody>
          <a:bodyPr lIns="0" tIns="10001" rIns="0" bIns="0">
            <a:spAutoFit/>
          </a:bodyPr>
          <a:lstStyle/>
          <a:p>
            <a:pPr marL="342900" indent="-342900" algn="just">
              <a:spcBef>
                <a:spcPts val="34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Ukraine </a:t>
            </a:r>
            <a:endParaRPr lang="en-US" sz="2400" dirty="0">
              <a:latin typeface="Arial"/>
              <a:cs typeface="Arial"/>
            </a:endParaRPr>
          </a:p>
          <a:p>
            <a:pPr marL="342900" indent="-342900" algn="just">
              <a:spcBef>
                <a:spcPts val="34"/>
              </a:spcBef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Arial"/>
              <a:cs typeface="Arial"/>
            </a:endParaRPr>
          </a:p>
          <a:p>
            <a:pPr marL="342900" indent="-342900" algn="just">
              <a:spcBef>
                <a:spcPts val="34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Bosnia-Herzegovina</a:t>
            </a:r>
            <a:endParaRPr lang="en-US" sz="2400" dirty="0">
              <a:latin typeface="Arial"/>
              <a:cs typeface="Arial"/>
            </a:endParaRPr>
          </a:p>
          <a:p>
            <a:pPr marL="342900" indent="-342900" algn="just">
              <a:spcBef>
                <a:spcPts val="34"/>
              </a:spcBef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Arial"/>
              <a:cs typeface="Arial"/>
            </a:endParaRPr>
          </a:p>
          <a:p>
            <a:pPr marL="342900" indent="-342900" algn="just">
              <a:spcBef>
                <a:spcPts val="34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Kazakhstan </a:t>
            </a:r>
            <a:endParaRPr lang="en-US" sz="2400" dirty="0">
              <a:latin typeface="Arial"/>
              <a:cs typeface="Arial"/>
            </a:endParaRPr>
          </a:p>
          <a:p>
            <a:pPr marL="342900" indent="-342900" algn="just">
              <a:spcBef>
                <a:spcPts val="34"/>
              </a:spcBef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Arial"/>
              <a:cs typeface="Arial"/>
            </a:endParaRPr>
          </a:p>
          <a:p>
            <a:pPr marL="342900" indent="-342900" algn="just">
              <a:spcBef>
                <a:spcPts val="34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Colombia</a:t>
            </a:r>
            <a:endParaRPr lang="en-US" sz="2400" dirty="0">
              <a:latin typeface="Arial"/>
              <a:cs typeface="Arial"/>
            </a:endParaRPr>
          </a:p>
          <a:p>
            <a:pPr marL="351949" indent="-342900" algn="just">
              <a:buFont typeface="Arial" panose="020B0604020202020204" pitchFamily="34" charset="0"/>
              <a:buChar char="•"/>
              <a:tabLst>
                <a:tab pos="266700" algn="l"/>
                <a:tab pos="267176" algn="l"/>
              </a:tabLst>
              <a:defRPr/>
            </a:pPr>
            <a:endParaRPr lang="hr-HR" sz="2400" dirty="0">
              <a:latin typeface="Arial"/>
              <a:cs typeface="Arial"/>
            </a:endParaRPr>
          </a:p>
          <a:p>
            <a:pPr marL="351949" indent="-342900" algn="just">
              <a:buFont typeface="Arial" panose="020B0604020202020204" pitchFamily="34" charset="0"/>
              <a:buChar char="•"/>
              <a:tabLst>
                <a:tab pos="266700" algn="l"/>
                <a:tab pos="267176" algn="l"/>
              </a:tabLst>
              <a:defRPr/>
            </a:pPr>
            <a:r>
              <a:rPr sz="2400" dirty="0" smtClean="0">
                <a:latin typeface="Arial"/>
                <a:cs typeface="Arial"/>
              </a:rPr>
              <a:t>Iraq</a:t>
            </a:r>
            <a:endParaRPr lang="en-US" sz="2400" dirty="0">
              <a:latin typeface="Arial"/>
              <a:cs typeface="Arial"/>
            </a:endParaRPr>
          </a:p>
          <a:p>
            <a:pPr marL="351949" indent="-342900" algn="just">
              <a:buFont typeface="Arial" panose="020B0604020202020204" pitchFamily="34" charset="0"/>
              <a:buChar char="•"/>
              <a:tabLst>
                <a:tab pos="266700" algn="l"/>
                <a:tab pos="267176" algn="l"/>
              </a:tabLst>
              <a:defRPr/>
            </a:pPr>
            <a:endParaRPr lang="en-US" sz="2400" dirty="0">
              <a:latin typeface="Arial"/>
              <a:cs typeface="Arial"/>
            </a:endParaRPr>
          </a:p>
          <a:p>
            <a:pPr marL="351949" indent="-342900" algn="just">
              <a:buFont typeface="Arial" panose="020B0604020202020204" pitchFamily="34" charset="0"/>
              <a:buChar char="•"/>
              <a:tabLst>
                <a:tab pos="266700" algn="l"/>
                <a:tab pos="267176" algn="l"/>
              </a:tabLst>
              <a:defRPr/>
            </a:pPr>
            <a:r>
              <a:rPr lang="hr-HR" sz="2400" dirty="0" smtClean="0">
                <a:latin typeface="Arial"/>
                <a:cs typeface="Arial"/>
              </a:rPr>
              <a:t>A</a:t>
            </a:r>
            <a:r>
              <a:rPr lang="en-US" sz="2400" dirty="0" err="1" smtClean="0">
                <a:latin typeface="Arial"/>
                <a:cs typeface="Arial"/>
              </a:rPr>
              <a:t>rmenia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34"/>
              </a:spcBef>
              <a:buFont typeface="Arial"/>
              <a:buChar char="•"/>
              <a:defRPr/>
            </a:pPr>
            <a:endParaRPr sz="1538" dirty="0">
              <a:latin typeface="Arial"/>
              <a:cs typeface="Arial"/>
            </a:endParaRPr>
          </a:p>
          <a:p>
            <a:pPr>
              <a:spcBef>
                <a:spcPts val="34"/>
              </a:spcBef>
              <a:buFont typeface="Arial"/>
              <a:buChar char="•"/>
              <a:defRPr/>
            </a:pPr>
            <a:endParaRPr sz="1538" dirty="0">
              <a:latin typeface="Arial"/>
              <a:cs typeface="Arial"/>
            </a:endParaRPr>
          </a:p>
          <a:p>
            <a:pPr>
              <a:spcBef>
                <a:spcPts val="34"/>
              </a:spcBef>
              <a:buFont typeface="Arial"/>
              <a:buChar char="•"/>
              <a:defRPr/>
            </a:pPr>
            <a:endParaRPr sz="1538" dirty="0">
              <a:latin typeface="Arial"/>
              <a:cs typeface="Arial"/>
            </a:endParaRPr>
          </a:p>
        </p:txBody>
      </p:sp>
      <p:grpSp>
        <p:nvGrpSpPr>
          <p:cNvPr id="35" name="Group 4"/>
          <p:cNvGrpSpPr>
            <a:grpSpLocks/>
          </p:cNvGrpSpPr>
          <p:nvPr/>
        </p:nvGrpSpPr>
        <p:grpSpPr bwMode="auto">
          <a:xfrm>
            <a:off x="4932040" y="1685272"/>
            <a:ext cx="3260725" cy="328613"/>
            <a:chOff x="6095140" y="1991147"/>
            <a:chExt cx="4347084" cy="439026"/>
          </a:xfrm>
        </p:grpSpPr>
        <p:sp>
          <p:nvSpPr>
            <p:cNvPr id="36" name="object 4"/>
            <p:cNvSpPr>
              <a:spLocks noChangeArrowheads="1"/>
            </p:cNvSpPr>
            <p:nvPr/>
          </p:nvSpPr>
          <p:spPr bwMode="auto">
            <a:xfrm>
              <a:off x="9795063" y="2012541"/>
              <a:ext cx="647161" cy="396239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37" name="object 19"/>
            <p:cNvSpPr>
              <a:spLocks noChangeArrowheads="1"/>
            </p:cNvSpPr>
            <p:nvPr/>
          </p:nvSpPr>
          <p:spPr bwMode="auto">
            <a:xfrm>
              <a:off x="8009376" y="1997300"/>
              <a:ext cx="633983" cy="42672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l-SI" altLang="sl-SI" sz="1800">
                <a:latin typeface="Arial" panose="020B0604020202020204" pitchFamily="34" charset="0"/>
              </a:endParaRPr>
            </a:p>
          </p:txBody>
        </p:sp>
        <p:pic>
          <p:nvPicPr>
            <p:cNvPr id="38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854" y="2000330"/>
              <a:ext cx="658425" cy="4206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object 10"/>
            <p:cNvSpPr>
              <a:spLocks noChangeArrowheads="1"/>
            </p:cNvSpPr>
            <p:nvPr/>
          </p:nvSpPr>
          <p:spPr bwMode="auto">
            <a:xfrm>
              <a:off x="6095140" y="1991147"/>
              <a:ext cx="657606" cy="439026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40" name="object 7"/>
            <p:cNvSpPr>
              <a:spLocks noChangeArrowheads="1"/>
            </p:cNvSpPr>
            <p:nvPr/>
          </p:nvSpPr>
          <p:spPr bwMode="auto">
            <a:xfrm>
              <a:off x="8922176" y="2000331"/>
              <a:ext cx="653249" cy="420659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l-SI" altLang="sl-SI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1" name="Group 5"/>
          <p:cNvGrpSpPr>
            <a:grpSpLocks/>
          </p:cNvGrpSpPr>
          <p:nvPr/>
        </p:nvGrpSpPr>
        <p:grpSpPr bwMode="auto">
          <a:xfrm>
            <a:off x="4975338" y="2425926"/>
            <a:ext cx="3265487" cy="493713"/>
            <a:chOff x="6095140" y="2551074"/>
            <a:chExt cx="4354412" cy="658368"/>
          </a:xfrm>
        </p:grpSpPr>
        <p:sp>
          <p:nvSpPr>
            <p:cNvPr id="42" name="object 20"/>
            <p:cNvSpPr>
              <a:spLocks noChangeArrowheads="1"/>
            </p:cNvSpPr>
            <p:nvPr/>
          </p:nvSpPr>
          <p:spPr bwMode="auto">
            <a:xfrm>
              <a:off x="8009373" y="2679090"/>
              <a:ext cx="658368" cy="402336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l-SI" altLang="sl-SI" sz="1800">
                <a:latin typeface="Arial" panose="020B0604020202020204" pitchFamily="34" charset="0"/>
              </a:endParaRPr>
            </a:p>
          </p:txBody>
        </p:sp>
        <p:pic>
          <p:nvPicPr>
            <p:cNvPr id="43" name="Picture 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3951" y="2551074"/>
              <a:ext cx="658368" cy="6583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See the source imag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095140" y="2660745"/>
              <a:ext cx="658368" cy="4390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object 7"/>
            <p:cNvSpPr>
              <a:spLocks noChangeArrowheads="1"/>
            </p:cNvSpPr>
            <p:nvPr/>
          </p:nvSpPr>
          <p:spPr bwMode="auto">
            <a:xfrm>
              <a:off x="8943563" y="2669929"/>
              <a:ext cx="653249" cy="420659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46" name="object 4"/>
            <p:cNvSpPr>
              <a:spLocks noChangeArrowheads="1"/>
            </p:cNvSpPr>
            <p:nvPr/>
          </p:nvSpPr>
          <p:spPr bwMode="auto">
            <a:xfrm>
              <a:off x="9802391" y="2682139"/>
              <a:ext cx="647161" cy="396239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l-SI" altLang="sl-SI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7" name="Group 10"/>
          <p:cNvGrpSpPr>
            <a:grpSpLocks/>
          </p:cNvGrpSpPr>
          <p:nvPr/>
        </p:nvGrpSpPr>
        <p:grpSpPr bwMode="auto">
          <a:xfrm>
            <a:off x="4985311" y="3222853"/>
            <a:ext cx="1919287" cy="307975"/>
            <a:chOff x="8114085" y="3188162"/>
            <a:chExt cx="2559045" cy="409557"/>
          </a:xfrm>
        </p:grpSpPr>
        <p:pic>
          <p:nvPicPr>
            <p:cNvPr id="48" name="Picture 2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2869" y="3188162"/>
              <a:ext cx="647700" cy="4095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4085" y="3194803"/>
              <a:ext cx="646232" cy="3962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object 4"/>
            <p:cNvSpPr>
              <a:spLocks noChangeArrowheads="1"/>
            </p:cNvSpPr>
            <p:nvPr/>
          </p:nvSpPr>
          <p:spPr bwMode="auto">
            <a:xfrm>
              <a:off x="10025969" y="3194821"/>
              <a:ext cx="647161" cy="396239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l-SI" altLang="sl-SI" sz="1800">
                <a:latin typeface="Arial" panose="020B0604020202020204" pitchFamily="34" charset="0"/>
              </a:endParaRPr>
            </a:p>
          </p:txBody>
        </p:sp>
      </p:grpSp>
      <p:pic>
        <p:nvPicPr>
          <p:cNvPr id="51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338" y="3856832"/>
            <a:ext cx="485775" cy="296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15"/>
          <p:cNvGrpSpPr>
            <a:grpSpLocks/>
          </p:cNvGrpSpPr>
          <p:nvPr/>
        </p:nvGrpSpPr>
        <p:grpSpPr bwMode="auto">
          <a:xfrm>
            <a:off x="4942681" y="4629197"/>
            <a:ext cx="2628900" cy="325437"/>
            <a:chOff x="7097059" y="4444482"/>
            <a:chExt cx="3506504" cy="434340"/>
          </a:xfrm>
        </p:grpSpPr>
        <p:sp>
          <p:nvSpPr>
            <p:cNvPr id="53" name="object 10"/>
            <p:cNvSpPr>
              <a:spLocks noChangeArrowheads="1"/>
            </p:cNvSpPr>
            <p:nvPr/>
          </p:nvSpPr>
          <p:spPr bwMode="auto">
            <a:xfrm>
              <a:off x="7097059" y="4460484"/>
              <a:ext cx="656844" cy="402336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54" name="object 12"/>
            <p:cNvSpPr>
              <a:spLocks noChangeArrowheads="1"/>
            </p:cNvSpPr>
            <p:nvPr/>
          </p:nvSpPr>
          <p:spPr bwMode="auto">
            <a:xfrm>
              <a:off x="9036267" y="4463533"/>
              <a:ext cx="646176" cy="396239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55" name="object 21"/>
            <p:cNvSpPr>
              <a:spLocks noChangeArrowheads="1"/>
            </p:cNvSpPr>
            <p:nvPr/>
          </p:nvSpPr>
          <p:spPr bwMode="auto">
            <a:xfrm>
              <a:off x="9950314" y="4463533"/>
              <a:ext cx="653249" cy="396239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56" name="object 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081674" y="4444482"/>
              <a:ext cx="654294" cy="43434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txBody>
            <a:bodyPr lIns="0" tIns="0" rIns="0" bIns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sz="1350"/>
            </a:p>
          </p:txBody>
        </p:sp>
      </p:grpSp>
      <p:grpSp>
        <p:nvGrpSpPr>
          <p:cNvPr id="57" name="Group 17"/>
          <p:cNvGrpSpPr>
            <a:grpSpLocks/>
          </p:cNvGrpSpPr>
          <p:nvPr/>
        </p:nvGrpSpPr>
        <p:grpSpPr bwMode="auto">
          <a:xfrm>
            <a:off x="4955148" y="5324204"/>
            <a:ext cx="1949450" cy="339725"/>
            <a:chOff x="8136873" y="5143472"/>
            <a:chExt cx="2599142" cy="452415"/>
          </a:xfrm>
        </p:grpSpPr>
        <p:sp>
          <p:nvSpPr>
            <p:cNvPr id="58" name="object 15"/>
            <p:cNvSpPr>
              <a:spLocks noChangeArrowheads="1"/>
            </p:cNvSpPr>
            <p:nvPr/>
          </p:nvSpPr>
          <p:spPr bwMode="auto">
            <a:xfrm>
              <a:off x="9117868" y="5171559"/>
              <a:ext cx="647700" cy="396240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59" name="object 17"/>
            <p:cNvSpPr>
              <a:spLocks noChangeArrowheads="1"/>
            </p:cNvSpPr>
            <p:nvPr/>
          </p:nvSpPr>
          <p:spPr bwMode="auto">
            <a:xfrm>
              <a:off x="8136873" y="5143472"/>
              <a:ext cx="653781" cy="452415"/>
            </a:xfrm>
            <a:prstGeom prst="rect">
              <a:avLst/>
            </a:prstGeom>
            <a:blipFill dpi="0" rotWithShape="1">
              <a:blip r:embed="rId15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60" name="object 4"/>
            <p:cNvSpPr>
              <a:spLocks noChangeArrowheads="1"/>
            </p:cNvSpPr>
            <p:nvPr/>
          </p:nvSpPr>
          <p:spPr bwMode="auto">
            <a:xfrm>
              <a:off x="10088854" y="5171560"/>
              <a:ext cx="647161" cy="396239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l-SI" altLang="sl-SI" sz="18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6799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C15E8F-CD2F-4AD4-A7CB-0DE859C095DA}" type="slidenum">
              <a:rPr lang="en-US" altLang="lt-L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lt-LT" sz="1200" smtClean="0">
              <a:solidFill>
                <a:srgbClr val="898989"/>
              </a:solidFill>
            </a:endParaRPr>
          </a:p>
        </p:txBody>
      </p:sp>
      <p:sp>
        <p:nvSpPr>
          <p:cNvPr id="34819" name="Title 1"/>
          <p:cNvSpPr>
            <a:spLocks noGrp="1"/>
          </p:cNvSpPr>
          <p:nvPr>
            <p:ph type="title" idx="4294967295"/>
          </p:nvPr>
        </p:nvSpPr>
        <p:spPr>
          <a:xfrm>
            <a:off x="1676400" y="260350"/>
            <a:ext cx="6048375" cy="1143000"/>
          </a:xfrm>
        </p:spPr>
        <p:txBody>
          <a:bodyPr/>
          <a:lstStyle/>
          <a:p>
            <a:r>
              <a:rPr lang="sl-SI" altLang="bg-BG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Shared Item Bank Working Group</a:t>
            </a:r>
            <a:endParaRPr lang="bg-BG" altLang="bg-BG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4820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6080125"/>
            <a:ext cx="107950" cy="46038"/>
          </a:xfrm>
        </p:spPr>
        <p:txBody>
          <a:bodyPr/>
          <a:lstStyle/>
          <a:p>
            <a:pPr marL="90488" indent="0">
              <a:buFont typeface="Arial" charset="0"/>
              <a:buNone/>
            </a:pPr>
            <a:endParaRPr lang="en-US" altLang="sl-SI" sz="16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0488" indent="0">
              <a:buFont typeface="Arial" charset="0"/>
              <a:buNone/>
            </a:pPr>
            <a:endParaRPr lang="en-US" altLang="sl-SI" sz="16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0488" indent="0">
              <a:buFont typeface="Arial" charset="0"/>
              <a:buNone/>
            </a:pPr>
            <a:endParaRPr lang="en-US" altLang="sl-SI" sz="16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0488" indent="0">
              <a:buFont typeface="Arial" charset="0"/>
              <a:buNone/>
            </a:pPr>
            <a:endParaRPr lang="en-US" altLang="sl-SI" sz="16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9157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95288" y="1268413"/>
            <a:ext cx="8424862" cy="484505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endParaRPr lang="en-US" altLang="bg-BG" sz="1200" dirty="0"/>
          </a:p>
          <a:p>
            <a:pPr marL="0" indent="0">
              <a:buFont typeface="Arial" pitchFamily="34" charset="0"/>
              <a:buNone/>
              <a:defRPr/>
            </a:pPr>
            <a:r>
              <a:rPr lang="sl-SI" altLang="bg-BG" sz="2400" dirty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sl-SI" alt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launched</a:t>
            </a:r>
            <a:r>
              <a:rPr lang="sl-SI" altLang="bg-BG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l-SI" alt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sl-SI" altLang="bg-BG" sz="2400" dirty="0">
                <a:latin typeface="Arial" panose="020B0604020202020204" pitchFamily="34" charset="0"/>
                <a:cs typeface="Arial" panose="020B0604020202020204" pitchFamily="34" charset="0"/>
              </a:rPr>
              <a:t> 2020 to:</a:t>
            </a:r>
          </a:p>
          <a:p>
            <a:pPr>
              <a:buFontTx/>
              <a:buChar char="-"/>
              <a:defRPr/>
            </a:pPr>
            <a:r>
              <a:rPr lang="sl-SI" alt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sl-SI" altLang="bg-BG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standardization</a:t>
            </a:r>
            <a:r>
              <a:rPr lang="sl-SI" altLang="bg-BG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l-SI" altLang="bg-BG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sl-SI" altLang="bg-BG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sl-SI" altLang="bg-BG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FontTx/>
              <a:buChar char="-"/>
              <a:defRPr/>
            </a:pPr>
            <a:r>
              <a:rPr lang="sl-SI" altLang="bg-BG" sz="2400" dirty="0">
                <a:latin typeface="Arial" panose="020B0604020202020204" pitchFamily="34" charset="0"/>
                <a:cs typeface="Arial" panose="020B0604020202020204" pitchFamily="34" charset="0"/>
              </a:rPr>
              <a:t>help testing organizations in the test development </a:t>
            </a:r>
            <a:r>
              <a:rPr lang="sl-SI" alt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sl-SI" altLang="bg-BG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sl-SI" alt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Participating </a:t>
            </a:r>
            <a:r>
              <a:rPr lang="sl-SI" altLang="bg-BG" sz="2400" dirty="0">
                <a:latin typeface="Arial" panose="020B0604020202020204" pitchFamily="34" charset="0"/>
                <a:cs typeface="Arial" panose="020B0604020202020204" pitchFamily="34" charset="0"/>
              </a:rPr>
              <a:t>nations:</a:t>
            </a:r>
          </a:p>
          <a:p>
            <a:pPr>
              <a:buFontTx/>
              <a:buChar char="-"/>
              <a:defRPr/>
            </a:pPr>
            <a:r>
              <a:rPr lang="sl-SI" alt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sl-SI" altLang="bg-BG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alt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Croatia</a:t>
            </a:r>
            <a:r>
              <a:rPr lang="sl-SI" altLang="bg-BG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alt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Estonia</a:t>
            </a:r>
            <a:r>
              <a:rPr lang="sl-SI" altLang="bg-BG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alt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Latvia</a:t>
            </a:r>
            <a:r>
              <a:rPr lang="sl-SI" altLang="bg-BG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alt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Romania</a:t>
            </a:r>
            <a:r>
              <a:rPr lang="sl-SI" altLang="bg-BG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alt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Slovakia</a:t>
            </a:r>
            <a:r>
              <a:rPr lang="sl-SI" altLang="bg-BG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alt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Slovenia</a:t>
            </a:r>
            <a:endParaRPr lang="en-US" alt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2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4560888"/>
            <a:ext cx="6048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4549775"/>
            <a:ext cx="6508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581525"/>
            <a:ext cx="6588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8" y="4581525"/>
            <a:ext cx="8255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572000"/>
            <a:ext cx="6619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4560888"/>
            <a:ext cx="8477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4508500"/>
            <a:ext cx="65563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6048375" cy="1143000"/>
          </a:xfrm>
        </p:spPr>
        <p:txBody>
          <a:bodyPr/>
          <a:lstStyle/>
          <a:p>
            <a:r>
              <a:rPr lang="en-US" altLang="bg-BG" sz="28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Familiarization with STANAG 6001 for </a:t>
            </a:r>
            <a:r>
              <a:rPr lang="hr-HR" altLang="bg-BG" sz="28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hr-HR" altLang="bg-BG" sz="28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altLang="bg-BG" sz="28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Non-Specialists </a:t>
            </a:r>
            <a:r>
              <a:rPr lang="en-US" altLang="bg-BG" sz="28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WG</a:t>
            </a:r>
            <a:endParaRPr lang="bg-BG" altLang="bg-BG" sz="28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505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4040188" cy="534987"/>
          </a:xfrm>
        </p:spPr>
        <p:txBody>
          <a:bodyPr/>
          <a:lstStyle/>
          <a:p>
            <a:endParaRPr lang="en-US" altLang="bg-BG" smtClean="0"/>
          </a:p>
          <a:p>
            <a:endParaRPr lang="en-US" altLang="bg-BG" smtClean="0"/>
          </a:p>
          <a:p>
            <a:endParaRPr lang="en-US" altLang="bg-BG" smtClean="0"/>
          </a:p>
          <a:p>
            <a:r>
              <a:rPr lang="en-US" altLang="bg-BG" smtClean="0"/>
              <a:t>               </a:t>
            </a:r>
          </a:p>
          <a:p>
            <a:endParaRPr lang="en-US" altLang="bg-BG" smtClean="0"/>
          </a:p>
          <a:p>
            <a:endParaRPr lang="en-US" altLang="bg-BG" sz="2000" smtClean="0">
              <a:latin typeface="Arial" charset="0"/>
              <a:cs typeface="Arial" charset="0"/>
            </a:endParaRPr>
          </a:p>
          <a:p>
            <a:endParaRPr lang="en-US" altLang="bg-BG" sz="2000" smtClean="0">
              <a:latin typeface="Arial" charset="0"/>
              <a:cs typeface="Arial" charset="0"/>
            </a:endParaRPr>
          </a:p>
          <a:p>
            <a:endParaRPr lang="en-US" altLang="bg-BG" sz="2000" smtClean="0">
              <a:latin typeface="Arial" charset="0"/>
              <a:cs typeface="Arial" charset="0"/>
            </a:endParaRPr>
          </a:p>
        </p:txBody>
      </p:sp>
      <p:sp>
        <p:nvSpPr>
          <p:cNvPr id="45060" name="Content Placeholder 3"/>
          <p:cNvSpPr>
            <a:spLocks noGrp="1"/>
          </p:cNvSpPr>
          <p:nvPr>
            <p:ph sz="half" idx="2"/>
          </p:nvPr>
        </p:nvSpPr>
        <p:spPr>
          <a:xfrm>
            <a:off x="0" y="6080125"/>
            <a:ext cx="107950" cy="46038"/>
          </a:xfrm>
        </p:spPr>
        <p:txBody>
          <a:bodyPr/>
          <a:lstStyle/>
          <a:p>
            <a:pPr marL="90488" indent="0">
              <a:buFont typeface="Arial" charset="0"/>
              <a:buNone/>
            </a:pPr>
            <a:endParaRPr lang="en-US" altLang="sl-SI" sz="16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0488" indent="0">
              <a:buFont typeface="Arial" charset="0"/>
              <a:buNone/>
            </a:pPr>
            <a:endParaRPr lang="en-US" altLang="sl-SI" sz="16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0488" indent="0">
              <a:buFont typeface="Arial" charset="0"/>
              <a:buNone/>
            </a:pPr>
            <a:endParaRPr lang="en-US" altLang="sl-SI" sz="16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0488" indent="0">
              <a:buFont typeface="Arial" charset="0"/>
              <a:buNone/>
            </a:pPr>
            <a:endParaRPr lang="en-US" altLang="sl-SI" sz="16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06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3199" y="1484784"/>
            <a:ext cx="6623058" cy="504057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altLang="bg-BG" b="0" dirty="0" smtClean="0">
                <a:latin typeface="Arial" panose="020B0604020202020204" pitchFamily="34" charset="0"/>
                <a:cs typeface="Arial" panose="020B0604020202020204" pitchFamily="34" charset="0"/>
              </a:rPr>
              <a:t>Since 2018</a:t>
            </a:r>
            <a:endParaRPr lang="bg-BG" altLang="bg-BG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8" name="Content Placeholder 5"/>
          <p:cNvSpPr>
            <a:spLocks noGrp="1"/>
          </p:cNvSpPr>
          <p:nvPr>
            <p:ph sz="quarter" idx="4"/>
          </p:nvPr>
        </p:nvSpPr>
        <p:spPr>
          <a:xfrm>
            <a:off x="316090" y="2060848"/>
            <a:ext cx="8072334" cy="3693542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hr-HR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r>
              <a:rPr lang="en-US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defRPr/>
            </a:pPr>
            <a:r>
              <a:rPr lang="hr-HR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propose 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a prototype e-learning module building on the existing BILC documents that will include samples of language at each proficiency level and explanations; </a:t>
            </a:r>
            <a:endParaRPr lang="en-US" altLang="bg-B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 explore 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ways to make the Familiarization with the STANAG 6001 for Non-Specialists module readily available as a practical resource for non-specialists.</a:t>
            </a:r>
            <a:endParaRPr lang="bg-BG" altLang="bg-B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F32A79-8F58-4DF8-A22B-0782D72837A0}" type="slidenum">
              <a:rPr lang="en-US" altLang="lt-L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lt-LT" sz="1200">
              <a:solidFill>
                <a:srgbClr val="898989"/>
              </a:solidFill>
            </a:endParaRPr>
          </a:p>
        </p:txBody>
      </p:sp>
      <p:pic>
        <p:nvPicPr>
          <p:cNvPr id="4506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25144"/>
            <a:ext cx="153352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18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/>
          </a:blip>
          <a:srcRect l="4516" t="5942" r="5161" b="8419"/>
          <a:stretch/>
        </p:blipFill>
        <p:spPr>
          <a:xfrm>
            <a:off x="2339751" y="44624"/>
            <a:ext cx="4945814" cy="6676851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altLang="bg-BG" sz="90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3FCCD6-7667-4B39-A1DE-480060EFDAEC}" type="slidenum">
              <a:rPr lang="en-US" altLang="lt-L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lt-LT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9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850106"/>
          </a:xfrm>
        </p:spPr>
        <p:txBody>
          <a:bodyPr/>
          <a:lstStyle/>
          <a:p>
            <a:r>
              <a:rPr lang="hr-H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L4 Working Group</a:t>
            </a:r>
            <a:endParaRPr lang="en-US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472608"/>
          </a:xfrm>
        </p:spPr>
        <p:txBody>
          <a:bodyPr/>
          <a:lstStyle/>
          <a:p>
            <a:pPr algn="just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Since 2010</a:t>
            </a:r>
          </a:p>
          <a:p>
            <a:pPr marL="0" indent="0" algn="just">
              <a:buNone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Purpose: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formulate recommendations which could alleviate the national testing burden, by proposing different courses of action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the Secretariat to report to higher authorities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ze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level 4 proficiency, and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feasibility and implications of testing at this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(Ms. Jana Vasilj-Begovic)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F32AE-04F1-46EF-AA91-3AFF228CEA7D}" type="slidenum">
              <a:rPr lang="en-US" altLang="lt-LT" smtClean="0"/>
              <a:pPr>
                <a:defRPr/>
              </a:pPr>
              <a:t>17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825640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 b="1" smtClean="0"/>
              <a:t>BILC SharP</a:t>
            </a:r>
            <a:endParaRPr lang="bg-BG" altLang="bg-BG" b="1" smtClean="0"/>
          </a:p>
        </p:txBody>
      </p:sp>
      <p:pic>
        <p:nvPicPr>
          <p:cNvPr id="51203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063" y="1268413"/>
            <a:ext cx="3919537" cy="5545137"/>
          </a:xfrm>
        </p:spPr>
      </p:pic>
      <p:pic>
        <p:nvPicPr>
          <p:cNvPr id="51204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6288" y="1417638"/>
            <a:ext cx="3719512" cy="5303837"/>
          </a:xfrm>
        </p:spPr>
      </p:pic>
      <p:sp>
        <p:nvSpPr>
          <p:cNvPr id="5120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58E077-10A5-462A-901E-165930DFED07}" type="slidenum">
              <a:rPr lang="en-US" altLang="lt-L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lt-LT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5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116013" y="274638"/>
            <a:ext cx="7189787" cy="850900"/>
          </a:xfrm>
        </p:spPr>
        <p:txBody>
          <a:bodyPr/>
          <a:lstStyle/>
          <a:p>
            <a:r>
              <a:rPr lang="en-US" altLang="bg-BG" sz="3600" b="1" smtClean="0">
                <a:latin typeface="Arial" charset="0"/>
                <a:cs typeface="Arial" charset="0"/>
              </a:rPr>
              <a:t>BILC site </a:t>
            </a:r>
            <a:r>
              <a:rPr lang="en-US" altLang="bg-BG" sz="3600" smtClean="0">
                <a:latin typeface="Arial" charset="0"/>
                <a:cs typeface="Arial" charset="0"/>
              </a:rPr>
              <a:t>– </a:t>
            </a:r>
            <a:r>
              <a:rPr lang="en-US" altLang="bg-BG" sz="3600" smtClean="0">
                <a:latin typeface="Arial" charset="0"/>
                <a:cs typeface="Arial" charset="0"/>
                <a:hlinkClick r:id="rId3"/>
              </a:rPr>
              <a:t>www.natobilc.org</a:t>
            </a:r>
            <a:r>
              <a:rPr lang="en-US" altLang="bg-BG" sz="3600" smtClean="0">
                <a:latin typeface="Arial" charset="0"/>
                <a:cs typeface="Arial" charset="0"/>
              </a:rPr>
              <a:t> </a:t>
            </a:r>
            <a:endParaRPr lang="bg-BG" altLang="bg-BG" sz="3600" smtClean="0">
              <a:latin typeface="Arial" charset="0"/>
              <a:cs typeface="Arial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E10EF1-B5CE-4141-BF64-A3F259FB01DB}" type="slidenum">
              <a:rPr lang="en-US" altLang="lt-L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lt-LT" sz="1200" smtClean="0">
              <a:solidFill>
                <a:srgbClr val="898989"/>
              </a:solidFill>
            </a:endParaRPr>
          </a:p>
        </p:txBody>
      </p:sp>
      <p:pic>
        <p:nvPicPr>
          <p:cNvPr id="35844" name="Označba mesta vsebin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6238" y="1117600"/>
            <a:ext cx="8669337" cy="574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body" idx="1"/>
          </p:nvPr>
        </p:nvSpPr>
        <p:spPr>
          <a:xfrm>
            <a:off x="276225" y="1268413"/>
            <a:ext cx="8616950" cy="5113337"/>
          </a:xfrm>
        </p:spPr>
        <p:txBody>
          <a:bodyPr/>
          <a:lstStyle/>
          <a:p>
            <a:pPr marL="609600" indent="-609600" algn="just">
              <a:lnSpc>
                <a:spcPct val="90000"/>
              </a:lnSpc>
            </a:pPr>
            <a:r>
              <a:rPr lang="hr-HR" altLang="bg-BG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1966 </a:t>
            </a:r>
            <a:r>
              <a:rPr lang="hr-HR" altLang="bg-BG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DEU, </a:t>
            </a:r>
            <a:r>
              <a:rPr lang="hr-HR" altLang="bg-BG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FRA, GBR, ITA, USA</a:t>
            </a:r>
          </a:p>
          <a:p>
            <a:pPr marL="0" indent="0" algn="just">
              <a:lnSpc>
                <a:spcPct val="90000"/>
              </a:lnSpc>
              <a:buNone/>
            </a:pPr>
            <a:endParaRPr lang="hr-HR" altLang="bg-BG" sz="2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just">
              <a:lnSpc>
                <a:spcPct val="90000"/>
              </a:lnSpc>
            </a:pPr>
            <a:r>
              <a:rPr lang="en-US" altLang="bg-BG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NATO’s consultative and advisory body </a:t>
            </a:r>
            <a:r>
              <a:rPr lang="en-US" altLang="bg-BG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language training and testing    issues.</a:t>
            </a:r>
            <a:endParaRPr lang="hr-HR" altLang="bg-BG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altLang="bg-BG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just">
              <a:lnSpc>
                <a:spcPct val="90000"/>
              </a:lnSpc>
            </a:pPr>
            <a:r>
              <a:rPr lang="en-US" altLang="bg-BG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responsibility: </a:t>
            </a:r>
            <a:r>
              <a:rPr lang="en-US" altLang="bg-BG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custodian</a:t>
            </a:r>
            <a:r>
              <a:rPr lang="en-US" altLang="bg-BG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STANAG 6001</a:t>
            </a:r>
            <a:endParaRPr lang="hr-HR" altLang="bg-BG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altLang="bg-BG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just">
              <a:lnSpc>
                <a:spcPct val="90000"/>
              </a:lnSpc>
            </a:pPr>
            <a:r>
              <a:rPr lang="en-US" altLang="bg-BG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en-US" altLang="bg-BG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language teaching/testing professionals from </a:t>
            </a:r>
            <a:r>
              <a:rPr lang="en-US" altLang="bg-BG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MoDs</a:t>
            </a:r>
            <a:r>
              <a:rPr lang="en-US" altLang="bg-BG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defense-sponsored organizations. 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en-US" alt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2287588" y="276225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charset="0"/>
              </a:rPr>
              <a:t>Bureau for International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charset="0"/>
              </a:rPr>
              <a:t>Language Co-ordination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116013" y="274638"/>
            <a:ext cx="7189787" cy="850900"/>
          </a:xfrm>
        </p:spPr>
        <p:txBody>
          <a:bodyPr/>
          <a:lstStyle/>
          <a:p>
            <a:r>
              <a:rPr lang="en-US" altLang="bg-BG" sz="3600" b="1" smtClean="0">
                <a:latin typeface="Arial" charset="0"/>
                <a:cs typeface="Arial" charset="0"/>
              </a:rPr>
              <a:t>BILC site </a:t>
            </a:r>
            <a:r>
              <a:rPr lang="en-US" altLang="bg-BG" sz="3600" smtClean="0">
                <a:latin typeface="Arial" charset="0"/>
                <a:cs typeface="Arial" charset="0"/>
              </a:rPr>
              <a:t>– </a:t>
            </a:r>
            <a:r>
              <a:rPr lang="en-US" altLang="bg-BG" sz="3600" smtClean="0">
                <a:latin typeface="Arial" charset="0"/>
                <a:cs typeface="Arial" charset="0"/>
                <a:hlinkClick r:id="rId3"/>
              </a:rPr>
              <a:t>www.natobilc.org</a:t>
            </a:r>
            <a:r>
              <a:rPr lang="en-US" altLang="bg-BG" sz="3600" smtClean="0">
                <a:latin typeface="Arial" charset="0"/>
                <a:cs typeface="Arial" charset="0"/>
              </a:rPr>
              <a:t> </a:t>
            </a:r>
            <a:endParaRPr lang="bg-BG" altLang="bg-BG" sz="3600" smtClean="0">
              <a:latin typeface="Arial" charset="0"/>
              <a:cs typeface="Arial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11D4CB-D524-48C0-A28A-57EA2D619F74}" type="slidenum">
              <a:rPr lang="en-US" altLang="lt-L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lt-LT" sz="1200" smtClean="0">
              <a:solidFill>
                <a:srgbClr val="898989"/>
              </a:solidFill>
            </a:endParaRPr>
          </a:p>
        </p:txBody>
      </p:sp>
      <p:sp>
        <p:nvSpPr>
          <p:cNvPr id="55300" name="Označba mesta vsebine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itchFamily="34" charset="0"/>
              <a:buNone/>
              <a:defRPr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New: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sl-SI" altLang="sl-SI" dirty="0" err="1">
                <a:latin typeface="Arial" panose="020B0604020202020204" pitchFamily="34" charset="0"/>
                <a:cs typeface="Arial" panose="020B0604020202020204" pitchFamily="34" charset="0"/>
              </a:rPr>
              <a:t>Presentations</a:t>
            </a: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dirty="0" err="1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endParaRPr lang="sl-SI" alt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sl-SI" altLang="sl-SI" dirty="0" err="1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sl-SI" altLang="sl-SI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sl-SI" altLang="sl-SI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l-SI" altLang="sl-SI" dirty="0" err="1">
                <a:latin typeface="Arial" panose="020B0604020202020204" pitchFamily="34" charset="0"/>
                <a:cs typeface="Arial" panose="020B0604020202020204" pitchFamily="34" charset="0"/>
              </a:rPr>
              <a:t>French</a:t>
            </a:r>
            <a:endParaRPr lang="sl-SI" alt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sl-SI" altLang="sl-SI" dirty="0" err="1">
                <a:latin typeface="Arial" panose="020B0604020202020204" pitchFamily="34" charset="0"/>
                <a:cs typeface="Arial" panose="020B0604020202020204" pitchFamily="34" charset="0"/>
              </a:rPr>
              <a:t>Updated</a:t>
            </a: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dirty="0" err="1"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dirty="0" err="1">
                <a:latin typeface="Arial" panose="020B0604020202020204" pitchFamily="34" charset="0"/>
                <a:cs typeface="Arial" panose="020B0604020202020204" pitchFamily="34" charset="0"/>
              </a:rPr>
              <a:t>calendar</a:t>
            </a: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 2022 </a:t>
            </a:r>
            <a:r>
              <a:rPr lang="sl-SI" altLang="sl-SI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>
              <a:buFont typeface="Arial" pitchFamily="34" charset="0"/>
              <a:buChar char="•"/>
              <a:defRPr/>
            </a:pPr>
            <a:endParaRPr lang="sl-SI" altLang="sl-SI" dirty="0"/>
          </a:p>
        </p:txBody>
      </p:sp>
      <p:sp>
        <p:nvSpPr>
          <p:cNvPr id="36869" name="Rectangle 3"/>
          <p:cNvSpPr>
            <a:spLocks noChangeArrowheads="1"/>
          </p:cNvSpPr>
          <p:nvPr/>
        </p:nvSpPr>
        <p:spPr bwMode="auto">
          <a:xfrm>
            <a:off x="0" y="-323850"/>
            <a:ext cx="24923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bg-BG" altLang="sl-SI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bg-BG" altLang="sl-SI" sz="1800">
                <a:latin typeface="Arial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altLang="bg-BG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6D83C3-2D01-4BD7-9617-EC4071303503}" type="slidenum">
              <a:rPr lang="en-US" altLang="lt-L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lt-LT" sz="1200" smtClean="0">
              <a:solidFill>
                <a:srgbClr val="898989"/>
              </a:solidFill>
            </a:endParaRPr>
          </a:p>
        </p:txBody>
      </p:sp>
      <p:sp>
        <p:nvSpPr>
          <p:cNvPr id="3789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r-Latn-RS" smtClean="0"/>
          </a:p>
        </p:txBody>
      </p:sp>
      <p:graphicFrame>
        <p:nvGraphicFramePr>
          <p:cNvPr id="37893" name="Object 2"/>
          <p:cNvGraphicFramePr>
            <a:graphicFrameLocks noChangeAspect="1"/>
          </p:cNvGraphicFramePr>
          <p:nvPr/>
        </p:nvGraphicFramePr>
        <p:xfrm>
          <a:off x="1979613" y="30163"/>
          <a:ext cx="5249862" cy="679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1" name="Acrobat Document" r:id="rId4" imgW="4663440" imgH="6034757" progId="Acrobat.Document.DC">
                  <p:embed/>
                </p:oleObj>
              </mc:Choice>
              <mc:Fallback>
                <p:oleObj name="Acrobat Document" r:id="rId4" imgW="4663440" imgH="6034757" progId="Acrobat.Document.DC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0163"/>
                        <a:ext cx="5249862" cy="679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 smtClean="0">
                <a:latin typeface="Arial" charset="0"/>
                <a:cs typeface="Arial" charset="0"/>
              </a:rPr>
              <a:t>Questions?</a:t>
            </a:r>
            <a:endParaRPr lang="bg-BG" altLang="bg-BG" smtClean="0">
              <a:latin typeface="Arial" charset="0"/>
              <a:cs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600200"/>
            <a:ext cx="8496300" cy="4525963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Contacts: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BILC site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https://natobilc.org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irena_ines@yahoo.com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/>
              <a:t>	     </a:t>
            </a:r>
            <a:endParaRPr lang="bg-BG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201C89-657C-480B-9969-10EBFD17FD30}" type="slidenum">
              <a:rPr lang="en-US" altLang="lt-L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lt-LT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body" idx="1"/>
          </p:nvPr>
        </p:nvSpPr>
        <p:spPr>
          <a:xfrm>
            <a:off x="276225" y="1268413"/>
            <a:ext cx="8616950" cy="5113337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en-CA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Mission: </a:t>
            </a:r>
            <a:endParaRPr lang="hr-HR" alt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CA" altLang="en-US" sz="2400" dirty="0" smtClean="0">
                <a:latin typeface="Arial" charset="0"/>
                <a:cs typeface="Arial" charset="0"/>
              </a:rPr>
              <a:t>To promote and foster interoperability among NATO and Partner nations by furthering standardization of language training and testing. </a:t>
            </a:r>
            <a:endParaRPr lang="hr-HR" altLang="en-US" sz="2400" dirty="0" smtClean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CA" altLang="en-US" sz="2400" dirty="0" smtClean="0">
                <a:latin typeface="Arial" charset="0"/>
                <a:cs typeface="Arial" charset="0"/>
              </a:rPr>
              <a:t>To support the Alliance's operations through the exchange of knowledge and best practices, IAW established procedures and agreements.</a:t>
            </a:r>
            <a:endParaRPr lang="hr-HR" altLang="en-US" sz="2400" dirty="0" smtClean="0">
              <a:latin typeface="Arial" charset="0"/>
              <a:cs typeface="Arial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CA" altLang="en-US" sz="2400" dirty="0" smtClean="0">
              <a:latin typeface="Arial" charset="0"/>
              <a:cs typeface="Arial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CA" altLang="en-US" sz="2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charset="0"/>
              </a:rPr>
              <a:t>Vision</a:t>
            </a:r>
            <a:r>
              <a:rPr lang="en-CA" altLang="en-US" sz="24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charset="0"/>
              </a:rPr>
              <a:t>:</a:t>
            </a:r>
            <a:r>
              <a:rPr lang="en-CA" altLang="en-US" sz="2400" dirty="0" smtClean="0">
                <a:latin typeface="Arial" charset="0"/>
                <a:cs typeface="Arial" charset="0"/>
              </a:rPr>
              <a:t> </a:t>
            </a:r>
            <a:endParaRPr lang="hr-HR" altLang="en-US" sz="2400" dirty="0" smtClean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CA" altLang="en-US" sz="2400" dirty="0" smtClean="0">
                <a:latin typeface="Arial" charset="0"/>
                <a:cs typeface="Arial" charset="0"/>
              </a:rPr>
              <a:t>To achieve levels of excellence where progress made by one is shared by all. </a:t>
            </a:r>
          </a:p>
          <a:p>
            <a:pPr marL="609600" indent="-609600" algn="just">
              <a:lnSpc>
                <a:spcPct val="90000"/>
              </a:lnSpc>
            </a:pPr>
            <a:endParaRPr lang="en-CA" altLang="bg-BG" sz="24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en-US" altLang="en-US" sz="2400" b="1" i="1" dirty="0" smtClean="0">
                <a:latin typeface="Arial" charset="0"/>
                <a:cs typeface="Arial" charset="0"/>
              </a:rPr>
              <a:t>		</a:t>
            </a:r>
            <a:r>
              <a:rPr lang="en-US" altLang="en-US" sz="1600" b="1" dirty="0" smtClean="0"/>
              <a:t>	</a:t>
            </a:r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2287588" y="276225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charset="0"/>
              </a:rPr>
              <a:t>Bureau for International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charset="0"/>
              </a:rPr>
              <a:t>Language Co-ordination</a:t>
            </a:r>
          </a:p>
        </p:txBody>
      </p:sp>
    </p:spTree>
    <p:extLst>
      <p:ext uri="{BB962C8B-B14F-4D97-AF65-F5344CB8AC3E}">
        <p14:creationId xmlns:p14="http://schemas.microsoft.com/office/powerpoint/2010/main" val="260452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body" idx="1"/>
          </p:nvPr>
        </p:nvSpPr>
        <p:spPr>
          <a:xfrm>
            <a:off x="276225" y="1268413"/>
            <a:ext cx="8616950" cy="5113337"/>
          </a:xfrm>
        </p:spPr>
        <p:txBody>
          <a:bodyPr/>
          <a:lstStyle/>
          <a:p>
            <a:pPr marL="609600" indent="-609600" algn="just">
              <a:lnSpc>
                <a:spcPct val="90000"/>
              </a:lnSpc>
            </a:pPr>
            <a:r>
              <a:rPr lang="en-CA" altLang="en-US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Purpose: </a:t>
            </a:r>
            <a:r>
              <a:rPr lang="en-GB" altLang="bg-BG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To foster cooperative professional support among BILC member nations and to extend support to NATO within the field of language training and education and language assessment.</a:t>
            </a:r>
            <a:endParaRPr lang="hr-HR" altLang="bg-BG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GB" altLang="bg-BG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09600" indent="-609600" algn="just">
              <a:lnSpc>
                <a:spcPct val="90000"/>
              </a:lnSpc>
            </a:pPr>
            <a:r>
              <a:rPr lang="en-CA" altLang="bg-BG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Active participation in BILC activities </a:t>
            </a:r>
            <a:r>
              <a:rPr lang="en-CA" altLang="bg-BG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from </a:t>
            </a:r>
            <a:r>
              <a:rPr lang="en-CA" altLang="bg-BG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sl-SI" altLang="bg-BG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7</a:t>
            </a:r>
            <a:r>
              <a:rPr lang="en-CA" altLang="bg-BG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NATO nations </a:t>
            </a:r>
            <a:r>
              <a:rPr lang="en-CA" altLang="bg-BG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and </a:t>
            </a:r>
            <a:r>
              <a:rPr lang="en-CA" altLang="bg-BG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more than 2</a:t>
            </a:r>
            <a:r>
              <a:rPr lang="sl-SI" altLang="bg-BG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5</a:t>
            </a:r>
            <a:r>
              <a:rPr lang="en-CA" altLang="bg-BG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partner nations.</a:t>
            </a:r>
            <a:endParaRPr lang="en-CA" altLang="bg-BG" sz="24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en-US" altLang="en-US" sz="2400" b="1" i="1" dirty="0" smtClean="0">
                <a:latin typeface="Arial" charset="0"/>
                <a:cs typeface="Arial" charset="0"/>
              </a:rPr>
              <a:t>		</a:t>
            </a:r>
            <a:r>
              <a:rPr lang="en-US" altLang="en-US" sz="1600" b="1" dirty="0" smtClean="0"/>
              <a:t>	</a:t>
            </a:r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2287588" y="276225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charset="0"/>
              </a:rPr>
              <a:t>Bureau for International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charset="0"/>
              </a:rPr>
              <a:t>Language Co-ordination</a:t>
            </a:r>
          </a:p>
        </p:txBody>
      </p:sp>
    </p:spTree>
    <p:extLst>
      <p:ext uri="{BB962C8B-B14F-4D97-AF65-F5344CB8AC3E}">
        <p14:creationId xmlns:p14="http://schemas.microsoft.com/office/powerpoint/2010/main" val="151630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/>
            </a:extLst>
          </p:cNvPr>
          <p:cNvSpPr/>
          <p:nvPr/>
        </p:nvSpPr>
        <p:spPr>
          <a:xfrm>
            <a:off x="7391400" y="76200"/>
            <a:ext cx="1676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/>
            </a:extLst>
          </p:cNvPr>
          <p:cNvSpPr/>
          <p:nvPr/>
        </p:nvSpPr>
        <p:spPr>
          <a:xfrm>
            <a:off x="0" y="5410200"/>
            <a:ext cx="12065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lowchart: Process 4">
            <a:extLst>
              <a:ext uri="{FF2B5EF4-FFF2-40B4-BE49-F238E27FC236}"/>
            </a:extLst>
          </p:cNvPr>
          <p:cNvSpPr/>
          <p:nvPr/>
        </p:nvSpPr>
        <p:spPr>
          <a:xfrm>
            <a:off x="2368550" y="504825"/>
            <a:ext cx="4495800" cy="914400"/>
          </a:xfrm>
          <a:prstGeom prst="flowChartProcess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BILC Steering Committee</a:t>
            </a:r>
          </a:p>
        </p:txBody>
      </p:sp>
      <p:sp>
        <p:nvSpPr>
          <p:cNvPr id="6" name="Flowchart: Process 5">
            <a:extLst>
              <a:ext uri="{FF2B5EF4-FFF2-40B4-BE49-F238E27FC236}"/>
            </a:extLst>
          </p:cNvPr>
          <p:cNvSpPr/>
          <p:nvPr/>
        </p:nvSpPr>
        <p:spPr>
          <a:xfrm>
            <a:off x="3073400" y="1905000"/>
            <a:ext cx="3098800" cy="762000"/>
          </a:xfrm>
          <a:prstGeom prst="flowChartProcess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</a:p>
          <a:p>
            <a:pPr algn="ctr" eaLnBrk="1" hangingPunct="1">
              <a:defRPr/>
            </a:pPr>
            <a:r>
              <a:rPr lang="sl-SI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Irena </a:t>
            </a:r>
            <a:r>
              <a:rPr lang="sl-SI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Prpić</a:t>
            </a:r>
            <a:r>
              <a:rPr lang="sl-SI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Djurić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Process 6">
            <a:extLst>
              <a:ext uri="{FF2B5EF4-FFF2-40B4-BE49-F238E27FC236}"/>
            </a:extLst>
          </p:cNvPr>
          <p:cNvSpPr/>
          <p:nvPr/>
        </p:nvSpPr>
        <p:spPr>
          <a:xfrm>
            <a:off x="5943600" y="2819400"/>
            <a:ext cx="2743200" cy="6858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Advisor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Ray Clifford</a:t>
            </a:r>
          </a:p>
        </p:txBody>
      </p:sp>
      <p:sp>
        <p:nvSpPr>
          <p:cNvPr id="8" name="Flowchart: Process 7">
            <a:extLst>
              <a:ext uri="{FF2B5EF4-FFF2-40B4-BE49-F238E27FC236}"/>
            </a:extLst>
          </p:cNvPr>
          <p:cNvSpPr/>
          <p:nvPr/>
        </p:nvSpPr>
        <p:spPr>
          <a:xfrm>
            <a:off x="1790700" y="3962400"/>
            <a:ext cx="2743200" cy="906463"/>
          </a:xfrm>
          <a:prstGeom prst="flowChartProcess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</a:t>
            </a:r>
            <a:r>
              <a:rPr lang="sl-SI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sl-SI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Suzana Horvat</a:t>
            </a:r>
          </a:p>
          <a:p>
            <a:pPr algn="ctr" eaLnBrk="1" hangingPunct="1">
              <a:defRPr/>
            </a:pPr>
            <a:r>
              <a:rPr lang="sl-SI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Borjana </a:t>
            </a:r>
            <a:r>
              <a:rPr lang="sl-SI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Soldo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owchart: Process 8">
            <a:extLst>
              <a:ext uri="{FF2B5EF4-FFF2-40B4-BE49-F238E27FC236}"/>
            </a:extLst>
          </p:cNvPr>
          <p:cNvSpPr/>
          <p:nvPr/>
        </p:nvSpPr>
        <p:spPr>
          <a:xfrm>
            <a:off x="6948488" y="5865813"/>
            <a:ext cx="2108200" cy="685800"/>
          </a:xfrm>
          <a:prstGeom prst="flowChartProcess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Jana Vasilj-Begovic</a:t>
            </a:r>
          </a:p>
        </p:txBody>
      </p:sp>
      <p:sp>
        <p:nvSpPr>
          <p:cNvPr id="10" name="Flowchart: Process 9">
            <a:extLst>
              <a:ext uri="{FF2B5EF4-FFF2-40B4-BE49-F238E27FC236}"/>
            </a:extLst>
          </p:cNvPr>
          <p:cNvSpPr/>
          <p:nvPr/>
        </p:nvSpPr>
        <p:spPr>
          <a:xfrm>
            <a:off x="203200" y="5865813"/>
            <a:ext cx="2070100" cy="685800"/>
          </a:xfrm>
          <a:prstGeom prst="flowChartProcess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Keith Wert</a:t>
            </a:r>
          </a:p>
        </p:txBody>
      </p:sp>
      <p:sp>
        <p:nvSpPr>
          <p:cNvPr id="17418" name="TextBox 10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403600" y="5081588"/>
            <a:ext cx="2590800" cy="369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Associate Secretaries</a:t>
            </a:r>
          </a:p>
        </p:txBody>
      </p:sp>
      <p:cxnSp>
        <p:nvCxnSpPr>
          <p:cNvPr id="13" name="Straight Connector 12">
            <a:extLst>
              <a:ext uri="{FF2B5EF4-FFF2-40B4-BE49-F238E27FC236}"/>
            </a:extLst>
          </p:cNvPr>
          <p:cNvCxnSpPr>
            <a:stCxn id="5" idx="2"/>
            <a:endCxn id="6" idx="0"/>
          </p:cNvCxnSpPr>
          <p:nvPr/>
        </p:nvCxnSpPr>
        <p:spPr>
          <a:xfrm>
            <a:off x="4616450" y="1419225"/>
            <a:ext cx="6350" cy="4857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/>
            </a:extLst>
          </p:cNvPr>
          <p:cNvCxnSpPr>
            <a:stCxn id="7" idx="1"/>
          </p:cNvCxnSpPr>
          <p:nvPr/>
        </p:nvCxnSpPr>
        <p:spPr>
          <a:xfrm flipH="1">
            <a:off x="4622800" y="3162300"/>
            <a:ext cx="1320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3" name="TextBox 34"/>
          <p:cNvSpPr txBox="1">
            <a:spLocks noChangeArrowheads="1"/>
          </p:cNvSpPr>
          <p:nvPr/>
        </p:nvSpPr>
        <p:spPr bwMode="auto">
          <a:xfrm>
            <a:off x="107950" y="1663700"/>
            <a:ext cx="30162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GBR</a:t>
            </a:r>
            <a:r>
              <a:rPr lang="sl-SI" altLang="en-US" sz="180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(1966-1981)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DEU</a:t>
            </a:r>
            <a:r>
              <a:rPr lang="sl-SI" altLang="en-US" sz="180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(1982-1996)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USA</a:t>
            </a:r>
            <a:r>
              <a:rPr lang="sl-SI" altLang="en-US" sz="180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(1997-2008)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CAN</a:t>
            </a:r>
            <a:r>
              <a:rPr lang="sl-SI" altLang="en-US" sz="180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(2008-2014)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USA</a:t>
            </a:r>
            <a:r>
              <a:rPr lang="sl-SI" altLang="en-US" sz="180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(2014-2016)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BGR</a:t>
            </a:r>
            <a:r>
              <a:rPr lang="sl-SI" altLang="en-US" sz="180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(2016-2019)</a:t>
            </a:r>
            <a:endParaRPr lang="sl-SI" altLang="en-US" sz="18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>
                <a:solidFill>
                  <a:srgbClr val="000000"/>
                </a:solidFill>
                <a:latin typeface="Arial" charset="0"/>
              </a:rPr>
              <a:t>SVN       (2019-2022)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>
                <a:solidFill>
                  <a:srgbClr val="000000"/>
                </a:solidFill>
                <a:latin typeface="Arial" charset="0"/>
              </a:rPr>
              <a:t>HRV       (2022-2025) </a:t>
            </a: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5614" name="Picture 19" descr="C:\Jeannie's Stuff\Letterheads, Templates, Certificates, &amp; Original Creations\Logos &amp; Photos\nato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381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/>
            </a:extLst>
          </p:cNvPr>
          <p:cNvCxnSpPr>
            <a:stCxn id="6" idx="2"/>
          </p:cNvCxnSpPr>
          <p:nvPr/>
        </p:nvCxnSpPr>
        <p:spPr>
          <a:xfrm>
            <a:off x="4622800" y="2667000"/>
            <a:ext cx="19050" cy="9890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/>
            </a:extLst>
          </p:cNvPr>
          <p:cNvCxnSpPr/>
          <p:nvPr/>
        </p:nvCxnSpPr>
        <p:spPr>
          <a:xfrm flipV="1">
            <a:off x="3124200" y="3656013"/>
            <a:ext cx="2540000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/>
            </a:extLst>
          </p:cNvPr>
          <p:cNvCxnSpPr/>
          <p:nvPr/>
        </p:nvCxnSpPr>
        <p:spPr>
          <a:xfrm>
            <a:off x="3124200" y="3657600"/>
            <a:ext cx="0" cy="304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/>
            </a:extLst>
          </p:cNvPr>
          <p:cNvCxnSpPr/>
          <p:nvPr/>
        </p:nvCxnSpPr>
        <p:spPr>
          <a:xfrm>
            <a:off x="5664200" y="3678238"/>
            <a:ext cx="0" cy="13890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Process 27">
            <a:extLst>
              <a:ext uri="{FF2B5EF4-FFF2-40B4-BE49-F238E27FC236}"/>
            </a:extLst>
          </p:cNvPr>
          <p:cNvSpPr/>
          <p:nvPr/>
        </p:nvSpPr>
        <p:spPr>
          <a:xfrm>
            <a:off x="2452688" y="5865813"/>
            <a:ext cx="2030412" cy="685800"/>
          </a:xfrm>
          <a:prstGeom prst="flowChartProcess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Peggy Garza</a:t>
            </a:r>
          </a:p>
        </p:txBody>
      </p:sp>
      <p:sp>
        <p:nvSpPr>
          <p:cNvPr id="30" name="Flowchart: Process 29">
            <a:extLst>
              <a:ext uri="{FF2B5EF4-FFF2-40B4-BE49-F238E27FC236}"/>
            </a:extLst>
          </p:cNvPr>
          <p:cNvSpPr/>
          <p:nvPr/>
        </p:nvSpPr>
        <p:spPr>
          <a:xfrm>
            <a:off x="4699000" y="5846763"/>
            <a:ext cx="1930400" cy="685800"/>
          </a:xfrm>
          <a:prstGeom prst="flowChartProcess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 Dubeau</a:t>
            </a:r>
          </a:p>
        </p:txBody>
      </p:sp>
      <p:cxnSp>
        <p:nvCxnSpPr>
          <p:cNvPr id="22" name="Straight Connector 21">
            <a:extLst>
              <a:ext uri="{FF2B5EF4-FFF2-40B4-BE49-F238E27FC236}"/>
            </a:extLst>
          </p:cNvPr>
          <p:cNvCxnSpPr/>
          <p:nvPr/>
        </p:nvCxnSpPr>
        <p:spPr>
          <a:xfrm>
            <a:off x="1225550" y="5605463"/>
            <a:ext cx="6756400" cy="158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/>
            </a:extLst>
          </p:cNvPr>
          <p:cNvCxnSpPr/>
          <p:nvPr/>
        </p:nvCxnSpPr>
        <p:spPr>
          <a:xfrm>
            <a:off x="1222375" y="5605463"/>
            <a:ext cx="0" cy="228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/>
            </a:extLst>
          </p:cNvPr>
          <p:cNvCxnSpPr/>
          <p:nvPr/>
        </p:nvCxnSpPr>
        <p:spPr>
          <a:xfrm>
            <a:off x="3468688" y="5621338"/>
            <a:ext cx="0" cy="228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/>
            </a:extLst>
          </p:cNvPr>
          <p:cNvCxnSpPr/>
          <p:nvPr/>
        </p:nvCxnSpPr>
        <p:spPr>
          <a:xfrm>
            <a:off x="5727700" y="5605463"/>
            <a:ext cx="0" cy="228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/>
            </a:extLst>
          </p:cNvPr>
          <p:cNvCxnSpPr/>
          <p:nvPr/>
        </p:nvCxnSpPr>
        <p:spPr>
          <a:xfrm>
            <a:off x="7975600" y="5613400"/>
            <a:ext cx="0" cy="228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/>
            </a:extLst>
          </p:cNvPr>
          <p:cNvCxnSpPr>
            <a:stCxn id="17418" idx="2"/>
          </p:cNvCxnSpPr>
          <p:nvPr/>
        </p:nvCxnSpPr>
        <p:spPr>
          <a:xfrm>
            <a:off x="4699000" y="5451475"/>
            <a:ext cx="0" cy="152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 sz="3200" b="1" smtClean="0">
                <a:latin typeface="Arial" charset="0"/>
                <a:cs typeface="Arial" charset="0"/>
              </a:rPr>
              <a:t>Major BILC Events</a:t>
            </a:r>
            <a:endParaRPr lang="bg-BG" altLang="bg-BG" sz="3200" b="1" smtClean="0">
              <a:latin typeface="Arial" charset="0"/>
              <a:cs typeface="Arial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68313" y="1989138"/>
            <a:ext cx="8424862" cy="2963862"/>
          </a:xfrm>
        </p:spPr>
        <p:txBody>
          <a:bodyPr/>
          <a:lstStyle/>
          <a:p>
            <a:pPr algn="just"/>
            <a:r>
              <a:rPr lang="en-US" altLang="bg-BG" sz="2800" smtClean="0">
                <a:latin typeface="Arial" charset="0"/>
                <a:cs typeface="Arial" charset="0"/>
              </a:rPr>
              <a:t>BILC Annual Conference in May;</a:t>
            </a:r>
          </a:p>
          <a:p>
            <a:pPr algn="just"/>
            <a:r>
              <a:rPr lang="en-US" altLang="bg-BG" sz="2800" smtClean="0">
                <a:latin typeface="Arial" charset="0"/>
                <a:cs typeface="Arial" charset="0"/>
              </a:rPr>
              <a:t>BILC STANAG 6001 Testing Workshop in September;</a:t>
            </a:r>
          </a:p>
          <a:p>
            <a:pPr algn="just"/>
            <a:r>
              <a:rPr lang="en-US" altLang="bg-BG" sz="2800" smtClean="0">
                <a:latin typeface="Arial" charset="0"/>
                <a:cs typeface="Arial" charset="0"/>
              </a:rPr>
              <a:t>BILC Professional </a:t>
            </a:r>
            <a:r>
              <a:rPr lang="hr-HR" altLang="bg-BG" sz="2800" smtClean="0">
                <a:latin typeface="Arial" charset="0"/>
                <a:cs typeface="Arial" charset="0"/>
              </a:rPr>
              <a:t>Development </a:t>
            </a:r>
            <a:r>
              <a:rPr lang="en-US" altLang="bg-BG" sz="2800" smtClean="0">
                <a:latin typeface="Arial" charset="0"/>
                <a:cs typeface="Arial" charset="0"/>
              </a:rPr>
              <a:t>Seminar in October.</a:t>
            </a:r>
            <a:endParaRPr lang="bg-BG" altLang="bg-BG" sz="2800" smtClean="0">
              <a:latin typeface="Arial" charset="0"/>
              <a:cs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16B302-6222-43C0-AADC-7274FDA3E5B9}" type="slidenum">
              <a:rPr lang="en-US" altLang="lt-L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lt-LT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CAA04E-57D5-4DD3-961B-05B35582D290}" type="slidenum">
              <a:rPr lang="en-US" altLang="lt-L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lt-LT" sz="1200" smtClean="0">
              <a:solidFill>
                <a:srgbClr val="898989"/>
              </a:solidFill>
            </a:endParaRPr>
          </a:p>
        </p:txBody>
      </p:sp>
      <p:sp>
        <p:nvSpPr>
          <p:cNvPr id="27651" name="Title 1"/>
          <p:cNvSpPr>
            <a:spLocks noGrp="1"/>
          </p:cNvSpPr>
          <p:nvPr>
            <p:ph type="ctrTitle" idx="4294967295"/>
          </p:nvPr>
        </p:nvSpPr>
        <p:spPr>
          <a:xfrm>
            <a:off x="2159000" y="115888"/>
            <a:ext cx="6985000" cy="1042987"/>
          </a:xfrm>
        </p:spPr>
        <p:txBody>
          <a:bodyPr/>
          <a:lstStyle/>
          <a:p>
            <a:pPr eaLnBrk="1" hangingPunct="1"/>
            <a:r>
              <a:rPr lang="hr-HR" altLang="bg-BG" sz="2400" b="1" smtClean="0">
                <a:latin typeface="Arial" charset="0"/>
                <a:cs typeface="Arial" charset="0"/>
              </a:rPr>
              <a:t/>
            </a:r>
            <a:br>
              <a:rPr lang="hr-HR" altLang="bg-BG" sz="2400" b="1" smtClean="0">
                <a:latin typeface="Arial" charset="0"/>
                <a:cs typeface="Arial" charset="0"/>
              </a:rPr>
            </a:br>
            <a:r>
              <a:rPr lang="en-US" altLang="bg-BG" sz="2000" b="1" smtClean="0">
                <a:latin typeface="Arial" charset="0"/>
                <a:cs typeface="Arial" charset="0"/>
              </a:rPr>
              <a:t>20</a:t>
            </a:r>
            <a:r>
              <a:rPr lang="sl-SI" altLang="bg-BG" sz="2000" b="1" smtClean="0">
                <a:latin typeface="Arial" charset="0"/>
                <a:cs typeface="Arial" charset="0"/>
              </a:rPr>
              <a:t>21</a:t>
            </a:r>
            <a:r>
              <a:rPr lang="en-US" altLang="bg-BG" sz="2000" b="1" smtClean="0">
                <a:latin typeface="Arial" charset="0"/>
                <a:cs typeface="Arial" charset="0"/>
              </a:rPr>
              <a:t> BILC </a:t>
            </a:r>
            <a:r>
              <a:rPr lang="sl-SI" altLang="bg-BG" sz="2000" b="1" smtClean="0">
                <a:latin typeface="Arial" charset="0"/>
                <a:cs typeface="Arial" charset="0"/>
              </a:rPr>
              <a:t>STANAG 6001 Hybrid Testing Workshop</a:t>
            </a:r>
            <a:r>
              <a:rPr lang="en-US" altLang="lt-LT" sz="2000" b="1" smtClean="0">
                <a:latin typeface="Arial" charset="0"/>
                <a:cs typeface="Arial" charset="0"/>
              </a:rPr>
              <a:t/>
            </a:r>
            <a:br>
              <a:rPr lang="en-US" altLang="lt-LT" sz="2000" b="1" smtClean="0">
                <a:latin typeface="Arial" charset="0"/>
                <a:cs typeface="Arial" charset="0"/>
              </a:rPr>
            </a:br>
            <a:r>
              <a:rPr lang="sl-SI" altLang="lt-LT" sz="2000" b="1" smtClean="0">
                <a:latin typeface="Arial" charset="0"/>
                <a:cs typeface="Arial" charset="0"/>
              </a:rPr>
              <a:t>hosted by PLTCE in Garmisch-Partenkirchen and online</a:t>
            </a:r>
            <a:br>
              <a:rPr lang="sl-SI" altLang="lt-LT" sz="2000" b="1" smtClean="0">
                <a:latin typeface="Arial" charset="0"/>
                <a:cs typeface="Arial" charset="0"/>
              </a:rPr>
            </a:br>
            <a:r>
              <a:rPr lang="sl-SI" altLang="lt-LT" sz="2000" b="1" smtClean="0">
                <a:latin typeface="Arial" charset="0"/>
                <a:cs typeface="Arial" charset="0"/>
              </a:rPr>
              <a:t>7 </a:t>
            </a:r>
            <a:r>
              <a:rPr lang="en-US" altLang="lt-LT" sz="2000" b="1" smtClean="0">
                <a:latin typeface="Arial" charset="0"/>
                <a:cs typeface="Arial" charset="0"/>
              </a:rPr>
              <a:t>–</a:t>
            </a:r>
            <a:r>
              <a:rPr lang="hr-HR" altLang="lt-LT" sz="2000" b="1" smtClean="0">
                <a:latin typeface="Arial" charset="0"/>
                <a:cs typeface="Arial" charset="0"/>
              </a:rPr>
              <a:t> </a:t>
            </a:r>
            <a:r>
              <a:rPr lang="sl-SI" altLang="lt-LT" sz="2000" b="1" smtClean="0">
                <a:latin typeface="Arial" charset="0"/>
                <a:cs typeface="Arial" charset="0"/>
              </a:rPr>
              <a:t>9 September</a:t>
            </a:r>
            <a:r>
              <a:rPr lang="en-US" altLang="lt-LT" sz="2000" b="1" smtClean="0">
                <a:latin typeface="Arial" charset="0"/>
                <a:cs typeface="Arial" charset="0"/>
              </a:rPr>
              <a:t>, 20</a:t>
            </a:r>
            <a:r>
              <a:rPr lang="sl-SI" altLang="lt-LT" sz="2000" b="1" smtClean="0">
                <a:latin typeface="Arial" charset="0"/>
                <a:cs typeface="Arial" charset="0"/>
              </a:rPr>
              <a:t>21</a:t>
            </a:r>
            <a:endParaRPr lang="en-US" altLang="lt-LT" sz="2000" b="1" smtClean="0">
              <a:latin typeface="Arial" charset="0"/>
              <a:cs typeface="Arial" charset="0"/>
            </a:endParaRPr>
          </a:p>
        </p:txBody>
      </p:sp>
      <p:sp>
        <p:nvSpPr>
          <p:cNvPr id="2" name="Subtitle 2"/>
          <p:cNvSpPr>
            <a:spLocks noGrp="1"/>
          </p:cNvSpPr>
          <p:nvPr>
            <p:ph type="subTitle" idx="4294967295"/>
          </p:nvPr>
        </p:nvSpPr>
        <p:spPr>
          <a:xfrm>
            <a:off x="0" y="1268413"/>
            <a:ext cx="8820150" cy="3770312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sl-SI" altLang="sl-SI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Impact of Innovation and Current Digital Technologies on STANAG 6001 Testing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sl-SI" altLang="sl-SI" sz="1600" b="1" dirty="0" smtClean="0">
                <a:latin typeface="Arial" pitchFamily="34" charset="0"/>
                <a:cs typeface="Arial" pitchFamily="34" charset="0"/>
              </a:rPr>
              <a:t>Topics</a:t>
            </a:r>
            <a:r>
              <a:rPr lang="en-US" altLang="sl-SI" sz="16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altLang="sl-SI" sz="1600" dirty="0" smtClean="0">
              <a:latin typeface="Arial" pitchFamily="34" charset="0"/>
              <a:cs typeface="Arial" pitchFamily="34" charset="0"/>
            </a:endParaRPr>
          </a:p>
          <a:p>
            <a:pPr marL="18000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sl-SI" sz="1600" dirty="0" smtClean="0">
                <a:latin typeface="Arial" pitchFamily="34" charset="0"/>
                <a:cs typeface="Arial" pitchFamily="34" charset="0"/>
              </a:rPr>
              <a:t>•The impact of innovation and current digital technologies on test development practices</a:t>
            </a:r>
          </a:p>
          <a:p>
            <a:pPr marL="18000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sl-SI" sz="1600" dirty="0" smtClean="0">
                <a:latin typeface="Arial" pitchFamily="34" charset="0"/>
                <a:cs typeface="Arial" pitchFamily="34" charset="0"/>
              </a:rPr>
              <a:t>•The impact of innovation and current digital technologies on test administration procedures</a:t>
            </a:r>
          </a:p>
          <a:p>
            <a:pPr marL="18000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sl-SI" sz="1600" dirty="0" smtClean="0">
                <a:latin typeface="Arial" pitchFamily="34" charset="0"/>
                <a:cs typeface="Arial" pitchFamily="34" charset="0"/>
              </a:rPr>
              <a:t>•Changing expectations of the testing population</a:t>
            </a:r>
          </a:p>
          <a:p>
            <a:pPr marL="18000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sl-SI" sz="1600" dirty="0" smtClean="0">
                <a:latin typeface="Arial" pitchFamily="34" charset="0"/>
                <a:cs typeface="Arial" pitchFamily="34" charset="0"/>
              </a:rPr>
              <a:t>•Online multinational moderation practices</a:t>
            </a:r>
          </a:p>
          <a:p>
            <a:pPr marL="18000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sl-SI" sz="1600" dirty="0" smtClean="0">
                <a:latin typeface="Arial" pitchFamily="34" charset="0"/>
                <a:cs typeface="Arial" pitchFamily="34" charset="0"/>
              </a:rPr>
              <a:t>•Online multinational norming practices</a:t>
            </a:r>
          </a:p>
          <a:p>
            <a:pPr marL="18000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sl-SI" sz="1600" dirty="0" smtClean="0">
                <a:latin typeface="Arial" pitchFamily="34" charset="0"/>
                <a:cs typeface="Arial" pitchFamily="34" charset="0"/>
              </a:rPr>
              <a:t>•Tools for evaluating computer-based testing platforms </a:t>
            </a:r>
          </a:p>
          <a:p>
            <a:pPr marL="18000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sl-SI" sz="1600" dirty="0" smtClean="0">
                <a:latin typeface="Arial" pitchFamily="34" charset="0"/>
                <a:cs typeface="Arial" pitchFamily="34" charset="0"/>
              </a:rPr>
              <a:t>•Remote vs in-person speaking tests</a:t>
            </a:r>
          </a:p>
          <a:p>
            <a:pPr marL="18000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sl-SI" sz="1600" dirty="0" smtClean="0">
                <a:latin typeface="Arial" pitchFamily="34" charset="0"/>
                <a:cs typeface="Arial" pitchFamily="34" charset="0"/>
              </a:rPr>
              <a:t>•Digital item banking  </a:t>
            </a:r>
          </a:p>
          <a:p>
            <a:pPr marL="18000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sl-SI" sz="1600" dirty="0" smtClean="0">
                <a:latin typeface="Arial" pitchFamily="34" charset="0"/>
                <a:cs typeface="Arial" pitchFamily="34" charset="0"/>
              </a:rPr>
              <a:t>•Effectiveness of remote proctoring </a:t>
            </a:r>
          </a:p>
          <a:p>
            <a:pPr marL="18000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sl-SI" sz="1600" dirty="0" smtClean="0">
                <a:latin typeface="Arial" pitchFamily="34" charset="0"/>
                <a:cs typeface="Arial" pitchFamily="34" charset="0"/>
              </a:rPr>
              <a:t>•New security concerns with online testing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sl-SI" altLang="sl-SI" sz="1600" b="1" dirty="0" smtClean="0"/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sl-SI" altLang="sl-SI" sz="1600" b="1" dirty="0" smtClean="0">
                <a:latin typeface="Arial" pitchFamily="34" charset="0"/>
                <a:cs typeface="Arial" pitchFamily="34" charset="0"/>
              </a:rPr>
              <a:t>Activities:</a:t>
            </a:r>
          </a:p>
          <a:p>
            <a:pPr marL="18000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sl-SI" altLang="sl-SI" sz="1600" dirty="0" smtClean="0">
                <a:latin typeface="Arial" pitchFamily="34" charset="0"/>
                <a:cs typeface="Arial" pitchFamily="34" charset="0"/>
              </a:rPr>
              <a:t>7 presentations</a:t>
            </a:r>
          </a:p>
          <a:p>
            <a:pPr marL="18000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sl-SI" altLang="sl-SI" sz="1600" dirty="0" smtClean="0">
                <a:latin typeface="Arial" pitchFamily="34" charset="0"/>
                <a:cs typeface="Arial" pitchFamily="34" charset="0"/>
              </a:rPr>
              <a:t>3 workshops</a:t>
            </a:r>
          </a:p>
          <a:p>
            <a:pPr marL="18000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sl-SI" altLang="sl-SI" sz="1600" dirty="0" smtClean="0">
                <a:latin typeface="Arial" pitchFamily="34" charset="0"/>
                <a:cs typeface="Arial" pitchFamily="34" charset="0"/>
              </a:rPr>
              <a:t>3 hot topics discussions</a:t>
            </a:r>
          </a:p>
          <a:p>
            <a:pPr marL="18000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sl-SI" altLang="sl-SI" sz="1600" dirty="0" smtClean="0">
                <a:latin typeface="Arial" pitchFamily="34" charset="0"/>
                <a:cs typeface="Arial" pitchFamily="34" charset="0"/>
              </a:rPr>
              <a:t>+ other activities</a:t>
            </a:r>
          </a:p>
        </p:txBody>
      </p:sp>
      <p:sp>
        <p:nvSpPr>
          <p:cNvPr id="27653" name="AutoShape 7" descr="Image result for lithuania flag"/>
          <p:cNvSpPr>
            <a:spLocks noChangeAspect="1" noChangeArrowheads="1"/>
          </p:cNvSpPr>
          <p:nvPr/>
        </p:nvSpPr>
        <p:spPr bwMode="auto">
          <a:xfrm>
            <a:off x="155575" y="-503238"/>
            <a:ext cx="1752600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4" name="AutoShape 9" descr="Image result for lithuania flag"/>
          <p:cNvSpPr>
            <a:spLocks noChangeAspect="1" noChangeArrowheads="1"/>
          </p:cNvSpPr>
          <p:nvPr/>
        </p:nvSpPr>
        <p:spPr bwMode="auto">
          <a:xfrm>
            <a:off x="155575" y="-503238"/>
            <a:ext cx="1752600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765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708275"/>
            <a:ext cx="15621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3644900"/>
            <a:ext cx="20764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724400"/>
            <a:ext cx="2255837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>
          <a:xfrm>
            <a:off x="1258888" y="188913"/>
            <a:ext cx="7200900" cy="1117600"/>
          </a:xfrm>
        </p:spPr>
        <p:txBody>
          <a:bodyPr/>
          <a:lstStyle/>
          <a:p>
            <a:pPr eaLnBrk="1" hangingPunct="1"/>
            <a:r>
              <a:rPr lang="en-US" altLang="bg-BG" sz="2400" b="1" smtClean="0">
                <a:latin typeface="Arial" charset="0"/>
                <a:cs typeface="Arial" charset="0"/>
              </a:rPr>
              <a:t>20</a:t>
            </a:r>
            <a:r>
              <a:rPr lang="sl-SI" altLang="bg-BG" sz="2400" b="1" smtClean="0">
                <a:latin typeface="Arial" charset="0"/>
                <a:cs typeface="Arial" charset="0"/>
              </a:rPr>
              <a:t>21</a:t>
            </a:r>
            <a:r>
              <a:rPr lang="en-US" altLang="bg-BG" sz="2400" b="1" smtClean="0">
                <a:latin typeface="Arial" charset="0"/>
                <a:cs typeface="Arial" charset="0"/>
              </a:rPr>
              <a:t> BILC Professional </a:t>
            </a:r>
            <a:r>
              <a:rPr lang="sl-SI" altLang="bg-BG" sz="2400" b="1" smtClean="0">
                <a:latin typeface="Arial" charset="0"/>
                <a:cs typeface="Arial" charset="0"/>
              </a:rPr>
              <a:t>Development S</a:t>
            </a:r>
            <a:r>
              <a:rPr lang="en-US" altLang="bg-BG" sz="2400" b="1" smtClean="0">
                <a:latin typeface="Arial" charset="0"/>
                <a:cs typeface="Arial" charset="0"/>
              </a:rPr>
              <a:t>eminar</a:t>
            </a:r>
            <a:r>
              <a:rPr lang="sl-SI" altLang="bg-BG" sz="2400" b="1" smtClean="0">
                <a:latin typeface="Arial" charset="0"/>
                <a:cs typeface="Arial" charset="0"/>
              </a:rPr>
              <a:t> </a:t>
            </a:r>
            <a:r>
              <a:rPr lang="sl-SI" altLang="lt-LT" sz="2400" b="1" smtClean="0">
                <a:latin typeface="Arial" charset="0"/>
                <a:cs typeface="Arial" charset="0"/>
              </a:rPr>
              <a:t>Vilnius, Lithuania</a:t>
            </a:r>
            <a:r>
              <a:rPr lang="en-US" altLang="lt-LT" sz="2400" b="1" smtClean="0">
                <a:latin typeface="Arial" charset="0"/>
                <a:cs typeface="Arial" charset="0"/>
              </a:rPr>
              <a:t> </a:t>
            </a:r>
            <a:r>
              <a:rPr lang="sl-SI" altLang="lt-LT" sz="2400" b="1" smtClean="0">
                <a:latin typeface="Arial" charset="0"/>
                <a:cs typeface="Arial" charset="0"/>
              </a:rPr>
              <a:t/>
            </a:r>
            <a:br>
              <a:rPr lang="sl-SI" altLang="lt-LT" sz="2400" b="1" smtClean="0">
                <a:latin typeface="Arial" charset="0"/>
                <a:cs typeface="Arial" charset="0"/>
              </a:rPr>
            </a:br>
            <a:r>
              <a:rPr lang="sl-SI" altLang="lt-LT" sz="2400" b="1" smtClean="0">
                <a:latin typeface="Arial" charset="0"/>
                <a:cs typeface="Arial" charset="0"/>
              </a:rPr>
              <a:t>3 </a:t>
            </a:r>
            <a:r>
              <a:rPr lang="en-US" altLang="lt-LT" sz="2400" b="1" smtClean="0">
                <a:latin typeface="Arial" charset="0"/>
                <a:cs typeface="Arial" charset="0"/>
              </a:rPr>
              <a:t>–</a:t>
            </a:r>
            <a:r>
              <a:rPr lang="hr-HR" altLang="lt-LT" sz="2400" b="1" smtClean="0">
                <a:latin typeface="Arial" charset="0"/>
                <a:cs typeface="Arial" charset="0"/>
              </a:rPr>
              <a:t> </a:t>
            </a:r>
            <a:r>
              <a:rPr lang="sl-SI" altLang="lt-LT" sz="2400" b="1" smtClean="0">
                <a:latin typeface="Arial" charset="0"/>
                <a:cs typeface="Arial" charset="0"/>
              </a:rPr>
              <a:t>7 October</a:t>
            </a:r>
            <a:r>
              <a:rPr lang="en-US" altLang="lt-LT" sz="2400" b="1" smtClean="0">
                <a:latin typeface="Arial" charset="0"/>
                <a:cs typeface="Arial" charset="0"/>
              </a:rPr>
              <a:t>, 20</a:t>
            </a:r>
            <a:r>
              <a:rPr lang="sl-SI" altLang="lt-LT" sz="2400" b="1" smtClean="0">
                <a:latin typeface="Arial" charset="0"/>
                <a:cs typeface="Arial" charset="0"/>
              </a:rPr>
              <a:t>21</a:t>
            </a:r>
            <a:endParaRPr lang="en-US" altLang="lt-LT" sz="5400" b="1" smtClean="0">
              <a:latin typeface="Arial" charset="0"/>
              <a:cs typeface="Arial" charset="0"/>
            </a:endParaRPr>
          </a:p>
        </p:txBody>
      </p:sp>
      <p:sp>
        <p:nvSpPr>
          <p:cNvPr id="28675" name="Subtitle 2"/>
          <p:cNvSpPr>
            <a:spLocks noGrp="1"/>
          </p:cNvSpPr>
          <p:nvPr>
            <p:ph type="subTitle" idx="1"/>
          </p:nvPr>
        </p:nvSpPr>
        <p:spPr>
          <a:xfrm>
            <a:off x="163513" y="1430338"/>
            <a:ext cx="7937500" cy="3770312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US" altLang="sl-SI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Flexible Training Models: Shaping the Future Learning Journeys</a:t>
            </a:r>
          </a:p>
          <a:p>
            <a:pPr algn="just">
              <a:spcBef>
                <a:spcPct val="0"/>
              </a:spcBef>
              <a:buFont typeface="Arial" pitchFamily="34" charset="0"/>
              <a:buNone/>
              <a:defRPr/>
            </a:pPr>
            <a:endParaRPr lang="sl-SI" altLang="sl-SI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sl-SI" altLang="sl-SI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Topics</a:t>
            </a:r>
            <a:r>
              <a:rPr lang="en-US" altLang="sl-SI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sl-SI" altLang="sl-SI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sl-SI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Lessons learned from the recent online training experiences</a:t>
            </a:r>
            <a:endParaRPr lang="sl-SI" altLang="sl-SI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sl-SI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Optimal formulas for hybrid/blended learning</a:t>
            </a:r>
            <a:endParaRPr lang="sl-SI" altLang="sl-SI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sl-SI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Boosting self-directed learning</a:t>
            </a:r>
            <a:endParaRPr lang="sl-SI" altLang="sl-SI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sl-SI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Technologies conducive to hybrid learning</a:t>
            </a:r>
            <a:endParaRPr lang="sl-SI" altLang="sl-SI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sl-SI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Student motivation in hybrid/blended </a:t>
            </a:r>
            <a:r>
              <a:rPr lang="en-US" altLang="sl-SI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programmes</a:t>
            </a:r>
            <a:endParaRPr lang="sl-SI" altLang="sl-SI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sl-SI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Teaching writing in a flexible learning environment</a:t>
            </a:r>
            <a:endParaRPr lang="sl-SI" altLang="sl-SI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sl-SI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Online testing</a:t>
            </a:r>
            <a:endParaRPr lang="sl-SI" altLang="sl-SI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sl-SI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Learning effectiveness in a hybrid learning milieu</a:t>
            </a:r>
            <a:endParaRPr lang="sl-SI" altLang="sl-SI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None/>
              <a:defRPr/>
            </a:pPr>
            <a:endParaRPr lang="sl-SI" altLang="sl-SI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None/>
              <a:defRPr/>
            </a:pPr>
            <a:endParaRPr lang="sl-SI" altLang="sl-SI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sl-SI" altLang="sl-SI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Activities:</a:t>
            </a:r>
          </a:p>
          <a:p>
            <a:pPr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sl-SI" altLang="sl-SI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 presentations</a:t>
            </a:r>
          </a:p>
          <a:p>
            <a:pPr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sl-SI" altLang="sl-SI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workshops</a:t>
            </a:r>
            <a:r>
              <a:rPr lang="en-US" altLang="sl-SI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sl-SI" altLang="sl-SI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sl-SI" altLang="sl-SI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panel Q&amp;A sessions</a:t>
            </a:r>
          </a:p>
          <a:p>
            <a:pPr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sl-SI" altLang="sl-SI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group discussions on changes to BILC events</a:t>
            </a:r>
          </a:p>
        </p:txBody>
      </p:sp>
      <p:sp>
        <p:nvSpPr>
          <p:cNvPr id="28676" name="AutoShape 7" descr="Image result for lithuania flag"/>
          <p:cNvSpPr>
            <a:spLocks noChangeAspect="1" noChangeArrowheads="1"/>
          </p:cNvSpPr>
          <p:nvPr/>
        </p:nvSpPr>
        <p:spPr bwMode="auto">
          <a:xfrm>
            <a:off x="155575" y="-503238"/>
            <a:ext cx="1752600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7" name="AutoShape 9" descr="Image result for lithuania flag"/>
          <p:cNvSpPr>
            <a:spLocks noChangeAspect="1" noChangeArrowheads="1"/>
          </p:cNvSpPr>
          <p:nvPr/>
        </p:nvSpPr>
        <p:spPr bwMode="auto">
          <a:xfrm>
            <a:off x="155575" y="-503238"/>
            <a:ext cx="1752600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8A6683-0B76-417E-99AF-909990212327}" type="slidenum">
              <a:rPr lang="en-US" altLang="lt-L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lt-LT" sz="1200" smtClean="0">
              <a:solidFill>
                <a:srgbClr val="898989"/>
              </a:solidFill>
            </a:endParaRPr>
          </a:p>
        </p:txBody>
      </p:sp>
      <p:pic>
        <p:nvPicPr>
          <p:cNvPr id="2867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959225"/>
            <a:ext cx="3276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2208213"/>
            <a:ext cx="17351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17FBCA-CD5A-4128-A8B8-226966902B02}" type="slidenum">
              <a:rPr lang="en-US" altLang="lt-L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lt-LT" sz="1200" smtClean="0">
              <a:solidFill>
                <a:srgbClr val="898989"/>
              </a:solidFill>
            </a:endParaRPr>
          </a:p>
        </p:txBody>
      </p:sp>
      <p:sp>
        <p:nvSpPr>
          <p:cNvPr id="29699" name="Title 1"/>
          <p:cNvSpPr>
            <a:spLocks noGrp="1"/>
          </p:cNvSpPr>
          <p:nvPr>
            <p:ph type="ctrTitle" idx="4294967295"/>
          </p:nvPr>
        </p:nvSpPr>
        <p:spPr>
          <a:xfrm>
            <a:off x="1763713" y="260350"/>
            <a:ext cx="5832475" cy="957263"/>
          </a:xfrm>
        </p:spPr>
        <p:txBody>
          <a:bodyPr/>
          <a:lstStyle/>
          <a:p>
            <a:pPr eaLnBrk="1" hangingPunct="1"/>
            <a:r>
              <a:rPr lang="en-US" altLang="bg-BG" sz="2400" b="1" smtClean="0">
                <a:latin typeface="Arial" charset="0"/>
                <a:cs typeface="Arial" charset="0"/>
              </a:rPr>
              <a:t>20</a:t>
            </a:r>
            <a:r>
              <a:rPr lang="sl-SI" altLang="bg-BG" sz="2400" b="1" smtClean="0">
                <a:latin typeface="Arial" charset="0"/>
                <a:cs typeface="Arial" charset="0"/>
              </a:rPr>
              <a:t>22</a:t>
            </a:r>
            <a:r>
              <a:rPr lang="en-US" altLang="bg-BG" sz="2400" b="1" smtClean="0">
                <a:latin typeface="Arial" charset="0"/>
                <a:cs typeface="Arial" charset="0"/>
              </a:rPr>
              <a:t> BILC </a:t>
            </a:r>
            <a:r>
              <a:rPr lang="sl-SI" altLang="bg-BG" sz="2400" b="1" smtClean="0">
                <a:latin typeface="Arial" charset="0"/>
                <a:cs typeface="Arial" charset="0"/>
              </a:rPr>
              <a:t>Annual Conference</a:t>
            </a:r>
            <a:br>
              <a:rPr lang="sl-SI" altLang="bg-BG" sz="2400" b="1" smtClean="0">
                <a:latin typeface="Arial" charset="0"/>
                <a:cs typeface="Arial" charset="0"/>
              </a:rPr>
            </a:br>
            <a:r>
              <a:rPr lang="sl-SI" altLang="bg-BG" sz="2400" b="1" smtClean="0">
                <a:latin typeface="Arial" charset="0"/>
                <a:cs typeface="Arial" charset="0"/>
              </a:rPr>
              <a:t> Loreto</a:t>
            </a:r>
            <a:r>
              <a:rPr lang="sl-SI" altLang="lt-LT" sz="2400" b="1" smtClean="0">
                <a:latin typeface="Arial" charset="0"/>
                <a:cs typeface="Arial" charset="0"/>
              </a:rPr>
              <a:t>, Italy</a:t>
            </a:r>
            <a:r>
              <a:rPr lang="en-US" altLang="lt-LT" sz="2400" b="1" smtClean="0">
                <a:latin typeface="Arial" charset="0"/>
                <a:cs typeface="Arial" charset="0"/>
              </a:rPr>
              <a:t> </a:t>
            </a:r>
            <a:r>
              <a:rPr lang="sl-SI" altLang="lt-LT" sz="2400" b="1" smtClean="0">
                <a:latin typeface="Arial" charset="0"/>
                <a:cs typeface="Arial" charset="0"/>
              </a:rPr>
              <a:t/>
            </a:r>
            <a:br>
              <a:rPr lang="sl-SI" altLang="lt-LT" sz="2400" b="1" smtClean="0">
                <a:latin typeface="Arial" charset="0"/>
                <a:cs typeface="Arial" charset="0"/>
              </a:rPr>
            </a:br>
            <a:r>
              <a:rPr lang="sl-SI" altLang="lt-LT" sz="2400" b="1" smtClean="0">
                <a:latin typeface="Arial" charset="0"/>
                <a:cs typeface="Arial" charset="0"/>
              </a:rPr>
              <a:t>22 – 26 May</a:t>
            </a:r>
            <a:r>
              <a:rPr lang="en-US" altLang="lt-LT" sz="2400" b="1" smtClean="0">
                <a:latin typeface="Arial" charset="0"/>
                <a:cs typeface="Arial" charset="0"/>
              </a:rPr>
              <a:t>, 20</a:t>
            </a:r>
            <a:r>
              <a:rPr lang="sl-SI" altLang="lt-LT" sz="2400" b="1" smtClean="0">
                <a:latin typeface="Arial" charset="0"/>
                <a:cs typeface="Arial" charset="0"/>
              </a:rPr>
              <a:t>22</a:t>
            </a:r>
            <a:endParaRPr lang="en-US" altLang="lt-LT" sz="5400" b="1" smtClean="0">
              <a:latin typeface="Arial" charset="0"/>
              <a:cs typeface="Arial" charset="0"/>
            </a:endParaRPr>
          </a:p>
        </p:txBody>
      </p:sp>
      <p:sp>
        <p:nvSpPr>
          <p:cNvPr id="2" name="Subtitle 2"/>
          <p:cNvSpPr>
            <a:spLocks noGrp="1"/>
          </p:cNvSpPr>
          <p:nvPr>
            <p:ph type="subTitle" idx="4294967295"/>
          </p:nvPr>
        </p:nvSpPr>
        <p:spPr>
          <a:xfrm>
            <a:off x="155575" y="1268413"/>
            <a:ext cx="8232775" cy="3932237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en-GB" altLang="sr-Latn-R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Learning from the Past and Building for the Future</a:t>
            </a:r>
            <a:endParaRPr lang="sl-SI" altLang="sl-SI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sl-SI" altLang="sl-SI" sz="1600" b="1" dirty="0" smtClean="0">
                <a:latin typeface="Arial" pitchFamily="34" charset="0"/>
                <a:cs typeface="Arial" pitchFamily="34" charset="0"/>
              </a:rPr>
              <a:t>Topics</a:t>
            </a:r>
            <a:r>
              <a:rPr lang="en-US" altLang="sl-SI" sz="1600" b="1" dirty="0" smtClean="0">
                <a:latin typeface="Arial" pitchFamily="34" charset="0"/>
                <a:cs typeface="Arial" pitchFamily="34" charset="0"/>
              </a:rPr>
              <a:t>:</a:t>
            </a:r>
            <a:endParaRPr lang="sl-SI" altLang="sl-SI" sz="16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sr-Latn-RS" sz="1600" dirty="0" smtClean="0">
                <a:latin typeface="Arial" pitchFamily="34" charset="0"/>
                <a:cs typeface="Arial" pitchFamily="34" charset="0"/>
              </a:rPr>
              <a:t>Re-examining the systems approach to training</a:t>
            </a:r>
            <a:endParaRPr lang="sl-SI" altLang="sr-Latn-RS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sr-Latn-RS" sz="1600" dirty="0" smtClean="0">
                <a:latin typeface="Arial" pitchFamily="34" charset="0"/>
                <a:cs typeface="Arial" pitchFamily="34" charset="0"/>
              </a:rPr>
              <a:t>Adhering to the basic principles of course evaluation and validation</a:t>
            </a:r>
            <a:endParaRPr lang="sl-SI" altLang="sr-Latn-RS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sr-Latn-RS" sz="1600" dirty="0" smtClean="0">
                <a:latin typeface="Arial" pitchFamily="34" charset="0"/>
                <a:cs typeface="Arial" pitchFamily="34" charset="0"/>
              </a:rPr>
              <a:t>Designing new approaches to meet the new needs</a:t>
            </a:r>
            <a:endParaRPr lang="sl-SI" altLang="sr-Latn-RS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sr-Latn-RS" sz="1600" dirty="0" smtClean="0">
                <a:latin typeface="Arial" pitchFamily="34" charset="0"/>
                <a:cs typeface="Arial" pitchFamily="34" charset="0"/>
              </a:rPr>
              <a:t>Designing training for special missions </a:t>
            </a:r>
            <a:endParaRPr lang="sl-SI" altLang="sr-Latn-RS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sr-Latn-RS" sz="1600" dirty="0" smtClean="0">
                <a:latin typeface="Arial" pitchFamily="34" charset="0"/>
                <a:cs typeface="Arial" pitchFamily="34" charset="0"/>
              </a:rPr>
              <a:t>Adapting assessment tools to new training realities</a:t>
            </a:r>
            <a:endParaRPr lang="sl-SI" altLang="sr-Latn-RS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sr-Latn-RS" sz="1600" dirty="0" smtClean="0">
                <a:latin typeface="Arial" pitchFamily="34" charset="0"/>
                <a:cs typeface="Arial" pitchFamily="34" charset="0"/>
              </a:rPr>
              <a:t>Blending online and in-person training to create the best learning experience</a:t>
            </a:r>
            <a:endParaRPr lang="sl-SI" altLang="sr-Latn-RS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sr-Latn-RS" sz="1600" dirty="0" smtClean="0">
                <a:latin typeface="Arial" pitchFamily="34" charset="0"/>
                <a:cs typeface="Arial" pitchFamily="34" charset="0"/>
              </a:rPr>
              <a:t>Training the writing skill in the 21</a:t>
            </a:r>
            <a:r>
              <a:rPr lang="en-US" altLang="sr-Latn-RS" sz="16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altLang="sr-Latn-RS" sz="1600" dirty="0" smtClean="0">
                <a:latin typeface="Arial" pitchFamily="34" charset="0"/>
                <a:cs typeface="Arial" pitchFamily="34" charset="0"/>
              </a:rPr>
              <a:t> century</a:t>
            </a:r>
            <a:endParaRPr lang="sl-SI" altLang="sr-Latn-RS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sr-Latn-RS" sz="1600" dirty="0" smtClean="0">
                <a:latin typeface="Arial" pitchFamily="34" charset="0"/>
                <a:cs typeface="Arial" pitchFamily="34" charset="0"/>
              </a:rPr>
              <a:t>Enhancing instruction through technology</a:t>
            </a:r>
            <a:endParaRPr lang="sl-SI" altLang="sr-Latn-RS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sr-Latn-RS" sz="1600" dirty="0" smtClean="0">
                <a:latin typeface="Arial" pitchFamily="34" charset="0"/>
                <a:cs typeface="Arial" pitchFamily="34" charset="0"/>
              </a:rPr>
              <a:t>Managing contract teachers and non-permanent staff</a:t>
            </a:r>
            <a:endParaRPr lang="sl-SI" altLang="sr-Latn-RS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sr-Latn-RS" sz="1600" dirty="0" smtClean="0">
                <a:latin typeface="Arial" pitchFamily="34" charset="0"/>
                <a:cs typeface="Arial" pitchFamily="34" charset="0"/>
              </a:rPr>
              <a:t>Can we really do more with less?</a:t>
            </a:r>
            <a:endParaRPr lang="sl-SI" altLang="sr-Latn-RS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endParaRPr lang="sl-SI" altLang="sr-Latn-RS" sz="16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sl-SI" altLang="sr-Latn-RS" sz="1600" b="1" dirty="0" smtClean="0">
                <a:latin typeface="Arial" pitchFamily="34" charset="0"/>
                <a:cs typeface="Arial" pitchFamily="34" charset="0"/>
              </a:rPr>
              <a:t>Study groups:</a:t>
            </a: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sr-Latn-RS" sz="1600" dirty="0" smtClean="0">
                <a:latin typeface="Arial" pitchFamily="34" charset="0"/>
                <a:cs typeface="Arial" pitchFamily="34" charset="0"/>
              </a:rPr>
              <a:t>Towards an effective teacher evaluation framework</a:t>
            </a:r>
            <a:endParaRPr lang="sl-SI" altLang="sr-Latn-RS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sr-Latn-RS" sz="1600" dirty="0" smtClean="0">
                <a:latin typeface="Arial" pitchFamily="34" charset="0"/>
                <a:cs typeface="Arial" pitchFamily="34" charset="0"/>
              </a:rPr>
              <a:t>Building the case against the pressure for continuous online language training</a:t>
            </a:r>
            <a:endParaRPr lang="sl-SI" altLang="sr-Latn-RS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sr-Latn-RS" sz="1600" dirty="0" smtClean="0">
                <a:latin typeface="Arial" pitchFamily="34" charset="0"/>
                <a:cs typeface="Arial" pitchFamily="34" charset="0"/>
              </a:rPr>
              <a:t>Getting back to the basics in the post-pandemic reality: a manager’s perspective </a:t>
            </a:r>
            <a:endParaRPr lang="sl-SI" altLang="sr-Latn-RS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sr-Latn-RS" sz="1600" dirty="0" smtClean="0">
                <a:latin typeface="Arial" pitchFamily="34" charset="0"/>
                <a:cs typeface="Arial" pitchFamily="34" charset="0"/>
              </a:rPr>
              <a:t>How do we know what and how well we are doing</a:t>
            </a:r>
            <a:endParaRPr lang="sl-SI" altLang="sr-Latn-RS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sr-Latn-RS" sz="1600" dirty="0" smtClean="0">
                <a:latin typeface="Arial" pitchFamily="34" charset="0"/>
                <a:cs typeface="Arial" pitchFamily="34" charset="0"/>
              </a:rPr>
              <a:t>Organizing and executing training of languages other than English</a:t>
            </a:r>
            <a:endParaRPr lang="sl-SI" altLang="sr-Latn-RS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endParaRPr lang="sl-SI" altLang="sl-SI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sl-SI" altLang="sl-SI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Activities: 21 presentations, 5 study groups</a:t>
            </a:r>
            <a:r>
              <a:rPr lang="en-US" altLang="sl-SI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altLang="sl-SI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4 panel Q&amp;A sessions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sl-SI" altLang="sl-SI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1" name="AutoShape 7" descr="Image result for lithuania flag"/>
          <p:cNvSpPr>
            <a:spLocks noChangeAspect="1" noChangeArrowheads="1"/>
          </p:cNvSpPr>
          <p:nvPr/>
        </p:nvSpPr>
        <p:spPr bwMode="auto">
          <a:xfrm>
            <a:off x="155575" y="-503238"/>
            <a:ext cx="1752600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02" name="AutoShape 9" descr="Image result for lithuania flag"/>
          <p:cNvSpPr>
            <a:spLocks noChangeAspect="1" noChangeArrowheads="1"/>
          </p:cNvSpPr>
          <p:nvPr/>
        </p:nvSpPr>
        <p:spPr bwMode="auto">
          <a:xfrm>
            <a:off x="155575" y="-503238"/>
            <a:ext cx="1752600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970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1844675"/>
            <a:ext cx="1800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500438"/>
            <a:ext cx="33607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CT Briefing Slide Jan 16 amended" id="{D8AE786A-EBDE-470C-A93B-26ABE920E854}" vid="{709845A2-3593-4D5C-A7F9-E50018982BC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CT Briefing Slide Jan 16 amended" id="{D8AE786A-EBDE-470C-A93B-26ABE920E854}" vid="{709845A2-3593-4D5C-A7F9-E50018982BC9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2282</TotalTime>
  <Words>1012</Words>
  <Application>Microsoft Office PowerPoint</Application>
  <PresentationFormat>On-screen Show (4:3)</PresentationFormat>
  <Paragraphs>247</Paragraphs>
  <Slides>22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2_Custom Design</vt:lpstr>
      <vt:lpstr>Custom Design</vt:lpstr>
      <vt:lpstr>1_Custom Design</vt:lpstr>
      <vt:lpstr>8_Office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Major BILC Events</vt:lpstr>
      <vt:lpstr> 2021 BILC STANAG 6001 Hybrid Testing Workshop hosted by PLTCE in Garmisch-Partenkirchen and online 7 – 9 September, 2021</vt:lpstr>
      <vt:lpstr>2021 BILC Professional Development Seminar Vilnius, Lithuania  3 – 7 October, 2021</vt:lpstr>
      <vt:lpstr>2022 BILC Annual Conference  Loreto, Italy  22 – 26 May, 2022</vt:lpstr>
      <vt:lpstr>BILC Professional Development  Programme in Partnership Cooperation Menu  (PCM. i. e. ACT-sponsored BILC courses)</vt:lpstr>
      <vt:lpstr>BILC Professional Development Introduction to Research Workshop</vt:lpstr>
      <vt:lpstr>Cooperation between BILC and Defence Education Enhancement Programme (DEEP)</vt:lpstr>
      <vt:lpstr>   BILC Support for DEEP May 2021 – May 2022</vt:lpstr>
      <vt:lpstr>Shared Item Bank Working Group</vt:lpstr>
      <vt:lpstr>Familiarization with STANAG 6001 for  Non-Specialists WG</vt:lpstr>
      <vt:lpstr>PowerPoint Presentation</vt:lpstr>
      <vt:lpstr>L4 Working Group</vt:lpstr>
      <vt:lpstr>BILC SharP</vt:lpstr>
      <vt:lpstr>BILC site – www.natobilc.org </vt:lpstr>
      <vt:lpstr>BILC site – www.natobilc.org </vt:lpstr>
      <vt:lpstr>PowerPoint Presentation</vt:lpstr>
      <vt:lpstr>Questions?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BILC Conference 20-24 May, Lisbon</dc:title>
  <dc:creator>HP</dc:creator>
  <cp:lastModifiedBy>Irena Prpić Đurić</cp:lastModifiedBy>
  <cp:revision>312</cp:revision>
  <cp:lastPrinted>2019-05-21T08:20:41Z</cp:lastPrinted>
  <dcterms:created xsi:type="dcterms:W3CDTF">2018-04-19T14:50:03Z</dcterms:created>
  <dcterms:modified xsi:type="dcterms:W3CDTF">2022-09-02T08:28:22Z</dcterms:modified>
</cp:coreProperties>
</file>