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erriweather" panose="00000500000000000000" pitchFamily="2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91F21A-A4FD-4763-A8D7-9F7ABAAF4E6A}">
  <a:tblStyle styleId="{6091F21A-A4FD-4763-A8D7-9F7ABAAF4E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8860592964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8860592964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8860592964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8860592964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860592964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8860592964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860592964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8860592964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8860592964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8860592964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8860592964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8860592964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860592964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860592964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8860592964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8860592964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8860592964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8860592964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860592964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8860592964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8860592964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8860592964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8860592964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8860592964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Roboto"/>
                <a:ea typeface="Roboto"/>
                <a:cs typeface="Roboto"/>
                <a:sym typeface="Roboto"/>
              </a:rPr>
              <a:t>Skill Training &amp; Format Training in the Classroom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732550" y="1822225"/>
            <a:ext cx="2487000" cy="3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Techniques &amp; Challenges</a:t>
            </a:r>
            <a:endParaRPr/>
          </a:p>
        </p:txBody>
      </p:sp>
      <p:sp>
        <p:nvSpPr>
          <p:cNvPr id="66" name="Google Shape;66;p13"/>
          <p:cNvSpPr txBox="1"/>
          <p:nvPr/>
        </p:nvSpPr>
        <p:spPr>
          <a:xfrm>
            <a:off x="6748800" y="3816950"/>
            <a:ext cx="20835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Silke Gommers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English teacher &amp; tester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Royal Military Academy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Belgium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5825" y="67351"/>
            <a:ext cx="867325" cy="5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148050" y="268425"/>
            <a:ext cx="90123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Roboto"/>
                <a:ea typeface="Roboto"/>
                <a:cs typeface="Roboto"/>
                <a:sym typeface="Roboto"/>
              </a:rPr>
              <a:t>4. The struggle (and fun) of working for the English DPT of the RMA</a:t>
            </a:r>
            <a:endParaRPr sz="3000" b="1">
              <a:solidFill>
                <a:srgbClr val="BF9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800" y="1317375"/>
            <a:ext cx="2698508" cy="285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9104" y="1280254"/>
            <a:ext cx="2853600" cy="28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148050" y="268425"/>
            <a:ext cx="90123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Roboto"/>
                <a:ea typeface="Roboto"/>
                <a:cs typeface="Roboto"/>
                <a:sym typeface="Roboto"/>
              </a:rPr>
              <a:t>4. The struggle (and fun) of working for the English DPT of the RMA</a:t>
            </a:r>
            <a:endParaRPr sz="3000" b="1">
              <a:solidFill>
                <a:srgbClr val="BF9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7" name="Google Shape;1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875" y="1416100"/>
            <a:ext cx="3011800" cy="28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5">
            <a:alphaModFix/>
          </a:blip>
          <a:srcRect r="2676"/>
          <a:stretch/>
        </p:blipFill>
        <p:spPr>
          <a:xfrm>
            <a:off x="4757300" y="1544050"/>
            <a:ext cx="3595249" cy="25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148050" y="268425"/>
            <a:ext cx="90123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Roboto"/>
                <a:ea typeface="Roboto"/>
                <a:cs typeface="Roboto"/>
                <a:sym typeface="Roboto"/>
              </a:rPr>
              <a:t>4. The struggle (and fun) of working for the English DPT of the RMA</a:t>
            </a:r>
            <a:endParaRPr sz="3000" b="1">
              <a:solidFill>
                <a:srgbClr val="BF9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 rotWithShape="1">
          <a:blip r:embed="rId4">
            <a:alphaModFix/>
          </a:blip>
          <a:srcRect r="17273"/>
          <a:stretch/>
        </p:blipFill>
        <p:spPr>
          <a:xfrm>
            <a:off x="2461625" y="1355475"/>
            <a:ext cx="4784300" cy="32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title"/>
          </p:nvPr>
        </p:nvSpPr>
        <p:spPr>
          <a:xfrm>
            <a:off x="148050" y="268425"/>
            <a:ext cx="90123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Roboto"/>
                <a:ea typeface="Roboto"/>
                <a:cs typeface="Roboto"/>
                <a:sym typeface="Roboto"/>
              </a:rPr>
              <a:t>4. The struggle (and fun) of working for the English DPT of the RMA</a:t>
            </a:r>
            <a:endParaRPr sz="3000" b="1">
              <a:solidFill>
                <a:srgbClr val="BF9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4950" y="1145925"/>
            <a:ext cx="5424914" cy="3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311700" y="268425"/>
            <a:ext cx="53349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600" b="1">
                <a:latin typeface="Roboto"/>
                <a:ea typeface="Roboto"/>
                <a:cs typeface="Roboto"/>
                <a:sym typeface="Roboto"/>
              </a:rPr>
              <a:t>Table of contents</a:t>
            </a:r>
            <a:endParaRPr sz="36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311700" y="1201850"/>
            <a:ext cx="8461800" cy="3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AutoNum type="arabicPeriod"/>
            </a:pPr>
            <a:r>
              <a:rPr lang="en-GB" b="1" dirty="0">
                <a:solidFill>
                  <a:schemeClr val="lt1"/>
                </a:solidFill>
              </a:rPr>
              <a:t>The importance of English at the RMA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AutoNum type="arabicPeriod"/>
            </a:pPr>
            <a:r>
              <a:rPr lang="en-GB" b="1" dirty="0">
                <a:solidFill>
                  <a:schemeClr val="lt1"/>
                </a:solidFill>
              </a:rPr>
              <a:t>Intrinsic skill training</a:t>
            </a: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lt1"/>
                </a:solidFill>
              </a:rPr>
              <a:t>2.1 Techniques</a:t>
            </a: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lt1"/>
                </a:solidFill>
              </a:rPr>
              <a:t>2.2 Challenges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endParaRPr lang="en-GB" b="1" dirty="0">
              <a:solidFill>
                <a:schemeClr val="lt1"/>
              </a:solidFill>
            </a:endParaRPr>
          </a:p>
          <a:p>
            <a:pPr marL="146050" indent="0">
              <a:buClr>
                <a:schemeClr val="lt1"/>
              </a:buClr>
              <a:buNone/>
            </a:pPr>
            <a:r>
              <a:rPr lang="en-GB" b="1" dirty="0">
                <a:solidFill>
                  <a:schemeClr val="lt1"/>
                </a:solidFill>
              </a:rPr>
              <a:t>3.    Format training: techniques &amp; challenges</a:t>
            </a: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lt1"/>
                </a:solidFill>
              </a:rPr>
              <a:t>3.1 Techniques</a:t>
            </a: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lt1"/>
                </a:solidFill>
              </a:rPr>
              <a:t>3.2 Challenges</a:t>
            </a:r>
          </a:p>
          <a:p>
            <a:pPr>
              <a:buClr>
                <a:schemeClr val="lt1"/>
              </a:buClr>
              <a:buFont typeface="Roboto"/>
              <a:buAutoNum type="arabicPeriod"/>
            </a:pPr>
            <a:endParaRPr lang="en-GB" b="1" dirty="0">
              <a:solidFill>
                <a:schemeClr val="lt1"/>
              </a:solidFill>
            </a:endParaRPr>
          </a:p>
          <a:p>
            <a:pPr marL="146050" indent="0">
              <a:buClr>
                <a:schemeClr val="lt1"/>
              </a:buClr>
              <a:buNone/>
            </a:pPr>
            <a:r>
              <a:rPr lang="en-US" b="1" dirty="0">
                <a:solidFill>
                  <a:schemeClr val="lt1"/>
                </a:solidFill>
              </a:rPr>
              <a:t>4.    The struggle (and fun) of working for the English DPT of the RMA</a:t>
            </a:r>
            <a:endParaRPr b="1" dirty="0">
              <a:solidFill>
                <a:schemeClr val="lt1"/>
              </a:solidFill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11700" y="268425"/>
            <a:ext cx="85812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AutoNum type="arabicPeriod"/>
            </a:pPr>
            <a:r>
              <a:rPr lang="en-GB" sz="3600" b="1">
                <a:latin typeface="Roboto"/>
                <a:ea typeface="Roboto"/>
                <a:cs typeface="Roboto"/>
                <a:sym typeface="Roboto"/>
              </a:rPr>
              <a:t>The importance of English at the RMA</a:t>
            </a:r>
            <a:endParaRPr sz="36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2" name="Google Shape;82;p15"/>
          <p:cNvGraphicFramePr/>
          <p:nvPr/>
        </p:nvGraphicFramePr>
        <p:xfrm>
          <a:off x="1390600" y="1675550"/>
          <a:ext cx="6662300" cy="2561275"/>
        </p:xfrm>
        <a:graphic>
          <a:graphicData uri="http://schemas.openxmlformats.org/drawingml/2006/table">
            <a:tbl>
              <a:tblPr>
                <a:noFill/>
                <a:tableStyleId>{6091F21A-A4FD-4763-A8D7-9F7ABAAF4E6A}</a:tableStyleId>
              </a:tblPr>
              <a:tblGrid>
                <a:gridCol w="333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350">
                <a:tc>
                  <a:txBody>
                    <a:bodyPr/>
                    <a:lstStyle/>
                    <a:p>
                      <a:pPr marL="230399" lvl="0" indent="-230399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chemeClr val="lt1"/>
                          </a:solidFill>
                        </a:rPr>
                        <a:t>SOCIAL &amp; MILITARY SCIENCES </a:t>
                      </a: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SSMW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0000" marR="91425" marT="90000" marB="91425">
                    <a:lnL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30399" lvl="0" indent="-230399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chemeClr val="lt1"/>
                          </a:solidFill>
                        </a:rPr>
                        <a:t>POLYTECHNICS 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  <a:p>
                      <a:pPr marL="230399" lvl="0" indent="-230399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POL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0000" marR="91425" marT="90000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230399" lvl="0" indent="-230399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1"/>
                          </a:solidFill>
                        </a:rPr>
                        <a:t>bachelor 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0000" marR="91425" marT="90000" marB="91425">
                    <a:lnL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230399" lvl="0" indent="-230399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1"/>
                          </a:solidFill>
                        </a:rPr>
                        <a:t>bachelor 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0000" marR="91425" marT="90000" marB="91425">
                    <a:lnL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230399" lvl="0" indent="-230399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1"/>
                          </a:solidFill>
                        </a:rPr>
                        <a:t>bachelor 3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0000" marR="91425" marT="90000" marB="91425">
                    <a:lnL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230399" lvl="0" indent="-230399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</a:endParaRPr>
                    </a:p>
                    <a:p>
                      <a:pPr marL="230399" lvl="0" indent="-230399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1"/>
                          </a:solidFill>
                        </a:rPr>
                        <a:t>master 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0000" marR="91425" marT="90000" marB="91425">
                    <a:lnL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30399" lvl="0" indent="-230399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1"/>
                          </a:solidFill>
                        </a:rPr>
                        <a:t>master 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0000" marR="91425" marT="90000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0399" lvl="0" indent="-230399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1"/>
                          </a:solidFill>
                        </a:rPr>
                        <a:t>master 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0000" marR="91425" marT="90000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3" name="Google Shape;83;p15"/>
          <p:cNvSpPr txBox="1"/>
          <p:nvPr/>
        </p:nvSpPr>
        <p:spPr>
          <a:xfrm>
            <a:off x="3250600" y="1188025"/>
            <a:ext cx="299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BF9000"/>
                </a:solidFill>
                <a:latin typeface="Roboto"/>
                <a:ea typeface="Roboto"/>
                <a:cs typeface="Roboto"/>
                <a:sym typeface="Roboto"/>
              </a:rPr>
              <a:t>no entrance exams | 0000 - 3333</a:t>
            </a:r>
            <a:endParaRPr b="1">
              <a:solidFill>
                <a:srgbClr val="BF9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311700" y="2627200"/>
            <a:ext cx="8574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BF9000"/>
                </a:solidFill>
                <a:latin typeface="Roboto"/>
                <a:ea typeface="Roboto"/>
                <a:cs typeface="Roboto"/>
                <a:sym typeface="Roboto"/>
              </a:rPr>
              <a:t>IN DUTCH &amp; FRENCH</a:t>
            </a:r>
            <a:endParaRPr sz="1100" b="1">
              <a:solidFill>
                <a:srgbClr val="BF9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206100" y="3648925"/>
            <a:ext cx="983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BF9000"/>
                </a:solidFill>
                <a:latin typeface="Roboto"/>
                <a:ea typeface="Roboto"/>
                <a:cs typeface="Roboto"/>
                <a:sym typeface="Roboto"/>
              </a:rPr>
              <a:t>IN ENGLISH</a:t>
            </a:r>
            <a:endParaRPr sz="1100" b="1">
              <a:solidFill>
                <a:srgbClr val="BF9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5"/>
          <p:cNvSpPr/>
          <p:nvPr/>
        </p:nvSpPr>
        <p:spPr>
          <a:xfrm>
            <a:off x="1245175" y="2331025"/>
            <a:ext cx="41700" cy="1137000"/>
          </a:xfrm>
          <a:prstGeom prst="leftBracket">
            <a:avLst>
              <a:gd name="adj" fmla="val 833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1245175" y="3538100"/>
            <a:ext cx="41700" cy="741300"/>
          </a:xfrm>
          <a:prstGeom prst="leftBracket">
            <a:avLst>
              <a:gd name="adj" fmla="val 833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5"/>
          <p:cNvSpPr/>
          <p:nvPr/>
        </p:nvSpPr>
        <p:spPr>
          <a:xfrm>
            <a:off x="8156625" y="2360400"/>
            <a:ext cx="93600" cy="945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8274400" y="2571750"/>
            <a:ext cx="796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BF9000"/>
                </a:solidFill>
                <a:latin typeface="Roboto"/>
                <a:ea typeface="Roboto"/>
                <a:cs typeface="Roboto"/>
                <a:sym typeface="Roboto"/>
              </a:rPr>
              <a:t>6 official attempts</a:t>
            </a:r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8149925" y="3442850"/>
            <a:ext cx="353400" cy="2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8553600" y="3278450"/>
            <a:ext cx="1710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BF9000"/>
                </a:solidFill>
                <a:latin typeface="Roboto"/>
                <a:ea typeface="Roboto"/>
                <a:cs typeface="Roboto"/>
                <a:sym typeface="Roboto"/>
              </a:rPr>
              <a:t>3232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11700" y="268425"/>
            <a:ext cx="86850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Roboto"/>
                <a:ea typeface="Roboto"/>
                <a:cs typeface="Roboto"/>
                <a:sym typeface="Roboto"/>
              </a:rPr>
              <a:t>1. The importance of English at the RMA</a:t>
            </a:r>
            <a:endParaRPr sz="30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125" y="1261950"/>
            <a:ext cx="2317287" cy="348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1796" y="1261951"/>
            <a:ext cx="2505723" cy="167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9919" y="1298325"/>
            <a:ext cx="2689089" cy="348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72487" y="3068850"/>
            <a:ext cx="1906675" cy="19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311700" y="268425"/>
            <a:ext cx="86850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Roboto"/>
                <a:ea typeface="Roboto"/>
                <a:cs typeface="Roboto"/>
                <a:sym typeface="Roboto"/>
              </a:rPr>
              <a:t>1. The importance of English at the RMA</a:t>
            </a:r>
            <a:endParaRPr sz="30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434675" y="1489350"/>
            <a:ext cx="7767300" cy="3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Social &amp; Military Sciences</a:t>
            </a:r>
            <a:endParaRPr sz="2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-GB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 three-ECTS courses of 45 hrs → </a:t>
            </a:r>
            <a:r>
              <a:rPr lang="en-GB" b="1" dirty="0">
                <a:solidFill>
                  <a:srgbClr val="BF9000"/>
                </a:solidFill>
                <a:latin typeface="Roboto"/>
                <a:ea typeface="Roboto"/>
                <a:cs typeface="Roboto"/>
                <a:sym typeface="Roboto"/>
              </a:rPr>
              <a:t>225 hrs of English</a:t>
            </a:r>
            <a:r>
              <a:rPr lang="en-GB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in 3 years</a:t>
            </a:r>
            <a:endParaRPr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Polytechnics</a:t>
            </a:r>
            <a:endParaRPr sz="2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-GB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 three-ECTS courses of 45 hrs → </a:t>
            </a:r>
            <a:r>
              <a:rPr lang="en-GB" b="1" dirty="0">
                <a:solidFill>
                  <a:srgbClr val="BF9000"/>
                </a:solidFill>
                <a:latin typeface="Roboto"/>
                <a:ea typeface="Roboto"/>
                <a:cs typeface="Roboto"/>
                <a:sym typeface="Roboto"/>
              </a:rPr>
              <a:t>180 hrs of English</a:t>
            </a:r>
            <a:r>
              <a:rPr lang="en-GB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in </a:t>
            </a:r>
            <a:r>
              <a:rPr lang="en-GB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 years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endParaRPr sz="7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1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Wingdings" panose="05000000000000000000" pitchFamily="2" charset="2"/>
              </a:rPr>
              <a:t></a:t>
            </a:r>
            <a:r>
              <a:rPr lang="nl-BE"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Wingdings" panose="05000000000000000000" pitchFamily="2" charset="2"/>
              </a:rPr>
              <a:t> </a:t>
            </a:r>
            <a:r>
              <a:rPr lang="nl-BE" sz="16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Wingdings" panose="05000000000000000000" pitchFamily="2" charset="2"/>
              </a:rPr>
              <a:t>skill-specific</a:t>
            </a:r>
            <a:r>
              <a:rPr lang="nl-BE"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Wingdings" panose="05000000000000000000" pitchFamily="2" charset="2"/>
              </a:rPr>
              <a:t> </a:t>
            </a:r>
            <a:r>
              <a:rPr lang="nl-BE" sz="16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Wingdings" panose="05000000000000000000" pitchFamily="2" charset="2"/>
              </a:rPr>
              <a:t>groups</a:t>
            </a:r>
            <a:r>
              <a:rPr lang="nl-BE"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Wingdings" panose="05000000000000000000" pitchFamily="2" charset="2"/>
              </a:rPr>
              <a:t> / classes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A61C00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r>
              <a:rPr lang="en-GB" sz="2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No entrance exam for English</a:t>
            </a:r>
            <a:endParaRPr sz="16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A61C00"/>
                </a:solidFill>
                <a:latin typeface="Roboto"/>
                <a:ea typeface="Roboto"/>
                <a:cs typeface="Roboto"/>
                <a:sym typeface="Roboto"/>
              </a:rPr>
              <a:t>! </a:t>
            </a:r>
            <a:r>
              <a:rPr lang="en-GB"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Other academic courses</a:t>
            </a:r>
            <a:endParaRPr sz="13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A61C00"/>
                </a:solidFill>
                <a:latin typeface="Roboto"/>
                <a:ea typeface="Roboto"/>
                <a:cs typeface="Roboto"/>
                <a:sym typeface="Roboto"/>
              </a:rPr>
              <a:t>! </a:t>
            </a:r>
            <a:r>
              <a:rPr lang="en-GB"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Legal exam of the 2</a:t>
            </a:r>
            <a:r>
              <a:rPr lang="en-GB" sz="1600" b="1" baseline="30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nd</a:t>
            </a:r>
            <a:r>
              <a:rPr lang="en-GB"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language in BA2</a:t>
            </a:r>
            <a:endParaRPr sz="16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3137" y="1572550"/>
            <a:ext cx="1906675" cy="19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311700" y="268425"/>
            <a:ext cx="86850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Roboto"/>
                <a:ea typeface="Roboto"/>
                <a:cs typeface="Roboto"/>
                <a:sym typeface="Roboto"/>
              </a:rPr>
              <a:t>2. Intrinsic skill training</a:t>
            </a:r>
            <a:endParaRPr sz="3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BF9000"/>
                </a:solidFill>
                <a:latin typeface="Roboto"/>
                <a:ea typeface="Roboto"/>
                <a:cs typeface="Roboto"/>
                <a:sym typeface="Roboto"/>
              </a:rPr>
              <a:t>2.1 Techniques</a:t>
            </a:r>
            <a:endParaRPr sz="3000" b="1">
              <a:solidFill>
                <a:srgbClr val="BF9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6" name="Google Shape;116;p18"/>
          <p:cNvGraphicFramePr/>
          <p:nvPr>
            <p:extLst>
              <p:ext uri="{D42A27DB-BD31-4B8C-83A1-F6EECF244321}">
                <p14:modId xmlns:p14="http://schemas.microsoft.com/office/powerpoint/2010/main" val="341681006"/>
              </p:ext>
            </p:extLst>
          </p:nvPr>
        </p:nvGraphicFramePr>
        <p:xfrm>
          <a:off x="77950" y="1421825"/>
          <a:ext cx="9010650" cy="2362140"/>
        </p:xfrm>
        <a:graphic>
          <a:graphicData uri="http://schemas.openxmlformats.org/drawingml/2006/table">
            <a:tbl>
              <a:tblPr>
                <a:noFill/>
                <a:tableStyleId>{6091F21A-A4FD-4763-A8D7-9F7ABAAF4E6A}</a:tableStyleId>
              </a:tblPr>
              <a:tblGrid>
                <a:gridCol w="225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6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>
                          <a:solidFill>
                            <a:schemeClr val="lt1"/>
                          </a:solidFill>
                        </a:rPr>
                        <a:t>LISTENING </a:t>
                      </a:r>
                      <a:r>
                        <a:rPr lang="en-GB" sz="2100" b="1">
                          <a:solidFill>
                            <a:srgbClr val="BF9000"/>
                          </a:solidFill>
                        </a:rPr>
                        <a:t>3</a:t>
                      </a:r>
                      <a:endParaRPr sz="2100" b="1">
                        <a:solidFill>
                          <a:srgbClr val="BF9000"/>
                        </a:solidFill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>
                          <a:solidFill>
                            <a:schemeClr val="lt1"/>
                          </a:solidFill>
                        </a:rPr>
                        <a:t>SPEAKING </a:t>
                      </a:r>
                      <a:r>
                        <a:rPr lang="en-GB" sz="2100" b="1">
                          <a:solidFill>
                            <a:srgbClr val="BF9000"/>
                          </a:solidFill>
                        </a:rPr>
                        <a:t>2</a:t>
                      </a:r>
                      <a:endParaRPr sz="2100" b="1">
                        <a:solidFill>
                          <a:srgbClr val="BF9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>
                          <a:solidFill>
                            <a:schemeClr val="lt1"/>
                          </a:solidFill>
                        </a:rPr>
                        <a:t>READING </a:t>
                      </a:r>
                      <a:r>
                        <a:rPr lang="en-GB" sz="2100" b="1">
                          <a:solidFill>
                            <a:srgbClr val="BF9000"/>
                          </a:solidFill>
                        </a:rPr>
                        <a:t>3</a:t>
                      </a:r>
                      <a:endParaRPr sz="2100" b="1">
                        <a:solidFill>
                          <a:srgbClr val="BF9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>
                          <a:solidFill>
                            <a:schemeClr val="lt1"/>
                          </a:solidFill>
                        </a:rPr>
                        <a:t>WRITING </a:t>
                      </a:r>
                      <a:r>
                        <a:rPr lang="en-GB" sz="2100" b="1">
                          <a:solidFill>
                            <a:srgbClr val="BF9000"/>
                          </a:solidFill>
                        </a:rPr>
                        <a:t>2</a:t>
                      </a:r>
                      <a:endParaRPr sz="2100" b="1">
                        <a:solidFill>
                          <a:srgbClr val="BF9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1"/>
                          </a:solidFill>
                        </a:rPr>
                        <a:t>Listening booklets</a:t>
                      </a:r>
                      <a:endParaRPr sz="17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BF9000"/>
                          </a:solidFill>
                        </a:rPr>
                        <a:t>L3 videos &amp; podcasts + open questions</a:t>
                      </a:r>
                      <a:endParaRPr sz="120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lt1"/>
                          </a:solidFill>
                        </a:rPr>
                        <a:t>Portfolio assignments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1"/>
                          </a:solidFill>
                        </a:rPr>
                        <a:t>Intermediates</a:t>
                      </a:r>
                      <a:br>
                        <a:rPr lang="en-GB" sz="1700">
                          <a:solidFill>
                            <a:schemeClr val="lt1"/>
                          </a:solidFill>
                        </a:rPr>
                      </a:br>
                      <a:r>
                        <a:rPr lang="en-GB" sz="1700">
                          <a:solidFill>
                            <a:schemeClr val="lt1"/>
                          </a:solidFill>
                        </a:rPr>
                        <a:t>Peer assessment rec.</a:t>
                      </a:r>
                      <a:endParaRPr sz="17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BF9000"/>
                          </a:solidFill>
                        </a:rPr>
                        <a:t>basic voc. &amp; gramm.</a:t>
                      </a:r>
                      <a:endParaRPr sz="120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lt1"/>
                          </a:solidFill>
                        </a:rPr>
                        <a:t>In class conversations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>
                          <a:solidFill>
                            <a:schemeClr val="lt1"/>
                          </a:solidFill>
                        </a:rPr>
                        <a:t>Reading booklets</a:t>
                      </a:r>
                      <a:endParaRPr sz="17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BF9000"/>
                          </a:solidFill>
                        </a:rPr>
                        <a:t>L3 articles, reviews, editorials + open questions</a:t>
                      </a:r>
                      <a:endParaRPr sz="1200" dirty="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solidFill>
                            <a:schemeClr val="lt1"/>
                          </a:solidFill>
                        </a:rPr>
                        <a:t>Portfolio assignments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>
                          <a:solidFill>
                            <a:schemeClr val="lt1"/>
                          </a:solidFill>
                        </a:rPr>
                        <a:t>Intermediates</a:t>
                      </a:r>
                      <a:endParaRPr sz="17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BF9000"/>
                          </a:solidFill>
                        </a:rPr>
                        <a:t>basic voc. &amp; </a:t>
                      </a:r>
                      <a:r>
                        <a:rPr lang="en-GB" sz="1200" dirty="0" err="1">
                          <a:solidFill>
                            <a:srgbClr val="BF9000"/>
                          </a:solidFill>
                        </a:rPr>
                        <a:t>gramm</a:t>
                      </a:r>
                      <a:r>
                        <a:rPr lang="en-GB" sz="1200" dirty="0">
                          <a:solidFill>
                            <a:srgbClr val="BF9000"/>
                          </a:solidFill>
                        </a:rPr>
                        <a:t>.</a:t>
                      </a:r>
                      <a:endParaRPr sz="1200" dirty="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nl-BE" sz="16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lt1"/>
                          </a:solidFill>
                        </a:rPr>
                        <a:t>Portfolio assignments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311700" y="268425"/>
            <a:ext cx="86850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Roboto"/>
                <a:ea typeface="Roboto"/>
                <a:cs typeface="Roboto"/>
                <a:sym typeface="Roboto"/>
              </a:rPr>
              <a:t>2. Intrinsic skill training</a:t>
            </a:r>
            <a:endParaRPr sz="3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BF9000"/>
                </a:solidFill>
                <a:latin typeface="Roboto"/>
                <a:ea typeface="Roboto"/>
                <a:cs typeface="Roboto"/>
                <a:sym typeface="Roboto"/>
              </a:rPr>
              <a:t>2.2 Challenges</a:t>
            </a:r>
            <a:endParaRPr sz="3000" b="1">
              <a:solidFill>
                <a:srgbClr val="BF9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997500" y="1314113"/>
            <a:ext cx="2367300" cy="375900"/>
          </a:xfrm>
          <a:prstGeom prst="rect">
            <a:avLst/>
          </a:prstGeom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dirty="0">
                <a:solidFill>
                  <a:schemeClr val="lt1"/>
                </a:solidFill>
              </a:rPr>
              <a:t>multiple skills vs. limited time</a:t>
            </a:r>
            <a:endParaRPr sz="1200" dirty="0">
              <a:solidFill>
                <a:schemeClr val="lt1"/>
              </a:solidFill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4063650" y="1063300"/>
            <a:ext cx="1181100" cy="375900"/>
          </a:xfrm>
          <a:prstGeom prst="rect">
            <a:avLst/>
          </a:prstGeom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dirty="0">
                <a:solidFill>
                  <a:schemeClr val="lt1"/>
                </a:solidFill>
              </a:rPr>
              <a:t>zooming out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6050950" y="1200100"/>
            <a:ext cx="1750800" cy="611400"/>
          </a:xfrm>
          <a:prstGeom prst="rect">
            <a:avLst/>
          </a:prstGeom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dirty="0">
                <a:solidFill>
                  <a:schemeClr val="lt1"/>
                </a:solidFill>
              </a:rPr>
              <a:t>not necessarily an </a:t>
            </a:r>
            <a:r>
              <a:rPr lang="en-GB" sz="1200" i="1" dirty="0">
                <a:solidFill>
                  <a:schemeClr val="lt1"/>
                </a:solidFill>
              </a:rPr>
              <a:t>English </a:t>
            </a:r>
            <a:r>
              <a:rPr lang="en-GB" sz="1200" dirty="0">
                <a:solidFill>
                  <a:schemeClr val="lt1"/>
                </a:solidFill>
              </a:rPr>
              <a:t>problem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1801050" y="3042750"/>
            <a:ext cx="1181100" cy="375900"/>
          </a:xfrm>
          <a:prstGeom prst="rect">
            <a:avLst/>
          </a:prstGeom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dirty="0">
                <a:solidFill>
                  <a:schemeClr val="lt1"/>
                </a:solidFill>
              </a:rPr>
              <a:t>polysemy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>
            <a:off x="1347125" y="1948175"/>
            <a:ext cx="1666200" cy="375900"/>
          </a:xfrm>
          <a:prstGeom prst="rect">
            <a:avLst/>
          </a:prstGeom>
          <a:ln w="28575" cap="flat" cmpd="sng">
            <a:solidFill>
              <a:srgbClr val="BF9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dirty="0">
                <a:solidFill>
                  <a:srgbClr val="CC0000"/>
                </a:solidFill>
              </a:rPr>
              <a:t>!</a:t>
            </a:r>
            <a:r>
              <a:rPr lang="en-GB" sz="1200" dirty="0">
                <a:solidFill>
                  <a:schemeClr val="lt1"/>
                </a:solidFill>
              </a:rPr>
              <a:t> writing &amp; speaking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1"/>
          </p:nvPr>
        </p:nvSpPr>
        <p:spPr>
          <a:xfrm>
            <a:off x="4210025" y="3042750"/>
            <a:ext cx="1666200" cy="611400"/>
          </a:xfrm>
          <a:prstGeom prst="rect">
            <a:avLst/>
          </a:prstGeom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dirty="0">
                <a:solidFill>
                  <a:schemeClr val="lt1"/>
                </a:solidFill>
              </a:rPr>
              <a:t>individual strategies → heterogeneity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6418025" y="2273775"/>
            <a:ext cx="1591500" cy="815700"/>
          </a:xfrm>
          <a:prstGeom prst="rect">
            <a:avLst/>
          </a:prstGeom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>
                <a:solidFill>
                  <a:schemeClr val="lt1"/>
                </a:solidFill>
              </a:rPr>
              <a:t>topic: prior knowledge vs. lack of interest 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body" idx="1"/>
          </p:nvPr>
        </p:nvSpPr>
        <p:spPr>
          <a:xfrm>
            <a:off x="3749375" y="1948175"/>
            <a:ext cx="2156100" cy="699900"/>
          </a:xfrm>
          <a:prstGeom prst="rect">
            <a:avLst/>
          </a:prstGeom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>
                <a:solidFill>
                  <a:schemeClr val="lt1"/>
                </a:solidFill>
              </a:rPr>
              <a:t>teaching reading &amp; listening </a:t>
            </a:r>
            <a:r>
              <a:rPr lang="en-GB" i="1" dirty="0">
                <a:solidFill>
                  <a:schemeClr val="lt1"/>
                </a:solidFill>
              </a:rPr>
              <a:t>between the lines</a:t>
            </a:r>
            <a:endParaRPr i="1" dirty="0">
              <a:solidFill>
                <a:schemeClr val="lt1"/>
              </a:solidFill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2097225" y="1733550"/>
            <a:ext cx="36300" cy="168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1641600" y="3726750"/>
            <a:ext cx="1666200" cy="822750"/>
          </a:xfrm>
          <a:prstGeom prst="rect">
            <a:avLst/>
          </a:prstGeom>
          <a:ln w="28575" cap="flat" cmpd="sng">
            <a:solidFill>
              <a:srgbClr val="BF9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lt1"/>
                </a:solidFill>
              </a:rPr>
              <a:t>to </a:t>
            </a:r>
            <a:r>
              <a:rPr lang="en-GB" sz="1200" u="sng" dirty="0">
                <a:solidFill>
                  <a:schemeClr val="lt1"/>
                </a:solidFill>
              </a:rPr>
              <a:t>tread</a:t>
            </a:r>
            <a:r>
              <a:rPr lang="en-GB" sz="1200" dirty="0">
                <a:solidFill>
                  <a:schemeClr val="lt1"/>
                </a:solidFill>
              </a:rPr>
              <a:t> carefully</a:t>
            </a:r>
            <a:endParaRPr sz="12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200" dirty="0">
                <a:solidFill>
                  <a:schemeClr val="lt1"/>
                </a:solidFill>
              </a:rPr>
              <a:t>a red </a:t>
            </a:r>
            <a:r>
              <a:rPr lang="en-GB" sz="1200" u="sng" dirty="0">
                <a:solidFill>
                  <a:schemeClr val="lt1"/>
                </a:solidFill>
              </a:rPr>
              <a:t>herring</a:t>
            </a:r>
          </a:p>
          <a:p>
            <a:pPr marL="0" lvl="0" indent="0" algn="ctr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200" dirty="0">
                <a:solidFill>
                  <a:schemeClr val="lt1"/>
                </a:solidFill>
              </a:rPr>
              <a:t>“dry pumpkins”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133" name="Google Shape;133;p19"/>
          <p:cNvSpPr/>
          <p:nvPr/>
        </p:nvSpPr>
        <p:spPr>
          <a:xfrm>
            <a:off x="2373450" y="3488400"/>
            <a:ext cx="36300" cy="168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5791175" y="3938100"/>
            <a:ext cx="1666200" cy="611400"/>
          </a:xfrm>
          <a:prstGeom prst="rect">
            <a:avLst/>
          </a:prstGeom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dirty="0">
                <a:solidFill>
                  <a:schemeClr val="lt1"/>
                </a:solidFill>
              </a:rPr>
              <a:t>preference for format training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1"/>
          </p:nvPr>
        </p:nvSpPr>
        <p:spPr>
          <a:xfrm>
            <a:off x="119275" y="2476349"/>
            <a:ext cx="1551900" cy="566400"/>
          </a:xfrm>
          <a:prstGeom prst="rect">
            <a:avLst/>
          </a:prstGeom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dirty="0">
                <a:solidFill>
                  <a:schemeClr val="lt1"/>
                </a:solidFill>
              </a:rPr>
              <a:t>questioning overall relevance</a:t>
            </a:r>
            <a:endParaRPr sz="120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311700" y="268425"/>
            <a:ext cx="85812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b="1">
                <a:latin typeface="Roboto"/>
                <a:ea typeface="Roboto"/>
                <a:cs typeface="Roboto"/>
                <a:sym typeface="Roboto"/>
              </a:rPr>
              <a:t>3. Format training</a:t>
            </a:r>
            <a:endParaRPr sz="33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b="1">
                <a:solidFill>
                  <a:srgbClr val="BF9000"/>
                </a:solidFill>
                <a:latin typeface="Roboto"/>
                <a:ea typeface="Roboto"/>
                <a:cs typeface="Roboto"/>
                <a:sym typeface="Roboto"/>
              </a:rPr>
              <a:t>3.1 Techniques</a:t>
            </a:r>
            <a:endParaRPr sz="3300" b="1">
              <a:solidFill>
                <a:srgbClr val="BF9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2" name="Google Shape;142;p20"/>
          <p:cNvGraphicFramePr/>
          <p:nvPr>
            <p:extLst>
              <p:ext uri="{D42A27DB-BD31-4B8C-83A1-F6EECF244321}">
                <p14:modId xmlns:p14="http://schemas.microsoft.com/office/powerpoint/2010/main" val="1828727854"/>
              </p:ext>
            </p:extLst>
          </p:nvPr>
        </p:nvGraphicFramePr>
        <p:xfrm>
          <a:off x="67550" y="1421825"/>
          <a:ext cx="9016700" cy="2804100"/>
        </p:xfrm>
        <a:graphic>
          <a:graphicData uri="http://schemas.openxmlformats.org/drawingml/2006/table">
            <a:tbl>
              <a:tblPr>
                <a:noFill/>
                <a:tableStyleId>{6091F21A-A4FD-4763-A8D7-9F7ABAAF4E6A}</a:tableStyleId>
              </a:tblPr>
              <a:tblGrid>
                <a:gridCol w="225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>
                          <a:solidFill>
                            <a:schemeClr val="lt1"/>
                          </a:solidFill>
                        </a:rPr>
                        <a:t>LISTENING </a:t>
                      </a:r>
                      <a:r>
                        <a:rPr lang="en-GB" sz="2100" b="1">
                          <a:solidFill>
                            <a:srgbClr val="BF9000"/>
                          </a:solidFill>
                        </a:rPr>
                        <a:t>3</a:t>
                      </a:r>
                      <a:endParaRPr sz="2100" b="1">
                        <a:solidFill>
                          <a:srgbClr val="BF9000"/>
                        </a:solidFill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>
                          <a:solidFill>
                            <a:schemeClr val="lt1"/>
                          </a:solidFill>
                        </a:rPr>
                        <a:t>SPEAKING </a:t>
                      </a:r>
                      <a:r>
                        <a:rPr lang="en-GB" sz="2100" b="1">
                          <a:solidFill>
                            <a:srgbClr val="BF9000"/>
                          </a:solidFill>
                        </a:rPr>
                        <a:t>2</a:t>
                      </a:r>
                      <a:endParaRPr sz="2100" b="1">
                        <a:solidFill>
                          <a:srgbClr val="BF9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>
                          <a:solidFill>
                            <a:schemeClr val="lt1"/>
                          </a:solidFill>
                        </a:rPr>
                        <a:t>READING </a:t>
                      </a:r>
                      <a:r>
                        <a:rPr lang="en-GB" sz="2100" b="1">
                          <a:solidFill>
                            <a:srgbClr val="BF9000"/>
                          </a:solidFill>
                        </a:rPr>
                        <a:t>3</a:t>
                      </a:r>
                      <a:endParaRPr sz="2100" b="1">
                        <a:solidFill>
                          <a:srgbClr val="BF9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>
                          <a:solidFill>
                            <a:schemeClr val="lt1"/>
                          </a:solidFill>
                        </a:rPr>
                        <a:t>WRITING </a:t>
                      </a:r>
                      <a:r>
                        <a:rPr lang="en-GB" sz="2100" b="1">
                          <a:solidFill>
                            <a:srgbClr val="BF9000"/>
                          </a:solidFill>
                        </a:rPr>
                        <a:t>2</a:t>
                      </a:r>
                      <a:endParaRPr sz="2100" b="1">
                        <a:solidFill>
                          <a:srgbClr val="BF9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>
                          <a:solidFill>
                            <a:schemeClr val="lt1"/>
                          </a:solidFill>
                        </a:rPr>
                        <a:t>Cambridge Proficiency English</a:t>
                      </a:r>
                      <a:endParaRPr sz="17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BF9000"/>
                          </a:solidFill>
                        </a:rPr>
                        <a:t>1 </a:t>
                      </a:r>
                      <a:r>
                        <a:rPr lang="nl-BE" sz="1200" dirty="0">
                          <a:solidFill>
                            <a:srgbClr val="BF9000"/>
                          </a:solidFill>
                        </a:rPr>
                        <a:t>extract of 1-5 min.</a:t>
                      </a:r>
                      <a:endParaRPr sz="1200" dirty="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BF9000"/>
                          </a:solidFill>
                        </a:rPr>
                        <a:t>MC-questions</a:t>
                      </a:r>
                      <a:endParaRPr sz="1200" dirty="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BF9000"/>
                          </a:solidFill>
                        </a:rPr>
                        <a:t>3 - 4 options</a:t>
                      </a:r>
                      <a:endParaRPr sz="1200" dirty="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BF9000"/>
                          </a:solidFill>
                        </a:rPr>
                        <a:t>1 key</a:t>
                      </a:r>
                      <a:endParaRPr sz="1200" dirty="0">
                        <a:solidFill>
                          <a:srgbClr val="BF9000"/>
                        </a:solidFill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1"/>
                          </a:solidFill>
                        </a:rPr>
                        <a:t>Speaking sessions</a:t>
                      </a:r>
                      <a:endParaRPr sz="17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BF9000"/>
                          </a:solidFill>
                        </a:rPr>
                        <a:t>15-minute sessions with English teachers</a:t>
                      </a:r>
                      <a:endParaRPr sz="120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BF9000"/>
                          </a:solidFill>
                        </a:rPr>
                        <a:t>individual feedback</a:t>
                      </a:r>
                      <a:endParaRPr sz="120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>
                          <a:solidFill>
                            <a:schemeClr val="lt1"/>
                          </a:solidFill>
                        </a:rPr>
                        <a:t>Cambridge Proficiency English</a:t>
                      </a:r>
                      <a:endParaRPr sz="17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BF9000"/>
                          </a:solidFill>
                        </a:rPr>
                        <a:t>1 text of </a:t>
                      </a:r>
                      <a:r>
                        <a:rPr lang="nl-BE" sz="1200" dirty="0">
                          <a:solidFill>
                            <a:srgbClr val="BF9000"/>
                          </a:solidFill>
                        </a:rPr>
                        <a:t>250-450 </a:t>
                      </a:r>
                      <a:r>
                        <a:rPr lang="nl-BE" sz="1200" dirty="0" err="1">
                          <a:solidFill>
                            <a:srgbClr val="BF9000"/>
                          </a:solidFill>
                        </a:rPr>
                        <a:t>words</a:t>
                      </a:r>
                      <a:endParaRPr sz="1200" dirty="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BF9000"/>
                          </a:solidFill>
                        </a:rPr>
                        <a:t>MC-questions</a:t>
                      </a:r>
                      <a:endParaRPr sz="1200" dirty="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BF9000"/>
                          </a:solidFill>
                        </a:rPr>
                        <a:t>3 - 4 options</a:t>
                      </a:r>
                      <a:endParaRPr sz="1200" dirty="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BF9000"/>
                          </a:solidFill>
                        </a:rPr>
                        <a:t>1 key</a:t>
                      </a:r>
                      <a:endParaRPr sz="1200" dirty="0">
                        <a:solidFill>
                          <a:srgbClr val="BF9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>
                          <a:solidFill>
                            <a:schemeClr val="lt1"/>
                          </a:solidFill>
                        </a:rPr>
                        <a:t>Portfolio assignments</a:t>
                      </a:r>
                      <a:endParaRPr sz="17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BF9000"/>
                          </a:solidFill>
                        </a:rPr>
                        <a:t>individual feedback</a:t>
                      </a:r>
                      <a:endParaRPr sz="1200" dirty="0">
                        <a:solidFill>
                          <a:srgbClr val="BF9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9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BF9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311700" y="268425"/>
            <a:ext cx="85812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b="1">
                <a:latin typeface="Roboto"/>
                <a:ea typeface="Roboto"/>
                <a:cs typeface="Roboto"/>
                <a:sym typeface="Roboto"/>
              </a:rPr>
              <a:t>3. Format training</a:t>
            </a:r>
            <a:endParaRPr sz="33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b="1">
                <a:solidFill>
                  <a:srgbClr val="BF9000"/>
                </a:solidFill>
                <a:latin typeface="Roboto"/>
                <a:ea typeface="Roboto"/>
                <a:cs typeface="Roboto"/>
                <a:sym typeface="Roboto"/>
              </a:rPr>
              <a:t>3.2 Challenges</a:t>
            </a:r>
            <a:endParaRPr sz="3300" b="1">
              <a:solidFill>
                <a:srgbClr val="BF9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40100" y="4936326"/>
            <a:ext cx="1824175" cy="9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1117025" y="1345625"/>
            <a:ext cx="1671300" cy="3693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≠ test prepping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3061850" y="1861725"/>
            <a:ext cx="1671300" cy="7389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u="sng">
                <a:solidFill>
                  <a:schemeClr val="lt1"/>
                </a:solidFill>
              </a:rPr>
              <a:t>reading</a:t>
            </a:r>
            <a:endParaRPr sz="1200" b="1" u="sng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literary topics + vocabulary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4944325" y="752625"/>
            <a:ext cx="1671300" cy="9234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time management </a:t>
            </a:r>
            <a:r>
              <a:rPr lang="en-GB" sz="1200" b="1">
                <a:solidFill>
                  <a:schemeClr val="lt1"/>
                </a:solidFill>
              </a:rPr>
              <a:t>vs.</a:t>
            </a:r>
            <a:r>
              <a:rPr lang="en-GB" sz="1200">
                <a:solidFill>
                  <a:schemeClr val="lt1"/>
                </a:solidFill>
              </a:rPr>
              <a:t> efficiency </a:t>
            </a:r>
            <a:r>
              <a:rPr lang="en-GB" sz="1200" b="1">
                <a:solidFill>
                  <a:schemeClr val="lt1"/>
                </a:solidFill>
              </a:rPr>
              <a:t>vs.</a:t>
            </a:r>
            <a:r>
              <a:rPr lang="en-GB" sz="1200">
                <a:solidFill>
                  <a:schemeClr val="lt1"/>
                </a:solidFill>
              </a:rPr>
              <a:t> </a:t>
            </a:r>
            <a:endParaRPr sz="1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learning process </a:t>
            </a:r>
            <a:r>
              <a:rPr lang="en-GB" sz="1200" b="1">
                <a:solidFill>
                  <a:schemeClr val="lt1"/>
                </a:solidFill>
              </a:rPr>
              <a:t>vs.</a:t>
            </a:r>
            <a:endParaRPr sz="12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heterogeneity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1084125" y="2867875"/>
            <a:ext cx="2332800" cy="3693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CPE-format vs. SLP-format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5903775" y="2046525"/>
            <a:ext cx="1893000" cy="5541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the </a:t>
            </a:r>
            <a:r>
              <a:rPr lang="en-GB" sz="1200" i="1">
                <a:solidFill>
                  <a:schemeClr val="lt1"/>
                </a:solidFill>
              </a:rPr>
              <a:t>main idea </a:t>
            </a:r>
            <a:r>
              <a:rPr lang="en-GB" sz="1200">
                <a:solidFill>
                  <a:schemeClr val="lt1"/>
                </a:solidFill>
              </a:rPr>
              <a:t>and</a:t>
            </a:r>
            <a:r>
              <a:rPr lang="en-GB" sz="1200" i="1">
                <a:solidFill>
                  <a:schemeClr val="lt1"/>
                </a:solidFill>
              </a:rPr>
              <a:t> goal of the author </a:t>
            </a:r>
            <a:r>
              <a:rPr lang="en-GB" sz="1200">
                <a:solidFill>
                  <a:schemeClr val="lt1"/>
                </a:solidFill>
              </a:rPr>
              <a:t>struggle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4539100" y="2867875"/>
            <a:ext cx="2010600" cy="3693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overfocus on MC-training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3349325" y="3590075"/>
            <a:ext cx="1439400" cy="5541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</a:rPr>
              <a:t>CPEs</a:t>
            </a:r>
            <a:endParaRPr sz="12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lack of context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7119525" y="1181100"/>
            <a:ext cx="1671300" cy="5541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u="sng">
                <a:solidFill>
                  <a:schemeClr val="lt1"/>
                </a:solidFill>
              </a:rPr>
              <a:t>listening &amp; reading</a:t>
            </a:r>
            <a:endParaRPr sz="1200" b="1" u="sng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stress </a:t>
            </a:r>
            <a:r>
              <a:rPr lang="en-GB" sz="1200" b="1">
                <a:solidFill>
                  <a:srgbClr val="CC0000"/>
                </a:solidFill>
              </a:rPr>
              <a:t>↗ 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377550" y="2046525"/>
            <a:ext cx="1671300" cy="5541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u="sng">
                <a:solidFill>
                  <a:schemeClr val="lt1"/>
                </a:solidFill>
              </a:rPr>
              <a:t>writing</a:t>
            </a:r>
            <a:endParaRPr sz="1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ChatGPT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5829300" y="3449800"/>
            <a:ext cx="1671300" cy="7389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lt1"/>
                </a:solidFill>
              </a:rPr>
              <a:t>individual paths to success </a:t>
            </a:r>
            <a:r>
              <a:rPr lang="en-GB" sz="1200" b="1" dirty="0">
                <a:solidFill>
                  <a:schemeClr val="lt1"/>
                </a:solidFill>
              </a:rPr>
              <a:t>/ </a:t>
            </a:r>
            <a:r>
              <a:rPr lang="en-GB" sz="1200" dirty="0">
                <a:solidFill>
                  <a:schemeClr val="lt1"/>
                </a:solidFill>
              </a:rPr>
              <a:t>lack of self-understanding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8160325" y="460650"/>
            <a:ext cx="852000" cy="5541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u="sng">
                <a:solidFill>
                  <a:schemeClr val="lt1"/>
                </a:solidFill>
              </a:rPr>
              <a:t>speaking</a:t>
            </a:r>
            <a:endParaRPr sz="1200" b="1" u="sng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stress </a:t>
            </a:r>
            <a:r>
              <a:rPr lang="en-GB" sz="1200" b="1">
                <a:solidFill>
                  <a:srgbClr val="6AA84F"/>
                </a:solidFill>
              </a:rPr>
              <a:t>↘</a:t>
            </a:r>
            <a:r>
              <a:rPr lang="en-GB" sz="1200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1032150" y="3634600"/>
            <a:ext cx="1366800" cy="3693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self-confidence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450325" y="4144175"/>
            <a:ext cx="1033800" cy="5541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failed by 1 question </a:t>
            </a:r>
            <a:r>
              <a:rPr lang="en-GB" sz="1200" b="1">
                <a:solidFill>
                  <a:srgbClr val="CC0000"/>
                </a:solidFill>
              </a:rPr>
              <a:t>↗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1669575" y="4144175"/>
            <a:ext cx="1160100" cy="5541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previous experiences </a:t>
            </a:r>
            <a:r>
              <a:rPr lang="en-GB" sz="1200" b="1">
                <a:solidFill>
                  <a:srgbClr val="CC0000"/>
                </a:solidFill>
              </a:rPr>
              <a:t>↘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7604425" y="2856475"/>
            <a:ext cx="768900" cy="36930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key?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D8B19127A82146A7120BFA6046DAA8" ma:contentTypeVersion="6" ma:contentTypeDescription="Create a new document." ma:contentTypeScope="" ma:versionID="790dcedcfbb0660ba44a8497f54c753b">
  <xsd:schema xmlns:xsd="http://www.w3.org/2001/XMLSchema" xmlns:xs="http://www.w3.org/2001/XMLSchema" xmlns:p="http://schemas.microsoft.com/office/2006/metadata/properties" xmlns:ns3="5a4cf1e4-6aea-4237-8dd5-5c6771b379b7" xmlns:ns4="876f5075-4483-4b01-8be1-df521901397e" targetNamespace="http://schemas.microsoft.com/office/2006/metadata/properties" ma:root="true" ma:fieldsID="a428ecdfcba97f75d9223e27078f6869" ns3:_="" ns4:_="">
    <xsd:import namespace="5a4cf1e4-6aea-4237-8dd5-5c6771b379b7"/>
    <xsd:import namespace="876f5075-4483-4b01-8be1-df521901397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_activity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cf1e4-6aea-4237-8dd5-5c6771b379b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f5075-4483-4b01-8be1-df521901397e" elementFormDefault="qualified">
    <xsd:import namespace="http://schemas.microsoft.com/office/2006/documentManagement/types"/>
    <xsd:import namespace="http://schemas.microsoft.com/office/infopath/2007/PartnerControls"/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76f5075-4483-4b01-8be1-df521901397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2946BF-2B60-4324-82BC-0A79B2711D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4cf1e4-6aea-4237-8dd5-5c6771b379b7"/>
    <ds:schemaRef ds:uri="876f5075-4483-4b01-8be1-df52190139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DA9C9B-5B8B-4A6D-BF02-61FCAE9A819E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76f5075-4483-4b01-8be1-df521901397e"/>
    <ds:schemaRef ds:uri="5a4cf1e4-6aea-4237-8dd5-5c6771b379b7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A2C0920-A467-422C-BBAD-FC63E52D64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511</Words>
  <Application>Microsoft Office PowerPoint</Application>
  <PresentationFormat>On-screen Show (16:9)</PresentationFormat>
  <Paragraphs>155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Roboto</vt:lpstr>
      <vt:lpstr>Arial</vt:lpstr>
      <vt:lpstr>Merriweather</vt:lpstr>
      <vt:lpstr>Calibri</vt:lpstr>
      <vt:lpstr>Paradigm</vt:lpstr>
      <vt:lpstr>Skill Training &amp; Format Training in the Classroom</vt:lpstr>
      <vt:lpstr>Table of contents</vt:lpstr>
      <vt:lpstr>The importance of English at the RMA</vt:lpstr>
      <vt:lpstr>1. The importance of English at the RMA</vt:lpstr>
      <vt:lpstr>1. The importance of English at the RMA</vt:lpstr>
      <vt:lpstr>2. Intrinsic skill training 2.1 Techniques</vt:lpstr>
      <vt:lpstr>2. Intrinsic skill training 2.2 Challenges</vt:lpstr>
      <vt:lpstr>3. Format training 3.1 Techniques</vt:lpstr>
      <vt:lpstr>3. Format training 3.2 Challenges</vt:lpstr>
      <vt:lpstr>4. The struggle (and fun) of working for the English DPT of the RMA</vt:lpstr>
      <vt:lpstr>4. The struggle (and fun) of working for the English DPT of the RMA</vt:lpstr>
      <vt:lpstr>4. The struggle (and fun) of working for the English DPT of the RMA</vt:lpstr>
      <vt:lpstr>4. The struggle (and fun) of working for the English DPT of the RMA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Skill Training &amp; Format Training in the Classroom</dc:title>
  <dc:creator>Gommers Silke</dc:creator>
  <cp:lastModifiedBy>Gommers Silke</cp:lastModifiedBy>
  <cp:revision>6</cp:revision>
  <dcterms:modified xsi:type="dcterms:W3CDTF">2023-10-18T20:03:39Z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0x010100CAD8B19127A82146A7120BFA6046DAA8</vt:lpwstr>
  </property>
</Properties>
</file>