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3C40"/>
    <a:srgbClr val="5349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583EE5-3ED4-4FCA-9505-573A19CFA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BFC1A37-A519-4D29-8AE7-40EE1F6BB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CBF3B6-4053-4DD3-997D-372AFCA52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9C5F-AD0A-4E75-8E0D-F5E5E84F4A5C}" type="datetimeFigureOut">
              <a:rPr lang="it-IT" smtClean="0"/>
              <a:t>31/08/2023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C9EC15A-1344-4CE5-A9DD-8C5B113A4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075ADF-9392-43F3-9B5C-EBF7BBE6B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C776-0B91-4A21-A6FF-9FF190D25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80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DE7F51-D1A7-4C02-8773-4FBAB01B0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6431B9B-3D94-4E95-B908-CA02045B4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4239E4-F818-45AD-B445-A797B9898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9C5F-AD0A-4E75-8E0D-F5E5E84F4A5C}" type="datetimeFigureOut">
              <a:rPr lang="it-IT" smtClean="0"/>
              <a:t>31/08/2023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111695-477D-4559-A86C-28AFB3A3D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1A8A4E-6BD7-4A19-AE51-948944AB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C776-0B91-4A21-A6FF-9FF190D25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147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06C473E-9DFF-4D65-8E7F-EFE0F48D3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5E8E860-64A3-4816-9A46-32CDB6D4A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48AD2B-7E2A-4434-BC4E-7C2AD1D58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9C5F-AD0A-4E75-8E0D-F5E5E84F4A5C}" type="datetimeFigureOut">
              <a:rPr lang="it-IT" smtClean="0"/>
              <a:t>31/08/2023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CF5FDF-CE80-4DA0-917D-DC820C0D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387727-9CA5-4EBA-A156-D66E3AC4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C776-0B91-4A21-A6FF-9FF190D25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641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51EF98-0F5F-4697-B274-2C7CF4D9F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35B2F4-7B0A-4A21-AD62-D3048C7A5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62B9E7-B50E-4E83-9CBF-748F5F158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9C5F-AD0A-4E75-8E0D-F5E5E84F4A5C}" type="datetimeFigureOut">
              <a:rPr lang="it-IT" smtClean="0"/>
              <a:t>31/08/2023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6FCFED-0E75-4189-8FA5-7B810CADF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C98AF0-D47C-47A3-8EB3-643AAA648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C776-0B91-4A21-A6FF-9FF190D25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749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D74D58-7667-4AD3-86B3-45EBEAB27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15B97C7-B107-4DAD-BE39-24A923315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54AB0F-7169-4D7D-968A-29FFA36CF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9C5F-AD0A-4E75-8E0D-F5E5E84F4A5C}" type="datetimeFigureOut">
              <a:rPr lang="it-IT" smtClean="0"/>
              <a:t>31/08/2023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AFBF0C-C8A6-4BCD-9EEA-5A7C9006C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F9EA85-1C96-48A7-A626-EF28FEF07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C776-0B91-4A21-A6FF-9FF190D25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7794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EB583D-FF9B-4B77-B516-AD7DF2393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11440B-749B-4FF3-8FC8-415B469B70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37C6D06-C829-4382-9185-50C5011E3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50F668D-7DF6-4B63-A2E6-B173457D3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9C5F-AD0A-4E75-8E0D-F5E5E84F4A5C}" type="datetimeFigureOut">
              <a:rPr lang="it-IT" smtClean="0"/>
              <a:t>31/08/2023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34C5AD-B5A1-4528-8A5A-E56105CC4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D812AA6-A44F-4231-819F-98831A675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C776-0B91-4A21-A6FF-9FF190D25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765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AFD70D-0BE8-4C2F-AE6D-4E8297186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E9E34C-90C8-4EA6-8831-D239B3DB2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F296283-EB45-4484-B18C-0A7DD4E64E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D5C9A2C-1B35-4185-AAE9-4DBFF1A7C2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B401870-C9EC-4535-ACC3-89B2B3EF32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FF24D6B-4EF6-420F-BDA5-46D82563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9C5F-AD0A-4E75-8E0D-F5E5E84F4A5C}" type="datetimeFigureOut">
              <a:rPr lang="it-IT" smtClean="0"/>
              <a:t>31/08/2023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2C01F8F-0992-4035-8CE2-4A6EA0C74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4A385F0-7112-4DD3-B271-554ECECDA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C776-0B91-4A21-A6FF-9FF190D25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628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58D27E-D4BA-40BE-8BD9-4D70339D3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083CB9E-8296-4E38-94AB-A91A83456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9C5F-AD0A-4E75-8E0D-F5E5E84F4A5C}" type="datetimeFigureOut">
              <a:rPr lang="it-IT" smtClean="0"/>
              <a:t>31/08/2023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DF3B441-CF9B-459C-A587-5FA73494E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3119F0C-1608-42F6-B5F4-ADF83CDB5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C776-0B91-4A21-A6FF-9FF190D25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920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2CA2FF5-61CF-4008-B3AB-675B37C15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9C5F-AD0A-4E75-8E0D-F5E5E84F4A5C}" type="datetimeFigureOut">
              <a:rPr lang="it-IT" smtClean="0"/>
              <a:t>31/08/2023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9A22606-5428-4FC0-94BA-A67C9DA48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F95FD64-A85B-4CA8-9015-3587AAF8B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C776-0B91-4A21-A6FF-9FF190D25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972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C871C8-940A-45D2-BEF2-48981984F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726629-4161-45A5-832C-366FAFDD4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C164F33-BA4B-4366-93CE-E999DFD26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6657CAC-10E5-4E3E-AB41-4D0681ED9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9C5F-AD0A-4E75-8E0D-F5E5E84F4A5C}" type="datetimeFigureOut">
              <a:rPr lang="it-IT" smtClean="0"/>
              <a:t>31/08/2023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9391AD4-975D-4432-94E4-F2235895F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F2DD86C-3C3E-4171-A79B-DCD0A9495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C776-0B91-4A21-A6FF-9FF190D25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904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BA4457-B3E2-4115-B2A4-62D318507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B986390-A3D3-4B0B-AE4F-FA9287CB0E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5222EEA-ED85-49E6-BC36-9698A25CFF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9147A05-6086-4D38-BC2C-A45C9F36E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9C5F-AD0A-4E75-8E0D-F5E5E84F4A5C}" type="datetimeFigureOut">
              <a:rPr lang="it-IT" smtClean="0"/>
              <a:t>31/08/2023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DC89C7D-F5FA-4CBF-A0B1-F87838A23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E115270-8A44-49AF-9AEC-443091310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5C776-0B91-4A21-A6FF-9FF190D25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896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D20531C-93E6-420F-B5B5-020D6B214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E46151-4453-4028-9C0B-06351F5AF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5A1C57-1D07-4ADE-A608-99328D5D3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89C5F-AD0A-4E75-8E0D-F5E5E84F4A5C}" type="datetimeFigureOut">
              <a:rPr lang="it-IT" smtClean="0"/>
              <a:t>31/08/2023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810299-F7E3-4147-9A89-ECA65C512D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13F440-CEB2-4D23-9195-EC4DB684E6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5C776-0B91-4A21-A6FF-9FF190D25E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32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5C41EFE8-94F1-4C99-8992-DD38F12AD3E9}"/>
              </a:ext>
            </a:extLst>
          </p:cNvPr>
          <p:cNvSpPr/>
          <p:nvPr/>
        </p:nvSpPr>
        <p:spPr>
          <a:xfrm>
            <a:off x="4749553" y="1275298"/>
            <a:ext cx="7652551" cy="5339169"/>
          </a:xfrm>
          <a:prstGeom prst="rect">
            <a:avLst/>
          </a:prstGeom>
          <a:solidFill>
            <a:srgbClr val="423C40"/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4095A3F8-AAB3-4730-A207-2A0FE17039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20" y="174168"/>
            <a:ext cx="976259" cy="1101130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9C3278B-5B54-47BB-A264-696A9966D635}"/>
              </a:ext>
            </a:extLst>
          </p:cNvPr>
          <p:cNvSpPr txBox="1"/>
          <p:nvPr/>
        </p:nvSpPr>
        <p:spPr>
          <a:xfrm>
            <a:off x="1176778" y="370790"/>
            <a:ext cx="11015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ITALIAN ARMY LANGUAGE SCHOOL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7F63A46-4C36-4CBD-BBD6-CB36BFE091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372"/>
          <a:stretch/>
        </p:blipFill>
        <p:spPr>
          <a:xfrm>
            <a:off x="-20606" y="1275298"/>
            <a:ext cx="6545693" cy="5357273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F85B4DF0-32FF-479E-A0FB-1E39C1C288DB}"/>
              </a:ext>
            </a:extLst>
          </p:cNvPr>
          <p:cNvSpPr txBox="1"/>
          <p:nvPr/>
        </p:nvSpPr>
        <p:spPr>
          <a:xfrm>
            <a:off x="1692234" y="3181634"/>
            <a:ext cx="99843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6000" b="1" dirty="0">
                <a:solidFill>
                  <a:schemeClr val="bg1">
                    <a:lumMod val="95000"/>
                  </a:schemeClr>
                </a:solidFill>
                <a:latin typeface="Berlin Sans FB Demi" panose="020E0802020502020306" pitchFamily="34" charset="0"/>
              </a:rPr>
              <a:t>NORMING</a:t>
            </a:r>
          </a:p>
          <a:p>
            <a:pPr algn="r"/>
            <a:r>
              <a:rPr lang="it-IT" sz="6000" b="1" dirty="0">
                <a:solidFill>
                  <a:schemeClr val="bg1">
                    <a:lumMod val="95000"/>
                  </a:schemeClr>
                </a:solidFill>
                <a:latin typeface="Berlin Sans FB Demi" panose="020E0802020502020306" pitchFamily="34" charset="0"/>
              </a:rPr>
              <a:t>Of</a:t>
            </a:r>
          </a:p>
          <a:p>
            <a:pPr algn="r"/>
            <a:r>
              <a:rPr lang="it-IT" sz="6000" b="1" dirty="0">
                <a:solidFill>
                  <a:schemeClr val="bg1">
                    <a:lumMod val="95000"/>
                  </a:schemeClr>
                </a:solidFill>
                <a:latin typeface="Berlin Sans FB Demi" panose="020E0802020502020306" pitchFamily="34" charset="0"/>
              </a:rPr>
              <a:t>LANGUAGE TESTERS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96AB701-E4B6-401A-8CD3-C55AFFE1006D}"/>
              </a:ext>
            </a:extLst>
          </p:cNvPr>
          <p:cNvSpPr txBox="1"/>
          <p:nvPr/>
        </p:nvSpPr>
        <p:spPr>
          <a:xfrm>
            <a:off x="8416031" y="6475967"/>
            <a:ext cx="37759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cs typeface="Segoe UI" panose="020B0502040204020203" pitchFamily="34" charset="0"/>
              </a:rPr>
              <a:t>Gabriella GRIFFI – Italian Army Language School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087920B-E51B-452A-A039-E58D6AABB054}"/>
              </a:ext>
            </a:extLst>
          </p:cNvPr>
          <p:cNvSpPr txBox="1"/>
          <p:nvPr/>
        </p:nvSpPr>
        <p:spPr>
          <a:xfrm>
            <a:off x="200520" y="6475966"/>
            <a:ext cx="37759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cs typeface="Segoe UI" panose="020B0502040204020203" pitchFamily="34" charset="0"/>
              </a:rPr>
              <a:t>Riga - Latvia - 06 Sept 2023 </a:t>
            </a:r>
          </a:p>
        </p:txBody>
      </p:sp>
    </p:spTree>
    <p:extLst>
      <p:ext uri="{BB962C8B-B14F-4D97-AF65-F5344CB8AC3E}">
        <p14:creationId xmlns:p14="http://schemas.microsoft.com/office/powerpoint/2010/main" val="332157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8E0C3F9-8F91-4644-8DF9-D0754BDF14BE}"/>
              </a:ext>
            </a:extLst>
          </p:cNvPr>
          <p:cNvSpPr txBox="1"/>
          <p:nvPr/>
        </p:nvSpPr>
        <p:spPr>
          <a:xfrm>
            <a:off x="0" y="91851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NORMING OF LANGUAGE TESTERS</a:t>
            </a:r>
            <a:endParaRPr lang="it-IT" sz="4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AD32B56-68D5-47A1-83D7-D142E234855D}"/>
              </a:ext>
            </a:extLst>
          </p:cNvPr>
          <p:cNvSpPr txBox="1"/>
          <p:nvPr/>
        </p:nvSpPr>
        <p:spPr>
          <a:xfrm>
            <a:off x="0" y="179442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/>
              <a:t>How we strive to norm testers at the Italian Army Language School</a:t>
            </a:r>
            <a:endParaRPr lang="en-GB" sz="2000" b="1" i="1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553824F1-441A-4C00-84B5-03B087531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08518"/>
              </p:ext>
            </p:extLst>
          </p:nvPr>
        </p:nvGraphicFramePr>
        <p:xfrm>
          <a:off x="0" y="2366904"/>
          <a:ext cx="12206796" cy="4509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9328">
                  <a:extLst>
                    <a:ext uri="{9D8B030D-6E8A-4147-A177-3AD203B41FA5}">
                      <a16:colId xmlns:a16="http://schemas.microsoft.com/office/drawing/2014/main" val="2894364119"/>
                    </a:ext>
                  </a:extLst>
                </a:gridCol>
                <a:gridCol w="4927107">
                  <a:extLst>
                    <a:ext uri="{9D8B030D-6E8A-4147-A177-3AD203B41FA5}">
                      <a16:colId xmlns:a16="http://schemas.microsoft.com/office/drawing/2014/main" val="2386692425"/>
                    </a:ext>
                  </a:extLst>
                </a:gridCol>
                <a:gridCol w="1882066">
                  <a:extLst>
                    <a:ext uri="{9D8B030D-6E8A-4147-A177-3AD203B41FA5}">
                      <a16:colId xmlns:a16="http://schemas.microsoft.com/office/drawing/2014/main" val="3019929405"/>
                    </a:ext>
                  </a:extLst>
                </a:gridCol>
                <a:gridCol w="2228295">
                  <a:extLst>
                    <a:ext uri="{9D8B030D-6E8A-4147-A177-3AD203B41FA5}">
                      <a16:colId xmlns:a16="http://schemas.microsoft.com/office/drawing/2014/main" val="4252481975"/>
                    </a:ext>
                  </a:extLst>
                </a:gridCol>
              </a:tblGrid>
              <a:tr h="413898"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Ongoing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 Projects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1" dirty="0">
                          <a:solidFill>
                            <a:schemeClr val="tx1"/>
                          </a:solidFill>
                        </a:rPr>
                        <a:t>Future Projects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271824"/>
                  </a:ext>
                </a:extLst>
              </a:tr>
              <a:tr h="2038598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PROFESSIONAL DEVELOPMENT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&amp;</a:t>
                      </a: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INITIAL/BASIC TESTER TRAINING</a:t>
                      </a:r>
                    </a:p>
                    <a:p>
                      <a:endParaRPr lang="en-US" sz="1400" b="1" dirty="0"/>
                    </a:p>
                    <a:p>
                      <a:r>
                        <a:rPr lang="en-US" sz="1200" b="1" dirty="0"/>
                        <a:t>4-Week Courses:</a:t>
                      </a:r>
                    </a:p>
                    <a:p>
                      <a:r>
                        <a:rPr lang="en-US" sz="1100" dirty="0"/>
                        <a:t>for testers of English/ </a:t>
                      </a:r>
                      <a:r>
                        <a:rPr lang="en-US" sz="1100"/>
                        <a:t>Languages other </a:t>
                      </a:r>
                      <a:r>
                        <a:rPr lang="en-US" sz="1100" dirty="0"/>
                        <a:t>than English</a:t>
                      </a:r>
                    </a:p>
                    <a:p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Async activities (2 weeks)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/>
                        <a:t>+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Synch Activities, in person or online (1/2 weeks)</a:t>
                      </a:r>
                      <a:endParaRPr lang="it-IT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Training </a:t>
                      </a:r>
                      <a:r>
                        <a:rPr lang="en-US" sz="1200" dirty="0"/>
                        <a:t>on item writing, in both Reading and Listening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Simulations </a:t>
                      </a:r>
                      <a:r>
                        <a:rPr lang="en-US" sz="1200" dirty="0"/>
                        <a:t>of OPIs, Correction of Writing Tests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Writing</a:t>
                      </a:r>
                      <a:r>
                        <a:rPr lang="en-US" sz="1200" dirty="0"/>
                        <a:t> speaking and writing test prompts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Following the Course:</a:t>
                      </a:r>
                    </a:p>
                    <a:p>
                      <a:endParaRPr lang="en-US" sz="1200" b="1" dirty="0"/>
                    </a:p>
                    <a:p>
                      <a:r>
                        <a:rPr lang="en-US" sz="1200" b="1" dirty="0"/>
                        <a:t>In-service training </a:t>
                      </a:r>
                      <a:r>
                        <a:rPr lang="en-US" sz="1200" dirty="0"/>
                        <a:t>for future testers </a:t>
                      </a:r>
                      <a:r>
                        <a:rPr lang="en-US" sz="1200" b="1" dirty="0"/>
                        <a:t>until they start administering</a:t>
                      </a:r>
                      <a:r>
                        <a:rPr lang="en-US" sz="1200" dirty="0"/>
                        <a:t> interviews and rating speaking, and writing tests </a:t>
                      </a:r>
                      <a:r>
                        <a:rPr lang="en-US" sz="1200" b="1" dirty="0"/>
                        <a:t>independently</a:t>
                      </a:r>
                      <a:r>
                        <a:rPr lang="en-US" sz="1200" dirty="0"/>
                        <a:t>.</a:t>
                      </a:r>
                      <a:endParaRPr lang="it-IT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0" lvl="1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Organizing</a:t>
                      </a:r>
                      <a:r>
                        <a:rPr lang="it-IT" sz="12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Language Testing </a:t>
                      </a:r>
                      <a:r>
                        <a:rPr lang="it-IT" sz="12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Seminars</a:t>
                      </a:r>
                      <a:r>
                        <a:rPr lang="it-IT" sz="12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NATO Languages other </a:t>
                      </a:r>
                      <a:r>
                        <a:rPr lang="it-IT" sz="12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than</a:t>
                      </a:r>
                      <a:r>
                        <a:rPr lang="it-IT" sz="12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English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475930"/>
                  </a:ext>
                </a:extLst>
              </a:tr>
              <a:tr h="1019300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chemeClr val="tx1"/>
                          </a:solidFill>
                        </a:rPr>
                        <a:t>QUALITY CONTROL</a:t>
                      </a:r>
                    </a:p>
                    <a:p>
                      <a:endParaRPr lang="it-IT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(According to the School Directive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Internal ISO 9001 certification)</a:t>
                      </a:r>
                      <a:endParaRPr lang="it-IT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Evaluation</a:t>
                      </a:r>
                      <a:r>
                        <a:rPr lang="en-US" sz="1200" dirty="0"/>
                        <a:t> of Testers’ Performance using OPI recordings</a:t>
                      </a:r>
                    </a:p>
                    <a:p>
                      <a:pPr marL="628650" lvl="1" indent="-171450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/>
                        <a:t>feedback to testers</a:t>
                      </a:r>
                    </a:p>
                    <a:p>
                      <a:pPr marL="457200" lvl="1" indent="0">
                        <a:buFont typeface="Wingdings" panose="05000000000000000000" pitchFamily="2" charset="2"/>
                        <a:buNone/>
                      </a:pP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Revision</a:t>
                      </a:r>
                      <a:r>
                        <a:rPr lang="en-US" sz="1200" dirty="0"/>
                        <a:t> of Writing Tests, discussion on testers’ scoring decisions</a:t>
                      </a:r>
                    </a:p>
                    <a:p>
                      <a:pPr lvl="1"/>
                      <a:r>
                        <a:rPr lang="en-US" sz="120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1200" dirty="0"/>
                        <a:t>feedback to testers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1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dirty="0"/>
                        <a:t>Quality Control of testing through observations of OPIs</a:t>
                      </a:r>
                      <a:endParaRPr lang="it-IT" sz="12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361452"/>
                  </a:ext>
                </a:extLst>
              </a:tr>
              <a:tr h="1019300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chemeClr val="tx1"/>
                          </a:solidFill>
                        </a:rPr>
                        <a:t>NORMING SESSIONS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among expert English </a:t>
                      </a:r>
                      <a:r>
                        <a:rPr lang="en-U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testers held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once a year)</a:t>
                      </a:r>
                    </a:p>
                    <a:p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Evaluation</a:t>
                      </a:r>
                      <a:r>
                        <a:rPr lang="en-US" sz="1200" dirty="0"/>
                        <a:t> of the same set of test responses from sample test-takers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/>
                        <a:t>Discussion</a:t>
                      </a:r>
                      <a:r>
                        <a:rPr lang="en-US" sz="1200" dirty="0"/>
                        <a:t> about scores to identify areas of disagreement and improve scoring consistency.</a:t>
                      </a:r>
                      <a:endParaRPr lang="it-IT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1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dirty="0"/>
                        <a:t>Extending norming sessions to testers of other languages</a:t>
                      </a:r>
                      <a:endParaRPr lang="it-IT" sz="12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92119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82B62932-0A3A-4CFD-BE64-A7216A8422A3}"/>
              </a:ext>
            </a:extLst>
          </p:cNvPr>
          <p:cNvSpPr txBox="1"/>
          <p:nvPr/>
        </p:nvSpPr>
        <p:spPr>
          <a:xfrm>
            <a:off x="457200" y="249768"/>
            <a:ext cx="3025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ITALIAN ARMY LANGUAGE SCHOOL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96A1F71C-D743-41D7-864E-991695CC22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40" y="175806"/>
            <a:ext cx="376737" cy="424924"/>
          </a:xfrm>
          <a:prstGeom prst="rect">
            <a:avLst/>
          </a:prstGeom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A38B98B1-9511-4BAC-AB84-7AA900411B49}"/>
              </a:ext>
            </a:extLst>
          </p:cNvPr>
          <p:cNvCxnSpPr/>
          <p:nvPr/>
        </p:nvCxnSpPr>
        <p:spPr>
          <a:xfrm>
            <a:off x="170040" y="798990"/>
            <a:ext cx="118592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B39DC7BF-B9C5-4763-9FA6-1FFD919AF1CA}"/>
              </a:ext>
            </a:extLst>
          </p:cNvPr>
          <p:cNvSpPr/>
          <p:nvPr/>
        </p:nvSpPr>
        <p:spPr>
          <a:xfrm>
            <a:off x="7843421" y="3017215"/>
            <a:ext cx="239697" cy="281866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5974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232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Arial</vt:lpstr>
      <vt:lpstr>Berlin Sans FB Demi</vt:lpstr>
      <vt:lpstr>Calibri</vt:lpstr>
      <vt:lpstr>Calibri Light</vt:lpstr>
      <vt:lpstr>Segoe UI</vt:lpstr>
      <vt:lpstr>Wingdings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Giovanni Simoncelli</dc:creator>
  <cp:lastModifiedBy>IIIAF2 Gabriella GRIFFI</cp:lastModifiedBy>
  <cp:revision>32</cp:revision>
  <dcterms:created xsi:type="dcterms:W3CDTF">2023-08-29T08:19:02Z</dcterms:created>
  <dcterms:modified xsi:type="dcterms:W3CDTF">2023-08-31T14:23:08Z</dcterms:modified>
</cp:coreProperties>
</file>