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383" r:id="rId2"/>
    <p:sldId id="403" r:id="rId3"/>
    <p:sldId id="404" r:id="rId4"/>
    <p:sldId id="416" r:id="rId5"/>
    <p:sldId id="417" r:id="rId6"/>
    <p:sldId id="418" r:id="rId7"/>
    <p:sldId id="408" r:id="rId8"/>
    <p:sldId id="407" r:id="rId9"/>
    <p:sldId id="412" r:id="rId10"/>
    <p:sldId id="390" r:id="rId11"/>
    <p:sldId id="391" r:id="rId12"/>
    <p:sldId id="392" r:id="rId13"/>
    <p:sldId id="385" r:id="rId14"/>
    <p:sldId id="411" r:id="rId15"/>
    <p:sldId id="387" r:id="rId16"/>
    <p:sldId id="406" r:id="rId17"/>
    <p:sldId id="394" r:id="rId18"/>
    <p:sldId id="398" r:id="rId19"/>
    <p:sldId id="395" r:id="rId20"/>
    <p:sldId id="401" r:id="rId21"/>
    <p:sldId id="396" r:id="rId22"/>
    <p:sldId id="399" r:id="rId23"/>
    <p:sldId id="397" r:id="rId24"/>
    <p:sldId id="414" r:id="rId25"/>
  </p:sldIdLst>
  <p:sldSz cx="9144000" cy="6858000" type="screen4x3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grén Niklas" initials="SN" lastIdx="149" clrIdx="0">
    <p:extLst>
      <p:ext uri="{19B8F6BF-5375-455C-9EA6-DF929625EA0E}">
        <p15:presenceInfo xmlns:p15="http://schemas.microsoft.com/office/powerpoint/2012/main" userId="S-1-5-21-1645522239-2049760794-725345543-466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9D90"/>
    <a:srgbClr val="481242"/>
    <a:srgbClr val="584D29"/>
    <a:srgbClr val="00465A"/>
    <a:srgbClr val="A2AD00"/>
    <a:srgbClr val="556122"/>
    <a:srgbClr val="193870"/>
    <a:srgbClr val="4B2942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just format 3 - Dekorfär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Ljust forma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51" autoAdjust="0"/>
    <p:restoredTop sz="90541" autoAdjust="0"/>
  </p:normalViewPr>
  <p:slideViewPr>
    <p:cSldViewPr snapToGrid="0" showGuides="1">
      <p:cViewPr varScale="1">
        <p:scale>
          <a:sx n="62" d="100"/>
          <a:sy n="62" d="100"/>
        </p:scale>
        <p:origin x="1344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198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41233-75C2-4105-94CC-0E108BF7C193}" type="datetimeFigureOut">
              <a:rPr lang="sv-SE" smtClean="0"/>
              <a:t>2022-11-01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4AFF7-8192-495D-AA68-988046704F6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8807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4AFF7-8192-495D-AA68-988046704F6B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07454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4AFF7-8192-495D-AA68-988046704F6B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8270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4AFF7-8192-495D-AA68-988046704F6B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2665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4AFF7-8192-495D-AA68-988046704F6B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5140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Klicka om du vill redigera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07193-7D85-4E5D-BC8B-7BFE3CEEF5C0}" type="datetimeFigureOut">
              <a:rPr lang="sv-SE" smtClean="0"/>
              <a:t>2022-11-01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784F-B632-4889-8EF5-1B8631D5D24A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797" y="256374"/>
            <a:ext cx="8458734" cy="5299328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797" y="252811"/>
            <a:ext cx="8458734" cy="531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664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07193-7D85-4E5D-BC8B-7BFE3CEEF5C0}" type="datetimeFigureOut">
              <a:rPr lang="sv-SE" smtClean="0"/>
              <a:t>2022-11-01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784F-B632-4889-8EF5-1B8631D5D24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5229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07193-7D85-4E5D-BC8B-7BFE3CEEF5C0}" type="datetimeFigureOut">
              <a:rPr lang="sv-SE" smtClean="0"/>
              <a:t>2022-11-01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784F-B632-4889-8EF5-1B8631D5D24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8256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Clr>
                <a:srgbClr val="A2AD00"/>
              </a:buClr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 dirty="0" smtClean="0"/>
              <a:t>Redigera format för bakgrundstext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07193-7D85-4E5D-BC8B-7BFE3CEEF5C0}" type="datetimeFigureOut">
              <a:rPr lang="sv-SE" smtClean="0"/>
              <a:t>2022-11-01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784F-B632-4889-8EF5-1B8631D5D24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6886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136244" y="196680"/>
            <a:ext cx="8861988" cy="530143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07193-7D85-4E5D-BC8B-7BFE3CEEF5C0}" type="datetimeFigureOut">
              <a:rPr lang="sv-SE" smtClean="0"/>
              <a:t>2022-11-01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784F-B632-4889-8EF5-1B8631D5D24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599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v-SE" dirty="0" smtClean="0"/>
              <a:t>Redigera format för bakgrundstext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07193-7D85-4E5D-BC8B-7BFE3CEEF5C0}" type="datetimeFigureOut">
              <a:rPr lang="sv-SE" smtClean="0"/>
              <a:t>2022-11-01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784F-B632-4889-8EF5-1B8631D5D24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8518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07193-7D85-4E5D-BC8B-7BFE3CEEF5C0}" type="datetimeFigureOut">
              <a:rPr lang="sv-SE" smtClean="0"/>
              <a:t>2022-11-01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784F-B632-4889-8EF5-1B8631D5D24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2383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07193-7D85-4E5D-BC8B-7BFE3CEEF5C0}" type="datetimeFigureOut">
              <a:rPr lang="sv-SE" smtClean="0"/>
              <a:t>2022-11-01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784F-B632-4889-8EF5-1B8631D5D24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987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07193-7D85-4E5D-BC8B-7BFE3CEEF5C0}" type="datetimeFigureOut">
              <a:rPr lang="sv-SE" smtClean="0"/>
              <a:t>2022-11-01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784F-B632-4889-8EF5-1B8631D5D24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5132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07193-7D85-4E5D-BC8B-7BFE3CEEF5C0}" type="datetimeFigureOut">
              <a:rPr lang="sv-SE" smtClean="0"/>
              <a:t>2022-11-01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784F-B632-4889-8EF5-1B8631D5D24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4277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07193-7D85-4E5D-BC8B-7BFE3CEEF5C0}" type="datetimeFigureOut">
              <a:rPr lang="sv-SE" smtClean="0"/>
              <a:t>2022-11-01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784F-B632-4889-8EF5-1B8631D5D24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9926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Redigera format för bakgrundstext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 smtClean="0"/>
              <a:t>Förnamn Efternamn</a:t>
            </a:r>
          </a:p>
          <a:p>
            <a:r>
              <a:rPr lang="sv-SE" dirty="0" err="1" smtClean="0"/>
              <a:t>OrgE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4784F-B632-4889-8EF5-1B8631D5D24A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0963" y="5831711"/>
            <a:ext cx="152382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787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ndara" panose="020E0502030303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ndara" panose="020E0502030303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ndara" panose="020E0502030303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ndara" panose="020E0502030303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ndara" panose="020E0502030303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ndara" panose="020E0502030303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fhs.se/en/swedish-defence-university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fhs.se/en/swedish-defence-university/about-sedu/a-unique-academic-environment/the-officers%C2%B4-programme.html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rsvarsmakten.se/en/about/organisation/training-units-schools-and-centres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ft.vanderbilt.edu/guides-sub-pages/understanding-by-design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oer.pressbooks.pub/curriculumessentials/chapter/chapter-backward-design-process-as-a-curriculum-development-mode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-63463" y="18746"/>
            <a:ext cx="9214945" cy="55437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2000" dirty="0" smtClean="0">
                <a:latin typeface="Candara" panose="020E0502030303020204" pitchFamily="34" charset="0"/>
                <a:cs typeface="Times New Roman" panose="02020603050405020304" pitchFamily="18" charset="0"/>
              </a:rPr>
              <a:t>Keith Farr</a:t>
            </a:r>
          </a:p>
          <a:p>
            <a:r>
              <a:rPr lang="sv-SE" sz="2000" dirty="0" smtClean="0">
                <a:latin typeface="Candara" panose="020E0502030303020204" pitchFamily="34" charset="0"/>
                <a:cs typeface="Times New Roman" panose="02020603050405020304" pitchFamily="18" charset="0"/>
              </a:rPr>
              <a:t>Swedish Defence University (SEDU)</a:t>
            </a:r>
            <a:endParaRPr lang="sv-SE" sz="2000" dirty="0">
              <a:latin typeface="Candara" panose="020E0502030303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1445" y="2549676"/>
            <a:ext cx="1415112" cy="668635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-70944" y="-53958"/>
            <a:ext cx="9214944" cy="193088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Candara" panose="020E0502030303020204" pitchFamily="34" charset="0"/>
              </a:rPr>
              <a:t>Planning and Teaching Officer Cadets at the Swedish </a:t>
            </a:r>
            <a:r>
              <a:rPr lang="en-US" sz="2800" dirty="0" err="1">
                <a:latin typeface="Candara" panose="020E0502030303020204" pitchFamily="34" charset="0"/>
              </a:rPr>
              <a:t>Defence</a:t>
            </a:r>
            <a:r>
              <a:rPr lang="en-US" sz="2800" dirty="0">
                <a:latin typeface="Candara" panose="020E0502030303020204" pitchFamily="34" charset="0"/>
              </a:rPr>
              <a:t> </a:t>
            </a:r>
            <a:r>
              <a:rPr lang="en-US" sz="2800" dirty="0" smtClean="0">
                <a:latin typeface="Candara" panose="020E0502030303020204" pitchFamily="34" charset="0"/>
              </a:rPr>
              <a:t>University- Development &amp; </a:t>
            </a:r>
            <a:r>
              <a:rPr lang="en-US" sz="2800" dirty="0">
                <a:latin typeface="Candara" panose="020E0502030303020204" pitchFamily="34" charset="0"/>
              </a:rPr>
              <a:t>Backward Design </a:t>
            </a:r>
            <a:r>
              <a:rPr lang="en-US" dirty="0"/>
              <a:t>	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463" y="5228332"/>
            <a:ext cx="9207463" cy="162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44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7"/>
          <p:cNvSpPr>
            <a:spLocks noGrp="1"/>
          </p:cNvSpPr>
          <p:nvPr>
            <p:ph type="body" idx="1"/>
          </p:nvPr>
        </p:nvSpPr>
        <p:spPr>
          <a:xfrm>
            <a:off x="313200" y="843518"/>
            <a:ext cx="3868340" cy="823912"/>
          </a:xfrm>
        </p:spPr>
        <p:txBody>
          <a:bodyPr/>
          <a:lstStyle/>
          <a:p>
            <a:r>
              <a:rPr lang="sv-SE" dirty="0" smtClean="0"/>
              <a:t>Karlberg </a:t>
            </a:r>
            <a:r>
              <a:rPr lang="sv-SE" dirty="0" err="1" smtClean="0"/>
              <a:t>Military</a:t>
            </a:r>
            <a:r>
              <a:rPr lang="sv-SE" dirty="0" smtClean="0"/>
              <a:t> Academy, Stockholm (1792)</a:t>
            </a:r>
            <a:endParaRPr lang="sv-SE" dirty="0"/>
          </a:p>
        </p:txBody>
      </p:sp>
      <p:pic>
        <p:nvPicPr>
          <p:cNvPr id="1026" name="Picture 2" descr="Karlbergs slott | Slottsguide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4259" y="1837241"/>
            <a:ext cx="3966221" cy="264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latshållare för text 8"/>
          <p:cNvSpPr>
            <a:spLocks noGrp="1"/>
          </p:cNvSpPr>
          <p:nvPr>
            <p:ph type="body" sz="quarter" idx="3"/>
          </p:nvPr>
        </p:nvSpPr>
        <p:spPr>
          <a:xfrm>
            <a:off x="4686489" y="1262546"/>
            <a:ext cx="3887391" cy="823912"/>
          </a:xfrm>
        </p:spPr>
        <p:txBody>
          <a:bodyPr/>
          <a:lstStyle/>
          <a:p>
            <a:r>
              <a:rPr lang="sv-SE" dirty="0" smtClean="0"/>
              <a:t>Swedish Defence University Campus, Stockholm (2008)</a:t>
            </a:r>
            <a:endParaRPr lang="sv-SE" dirty="0"/>
          </a:p>
        </p:txBody>
      </p:sp>
      <p:pic>
        <p:nvPicPr>
          <p:cNvPr id="1028" name="Picture 4" descr="Försvarshögskolan | Udenrigspolitisk Institut i Stockholm - Projekt - C.F.  Møller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0664" y="2178522"/>
            <a:ext cx="3893216" cy="285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ktangel 9"/>
          <p:cNvSpPr/>
          <p:nvPr/>
        </p:nvSpPr>
        <p:spPr>
          <a:xfrm>
            <a:off x="317021" y="6169877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400" dirty="0">
                <a:hlinkClick r:id="rId4"/>
              </a:rPr>
              <a:t>https://www.fhs.se/en/swedish-defence-university.html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77119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20841" y="5791200"/>
            <a:ext cx="60478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000" dirty="0">
                <a:hlinkClick r:id="rId2"/>
              </a:rPr>
              <a:t>https://www.fhs.se/en/swedish-defence-university/about-sedu/a-unique-academic-environment/the-officers%C2%B4-programme.html</a:t>
            </a:r>
            <a:endParaRPr lang="sv-SE" sz="1000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17518" cy="661569"/>
          </a:xfrm>
        </p:spPr>
        <p:txBody>
          <a:bodyPr>
            <a:normAutofit/>
          </a:bodyPr>
          <a:lstStyle/>
          <a:p>
            <a:r>
              <a:rPr lang="sv-SE" sz="2400" dirty="0" smtClean="0"/>
              <a:t>	Context</a:t>
            </a:r>
            <a:r>
              <a:rPr lang="sv-SE" sz="2400" dirty="0"/>
              <a:t>=</a:t>
            </a:r>
            <a:r>
              <a:rPr lang="sv-SE" sz="2400" dirty="0" smtClean="0"/>
              <a:t> The Officers’ </a:t>
            </a:r>
            <a:r>
              <a:rPr lang="sv-SE" sz="2400" dirty="0" err="1" smtClean="0"/>
              <a:t>Programme</a:t>
            </a:r>
            <a:endParaRPr lang="sv-SE" sz="2400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1"/>
          </p:nvPr>
        </p:nvSpPr>
        <p:spPr>
          <a:xfrm>
            <a:off x="232611" y="1187116"/>
            <a:ext cx="4282239" cy="4989847"/>
          </a:xfrm>
        </p:spPr>
        <p:txBody>
          <a:bodyPr/>
          <a:lstStyle/>
          <a:p>
            <a:r>
              <a:rPr lang="en-US" dirty="0" smtClean="0"/>
              <a:t>Three-year </a:t>
            </a:r>
            <a:r>
              <a:rPr lang="en-US" dirty="0" err="1" smtClean="0"/>
              <a:t>programme</a:t>
            </a:r>
            <a:r>
              <a:rPr lang="en-US" dirty="0" smtClean="0"/>
              <a:t> (six terms), leads </a:t>
            </a:r>
            <a:r>
              <a:rPr lang="en-US" dirty="0"/>
              <a:t>to the award of a </a:t>
            </a:r>
            <a:r>
              <a:rPr lang="en-US" dirty="0" smtClean="0"/>
              <a:t>bachelor's </a:t>
            </a:r>
            <a:r>
              <a:rPr lang="en-US" dirty="0"/>
              <a:t>degree (a total of 180 credits</a:t>
            </a:r>
            <a:r>
              <a:rPr lang="en-US" dirty="0" smtClean="0"/>
              <a:t>)</a:t>
            </a:r>
          </a:p>
          <a:p>
            <a:r>
              <a:rPr lang="en-US" dirty="0"/>
              <a:t>Terms 1, 2, 3 and 6 </a:t>
            </a:r>
            <a:r>
              <a:rPr lang="en-US" dirty="0" smtClean="0"/>
              <a:t>at Karlberg </a:t>
            </a:r>
            <a:r>
              <a:rPr lang="en-US" dirty="0"/>
              <a:t>Military Academy in </a:t>
            </a:r>
            <a:r>
              <a:rPr lang="en-US" dirty="0" smtClean="0"/>
              <a:t>Stockholm</a:t>
            </a:r>
            <a:r>
              <a:rPr lang="en-US" dirty="0"/>
              <a:t>, part of the Swedish Defence </a:t>
            </a:r>
            <a:r>
              <a:rPr lang="en-US" dirty="0" smtClean="0"/>
              <a:t>University</a:t>
            </a:r>
          </a:p>
          <a:p>
            <a:r>
              <a:rPr lang="en-US" dirty="0"/>
              <a:t>During </a:t>
            </a:r>
            <a:r>
              <a:rPr lang="en-US" dirty="0" smtClean="0"/>
              <a:t>first </a:t>
            </a:r>
            <a:r>
              <a:rPr lang="en-US" dirty="0"/>
              <a:t>three </a:t>
            </a:r>
            <a:r>
              <a:rPr lang="en-US" dirty="0" smtClean="0"/>
              <a:t>terms courses  </a:t>
            </a:r>
            <a:r>
              <a:rPr lang="en-US" dirty="0"/>
              <a:t>primarily theoretical </a:t>
            </a:r>
            <a:r>
              <a:rPr lang="en-US" dirty="0" smtClean="0"/>
              <a:t>+ form basis </a:t>
            </a:r>
            <a:r>
              <a:rPr lang="en-US" dirty="0"/>
              <a:t>for further </a:t>
            </a:r>
            <a:r>
              <a:rPr lang="en-US" dirty="0" smtClean="0"/>
              <a:t>studies</a:t>
            </a:r>
          </a:p>
          <a:p>
            <a:r>
              <a:rPr lang="en-US" dirty="0" smtClean="0"/>
              <a:t>Subjects include- Tactics/ Leadership/ Technology/ Strategy/ Methodology</a:t>
            </a:r>
          </a:p>
        </p:txBody>
      </p:sp>
      <p:pic>
        <p:nvPicPr>
          <p:cNvPr id="2050" name="Picture 2" descr="Livesändning av examen för Försvarsmaktens nya officerare! - Försvarsmakte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49" y="1663054"/>
            <a:ext cx="4052609" cy="234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16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07807" y="248653"/>
            <a:ext cx="7969919" cy="5871409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Terms </a:t>
            </a:r>
            <a:r>
              <a:rPr lang="en-US" dirty="0"/>
              <a:t>4 and 5 at Swedish Armed Forces' service and branch schools and units around the country</a:t>
            </a:r>
          </a:p>
          <a:p>
            <a:r>
              <a:rPr lang="en-US" dirty="0"/>
              <a:t>These terms are service/branch oriented + consist </a:t>
            </a:r>
            <a:r>
              <a:rPr lang="en-US" dirty="0" smtClean="0"/>
              <a:t>of </a:t>
            </a:r>
            <a:r>
              <a:rPr lang="en-US" dirty="0"/>
              <a:t>the application and practice of the various subjects</a:t>
            </a:r>
            <a:endParaRPr lang="sv-SE" dirty="0"/>
          </a:p>
          <a:p>
            <a:endParaRPr lang="sv-SE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18729" y="2058235"/>
            <a:ext cx="6148073" cy="3460250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729915" y="5459809"/>
            <a:ext cx="6055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v-SE" sz="1000" dirty="0" smtClean="0"/>
          </a:p>
          <a:p>
            <a:endParaRPr lang="sv-SE" sz="1000" dirty="0"/>
          </a:p>
          <a:p>
            <a:endParaRPr lang="sv-SE" sz="1000" dirty="0" smtClean="0"/>
          </a:p>
          <a:p>
            <a:r>
              <a:rPr lang="sv-SE" sz="1000" dirty="0" smtClean="0">
                <a:hlinkClick r:id="rId3"/>
              </a:rPr>
              <a:t>https</a:t>
            </a:r>
            <a:r>
              <a:rPr lang="sv-SE" sz="1000" dirty="0">
                <a:hlinkClick r:id="rId3"/>
              </a:rPr>
              <a:t>://www.forsvarsmakten.se/en/about/organisation/training-units-schools-and-centres</a:t>
            </a:r>
            <a:r>
              <a:rPr lang="sv-SE" sz="10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01991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33941"/>
          </a:xfrm>
        </p:spPr>
        <p:txBody>
          <a:bodyPr>
            <a:normAutofit/>
          </a:bodyPr>
          <a:lstStyle/>
          <a:p>
            <a:r>
              <a:rPr lang="sv-SE" sz="2800" b="1" dirty="0" err="1" smtClean="0"/>
              <a:t>Language</a:t>
            </a:r>
            <a:r>
              <a:rPr lang="sv-SE" sz="2800" b="1" dirty="0" smtClean="0"/>
              <a:t> Learning on the Officers’ </a:t>
            </a:r>
            <a:r>
              <a:rPr lang="sv-SE" sz="2800" b="1" dirty="0" err="1" smtClean="0"/>
              <a:t>Programme</a:t>
            </a:r>
            <a:endParaRPr lang="sv-SE" sz="28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67784" y="1122891"/>
            <a:ext cx="4200024" cy="4318501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 smtClean="0"/>
              <a:t>Programme</a:t>
            </a:r>
            <a:r>
              <a:rPr lang="en-US" dirty="0" smtClean="0"/>
              <a:t> learning objective: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Graduates should ‘demonstrate </a:t>
            </a:r>
            <a:r>
              <a:rPr lang="en-US" i="1" dirty="0"/>
              <a:t>the ability to present and discuss information, problems and solutions with different groups orally and in writing in both national and </a:t>
            </a:r>
            <a:r>
              <a:rPr lang="en-US" b="1" i="1" dirty="0"/>
              <a:t>international</a:t>
            </a:r>
            <a:r>
              <a:rPr lang="en-US" i="1" dirty="0"/>
              <a:t> </a:t>
            </a:r>
            <a:r>
              <a:rPr lang="en-US" i="1" dirty="0" smtClean="0"/>
              <a:t>contexts’</a:t>
            </a:r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dirty="0" smtClean="0"/>
              <a:t>In other words, primarily communication in </a:t>
            </a:r>
            <a:r>
              <a:rPr lang="en-US" b="1" dirty="0" smtClean="0"/>
              <a:t>English</a:t>
            </a:r>
            <a:endParaRPr lang="sv-SE" b="1" dirty="0"/>
          </a:p>
        </p:txBody>
      </p:sp>
      <p:pic>
        <p:nvPicPr>
          <p:cNvPr id="1026" name="Picture 2" descr="Officersprogrammet - Försvarshögskola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348" y="2211557"/>
            <a:ext cx="3352800" cy="138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41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73863"/>
          </a:xfrm>
        </p:spPr>
        <p:txBody>
          <a:bodyPr>
            <a:normAutofit/>
          </a:bodyPr>
          <a:lstStyle/>
          <a:p>
            <a:r>
              <a:rPr lang="sv-SE" sz="3200" dirty="0" err="1" smtClean="0"/>
              <a:t>Assumptions</a:t>
            </a:r>
            <a:r>
              <a:rPr lang="sv-SE" sz="3200" dirty="0" smtClean="0"/>
              <a:t> at the start of OP term 1</a:t>
            </a:r>
            <a:endParaRPr lang="sv-SE" sz="3200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>
          <a:xfrm>
            <a:off x="628650" y="1240088"/>
            <a:ext cx="7886700" cy="4790842"/>
          </a:xfrm>
        </p:spPr>
        <p:txBody>
          <a:bodyPr>
            <a:normAutofit/>
          </a:bodyPr>
          <a:lstStyle/>
          <a:p>
            <a:r>
              <a:rPr lang="sv-SE" dirty="0" smtClean="0"/>
              <a:t>Students </a:t>
            </a:r>
            <a:r>
              <a:rPr lang="sv-SE" dirty="0" err="1" smtClean="0"/>
              <a:t>have</a:t>
            </a:r>
            <a:r>
              <a:rPr lang="sv-SE" dirty="0" smtClean="0"/>
              <a:t> </a:t>
            </a:r>
            <a:r>
              <a:rPr lang="sv-SE" dirty="0" err="1" smtClean="0"/>
              <a:t>graduated</a:t>
            </a:r>
            <a:r>
              <a:rPr lang="sv-SE" dirty="0" smtClean="0"/>
              <a:t> </a:t>
            </a:r>
            <a:r>
              <a:rPr lang="sv-SE" dirty="0" err="1" smtClean="0"/>
              <a:t>high</a:t>
            </a:r>
            <a:r>
              <a:rPr lang="sv-SE" dirty="0" smtClean="0"/>
              <a:t> </a:t>
            </a:r>
            <a:r>
              <a:rPr lang="sv-SE" dirty="0" err="1" smtClean="0"/>
              <a:t>school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minimum CEFR B2</a:t>
            </a:r>
          </a:p>
          <a:p>
            <a:r>
              <a:rPr lang="sv-SE" dirty="0" smtClean="0"/>
              <a:t>A mix of </a:t>
            </a:r>
            <a:r>
              <a:rPr lang="sv-SE" dirty="0" err="1" smtClean="0"/>
              <a:t>conscript</a:t>
            </a:r>
            <a:r>
              <a:rPr lang="sv-SE" dirty="0" smtClean="0"/>
              <a:t>, </a:t>
            </a:r>
            <a:r>
              <a:rPr lang="sv-SE" dirty="0" err="1" smtClean="0"/>
              <a:t>basic</a:t>
            </a:r>
            <a:r>
              <a:rPr lang="sv-SE" dirty="0" smtClean="0"/>
              <a:t> </a:t>
            </a:r>
            <a:r>
              <a:rPr lang="sv-SE" dirty="0" err="1" smtClean="0"/>
              <a:t>training</a:t>
            </a:r>
            <a:r>
              <a:rPr lang="sv-SE" dirty="0" smtClean="0"/>
              <a:t> or </a:t>
            </a:r>
            <a:r>
              <a:rPr lang="sv-SE" dirty="0" err="1" smtClean="0"/>
              <a:t>longer</a:t>
            </a:r>
            <a:r>
              <a:rPr lang="sv-SE" dirty="0" smtClean="0"/>
              <a:t> OR </a:t>
            </a:r>
            <a:r>
              <a:rPr lang="sv-SE" dirty="0" err="1" smtClean="0"/>
              <a:t>experience</a:t>
            </a:r>
            <a:endParaRPr lang="sv-SE" dirty="0" smtClean="0"/>
          </a:p>
          <a:p>
            <a:r>
              <a:rPr lang="sv-SE" dirty="0" err="1" smtClean="0"/>
              <a:t>Some</a:t>
            </a:r>
            <a:r>
              <a:rPr lang="sv-SE" dirty="0" smtClean="0"/>
              <a:t> </a:t>
            </a:r>
            <a:r>
              <a:rPr lang="sv-SE" dirty="0" err="1" smtClean="0"/>
              <a:t>knowledge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academic</a:t>
            </a:r>
            <a:r>
              <a:rPr lang="sv-SE" dirty="0" smtClean="0"/>
              <a:t> </a:t>
            </a:r>
            <a:r>
              <a:rPr lang="sv-SE" dirty="0" err="1" smtClean="0"/>
              <a:t>language</a:t>
            </a:r>
            <a:r>
              <a:rPr lang="sv-SE" dirty="0" smtClean="0"/>
              <a:t> </a:t>
            </a:r>
            <a:r>
              <a:rPr lang="sv-SE" dirty="0" err="1" smtClean="0"/>
              <a:t>use</a:t>
            </a:r>
            <a:endParaRPr lang="sv-SE" dirty="0" smtClean="0"/>
          </a:p>
          <a:p>
            <a:r>
              <a:rPr lang="sv-SE" dirty="0" smtClean="0"/>
              <a:t>Mixed/ </a:t>
            </a:r>
            <a:r>
              <a:rPr lang="sv-SE" dirty="0" err="1" smtClean="0"/>
              <a:t>low</a:t>
            </a:r>
            <a:r>
              <a:rPr lang="sv-SE" dirty="0" smtClean="0"/>
              <a:t> </a:t>
            </a:r>
            <a:r>
              <a:rPr lang="sv-SE" dirty="0" err="1" smtClean="0"/>
              <a:t>knowledge</a:t>
            </a:r>
            <a:r>
              <a:rPr lang="sv-SE" dirty="0" smtClean="0"/>
              <a:t> of </a:t>
            </a:r>
            <a:r>
              <a:rPr lang="sv-SE" dirty="0" err="1" smtClean="0"/>
              <a:t>subject</a:t>
            </a:r>
            <a:r>
              <a:rPr lang="sv-SE" dirty="0" smtClean="0"/>
              <a:t> </a:t>
            </a:r>
            <a:r>
              <a:rPr lang="sv-SE" dirty="0" err="1" smtClean="0"/>
              <a:t>specific</a:t>
            </a:r>
            <a:r>
              <a:rPr lang="sv-SE" dirty="0" smtClean="0"/>
              <a:t> </a:t>
            </a:r>
            <a:r>
              <a:rPr lang="sv-SE" dirty="0" err="1" smtClean="0"/>
              <a:t>vocabulary</a:t>
            </a:r>
            <a:endParaRPr lang="sv-SE" dirty="0" smtClean="0"/>
          </a:p>
          <a:p>
            <a:r>
              <a:rPr lang="sv-SE" dirty="0" smtClean="0"/>
              <a:t>Mixed/ </a:t>
            </a:r>
            <a:r>
              <a:rPr lang="sv-SE" dirty="0" err="1" smtClean="0"/>
              <a:t>low</a:t>
            </a:r>
            <a:r>
              <a:rPr lang="sv-SE" dirty="0" smtClean="0"/>
              <a:t> </a:t>
            </a:r>
            <a:r>
              <a:rPr lang="sv-SE" dirty="0" err="1" smtClean="0"/>
              <a:t>knowledge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military</a:t>
            </a:r>
            <a:r>
              <a:rPr lang="sv-SE" dirty="0" smtClean="0"/>
              <a:t> </a:t>
            </a:r>
            <a:r>
              <a:rPr lang="sv-SE" dirty="0" err="1" smtClean="0"/>
              <a:t>discourse</a:t>
            </a:r>
            <a:r>
              <a:rPr lang="sv-SE" dirty="0" smtClean="0"/>
              <a:t>/genres</a:t>
            </a:r>
          </a:p>
          <a:p>
            <a:r>
              <a:rPr lang="sv-SE" dirty="0"/>
              <a:t>W</a:t>
            </a:r>
            <a:r>
              <a:rPr lang="sv-SE" dirty="0" smtClean="0"/>
              <a:t>ill read </a:t>
            </a:r>
            <a:r>
              <a:rPr lang="sv-SE" dirty="0" err="1" smtClean="0"/>
              <a:t>extensively</a:t>
            </a:r>
            <a:r>
              <a:rPr lang="sv-SE" dirty="0" smtClean="0"/>
              <a:t> in English as </a:t>
            </a:r>
            <a:r>
              <a:rPr lang="sv-SE" dirty="0" err="1" smtClean="0"/>
              <a:t>much</a:t>
            </a:r>
            <a:r>
              <a:rPr lang="sv-SE" dirty="0" smtClean="0"/>
              <a:t> </a:t>
            </a:r>
            <a:r>
              <a:rPr lang="sv-SE" dirty="0" err="1" smtClean="0"/>
              <a:t>course</a:t>
            </a:r>
            <a:r>
              <a:rPr lang="sv-SE" dirty="0" smtClean="0"/>
              <a:t> lit is not </a:t>
            </a:r>
            <a:r>
              <a:rPr lang="sv-SE" dirty="0" err="1" smtClean="0"/>
              <a:t>translated</a:t>
            </a:r>
            <a:r>
              <a:rPr lang="sv-SE" dirty="0" smtClean="0"/>
              <a:t> (</a:t>
            </a:r>
            <a:r>
              <a:rPr lang="sv-SE" dirty="0" err="1" smtClean="0"/>
              <a:t>articles</a:t>
            </a:r>
            <a:r>
              <a:rPr lang="sv-SE" dirty="0" smtClean="0"/>
              <a:t>, </a:t>
            </a:r>
            <a:r>
              <a:rPr lang="sv-SE" dirty="0" err="1" smtClean="0"/>
              <a:t>chapters</a:t>
            </a:r>
            <a:r>
              <a:rPr lang="sv-SE" dirty="0" smtClean="0"/>
              <a:t>, </a:t>
            </a:r>
            <a:r>
              <a:rPr lang="sv-SE" dirty="0" err="1" smtClean="0"/>
              <a:t>etc</a:t>
            </a:r>
            <a:r>
              <a:rPr lang="sv-SE" dirty="0" smtClean="0"/>
              <a:t>).</a:t>
            </a:r>
          </a:p>
          <a:p>
            <a:r>
              <a:rPr lang="sv-SE" dirty="0" err="1" smtClean="0"/>
              <a:t>We</a:t>
            </a:r>
            <a:r>
              <a:rPr lang="sv-SE" dirty="0" smtClean="0"/>
              <a:t> </a:t>
            </a:r>
            <a:r>
              <a:rPr lang="sv-SE" dirty="0" err="1" smtClean="0"/>
              <a:t>will</a:t>
            </a:r>
            <a:r>
              <a:rPr lang="sv-SE" dirty="0" smtClean="0"/>
              <a:t> get </a:t>
            </a:r>
            <a:r>
              <a:rPr lang="sv-SE" i="1" dirty="0" err="1" smtClean="0"/>
              <a:t>relatively</a:t>
            </a:r>
            <a:r>
              <a:rPr lang="sv-SE" dirty="0" smtClean="0"/>
              <a:t> </a:t>
            </a:r>
            <a:r>
              <a:rPr lang="sv-SE" dirty="0" err="1" smtClean="0"/>
              <a:t>little</a:t>
            </a:r>
            <a:r>
              <a:rPr lang="sv-SE" dirty="0" smtClean="0"/>
              <a:t> </a:t>
            </a:r>
            <a:r>
              <a:rPr lang="sv-SE" dirty="0" err="1" smtClean="0"/>
              <a:t>time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students</a:t>
            </a:r>
          </a:p>
          <a:p>
            <a:r>
              <a:rPr lang="sv-SE" dirty="0" smtClean="0"/>
              <a:t>Students do not </a:t>
            </a:r>
            <a:r>
              <a:rPr lang="sv-SE" dirty="0" err="1" smtClean="0"/>
              <a:t>have</a:t>
            </a:r>
            <a:r>
              <a:rPr lang="sv-SE" dirty="0" smtClean="0"/>
              <a:t> </a:t>
            </a:r>
            <a:r>
              <a:rPr lang="sv-SE" dirty="0" err="1" smtClean="0"/>
              <a:t>much</a:t>
            </a:r>
            <a:r>
              <a:rPr lang="sv-SE" dirty="0" smtClean="0"/>
              <a:t> </a:t>
            </a:r>
            <a:r>
              <a:rPr lang="sv-SE" dirty="0" err="1" smtClean="0"/>
              <a:t>time</a:t>
            </a:r>
            <a:r>
              <a:rPr lang="sv-SE" dirty="0" smtClean="0"/>
              <a:t> to </a:t>
            </a:r>
            <a:r>
              <a:rPr lang="sv-SE" dirty="0" err="1" smtClean="0"/>
              <a:t>study</a:t>
            </a:r>
            <a:r>
              <a:rPr lang="sv-SE" dirty="0" smtClean="0"/>
              <a:t> English </a:t>
            </a:r>
            <a:r>
              <a:rPr lang="sv-SE" dirty="0" err="1" smtClean="0"/>
              <a:t>outside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the </a:t>
            </a:r>
            <a:r>
              <a:rPr lang="sv-SE" dirty="0" err="1" smtClean="0"/>
              <a:t>classroom</a:t>
            </a:r>
            <a:endParaRPr lang="sv-SE" dirty="0" smtClean="0"/>
          </a:p>
          <a:p>
            <a:pPr marL="0" indent="0">
              <a:buNone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84553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472610" y="395950"/>
            <a:ext cx="7886700" cy="693112"/>
          </a:xfrm>
        </p:spPr>
        <p:txBody>
          <a:bodyPr>
            <a:normAutofit/>
          </a:bodyPr>
          <a:lstStyle/>
          <a:p>
            <a:r>
              <a:rPr lang="sv-SE" sz="2000" b="1" dirty="0" err="1" smtClean="0"/>
              <a:t>Development</a:t>
            </a:r>
            <a:r>
              <a:rPr lang="sv-SE" sz="2000" b="1" dirty="0" smtClean="0"/>
              <a:t> of English Teaching on OP</a:t>
            </a:r>
            <a:endParaRPr lang="sv-SE" sz="2000" b="1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472610" y="1188627"/>
            <a:ext cx="8280971" cy="45238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b="1" dirty="0" err="1" smtClean="0"/>
              <a:t>Then</a:t>
            </a:r>
            <a:r>
              <a:rPr lang="sv-SE" b="1" dirty="0" smtClean="0"/>
              <a:t> </a:t>
            </a:r>
          </a:p>
          <a:p>
            <a:r>
              <a:rPr lang="sv-SE" dirty="0" err="1" smtClean="0"/>
              <a:t>Thematically</a:t>
            </a:r>
            <a:r>
              <a:rPr lang="sv-SE" dirty="0" smtClean="0"/>
              <a:t> </a:t>
            </a:r>
            <a:r>
              <a:rPr lang="sv-SE" dirty="0" err="1" smtClean="0"/>
              <a:t>linked</a:t>
            </a:r>
            <a:r>
              <a:rPr lang="sv-SE" dirty="0" smtClean="0"/>
              <a:t> to </a:t>
            </a:r>
            <a:r>
              <a:rPr lang="sv-SE" dirty="0" err="1" smtClean="0"/>
              <a:t>subjects</a:t>
            </a:r>
            <a:r>
              <a:rPr lang="sv-SE" dirty="0" smtClean="0"/>
              <a:t> (CLIL)</a:t>
            </a:r>
          </a:p>
          <a:p>
            <a:r>
              <a:rPr lang="sv-SE" dirty="0" err="1" smtClean="0"/>
              <a:t>Assessment</a:t>
            </a:r>
            <a:r>
              <a:rPr lang="sv-SE" dirty="0" smtClean="0"/>
              <a:t>- </a:t>
            </a:r>
            <a:r>
              <a:rPr lang="sv-SE" dirty="0" err="1"/>
              <a:t>u</a:t>
            </a:r>
            <a:r>
              <a:rPr lang="sv-SE" dirty="0" err="1" smtClean="0"/>
              <a:t>ntil</a:t>
            </a:r>
            <a:r>
              <a:rPr lang="sv-SE" dirty="0" smtClean="0"/>
              <a:t> 2017 </a:t>
            </a:r>
            <a:r>
              <a:rPr lang="sv-SE" dirty="0" err="1" smtClean="0"/>
              <a:t>Stanag</a:t>
            </a:r>
            <a:r>
              <a:rPr lang="sv-SE" dirty="0" smtClean="0"/>
              <a:t> 6001 in Term 6 (No </a:t>
            </a:r>
            <a:r>
              <a:rPr lang="sv-SE" dirty="0" err="1" smtClean="0"/>
              <a:t>minumum</a:t>
            </a:r>
            <a:r>
              <a:rPr lang="sv-SE" dirty="0" smtClean="0"/>
              <a:t> SLP </a:t>
            </a:r>
            <a:r>
              <a:rPr lang="sv-SE" dirty="0" err="1" smtClean="0"/>
              <a:t>requirement</a:t>
            </a:r>
            <a:r>
              <a:rPr lang="sv-SE" dirty="0" smtClean="0"/>
              <a:t>/ </a:t>
            </a:r>
            <a:r>
              <a:rPr lang="sv-SE" dirty="0" err="1" smtClean="0"/>
              <a:t>low</a:t>
            </a:r>
            <a:r>
              <a:rPr lang="sv-SE" dirty="0" smtClean="0"/>
              <a:t> stakes </a:t>
            </a:r>
            <a:r>
              <a:rPr lang="sv-SE" dirty="0" err="1" smtClean="0"/>
              <a:t>testing</a:t>
            </a:r>
            <a:r>
              <a:rPr lang="sv-SE" dirty="0" smtClean="0"/>
              <a:t>)</a:t>
            </a:r>
          </a:p>
          <a:p>
            <a:r>
              <a:rPr lang="sv-SE" dirty="0" err="1" smtClean="0"/>
              <a:t>Classroom</a:t>
            </a:r>
            <a:r>
              <a:rPr lang="sv-SE" dirty="0" smtClean="0"/>
              <a:t> focus on ESP- </a:t>
            </a:r>
            <a:r>
              <a:rPr lang="sv-SE" dirty="0" err="1" smtClean="0"/>
              <a:t>but</a:t>
            </a:r>
            <a:r>
              <a:rPr lang="sv-SE" dirty="0"/>
              <a:t> </a:t>
            </a:r>
            <a:r>
              <a:rPr lang="sv-SE" dirty="0" err="1" smtClean="0"/>
              <a:t>any</a:t>
            </a:r>
            <a:r>
              <a:rPr lang="sv-SE" dirty="0" smtClean="0"/>
              <a:t> </a:t>
            </a:r>
            <a:r>
              <a:rPr lang="sv-SE" dirty="0" err="1" smtClean="0"/>
              <a:t>assessment</a:t>
            </a:r>
            <a:r>
              <a:rPr lang="sv-SE" dirty="0" smtClean="0"/>
              <a:t> </a:t>
            </a:r>
            <a:r>
              <a:rPr lang="sv-SE" dirty="0" err="1" smtClean="0"/>
              <a:t>was</a:t>
            </a:r>
            <a:r>
              <a:rPr lang="sv-SE" dirty="0" smtClean="0"/>
              <a:t> </a:t>
            </a:r>
            <a:r>
              <a:rPr lang="sv-SE" dirty="0" err="1" smtClean="0"/>
              <a:t>proficiency</a:t>
            </a:r>
            <a:r>
              <a:rPr lang="sv-SE" dirty="0" smtClean="0"/>
              <a:t> </a:t>
            </a:r>
            <a:r>
              <a:rPr lang="sv-SE" dirty="0" err="1" smtClean="0"/>
              <a:t>based</a:t>
            </a:r>
            <a:endParaRPr lang="sv-SE" dirty="0" smtClean="0"/>
          </a:p>
          <a:p>
            <a:r>
              <a:rPr lang="sv-SE" dirty="0" smtClean="0"/>
              <a:t>Lack or </a:t>
            </a:r>
            <a:r>
              <a:rPr lang="sv-SE" dirty="0" err="1" smtClean="0"/>
              <a:t>organizational</a:t>
            </a:r>
            <a:r>
              <a:rPr lang="sv-SE" dirty="0" smtClean="0"/>
              <a:t> support (</a:t>
            </a:r>
            <a:r>
              <a:rPr lang="sv-SE" dirty="0" err="1" smtClean="0"/>
              <a:t>personality</a:t>
            </a:r>
            <a:r>
              <a:rPr lang="sv-SE" dirty="0" smtClean="0"/>
              <a:t> driven and </a:t>
            </a:r>
            <a:r>
              <a:rPr lang="sv-SE" dirty="0" err="1" smtClean="0"/>
              <a:t>inconsistent</a:t>
            </a:r>
            <a:r>
              <a:rPr lang="sv-SE" dirty="0" smtClean="0"/>
              <a:t>)</a:t>
            </a:r>
          </a:p>
          <a:p>
            <a:r>
              <a:rPr lang="sv-SE" dirty="0" err="1" smtClean="0"/>
              <a:t>Attendance</a:t>
            </a:r>
            <a:r>
              <a:rPr lang="sv-SE" dirty="0" smtClean="0"/>
              <a:t> </a:t>
            </a:r>
            <a:r>
              <a:rPr lang="sv-SE" dirty="0" err="1" smtClean="0"/>
              <a:t>voluntary</a:t>
            </a:r>
            <a:r>
              <a:rPr lang="sv-SE" dirty="0" smtClean="0"/>
              <a:t>- </a:t>
            </a:r>
            <a:r>
              <a:rPr lang="sv-SE" dirty="0" err="1" smtClean="0"/>
              <a:t>unreliable</a:t>
            </a:r>
            <a:r>
              <a:rPr lang="sv-SE" dirty="0" smtClean="0"/>
              <a:t> (</a:t>
            </a:r>
            <a:r>
              <a:rPr lang="sv-SE" dirty="0" err="1" smtClean="0"/>
              <a:t>sometimes</a:t>
            </a:r>
            <a:r>
              <a:rPr lang="sv-SE" dirty="0" smtClean="0"/>
              <a:t> </a:t>
            </a:r>
            <a:r>
              <a:rPr lang="sv-SE" dirty="0" err="1" smtClean="0"/>
              <a:t>very</a:t>
            </a:r>
            <a:r>
              <a:rPr lang="sv-SE" dirty="0" smtClean="0"/>
              <a:t>…)</a:t>
            </a:r>
          </a:p>
          <a:p>
            <a:r>
              <a:rPr lang="sv-SE" dirty="0" smtClean="0"/>
              <a:t>Mixed student </a:t>
            </a:r>
            <a:r>
              <a:rPr lang="sv-SE" dirty="0" err="1" smtClean="0"/>
              <a:t>attitude</a:t>
            </a:r>
            <a:r>
              <a:rPr lang="sv-SE" dirty="0" smtClean="0"/>
              <a:t> </a:t>
            </a:r>
            <a:r>
              <a:rPr lang="sv-SE" dirty="0" err="1" smtClean="0"/>
              <a:t>towards</a:t>
            </a:r>
            <a:r>
              <a:rPr lang="sv-SE" dirty="0" smtClean="0"/>
              <a:t> the </a:t>
            </a:r>
            <a:r>
              <a:rPr lang="sv-SE" dirty="0" err="1" smtClean="0"/>
              <a:t>role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English </a:t>
            </a:r>
            <a:r>
              <a:rPr lang="sv-SE" dirty="0" err="1" smtClean="0"/>
              <a:t>training</a:t>
            </a: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228910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402619" y="365126"/>
            <a:ext cx="8112731" cy="847225"/>
          </a:xfrm>
        </p:spPr>
        <p:txBody>
          <a:bodyPr>
            <a:normAutofit/>
          </a:bodyPr>
          <a:lstStyle/>
          <a:p>
            <a:r>
              <a:rPr lang="sv-SE" sz="2000" b="1" dirty="0" err="1" smtClean="0"/>
              <a:t>Development</a:t>
            </a:r>
            <a:r>
              <a:rPr lang="sv-SE" sz="2000" b="1" dirty="0" smtClean="0"/>
              <a:t> of English Teaching on OP</a:t>
            </a:r>
            <a:endParaRPr lang="sv-SE" sz="2000" b="1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>
          <a:xfrm>
            <a:off x="402619" y="1311917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b="1" dirty="0" err="1" smtClean="0"/>
              <a:t>Now</a:t>
            </a:r>
            <a:endParaRPr lang="sv-SE" dirty="0" smtClean="0"/>
          </a:p>
          <a:p>
            <a:pPr>
              <a:lnSpc>
                <a:spcPct val="150000"/>
              </a:lnSpc>
            </a:pPr>
            <a:r>
              <a:rPr lang="sv-SE" b="1" dirty="0" err="1" smtClean="0"/>
              <a:t>Fully</a:t>
            </a:r>
            <a:r>
              <a:rPr lang="sv-SE" b="1" dirty="0" smtClean="0"/>
              <a:t> </a:t>
            </a:r>
            <a:r>
              <a:rPr lang="sv-SE" b="1" dirty="0" err="1" smtClean="0"/>
              <a:t>integrated</a:t>
            </a:r>
            <a:r>
              <a:rPr lang="sv-SE" b="1" dirty="0" smtClean="0"/>
              <a:t> </a:t>
            </a:r>
            <a:r>
              <a:rPr lang="sv-SE" b="1" dirty="0" err="1" smtClean="0"/>
              <a:t>course</a:t>
            </a:r>
            <a:r>
              <a:rPr lang="sv-SE" b="1" dirty="0" smtClean="0"/>
              <a:t> </a:t>
            </a:r>
            <a:r>
              <a:rPr lang="sv-SE" b="1" dirty="0" err="1" smtClean="0"/>
              <a:t>component</a:t>
            </a:r>
            <a:r>
              <a:rPr lang="sv-SE" b="1" dirty="0"/>
              <a:t> </a:t>
            </a:r>
            <a:r>
              <a:rPr lang="sv-SE" b="1" dirty="0" err="1" smtClean="0"/>
              <a:t>with</a:t>
            </a:r>
            <a:r>
              <a:rPr lang="sv-SE" b="1" dirty="0" smtClean="0"/>
              <a:t> </a:t>
            </a:r>
            <a:r>
              <a:rPr lang="sv-SE" b="1" dirty="0" err="1" smtClean="0"/>
              <a:t>link</a:t>
            </a:r>
            <a:r>
              <a:rPr lang="sv-SE" b="1" dirty="0" smtClean="0"/>
              <a:t> to </a:t>
            </a:r>
            <a:r>
              <a:rPr lang="sv-SE" b="1" dirty="0" err="1" smtClean="0"/>
              <a:t>subjects</a:t>
            </a:r>
            <a:r>
              <a:rPr lang="sv-SE" b="1" dirty="0" smtClean="0"/>
              <a:t> </a:t>
            </a:r>
            <a:r>
              <a:rPr lang="sv-SE" b="1" dirty="0" err="1" smtClean="0"/>
              <a:t>established</a:t>
            </a:r>
            <a:r>
              <a:rPr lang="sv-SE" b="1" dirty="0" smtClean="0"/>
              <a:t> in </a:t>
            </a:r>
            <a:r>
              <a:rPr lang="sv-SE" b="1" dirty="0" err="1" smtClean="0"/>
              <a:t>official</a:t>
            </a:r>
            <a:r>
              <a:rPr lang="sv-SE" b="1" dirty="0" smtClean="0"/>
              <a:t> </a:t>
            </a:r>
            <a:r>
              <a:rPr lang="sv-SE" b="1" dirty="0" err="1" smtClean="0"/>
              <a:t>course</a:t>
            </a:r>
            <a:r>
              <a:rPr lang="sv-SE" b="1" dirty="0" smtClean="0"/>
              <a:t> plans </a:t>
            </a:r>
            <a:r>
              <a:rPr lang="sv-SE" b="1" dirty="0" err="1" smtClean="0"/>
              <a:t>through</a:t>
            </a:r>
            <a:r>
              <a:rPr lang="sv-SE" b="1" dirty="0" smtClean="0"/>
              <a:t> </a:t>
            </a:r>
            <a:r>
              <a:rPr lang="sv-SE" b="1" dirty="0" err="1" smtClean="0"/>
              <a:t>stated</a:t>
            </a:r>
            <a:r>
              <a:rPr lang="sv-SE" b="1" dirty="0" smtClean="0"/>
              <a:t> and </a:t>
            </a:r>
            <a:r>
              <a:rPr lang="sv-SE" b="1" dirty="0" err="1" smtClean="0"/>
              <a:t>examined</a:t>
            </a:r>
            <a:r>
              <a:rPr lang="sv-SE" b="1" dirty="0" smtClean="0"/>
              <a:t> </a:t>
            </a:r>
            <a:r>
              <a:rPr lang="sv-SE" b="1" dirty="0" err="1" smtClean="0"/>
              <a:t>learning</a:t>
            </a:r>
            <a:r>
              <a:rPr lang="sv-SE" b="1" dirty="0" smtClean="0"/>
              <a:t> </a:t>
            </a:r>
            <a:r>
              <a:rPr lang="sv-SE" b="1" dirty="0" err="1" smtClean="0"/>
              <a:t>objectives</a:t>
            </a:r>
            <a:r>
              <a:rPr lang="sv-SE" b="1" dirty="0" smtClean="0"/>
              <a:t> (LOs)</a:t>
            </a:r>
          </a:p>
          <a:p>
            <a:pPr>
              <a:lnSpc>
                <a:spcPct val="150000"/>
              </a:lnSpc>
            </a:pPr>
            <a:r>
              <a:rPr lang="sv-SE" dirty="0" err="1" smtClean="0"/>
              <a:t>This</a:t>
            </a:r>
            <a:r>
              <a:rPr lang="sv-SE" dirty="0" smtClean="0"/>
              <a:t> </a:t>
            </a:r>
            <a:r>
              <a:rPr lang="sv-SE" dirty="0" err="1" smtClean="0"/>
              <a:t>required</a:t>
            </a:r>
            <a:r>
              <a:rPr lang="sv-SE" dirty="0" smtClean="0"/>
              <a:t> </a:t>
            </a:r>
            <a:r>
              <a:rPr lang="sv-SE" b="1" dirty="0" smtClean="0"/>
              <a:t>full </a:t>
            </a:r>
            <a:r>
              <a:rPr lang="sv-SE" b="1" dirty="0" err="1" smtClean="0"/>
              <a:t>organizational</a:t>
            </a:r>
            <a:r>
              <a:rPr lang="sv-SE" b="1" dirty="0" smtClean="0"/>
              <a:t> support </a:t>
            </a:r>
          </a:p>
          <a:p>
            <a:pPr>
              <a:lnSpc>
                <a:spcPct val="150000"/>
              </a:lnSpc>
            </a:pPr>
            <a:r>
              <a:rPr lang="sv-SE" dirty="0" err="1" smtClean="0"/>
              <a:t>Classroom</a:t>
            </a:r>
            <a:r>
              <a:rPr lang="sv-SE" dirty="0" smtClean="0"/>
              <a:t> ESP focus </a:t>
            </a:r>
            <a:r>
              <a:rPr lang="sv-SE" dirty="0" err="1" smtClean="0"/>
              <a:t>directly</a:t>
            </a:r>
            <a:r>
              <a:rPr lang="sv-SE" dirty="0" smtClean="0"/>
              <a:t> </a:t>
            </a:r>
            <a:r>
              <a:rPr lang="sv-SE" dirty="0" err="1" smtClean="0"/>
              <a:t>reflects</a:t>
            </a:r>
            <a:r>
              <a:rPr lang="sv-SE" dirty="0" smtClean="0"/>
              <a:t> </a:t>
            </a:r>
            <a:r>
              <a:rPr lang="sv-SE" dirty="0" err="1" smtClean="0"/>
              <a:t>assessment</a:t>
            </a:r>
            <a:r>
              <a:rPr lang="sv-SE" dirty="0" smtClean="0"/>
              <a:t> and LOs</a:t>
            </a:r>
          </a:p>
          <a:p>
            <a:pPr>
              <a:lnSpc>
                <a:spcPct val="150000"/>
              </a:lnSpc>
            </a:pPr>
            <a:r>
              <a:rPr lang="sv-SE" dirty="0" err="1" smtClean="0"/>
              <a:t>Attendance</a:t>
            </a:r>
            <a:r>
              <a:rPr lang="sv-SE" dirty="0" smtClean="0"/>
              <a:t> </a:t>
            </a:r>
            <a:r>
              <a:rPr lang="sv-SE" dirty="0" err="1" smtClean="0"/>
              <a:t>voluntary</a:t>
            </a:r>
            <a:r>
              <a:rPr lang="sv-SE" dirty="0" smtClean="0"/>
              <a:t> </a:t>
            </a:r>
            <a:r>
              <a:rPr lang="sv-SE" dirty="0" err="1" smtClean="0"/>
              <a:t>but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 smtClean="0"/>
              <a:t>obligatory</a:t>
            </a:r>
            <a:r>
              <a:rPr lang="sv-SE" dirty="0" smtClean="0"/>
              <a:t> </a:t>
            </a:r>
            <a:r>
              <a:rPr lang="sv-SE" dirty="0" err="1" smtClean="0"/>
              <a:t>assessment</a:t>
            </a:r>
            <a:r>
              <a:rPr lang="sv-SE" dirty="0" smtClean="0"/>
              <a:t> tasks</a:t>
            </a: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0213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73863"/>
          </a:xfrm>
        </p:spPr>
        <p:txBody>
          <a:bodyPr>
            <a:normAutofit fontScale="90000"/>
          </a:bodyPr>
          <a:lstStyle/>
          <a:p>
            <a:r>
              <a:rPr lang="sv-SE" sz="3200" dirty="0" err="1" smtClean="0"/>
              <a:t>Example</a:t>
            </a:r>
            <a:r>
              <a:rPr lang="sv-SE" sz="3200" dirty="0" smtClean="0"/>
              <a:t>- Basic Course in Land </a:t>
            </a:r>
            <a:r>
              <a:rPr lang="sv-SE" sz="3200" dirty="0" err="1" smtClean="0"/>
              <a:t>Tactics</a:t>
            </a:r>
            <a:r>
              <a:rPr lang="sv-SE" sz="3200" dirty="0" smtClean="0"/>
              <a:t> (term 1)</a:t>
            </a:r>
            <a:endParaRPr lang="sv-SE" sz="3200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>
          <a:xfrm>
            <a:off x="628650" y="1240088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b="1" dirty="0" err="1" smtClean="0"/>
              <a:t>Stage</a:t>
            </a:r>
            <a:r>
              <a:rPr lang="sv-SE" b="1" dirty="0" smtClean="0"/>
              <a:t> 1: </a:t>
            </a:r>
            <a:r>
              <a:rPr lang="sv-SE" b="1" dirty="0" err="1" smtClean="0"/>
              <a:t>Desired</a:t>
            </a:r>
            <a:r>
              <a:rPr lang="sv-SE" b="1" dirty="0" smtClean="0"/>
              <a:t> </a:t>
            </a:r>
            <a:r>
              <a:rPr lang="sv-SE" b="1" dirty="0" err="1" smtClean="0"/>
              <a:t>Results</a:t>
            </a:r>
            <a:endParaRPr lang="sv-SE" b="1" dirty="0" smtClean="0"/>
          </a:p>
          <a:p>
            <a:pPr marL="0" indent="0">
              <a:buNone/>
            </a:pPr>
            <a:r>
              <a:rPr lang="sv-SE" b="1" dirty="0" err="1" smtClean="0"/>
              <a:t>Module</a:t>
            </a:r>
            <a:r>
              <a:rPr lang="sv-SE" b="1" dirty="0" smtClean="0"/>
              <a:t> Learning </a:t>
            </a:r>
            <a:r>
              <a:rPr lang="sv-SE" b="1" dirty="0" err="1"/>
              <a:t>O</a:t>
            </a:r>
            <a:r>
              <a:rPr lang="sv-SE" b="1" dirty="0" err="1" smtClean="0"/>
              <a:t>bjectives</a:t>
            </a:r>
            <a:r>
              <a:rPr lang="sv-SE" dirty="0" smtClean="0"/>
              <a:t>:</a:t>
            </a:r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The </a:t>
            </a:r>
            <a:r>
              <a:rPr lang="sv-SE" dirty="0" err="1" smtClean="0"/>
              <a:t>cadets</a:t>
            </a:r>
            <a:r>
              <a:rPr lang="sv-SE" dirty="0" smtClean="0"/>
              <a:t> </a:t>
            </a:r>
            <a:r>
              <a:rPr lang="sv-SE" dirty="0" err="1" smtClean="0"/>
              <a:t>should</a:t>
            </a:r>
            <a:r>
              <a:rPr lang="sv-SE" dirty="0" smtClean="0"/>
              <a:t> be </a:t>
            </a:r>
            <a:r>
              <a:rPr lang="sv-SE" dirty="0" err="1" smtClean="0"/>
              <a:t>able</a:t>
            </a:r>
            <a:r>
              <a:rPr lang="sv-SE" dirty="0" smtClean="0"/>
              <a:t> to, in </a:t>
            </a:r>
            <a:r>
              <a:rPr lang="sv-SE" dirty="0" err="1" smtClean="0"/>
              <a:t>written</a:t>
            </a:r>
            <a:r>
              <a:rPr lang="sv-SE" dirty="0" smtClean="0"/>
              <a:t> and </a:t>
            </a:r>
            <a:r>
              <a:rPr lang="sv-SE" dirty="0" err="1" smtClean="0"/>
              <a:t>spoken</a:t>
            </a:r>
            <a:r>
              <a:rPr lang="sv-SE" dirty="0" smtClean="0"/>
              <a:t> English…</a:t>
            </a:r>
          </a:p>
          <a:p>
            <a:pPr marL="0" indent="0">
              <a:buNone/>
            </a:pPr>
            <a:endParaRPr lang="sv-SE" dirty="0" smtClean="0"/>
          </a:p>
          <a:p>
            <a:pPr marL="0" lvl="0" indent="0">
              <a:buNone/>
            </a:pPr>
            <a:r>
              <a:rPr lang="en-US" dirty="0" smtClean="0"/>
              <a:t>1. </a:t>
            </a:r>
            <a:r>
              <a:rPr lang="en-US" b="1" dirty="0" smtClean="0"/>
              <a:t>Explain</a:t>
            </a:r>
            <a:r>
              <a:rPr lang="en-US" dirty="0" smtClean="0"/>
              <a:t> </a:t>
            </a:r>
            <a:r>
              <a:rPr lang="en-US" dirty="0"/>
              <a:t>the basic concepts and principles of land tactics in English</a:t>
            </a:r>
            <a:r>
              <a:rPr lang="en-US" dirty="0" smtClean="0"/>
              <a:t>.</a:t>
            </a:r>
          </a:p>
          <a:p>
            <a:pPr lvl="0">
              <a:buAutoNum type="arabicPeriod"/>
            </a:pPr>
            <a:endParaRPr lang="sv-SE" dirty="0"/>
          </a:p>
          <a:p>
            <a:pPr marL="0" lvl="0" indent="0">
              <a:buNone/>
            </a:pPr>
            <a:r>
              <a:rPr lang="en-US" dirty="0" smtClean="0"/>
              <a:t>2. </a:t>
            </a:r>
            <a:r>
              <a:rPr lang="en-US" b="1" dirty="0" smtClean="0"/>
              <a:t>Describe</a:t>
            </a:r>
            <a:r>
              <a:rPr lang="en-US" dirty="0" smtClean="0"/>
              <a:t> </a:t>
            </a:r>
            <a:r>
              <a:rPr lang="en-US" dirty="0"/>
              <a:t>Swedish land forces’ organization, equipment and basic tactical  </a:t>
            </a:r>
            <a:r>
              <a:rPr lang="en-US" dirty="0" smtClean="0"/>
              <a:t>concepts</a:t>
            </a:r>
            <a:r>
              <a:rPr lang="sv-SE" dirty="0" smtClean="0"/>
              <a:t>.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51339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628650" y="324030"/>
            <a:ext cx="7886700" cy="605421"/>
          </a:xfrm>
        </p:spPr>
        <p:txBody>
          <a:bodyPr>
            <a:normAutofit fontScale="90000"/>
          </a:bodyPr>
          <a:lstStyle/>
          <a:p>
            <a:r>
              <a:rPr lang="sv-SE" sz="3200" dirty="0" err="1"/>
              <a:t>Example</a:t>
            </a:r>
            <a:r>
              <a:rPr lang="sv-SE" sz="3200" dirty="0"/>
              <a:t>- Basic Course in Land </a:t>
            </a:r>
            <a:r>
              <a:rPr lang="sv-SE" sz="3200" dirty="0" err="1"/>
              <a:t>Tactics</a:t>
            </a:r>
            <a:r>
              <a:rPr lang="sv-SE" sz="3200" dirty="0"/>
              <a:t> (term 1)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half" idx="1"/>
          </p:nvPr>
        </p:nvSpPr>
        <p:spPr>
          <a:xfrm>
            <a:off x="412081" y="1183940"/>
            <a:ext cx="5927074" cy="4795619"/>
          </a:xfrm>
        </p:spPr>
        <p:txBody>
          <a:bodyPr/>
          <a:lstStyle/>
          <a:p>
            <a:r>
              <a:rPr lang="sv-SE" sz="1400" b="1" dirty="0" err="1" smtClean="0"/>
              <a:t>Stage</a:t>
            </a:r>
            <a:r>
              <a:rPr lang="sv-SE" sz="1400" b="1" dirty="0" smtClean="0"/>
              <a:t> 2 </a:t>
            </a:r>
            <a:r>
              <a:rPr lang="sv-SE" sz="1400" b="1" dirty="0" err="1" smtClean="0"/>
              <a:t>Evidence</a:t>
            </a:r>
            <a:r>
              <a:rPr lang="sv-SE" sz="1400" b="1" dirty="0" smtClean="0"/>
              <a:t>/ </a:t>
            </a:r>
            <a:r>
              <a:rPr lang="sv-SE" sz="1400" b="1" dirty="0" err="1" smtClean="0"/>
              <a:t>Assessment</a:t>
            </a:r>
            <a:r>
              <a:rPr lang="sv-SE" sz="1400" b="1" dirty="0" smtClean="0"/>
              <a:t> Task 1</a:t>
            </a:r>
          </a:p>
          <a:p>
            <a:r>
              <a:rPr lang="sv-SE" sz="1400" b="1" dirty="0" err="1" smtClean="0"/>
              <a:t>Written</a:t>
            </a:r>
            <a:r>
              <a:rPr lang="sv-SE" sz="1400" b="1" dirty="0" smtClean="0"/>
              <a:t> Task- Short essay</a:t>
            </a:r>
          </a:p>
          <a:p>
            <a:pPr marL="0" indent="0">
              <a:buNone/>
            </a:pPr>
            <a:r>
              <a:rPr lang="sv-SE" sz="1400" dirty="0" smtClean="0"/>
              <a:t>     </a:t>
            </a:r>
            <a:endParaRPr lang="sv-SE" sz="1800" dirty="0" smtClean="0"/>
          </a:p>
          <a:p>
            <a:pPr marL="0" indent="0">
              <a:buNone/>
            </a:pPr>
            <a:endParaRPr lang="sv-SE" sz="1800" dirty="0" smtClean="0"/>
          </a:p>
          <a:p>
            <a:endParaRPr lang="sv-SE" sz="1800" dirty="0" smtClean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65" y="1895507"/>
            <a:ext cx="6486366" cy="3282667"/>
          </a:xfrm>
          <a:prstGeom prst="rect">
            <a:avLst/>
          </a:prstGeom>
        </p:spPr>
      </p:pic>
      <p:pic>
        <p:nvPicPr>
          <p:cNvPr id="2050" name="Picture 2" descr="Understanding Land Warfare (häftad)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021" y="1825014"/>
            <a:ext cx="1546441" cy="219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42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05421"/>
          </a:xfrm>
        </p:spPr>
        <p:txBody>
          <a:bodyPr>
            <a:normAutofit fontScale="90000"/>
          </a:bodyPr>
          <a:lstStyle/>
          <a:p>
            <a:r>
              <a:rPr lang="sv-SE" sz="3200" dirty="0" err="1"/>
              <a:t>Example</a:t>
            </a:r>
            <a:r>
              <a:rPr lang="sv-SE" sz="3200" dirty="0"/>
              <a:t>- Basic Course in Land </a:t>
            </a:r>
            <a:r>
              <a:rPr lang="sv-SE" sz="3200" dirty="0" err="1"/>
              <a:t>Tactics</a:t>
            </a:r>
            <a:r>
              <a:rPr lang="sv-SE" sz="3200" dirty="0"/>
              <a:t> (term 1)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half" idx="1"/>
          </p:nvPr>
        </p:nvSpPr>
        <p:spPr>
          <a:xfrm>
            <a:off x="412081" y="1183941"/>
            <a:ext cx="5050256" cy="4351338"/>
          </a:xfrm>
        </p:spPr>
        <p:txBody>
          <a:bodyPr/>
          <a:lstStyle/>
          <a:p>
            <a:r>
              <a:rPr lang="sv-SE" sz="1400" b="1" dirty="0" err="1" smtClean="0"/>
              <a:t>Stage</a:t>
            </a:r>
            <a:r>
              <a:rPr lang="sv-SE" sz="1400" b="1" dirty="0" smtClean="0"/>
              <a:t> 2 </a:t>
            </a:r>
            <a:r>
              <a:rPr lang="sv-SE" sz="1400" b="1" dirty="0" err="1" smtClean="0"/>
              <a:t>Evidence</a:t>
            </a:r>
            <a:r>
              <a:rPr lang="sv-SE" sz="1400" b="1" dirty="0" smtClean="0"/>
              <a:t>/ </a:t>
            </a:r>
            <a:r>
              <a:rPr lang="sv-SE" sz="1400" b="1" dirty="0" err="1" smtClean="0"/>
              <a:t>Assessment</a:t>
            </a:r>
            <a:r>
              <a:rPr lang="sv-SE" sz="1400" b="1" dirty="0" smtClean="0"/>
              <a:t> Task 2</a:t>
            </a:r>
          </a:p>
          <a:p>
            <a:r>
              <a:rPr lang="sv-SE" sz="1400" b="1" dirty="0" err="1" smtClean="0"/>
              <a:t>Speaking</a:t>
            </a:r>
            <a:r>
              <a:rPr lang="sv-SE" sz="1400" b="1" dirty="0" smtClean="0"/>
              <a:t> Task- Presentation</a:t>
            </a:r>
          </a:p>
          <a:p>
            <a:pPr marL="0" indent="0">
              <a:buNone/>
            </a:pPr>
            <a:r>
              <a:rPr lang="sv-SE" sz="1400" dirty="0" smtClean="0"/>
              <a:t> </a:t>
            </a:r>
          </a:p>
          <a:p>
            <a:pPr marL="0" indent="0">
              <a:buNone/>
            </a:pPr>
            <a:endParaRPr lang="sv-SE" sz="1800" dirty="0" smtClean="0"/>
          </a:p>
          <a:p>
            <a:pPr marL="0" indent="0">
              <a:buNone/>
            </a:pPr>
            <a:endParaRPr lang="sv-SE" sz="1800" dirty="0" smtClean="0"/>
          </a:p>
          <a:p>
            <a:endParaRPr lang="sv-SE" sz="1800" dirty="0" smtClean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22481" y="2114695"/>
            <a:ext cx="3071769" cy="234501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72" y="1849296"/>
            <a:ext cx="5086337" cy="338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68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47225"/>
          </a:xfrm>
        </p:spPr>
        <p:txBody>
          <a:bodyPr/>
          <a:lstStyle/>
          <a:p>
            <a:r>
              <a:rPr lang="sv-SE" dirty="0" smtClean="0"/>
              <a:t>Overview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1414658"/>
            <a:ext cx="7886700" cy="4351338"/>
          </a:xfrm>
        </p:spPr>
        <p:txBody>
          <a:bodyPr>
            <a:normAutofit/>
          </a:bodyPr>
          <a:lstStyle/>
          <a:p>
            <a:r>
              <a:rPr lang="sv-SE" dirty="0" smtClean="0"/>
              <a:t>What is backward design?</a:t>
            </a:r>
          </a:p>
          <a:p>
            <a:r>
              <a:rPr lang="sv-SE" dirty="0" smtClean="0"/>
              <a:t>Teaching context- </a:t>
            </a:r>
            <a:r>
              <a:rPr lang="sv-SE" dirty="0"/>
              <a:t>t</a:t>
            </a:r>
            <a:r>
              <a:rPr lang="sv-SE" dirty="0" smtClean="0"/>
              <a:t>he </a:t>
            </a:r>
            <a:r>
              <a:rPr lang="en-US" dirty="0" smtClean="0"/>
              <a:t>university</a:t>
            </a:r>
            <a:r>
              <a:rPr lang="sv-SE" dirty="0" smtClean="0"/>
              <a:t>, </a:t>
            </a:r>
            <a:r>
              <a:rPr lang="sv-SE" dirty="0" err="1" smtClean="0"/>
              <a:t>programme</a:t>
            </a:r>
            <a:r>
              <a:rPr lang="sv-SE" dirty="0" smtClean="0"/>
              <a:t> &amp; the students</a:t>
            </a:r>
          </a:p>
          <a:p>
            <a:r>
              <a:rPr lang="sv-SE" dirty="0" smtClean="0"/>
              <a:t>Example of 3 stages of </a:t>
            </a:r>
            <a:r>
              <a:rPr lang="sv-SE" dirty="0" err="1"/>
              <a:t>b</a:t>
            </a:r>
            <a:r>
              <a:rPr lang="sv-SE" dirty="0" err="1" smtClean="0"/>
              <a:t>ackward</a:t>
            </a:r>
            <a:r>
              <a:rPr lang="sv-SE" dirty="0" smtClean="0"/>
              <a:t> design in </a:t>
            </a:r>
            <a:r>
              <a:rPr lang="sv-SE" dirty="0" err="1" smtClean="0"/>
              <a:t>context</a:t>
            </a:r>
            <a:r>
              <a:rPr lang="sv-SE" dirty="0" smtClean="0"/>
              <a:t>:</a:t>
            </a:r>
          </a:p>
          <a:p>
            <a:pPr marL="514350" indent="-514350">
              <a:buFont typeface="+mj-lt"/>
              <a:buAutoNum type="romanLcPeriod"/>
            </a:pPr>
            <a:r>
              <a:rPr lang="en-GB" dirty="0" smtClean="0"/>
              <a:t>Goals</a:t>
            </a:r>
          </a:p>
          <a:p>
            <a:pPr marL="514350" indent="-514350">
              <a:buFont typeface="+mj-lt"/>
              <a:buAutoNum type="romanLcPeriod"/>
            </a:pPr>
            <a:r>
              <a:rPr lang="en-GB" dirty="0" smtClean="0"/>
              <a:t>Assessment</a:t>
            </a:r>
          </a:p>
          <a:p>
            <a:pPr marL="514350" indent="-514350">
              <a:buFont typeface="+mj-lt"/>
              <a:buAutoNum type="romanLcPeriod"/>
            </a:pPr>
            <a:r>
              <a:rPr lang="sv-SE" dirty="0" smtClean="0"/>
              <a:t>Learning </a:t>
            </a:r>
            <a:r>
              <a:rPr lang="en-GB" dirty="0" smtClean="0"/>
              <a:t>Experiences</a:t>
            </a:r>
          </a:p>
          <a:p>
            <a:endParaRPr lang="sv-SE" dirty="0" smtClean="0"/>
          </a:p>
          <a:p>
            <a:r>
              <a:rPr lang="sv-SE" dirty="0" err="1" smtClean="0"/>
              <a:t>Conclusions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6140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628650" y="365126"/>
            <a:ext cx="7473950" cy="404895"/>
          </a:xfrm>
        </p:spPr>
        <p:txBody>
          <a:bodyPr>
            <a:normAutofit fontScale="90000"/>
          </a:bodyPr>
          <a:lstStyle/>
          <a:p>
            <a:r>
              <a:rPr lang="sv-SE" sz="3200" dirty="0" err="1" smtClean="0"/>
              <a:t>Assessment</a:t>
            </a:r>
            <a:r>
              <a:rPr lang="sv-SE" sz="3200" dirty="0" smtClean="0"/>
              <a:t> </a:t>
            </a:r>
            <a:r>
              <a:rPr lang="sv-SE" sz="3200" dirty="0" err="1"/>
              <a:t>c</a:t>
            </a:r>
            <a:r>
              <a:rPr lang="sv-SE" sz="3200" dirty="0" err="1" smtClean="0"/>
              <a:t>riteria</a:t>
            </a:r>
            <a:r>
              <a:rPr lang="sv-SE" sz="3200" dirty="0" smtClean="0"/>
              <a:t>/ basis for feedback</a:t>
            </a:r>
            <a:endParaRPr lang="sv-SE" sz="3200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half" idx="4294967295"/>
          </p:nvPr>
        </p:nvSpPr>
        <p:spPr>
          <a:xfrm>
            <a:off x="228600" y="863433"/>
            <a:ext cx="8686800" cy="4351338"/>
          </a:xfrm>
        </p:spPr>
        <p:txBody>
          <a:bodyPr/>
          <a:lstStyle/>
          <a:p>
            <a:pPr marL="0" indent="0">
              <a:buNone/>
            </a:pPr>
            <a:endParaRPr lang="sv-SE" sz="1400" dirty="0"/>
          </a:p>
          <a:p>
            <a:pPr marL="0" indent="0">
              <a:buNone/>
            </a:pPr>
            <a:endParaRPr lang="sv-SE" sz="1400" dirty="0"/>
          </a:p>
          <a:p>
            <a:pPr marL="0" indent="0">
              <a:buNone/>
            </a:pPr>
            <a:endParaRPr lang="sv-SE" sz="1800" dirty="0" smtClean="0"/>
          </a:p>
          <a:p>
            <a:pPr marL="0" indent="0">
              <a:buNone/>
            </a:pPr>
            <a:endParaRPr lang="sv-SE" sz="1800" dirty="0" smtClean="0"/>
          </a:p>
          <a:p>
            <a:endParaRPr lang="sv-SE" sz="1800" dirty="0" smtClean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998" y="863433"/>
            <a:ext cx="7743336" cy="469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41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73074"/>
          </a:xfrm>
        </p:spPr>
        <p:txBody>
          <a:bodyPr>
            <a:normAutofit fontScale="90000"/>
          </a:bodyPr>
          <a:lstStyle/>
          <a:p>
            <a:r>
              <a:rPr lang="sv-SE" sz="3200" dirty="0" smtClean="0"/>
              <a:t>Case </a:t>
            </a:r>
            <a:r>
              <a:rPr lang="sv-SE" sz="3200" dirty="0" err="1" smtClean="0"/>
              <a:t>Study</a:t>
            </a:r>
            <a:r>
              <a:rPr lang="sv-SE" sz="3200" dirty="0"/>
              <a:t>-</a:t>
            </a:r>
            <a:r>
              <a:rPr lang="sv-SE" sz="3200" dirty="0" smtClean="0"/>
              <a:t> Basic Course in Land </a:t>
            </a:r>
            <a:r>
              <a:rPr lang="sv-SE" sz="3200" dirty="0" err="1" smtClean="0"/>
              <a:t>Tactics</a:t>
            </a:r>
            <a:endParaRPr lang="sv-SE" sz="3200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half" idx="1"/>
          </p:nvPr>
        </p:nvSpPr>
        <p:spPr>
          <a:xfrm>
            <a:off x="628650" y="1057831"/>
            <a:ext cx="3886200" cy="4351338"/>
          </a:xfrm>
        </p:spPr>
        <p:txBody>
          <a:bodyPr/>
          <a:lstStyle/>
          <a:p>
            <a:pPr marL="0" indent="0">
              <a:buNone/>
            </a:pPr>
            <a:r>
              <a:rPr lang="sv-SE" sz="1800" dirty="0" err="1" smtClean="0"/>
              <a:t>Stage</a:t>
            </a:r>
            <a:r>
              <a:rPr lang="sv-SE" sz="1800" dirty="0" smtClean="0"/>
              <a:t> 3- Learning Plan</a:t>
            </a:r>
          </a:p>
          <a:p>
            <a:endParaRPr lang="sv-SE" sz="1800" dirty="0" smtClean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v-SE" sz="1600" dirty="0" err="1" smtClean="0"/>
              <a:t>Lesson</a:t>
            </a:r>
            <a:r>
              <a:rPr lang="sv-SE" sz="1600" dirty="0" smtClean="0"/>
              <a:t> #1- Focus on </a:t>
            </a:r>
            <a:r>
              <a:rPr lang="sv-SE" sz="1600" dirty="0" err="1" smtClean="0"/>
              <a:t>key</a:t>
            </a:r>
            <a:r>
              <a:rPr lang="sv-SE" sz="1600" dirty="0" smtClean="0"/>
              <a:t> </a:t>
            </a:r>
            <a:r>
              <a:rPr lang="sv-SE" sz="1600" dirty="0" err="1" smtClean="0"/>
              <a:t>tactical</a:t>
            </a:r>
            <a:r>
              <a:rPr lang="sv-SE" sz="1600" dirty="0" smtClean="0"/>
              <a:t> </a:t>
            </a:r>
            <a:r>
              <a:rPr lang="sv-SE" sz="1600" dirty="0" err="1" smtClean="0"/>
              <a:t>terminology</a:t>
            </a:r>
            <a:r>
              <a:rPr lang="sv-SE" sz="1600" dirty="0" smtClean="0"/>
              <a:t>- students research and </a:t>
            </a:r>
            <a:r>
              <a:rPr lang="sv-SE" sz="1600" dirty="0" err="1" smtClean="0"/>
              <a:t>share</a:t>
            </a:r>
            <a:r>
              <a:rPr lang="sv-SE" sz="1600" dirty="0" smtClean="0"/>
              <a:t> </a:t>
            </a:r>
            <a:r>
              <a:rPr lang="sv-SE" sz="1600" dirty="0" err="1" smtClean="0"/>
              <a:t>their</a:t>
            </a:r>
            <a:r>
              <a:rPr lang="sv-SE" sz="1600" dirty="0" smtClean="0"/>
              <a:t> </a:t>
            </a:r>
            <a:r>
              <a:rPr lang="sv-SE" sz="1600" dirty="0" err="1" smtClean="0"/>
              <a:t>findings</a:t>
            </a:r>
            <a:endParaRPr lang="sv-SE" sz="1600" dirty="0" smtClean="0"/>
          </a:p>
          <a:p>
            <a:endParaRPr lang="sv-SE" sz="1600" dirty="0"/>
          </a:p>
          <a:p>
            <a:r>
              <a:rPr lang="sv-SE" sz="1600" dirty="0" err="1" smtClean="0"/>
              <a:t>Lesson</a:t>
            </a:r>
            <a:r>
              <a:rPr lang="sv-SE" sz="1600" dirty="0" smtClean="0"/>
              <a:t> #2- </a:t>
            </a:r>
            <a:r>
              <a:rPr lang="sv-SE" sz="1600" dirty="0" err="1" smtClean="0"/>
              <a:t>Introduce</a:t>
            </a:r>
            <a:r>
              <a:rPr lang="sv-SE" sz="1600" dirty="0" smtClean="0"/>
              <a:t> </a:t>
            </a:r>
            <a:r>
              <a:rPr lang="sv-SE" sz="1600" dirty="0" err="1" smtClean="0"/>
              <a:t>Vocabulary</a:t>
            </a:r>
            <a:r>
              <a:rPr lang="sv-SE" sz="1600" dirty="0" smtClean="0"/>
              <a:t> </a:t>
            </a:r>
            <a:r>
              <a:rPr lang="sv-SE" sz="1600" dirty="0" err="1" smtClean="0"/>
              <a:t>related</a:t>
            </a:r>
            <a:r>
              <a:rPr lang="sv-SE" sz="1600" dirty="0" smtClean="0"/>
              <a:t> to ranks &amp; organisation</a:t>
            </a:r>
          </a:p>
          <a:p>
            <a:endParaRPr lang="sv-SE" sz="1600" dirty="0"/>
          </a:p>
          <a:p>
            <a:r>
              <a:rPr lang="sv-SE" sz="1600" dirty="0" err="1" smtClean="0"/>
              <a:t>Both</a:t>
            </a:r>
            <a:r>
              <a:rPr lang="sv-SE" sz="1600" dirty="0" smtClean="0"/>
              <a:t> </a:t>
            </a:r>
            <a:r>
              <a:rPr lang="sv-SE" sz="1600" dirty="0" err="1" smtClean="0"/>
              <a:t>lessons</a:t>
            </a:r>
            <a:r>
              <a:rPr lang="sv-SE" sz="1600" dirty="0" smtClean="0"/>
              <a:t> </a:t>
            </a:r>
            <a:r>
              <a:rPr lang="sv-SE" sz="1600" dirty="0" err="1" smtClean="0"/>
              <a:t>directly</a:t>
            </a:r>
            <a:r>
              <a:rPr lang="sv-SE" sz="1600" dirty="0" smtClean="0"/>
              <a:t> </a:t>
            </a:r>
            <a:r>
              <a:rPr lang="sv-SE" sz="1600" dirty="0" err="1" smtClean="0"/>
              <a:t>link</a:t>
            </a:r>
            <a:r>
              <a:rPr lang="sv-SE" sz="1600" dirty="0" smtClean="0"/>
              <a:t> to </a:t>
            </a:r>
            <a:r>
              <a:rPr lang="sv-SE" sz="1600" dirty="0" err="1" smtClean="0"/>
              <a:t>assessment</a:t>
            </a:r>
            <a:r>
              <a:rPr lang="sv-SE" sz="1600" dirty="0" smtClean="0"/>
              <a:t> and </a:t>
            </a:r>
            <a:r>
              <a:rPr lang="sv-SE" sz="1600" dirty="0" err="1" smtClean="0"/>
              <a:t>learning</a:t>
            </a:r>
            <a:r>
              <a:rPr lang="sv-SE" sz="1600" dirty="0" smtClean="0"/>
              <a:t> </a:t>
            </a:r>
            <a:r>
              <a:rPr lang="sv-SE" sz="1600" dirty="0" err="1" smtClean="0"/>
              <a:t>objectives</a:t>
            </a:r>
            <a:endParaRPr lang="sv-SE" sz="1600" dirty="0" smtClean="0"/>
          </a:p>
          <a:p>
            <a:endParaRPr lang="sv-SE" sz="1600" dirty="0" smtClean="0"/>
          </a:p>
          <a:p>
            <a:r>
              <a:rPr lang="sv-SE" sz="1600" dirty="0" err="1" smtClean="0"/>
              <a:t>Role</a:t>
            </a:r>
            <a:r>
              <a:rPr lang="sv-SE" sz="1600" dirty="0" smtClean="0"/>
              <a:t> of </a:t>
            </a:r>
            <a:r>
              <a:rPr lang="sv-SE" sz="1600" dirty="0" err="1" smtClean="0"/>
              <a:t>ongoing</a:t>
            </a:r>
            <a:r>
              <a:rPr lang="sv-SE" sz="1600" dirty="0" smtClean="0"/>
              <a:t> feedback</a:t>
            </a:r>
            <a:endParaRPr lang="sv-SE" sz="1600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376228"/>
            <a:ext cx="3196820" cy="457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83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73863"/>
          </a:xfrm>
        </p:spPr>
        <p:txBody>
          <a:bodyPr>
            <a:normAutofit/>
          </a:bodyPr>
          <a:lstStyle/>
          <a:p>
            <a:r>
              <a:rPr lang="sv-SE" sz="3200" dirty="0" smtClean="0"/>
              <a:t>Case </a:t>
            </a:r>
            <a:r>
              <a:rPr lang="sv-SE" sz="3200" dirty="0" err="1" smtClean="0"/>
              <a:t>Study</a:t>
            </a:r>
            <a:r>
              <a:rPr lang="sv-SE" sz="3200" dirty="0"/>
              <a:t>-</a:t>
            </a:r>
            <a:r>
              <a:rPr lang="sv-SE" sz="3200" dirty="0" smtClean="0"/>
              <a:t> Basic Course in Land </a:t>
            </a:r>
            <a:r>
              <a:rPr lang="sv-SE" sz="3200" dirty="0" err="1" smtClean="0"/>
              <a:t>Tactics</a:t>
            </a:r>
            <a:endParaRPr lang="sv-SE" sz="3200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>
          <a:xfrm>
            <a:off x="628650" y="1264151"/>
            <a:ext cx="7886700" cy="4351338"/>
          </a:xfrm>
        </p:spPr>
        <p:txBody>
          <a:bodyPr/>
          <a:lstStyle/>
          <a:p>
            <a:r>
              <a:rPr lang="sv-SE" sz="1800" dirty="0" err="1" smtClean="0"/>
              <a:t>Stage</a:t>
            </a:r>
            <a:r>
              <a:rPr lang="sv-SE" sz="1800" dirty="0" smtClean="0"/>
              <a:t> 3- Learning Plan</a:t>
            </a:r>
          </a:p>
          <a:p>
            <a:endParaRPr lang="sv-SE" sz="1800" dirty="0" smtClean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304" y="1803399"/>
            <a:ext cx="2804038" cy="4000937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7276" y="1733124"/>
            <a:ext cx="2338074" cy="3413391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208" y="1733124"/>
            <a:ext cx="2788663" cy="4071213"/>
          </a:xfrm>
          <a:prstGeom prst="rect">
            <a:avLst/>
          </a:prstGeom>
        </p:spPr>
      </p:pic>
      <p:pic>
        <p:nvPicPr>
          <p:cNvPr id="9" name="Bildobjekt 8"/>
          <p:cNvPicPr/>
          <p:nvPr/>
        </p:nvPicPr>
        <p:blipFill>
          <a:blip r:embed="rId4"/>
          <a:stretch>
            <a:fillRect/>
          </a:stretch>
        </p:blipFill>
        <p:spPr>
          <a:xfrm>
            <a:off x="482600" y="1938867"/>
            <a:ext cx="2497667" cy="367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92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68510"/>
          </a:xfrm>
        </p:spPr>
        <p:txBody>
          <a:bodyPr>
            <a:normAutofit/>
          </a:bodyPr>
          <a:lstStyle/>
          <a:p>
            <a:r>
              <a:rPr lang="sv-SE" sz="3200" b="1" dirty="0" err="1" smtClean="0"/>
              <a:t>Conclusion</a:t>
            </a:r>
            <a:endParaRPr lang="sv-SE" sz="3200" b="1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sv-SE" sz="1800" dirty="0" smtClean="0"/>
          </a:p>
          <a:p>
            <a:r>
              <a:rPr lang="sv-SE" sz="3200" dirty="0" err="1" smtClean="0"/>
              <a:t>Alignment</a:t>
            </a:r>
            <a:endParaRPr lang="sv-SE" sz="3200" dirty="0" smtClean="0"/>
          </a:p>
          <a:p>
            <a:r>
              <a:rPr lang="sv-SE" sz="3200" dirty="0" err="1" smtClean="0"/>
              <a:t>Transparency</a:t>
            </a:r>
            <a:endParaRPr lang="sv-SE" sz="3200" dirty="0" smtClean="0"/>
          </a:p>
          <a:p>
            <a:r>
              <a:rPr lang="sv-SE" sz="3200" dirty="0" smtClean="0"/>
              <a:t>Focus</a:t>
            </a:r>
          </a:p>
          <a:p>
            <a:r>
              <a:rPr lang="sv-SE" sz="3200" dirty="0" err="1" smtClean="0"/>
              <a:t>Consistency</a:t>
            </a:r>
            <a:endParaRPr lang="sv-SE" sz="3200" dirty="0" smtClean="0"/>
          </a:p>
          <a:p>
            <a:r>
              <a:rPr lang="sv-SE" sz="3200" dirty="0" smtClean="0"/>
              <a:t>Motivation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2" name="Platshållare för innehåll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24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Questions?</a:t>
            </a:r>
            <a:endParaRPr lang="en-GB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half" idx="2"/>
          </p:nvPr>
        </p:nvSpPr>
        <p:spPr>
          <a:xfrm>
            <a:off x="4715376" y="1690689"/>
            <a:ext cx="3886200" cy="4351338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Thank you </a:t>
            </a:r>
          </a:p>
          <a:p>
            <a:pPr marL="0" indent="0">
              <a:buNone/>
            </a:pPr>
            <a:r>
              <a:rPr lang="en-GB" dirty="0" smtClean="0"/>
              <a:t>Keith.farr@fhs.se</a:t>
            </a:r>
            <a:endParaRPr lang="en-GB" dirty="0"/>
          </a:p>
        </p:txBody>
      </p:sp>
      <p:sp>
        <p:nvSpPr>
          <p:cNvPr id="2" name="Platshållare för innehåll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901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00621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What is Backward Design?</a:t>
            </a:r>
            <a:endParaRPr lang="sv-SE" dirty="0"/>
          </a:p>
        </p:txBody>
      </p:sp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361521" y="1219450"/>
            <a:ext cx="8309867" cy="4523804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rocess of designing </a:t>
            </a:r>
            <a:r>
              <a:rPr lang="en-US" dirty="0"/>
              <a:t>a lesson, unit, or course by first determining what the final outcomes are and then planning assessment strategies and finally determining methods of instruction and assignments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latshållare för innehåll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836" y="2191309"/>
            <a:ext cx="6415557" cy="367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00621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What is Backward Design?</a:t>
            </a:r>
            <a:endParaRPr lang="sv-SE" dirty="0"/>
          </a:p>
        </p:txBody>
      </p:sp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361521" y="1219450"/>
            <a:ext cx="8309867" cy="4523804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rocess of designing </a:t>
            </a:r>
            <a:r>
              <a:rPr lang="en-US" dirty="0"/>
              <a:t>a lesson, unit, or course by first determining what the final outcomes are and then planning assessment strategies and finally determining methods of instruction and </a:t>
            </a:r>
            <a:r>
              <a:rPr lang="en-US" dirty="0" smtClean="0"/>
              <a:t>assignments.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                                                  Learning Objective</a:t>
            </a:r>
            <a:endParaRPr lang="en-US" dirty="0"/>
          </a:p>
        </p:txBody>
      </p:sp>
      <p:pic>
        <p:nvPicPr>
          <p:cNvPr id="6" name="Platshållare för innehåll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837" y="2191309"/>
            <a:ext cx="4913637" cy="367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88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00621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What is Backward Design?</a:t>
            </a:r>
            <a:endParaRPr lang="sv-SE" dirty="0"/>
          </a:p>
        </p:txBody>
      </p:sp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361521" y="1219450"/>
            <a:ext cx="8309867" cy="4523804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rocess of designing </a:t>
            </a:r>
            <a:r>
              <a:rPr lang="en-US" dirty="0"/>
              <a:t>a lesson, unit, or course by first determining what the final outcomes are and then planning assessment strategies and finally determining methods of instruction and </a:t>
            </a:r>
            <a:r>
              <a:rPr lang="en-US" dirty="0" smtClean="0"/>
              <a:t>assignments.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                                                  Learning Objective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                                                  Exam Task</a:t>
            </a:r>
          </a:p>
        </p:txBody>
      </p:sp>
      <p:pic>
        <p:nvPicPr>
          <p:cNvPr id="6" name="Platshållare för innehåll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837" y="2191309"/>
            <a:ext cx="4913637" cy="367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63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00621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What is Backward Design?</a:t>
            </a:r>
            <a:endParaRPr lang="sv-SE" dirty="0"/>
          </a:p>
        </p:txBody>
      </p:sp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361521" y="1219450"/>
            <a:ext cx="8309867" cy="4523804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rocess of designing </a:t>
            </a:r>
            <a:r>
              <a:rPr lang="en-US" dirty="0"/>
              <a:t>a lesson, unit, or course by first determining what the final outcomes are and then planning assessment strategies and finally determining methods of instruction and </a:t>
            </a:r>
            <a:r>
              <a:rPr lang="en-US" dirty="0" smtClean="0"/>
              <a:t>assignments.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                                                  Learning Objective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                                                  Exam Task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                                                                        Teaching activities</a:t>
            </a:r>
          </a:p>
        </p:txBody>
      </p:sp>
      <p:pic>
        <p:nvPicPr>
          <p:cNvPr id="6" name="Platshållare för innehåll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837" y="2191309"/>
            <a:ext cx="4913637" cy="367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45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31467"/>
          </a:xfrm>
        </p:spPr>
        <p:txBody>
          <a:bodyPr>
            <a:normAutofit fontScale="90000"/>
          </a:bodyPr>
          <a:lstStyle/>
          <a:p>
            <a:r>
              <a:rPr lang="sv-SE" dirty="0" err="1" smtClean="0"/>
              <a:t>Benefits</a:t>
            </a:r>
            <a:r>
              <a:rPr lang="sv-SE" dirty="0" smtClean="0"/>
              <a:t> of Backward Design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1336341"/>
            <a:ext cx="78867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400" dirty="0" smtClean="0"/>
              <a:t>Aids planning &amp; teaching focus (limited time available)</a:t>
            </a:r>
          </a:p>
          <a:p>
            <a:pPr>
              <a:lnSpc>
                <a:spcPct val="150000"/>
              </a:lnSpc>
            </a:pPr>
            <a:r>
              <a:rPr lang="en-GB" sz="2400" dirty="0" smtClean="0"/>
              <a:t>Leads </a:t>
            </a:r>
            <a:r>
              <a:rPr lang="en-GB" sz="2400" dirty="0"/>
              <a:t>to improved constructive alignment</a:t>
            </a:r>
            <a:endParaRPr lang="sv-SE" sz="2400" dirty="0"/>
          </a:p>
          <a:p>
            <a:pPr>
              <a:lnSpc>
                <a:spcPct val="150000"/>
              </a:lnSpc>
            </a:pPr>
            <a:r>
              <a:rPr lang="en-GB" sz="2400" dirty="0" smtClean="0"/>
              <a:t>Transparent </a:t>
            </a:r>
            <a:r>
              <a:rPr lang="en-GB" sz="2400" dirty="0"/>
              <a:t>and </a:t>
            </a:r>
            <a:r>
              <a:rPr lang="en-GB" sz="2400" dirty="0" smtClean="0"/>
              <a:t>explicit</a:t>
            </a:r>
            <a:endParaRPr lang="sv-SE" sz="2400" dirty="0"/>
          </a:p>
          <a:p>
            <a:pPr>
              <a:lnSpc>
                <a:spcPct val="150000"/>
              </a:lnSpc>
            </a:pPr>
            <a:r>
              <a:rPr lang="en-GB" sz="2400" dirty="0"/>
              <a:t>Reduces risk of doing tasks for the sake of doing </a:t>
            </a:r>
            <a:r>
              <a:rPr lang="en-GB" sz="2400" dirty="0" smtClean="0"/>
              <a:t>them</a:t>
            </a:r>
          </a:p>
          <a:p>
            <a:pPr>
              <a:lnSpc>
                <a:spcPct val="150000"/>
              </a:lnSpc>
            </a:pPr>
            <a:r>
              <a:rPr lang="en-GB" sz="2400" dirty="0" smtClean="0"/>
              <a:t>Less chance of ‘hidden curriculum’ </a:t>
            </a:r>
            <a:endParaRPr lang="sv-SE" sz="24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0253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54757"/>
          </a:xfrm>
        </p:spPr>
        <p:txBody>
          <a:bodyPr/>
          <a:lstStyle/>
          <a:p>
            <a:r>
              <a:rPr lang="sv-SE" dirty="0" err="1" smtClean="0"/>
              <a:t>Some</a:t>
            </a:r>
            <a:r>
              <a:rPr lang="sv-SE" dirty="0" smtClean="0"/>
              <a:t> potential </a:t>
            </a:r>
            <a:r>
              <a:rPr lang="sv-SE" dirty="0" err="1" smtClean="0"/>
              <a:t>downsides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20425" y="1209175"/>
            <a:ext cx="7886700" cy="4351338"/>
          </a:xfrm>
        </p:spPr>
        <p:txBody>
          <a:bodyPr>
            <a:normAutofit/>
          </a:bodyPr>
          <a:lstStyle/>
          <a:p>
            <a:pPr lvl="0"/>
            <a:endParaRPr lang="en-US" sz="2400" dirty="0" smtClean="0"/>
          </a:p>
          <a:p>
            <a:pPr lvl="0">
              <a:lnSpc>
                <a:spcPct val="150000"/>
              </a:lnSpc>
            </a:pPr>
            <a:r>
              <a:rPr lang="en-US" sz="2400" dirty="0" smtClean="0"/>
              <a:t>Students possibly viewed less as individuals?</a:t>
            </a:r>
            <a:endParaRPr lang="sv-SE" sz="2400" dirty="0" smtClean="0"/>
          </a:p>
          <a:p>
            <a:pPr lvl="0">
              <a:lnSpc>
                <a:spcPct val="150000"/>
              </a:lnSpc>
            </a:pPr>
            <a:r>
              <a:rPr lang="en-US" sz="2400" dirty="0" smtClean="0"/>
              <a:t>Limits </a:t>
            </a:r>
            <a:r>
              <a:rPr lang="en-US" sz="2400" dirty="0"/>
              <a:t>chances for teacher </a:t>
            </a:r>
            <a:r>
              <a:rPr lang="en-US" sz="2400" dirty="0" smtClean="0"/>
              <a:t>improvisation?</a:t>
            </a:r>
            <a:endParaRPr lang="sv-SE" sz="2400" dirty="0"/>
          </a:p>
          <a:p>
            <a:pPr lvl="0">
              <a:lnSpc>
                <a:spcPct val="150000"/>
              </a:lnSpc>
            </a:pPr>
            <a:r>
              <a:rPr lang="en-US" sz="2400" dirty="0" smtClean="0"/>
              <a:t>A risk of student </a:t>
            </a:r>
            <a:r>
              <a:rPr lang="sv-SE" sz="2400" dirty="0" err="1" smtClean="0"/>
              <a:t>boredom</a:t>
            </a:r>
            <a:r>
              <a:rPr lang="sv-SE" sz="2400" dirty="0" smtClean="0"/>
              <a:t>?</a:t>
            </a:r>
          </a:p>
          <a:p>
            <a:pPr lvl="0">
              <a:lnSpc>
                <a:spcPct val="150000"/>
              </a:lnSpc>
            </a:pPr>
            <a:r>
              <a:rPr lang="en-US" sz="2400" dirty="0" smtClean="0"/>
              <a:t>Desired </a:t>
            </a:r>
            <a:r>
              <a:rPr lang="en-US" sz="2400" dirty="0"/>
              <a:t>results may fall short of student </a:t>
            </a:r>
            <a:r>
              <a:rPr lang="en-US" sz="2400" dirty="0" smtClean="0"/>
              <a:t>potential?</a:t>
            </a:r>
          </a:p>
          <a:p>
            <a:pPr lvl="0">
              <a:lnSpc>
                <a:spcPct val="150000"/>
              </a:lnSpc>
            </a:pPr>
            <a:r>
              <a:rPr lang="en-US" sz="2400" dirty="0"/>
              <a:t>L</a:t>
            </a:r>
            <a:r>
              <a:rPr lang="en-US" sz="2400" dirty="0" smtClean="0"/>
              <a:t>imited </a:t>
            </a:r>
            <a:r>
              <a:rPr lang="en-US" sz="2400" dirty="0"/>
              <a:t>opportunity </a:t>
            </a:r>
            <a:r>
              <a:rPr lang="en-US" sz="2400" dirty="0" smtClean="0"/>
              <a:t>for personal goal setting?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83235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47225"/>
          </a:xfrm>
        </p:spPr>
        <p:txBody>
          <a:bodyPr/>
          <a:lstStyle/>
          <a:p>
            <a:r>
              <a:rPr lang="sv-SE" dirty="0" err="1" smtClean="0"/>
              <a:t>Further</a:t>
            </a:r>
            <a:r>
              <a:rPr lang="sv-SE" dirty="0" smtClean="0"/>
              <a:t> </a:t>
            </a:r>
            <a:r>
              <a:rPr lang="sv-SE" dirty="0" err="1" smtClean="0"/>
              <a:t>reading</a:t>
            </a:r>
            <a:endParaRPr lang="sv-SE" dirty="0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8650" y="1334357"/>
            <a:ext cx="3460465" cy="4717930"/>
          </a:xfrm>
          <a:prstGeom prst="rect">
            <a:avLst/>
          </a:prstGeom>
        </p:spPr>
      </p:pic>
      <p:sp>
        <p:nvSpPr>
          <p:cNvPr id="6" name="Platshållare för innehåll 5"/>
          <p:cNvSpPr>
            <a:spLocks noGrp="1"/>
          </p:cNvSpPr>
          <p:nvPr>
            <p:ph sz="half" idx="2"/>
          </p:nvPr>
        </p:nvSpPr>
        <p:spPr>
          <a:xfrm>
            <a:off x="4485312" y="1445481"/>
            <a:ext cx="3886200" cy="4351338"/>
          </a:xfrm>
        </p:spPr>
        <p:txBody>
          <a:bodyPr/>
          <a:lstStyle/>
          <a:p>
            <a:r>
              <a:rPr lang="en-US" dirty="0"/>
              <a:t>Wiggins, Grant, and </a:t>
            </a:r>
            <a:r>
              <a:rPr lang="en-US" dirty="0" err="1"/>
              <a:t>McTighe</a:t>
            </a:r>
            <a:r>
              <a:rPr lang="en-US" dirty="0"/>
              <a:t>, Jay. (1998). Backward Design. In </a:t>
            </a:r>
            <a:r>
              <a:rPr lang="en-US" i="1" dirty="0"/>
              <a:t>Understanding by Design</a:t>
            </a:r>
            <a:r>
              <a:rPr lang="en-US" dirty="0"/>
              <a:t> (pp. 13-34). ASCD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sv-SE" dirty="0">
                <a:hlinkClick r:id="rId3"/>
              </a:rPr>
              <a:t>https://cft.vanderbilt.edu/guides-sub-pages/understanding-by-design</a:t>
            </a:r>
            <a:r>
              <a:rPr lang="sv-SE" dirty="0" smtClean="0">
                <a:hlinkClick r:id="rId3"/>
              </a:rPr>
              <a:t>/</a:t>
            </a:r>
            <a:endParaRPr lang="sv-SE" dirty="0" smtClean="0"/>
          </a:p>
          <a:p>
            <a:endParaRPr lang="sv-SE" dirty="0"/>
          </a:p>
          <a:p>
            <a:r>
              <a:rPr lang="sv-SE" dirty="0">
                <a:hlinkClick r:id="rId4"/>
              </a:rPr>
              <a:t>https://oer.pressbooks.pub/curriculumessentials/chapter/chapter-backward-design-process-as-a-curriculum-development-model</a:t>
            </a:r>
            <a:r>
              <a:rPr lang="sv-SE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69169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6952</TotalTime>
  <Words>907</Words>
  <Application>Microsoft Office PowerPoint</Application>
  <PresentationFormat>Bildspel på skärmen (4:3)</PresentationFormat>
  <Paragraphs>156</Paragraphs>
  <Slides>24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24</vt:i4>
      </vt:variant>
    </vt:vector>
  </HeadingPairs>
  <TitlesOfParts>
    <vt:vector size="29" baseType="lpstr">
      <vt:lpstr>Arial</vt:lpstr>
      <vt:lpstr>Calibri</vt:lpstr>
      <vt:lpstr>Candara</vt:lpstr>
      <vt:lpstr>Times New Roman</vt:lpstr>
      <vt:lpstr>Office-tema</vt:lpstr>
      <vt:lpstr>PowerPoint-presentation</vt:lpstr>
      <vt:lpstr>Overview</vt:lpstr>
      <vt:lpstr>What is Backward Design?</vt:lpstr>
      <vt:lpstr>What is Backward Design?</vt:lpstr>
      <vt:lpstr>What is Backward Design?</vt:lpstr>
      <vt:lpstr>What is Backward Design?</vt:lpstr>
      <vt:lpstr>Benefits of Backward Design</vt:lpstr>
      <vt:lpstr>Some potential downsides</vt:lpstr>
      <vt:lpstr>Further reading</vt:lpstr>
      <vt:lpstr>PowerPoint-presentation</vt:lpstr>
      <vt:lpstr> Context= The Officers’ Programme</vt:lpstr>
      <vt:lpstr>PowerPoint-presentation</vt:lpstr>
      <vt:lpstr>Language Learning on the Officers’ Programme</vt:lpstr>
      <vt:lpstr>Assumptions at the start of OP term 1</vt:lpstr>
      <vt:lpstr>Development of English Teaching on OP</vt:lpstr>
      <vt:lpstr>Development of English Teaching on OP</vt:lpstr>
      <vt:lpstr>Example- Basic Course in Land Tactics (term 1)</vt:lpstr>
      <vt:lpstr>Example- Basic Course in Land Tactics (term 1)</vt:lpstr>
      <vt:lpstr>Example- Basic Course in Land Tactics (term 1)</vt:lpstr>
      <vt:lpstr>Assessment criteria/ basis for feedback</vt:lpstr>
      <vt:lpstr>Case Study- Basic Course in Land Tactics</vt:lpstr>
      <vt:lpstr>Case Study- Basic Course in Land Tactics</vt:lpstr>
      <vt:lpstr>Conclusion</vt:lpstr>
      <vt:lpstr>Questions?</vt:lpstr>
    </vt:vector>
  </TitlesOfParts>
  <Company>Försvarshögskolan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Försvarshögskolan</dc:title>
  <dc:creator>Magnusson Camilla</dc:creator>
  <cp:lastModifiedBy>Farr Keith</cp:lastModifiedBy>
  <cp:revision>479</cp:revision>
  <cp:lastPrinted>2018-10-18T07:19:19Z</cp:lastPrinted>
  <dcterms:created xsi:type="dcterms:W3CDTF">2017-11-01T12:32:32Z</dcterms:created>
  <dcterms:modified xsi:type="dcterms:W3CDTF">2022-11-01T11:43:22Z</dcterms:modified>
</cp:coreProperties>
</file>