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46" y="-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EBA209D-E235-41B9-A63D-53DA38C6ECCE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21344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BDE6660-C543-4A08-865D-C27B50A9DC1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4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EF1D1C-43C4-47EA-B4CE-AD5AEA55F7D7}" type="datetime1">
              <a:rPr lang="en-US" smtClean="0"/>
              <a:pPr lvl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8CC6A4-2C4D-4467-96E8-1176EFC1F4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14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EF1D1C-43C4-47EA-B4CE-AD5AEA55F7D7}" type="datetime1">
              <a:rPr lang="en-US" smtClean="0"/>
              <a:pPr lvl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2D69C6-B9D3-4B8D-904B-BFB03480AEC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88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58825"/>
            <a:ext cx="2743200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58825"/>
            <a:ext cx="8077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EF1D1C-43C4-47EA-B4CE-AD5AEA55F7D7}" type="datetime1">
              <a:rPr lang="en-US" smtClean="0"/>
              <a:pPr lvl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0F54EB-56C7-4D13-BF15-FFD34B4F01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2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2E4197E-DF72-4B25-9213-BF9D01B6A0F1}" type="datetime1">
              <a:rPr lang="en-US" smtClean="0"/>
              <a:pPr lvl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DFA660-84E4-4DA5-BB2D-DE92891291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2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2E4197E-DF72-4B25-9213-BF9D01B6A0F1}" type="datetime1">
              <a:rPr lang="en-US" smtClean="0"/>
              <a:pPr lvl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99BD42-38CF-4980-B931-6097A174C7B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29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2E4197E-DF72-4B25-9213-BF9D01B6A0F1}" type="datetime1">
              <a:rPr lang="en-US" smtClean="0"/>
              <a:pPr lvl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A66AF4-FC30-4629-A59A-AD7B29CFA7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62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63" y="1846263"/>
            <a:ext cx="4953000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363" y="1846263"/>
            <a:ext cx="4953000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2E4197E-DF72-4B25-9213-BF9D01B6A0F1}" type="datetime1">
              <a:rPr lang="en-US" smtClean="0"/>
              <a:pPr lvl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3E71E2-FDEA-482F-AEDE-48A634B487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0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2E4197E-DF72-4B25-9213-BF9D01B6A0F1}" type="datetime1">
              <a:rPr lang="en-US" smtClean="0"/>
              <a:pPr lvl="0"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DE7F4A-BF59-4CC8-B95D-AC3F42626F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8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2E4197E-DF72-4B25-9213-BF9D01B6A0F1}" type="datetime1">
              <a:rPr lang="en-US" smtClean="0"/>
              <a:pPr lvl="0"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2F6925-1398-451F-950F-64F196226C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4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2E4197E-DF72-4B25-9213-BF9D01B6A0F1}" type="datetime1">
              <a:rPr lang="en-US" smtClean="0"/>
              <a:pPr lvl="0"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66C613-EAE4-45D9-BA55-D9C4D739E3A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91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2E4197E-DF72-4B25-9213-BF9D01B6A0F1}" type="datetime1">
              <a:rPr lang="en-US" smtClean="0"/>
              <a:pPr lvl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25761E-0854-481F-BA34-16C6489D75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7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EF1D1C-43C4-47EA-B4CE-AD5AEA55F7D7}" type="datetime1">
              <a:rPr lang="en-US" smtClean="0"/>
              <a:pPr lvl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54949E-0532-4FB7-9792-E4FBC52F93B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9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2E4197E-DF72-4B25-9213-BF9D01B6A0F1}" type="datetime1">
              <a:rPr lang="en-US" smtClean="0"/>
              <a:pPr lvl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F475CB-354B-44D5-A378-FFD288EE3B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39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2E4197E-DF72-4B25-9213-BF9D01B6A0F1}" type="datetime1">
              <a:rPr lang="en-US" smtClean="0"/>
              <a:pPr lvl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65EC98-91F3-4AB0-8248-7870904815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0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0763" y="287338"/>
            <a:ext cx="2514600" cy="5581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6963" y="287338"/>
            <a:ext cx="7391400" cy="5581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2E4197E-DF72-4B25-9213-BF9D01B6A0F1}" type="datetime1">
              <a:rPr lang="en-US" smtClean="0"/>
              <a:pPr lvl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D327C7-DCD7-468A-984B-1BEB6CAFF00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5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EF1D1C-43C4-47EA-B4CE-AD5AEA55F7D7}" type="datetime1">
              <a:rPr lang="en-US" smtClean="0"/>
              <a:pPr lvl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0F0AE1-538B-49A4-8820-A7F313E7141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7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EF1D1C-43C4-47EA-B4CE-AD5AEA55F7D7}" type="datetime1">
              <a:rPr lang="en-US" smtClean="0"/>
              <a:pPr lvl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C3FD2B-7B36-42D4-AB9D-A97DDC0C330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EF1D1C-43C4-47EA-B4CE-AD5AEA55F7D7}" type="datetime1">
              <a:rPr lang="en-US" smtClean="0"/>
              <a:pPr lvl="0"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970C82-FCFE-47AE-BF43-35EEF27495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7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EF1D1C-43C4-47EA-B4CE-AD5AEA55F7D7}" type="datetime1">
              <a:rPr lang="en-US" smtClean="0"/>
              <a:pPr lvl="0"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4AEBC2-7F9D-4B08-B12D-06702CA88B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EF1D1C-43C4-47EA-B4CE-AD5AEA55F7D7}" type="datetime1">
              <a:rPr lang="en-US" smtClean="0"/>
              <a:pPr lvl="0"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DCE781-4835-4492-A6CA-0DBAE70773A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EF1D1C-43C4-47EA-B4CE-AD5AEA55F7D7}" type="datetime1">
              <a:rPr lang="en-US" smtClean="0"/>
              <a:pPr lvl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DEF4D0-DE7C-4B30-9FC5-F52CE37BF6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2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EF1D1C-43C4-47EA-B4CE-AD5AEA55F7D7}" type="datetime1">
              <a:rPr lang="en-US" smtClean="0"/>
              <a:pPr lvl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FA0F76-9565-4397-853C-8EFB654CBD4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2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6400799"/>
            <a:ext cx="1219176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D582C"/>
          </a:solidFill>
          <a:ln>
            <a:noFill/>
            <a:prstDash val="solid"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0" y="6334200"/>
            <a:ext cx="12191760" cy="65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48312"/>
          </a:solidFill>
          <a:ln>
            <a:noFill/>
            <a:prstDash val="solid"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Straight Connector 9"/>
          <p:cNvSpPr/>
          <p:nvPr/>
        </p:nvSpPr>
        <p:spPr>
          <a:xfrm>
            <a:off x="1193399" y="1737719"/>
            <a:ext cx="9966961" cy="0"/>
          </a:xfrm>
          <a:prstGeom prst="line">
            <a:avLst/>
          </a:prstGeom>
          <a:noFill/>
          <a:ln w="648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3240" y="6400799"/>
            <a:ext cx="12188519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D582C"/>
          </a:solidFill>
          <a:ln>
            <a:noFill/>
            <a:prstDash val="solid"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0" y="6334200"/>
            <a:ext cx="12188519" cy="63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48312"/>
          </a:solidFill>
          <a:ln>
            <a:noFill/>
            <a:prstDash val="solid"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Klikk for å redigere titteltekstformatetKlikk for å redigere tittelstil</a:t>
            </a:r>
          </a:p>
        </p:txBody>
      </p:sp>
      <p:sp>
        <p:nvSpPr>
          <p:cNvPr id="8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097280" y="6459840"/>
            <a:ext cx="24717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0EF1D1C-43C4-47EA-B4CE-AD5AEA55F7D7}" type="datetime1">
              <a:rPr lang="en-US"/>
              <a:pPr lvl="0"/>
              <a:t>2023/10/15</a:t>
            </a:fld>
            <a:endParaRPr lang="en-US"/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686039" y="6459840"/>
            <a:ext cx="48225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900360" y="6459840"/>
            <a:ext cx="1311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406772E-280A-4A23-AA96-4FD08197F6C3}" type="slidenum">
              <a:t>‹#›</a:t>
            </a:fld>
            <a:endParaRPr lang="en-US"/>
          </a:p>
        </p:txBody>
      </p:sp>
      <p:sp>
        <p:nvSpPr>
          <p:cNvPr id="11" name="Straight Connector 8"/>
          <p:cNvSpPr/>
          <p:nvPr/>
        </p:nvSpPr>
        <p:spPr>
          <a:xfrm>
            <a:off x="1207439" y="4343400"/>
            <a:ext cx="9875521" cy="0"/>
          </a:xfrm>
          <a:prstGeom prst="line">
            <a:avLst/>
          </a:prstGeom>
          <a:noFill/>
          <a:ln w="648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2" name="Text Placeholder 1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l" rtl="0" hangingPunct="1">
        <a:lnSpc>
          <a:spcPct val="85000"/>
        </a:lnSpc>
        <a:spcBef>
          <a:spcPts val="0"/>
        </a:spcBef>
        <a:spcAft>
          <a:spcPts val="0"/>
        </a:spcAft>
        <a:buNone/>
        <a:tabLst/>
        <a:defRPr lang="en-US" sz="8000" b="0" i="0" u="none" strike="noStrike" kern="1200" spc="0">
          <a:ln>
            <a:noFill/>
          </a:ln>
          <a:solidFill>
            <a:srgbClr val="404040"/>
          </a:solidFill>
          <a:latin typeface="Calibri Light" pitchFamily="18"/>
          <a:ea typeface="Microsoft YaHei" pitchFamily="2"/>
          <a:cs typeface="Arial" pitchFamily="2"/>
        </a:defRPr>
      </a:lvl1pPr>
    </p:titleStyle>
    <p:bodyStyle>
      <a:lvl1pPr algn="l" rtl="0" hangingPunct="1">
        <a:lnSpc>
          <a:spcPct val="90000"/>
        </a:lnSpc>
        <a:spcBef>
          <a:spcPts val="0"/>
        </a:spcBef>
        <a:spcAft>
          <a:spcPts val="1417"/>
        </a:spcAft>
        <a:tabLst/>
        <a:defRPr lang="en-US" sz="2000" b="0" i="0" u="none" strike="noStrike" kern="1200" spc="0">
          <a:ln>
            <a:noFill/>
          </a:ln>
          <a:solidFill>
            <a:srgbClr val="404040"/>
          </a:solidFill>
          <a:latin typeface="Calibri" pitchFamily="18"/>
          <a:ea typeface="Microsoft YaHei" pitchFamily="2"/>
          <a:cs typeface="Ari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6400799"/>
            <a:ext cx="1219176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D582C"/>
          </a:solidFill>
          <a:ln>
            <a:noFill/>
            <a:prstDash val="solid"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0" y="6334200"/>
            <a:ext cx="12191760" cy="65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48312"/>
          </a:solidFill>
          <a:ln>
            <a:noFill/>
            <a:prstDash val="solid"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Straight Connector 9"/>
          <p:cNvSpPr/>
          <p:nvPr/>
        </p:nvSpPr>
        <p:spPr>
          <a:xfrm>
            <a:off x="1193399" y="1737719"/>
            <a:ext cx="9966961" cy="0"/>
          </a:xfrm>
          <a:prstGeom prst="line">
            <a:avLst/>
          </a:prstGeom>
          <a:noFill/>
          <a:ln w="648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Klikk for å redigere titteltekstformatetKlikk for å redigere tittelstil</a:t>
            </a:r>
          </a:p>
        </p:txBody>
      </p:sp>
      <p:sp>
        <p:nvSpPr>
          <p:cNvPr id="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097280" y="1845719"/>
            <a:ext cx="10058040" cy="402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en-US"/>
              <a:t>Klikk for å redigere formatet på disposisjonsteksten</a:t>
            </a:r>
          </a:p>
          <a:p>
            <a:pPr lvl="1"/>
            <a:r>
              <a:rPr lang="en-US"/>
              <a:t>Andre disposisjonsnivå</a:t>
            </a:r>
          </a:p>
          <a:p>
            <a:pPr lvl="2"/>
            <a:r>
              <a:rPr lang="en-US"/>
              <a:t>Tredje disposisjonsnivå</a:t>
            </a:r>
          </a:p>
          <a:p>
            <a:pPr lvl="3"/>
            <a:r>
              <a:rPr lang="en-US"/>
              <a:t>Fjerde disposisjonsnivå</a:t>
            </a:r>
          </a:p>
          <a:p>
            <a:pPr lvl="4"/>
            <a:r>
              <a:rPr lang="en-US"/>
              <a:t>Femte disposisjonsnivå</a:t>
            </a:r>
          </a:p>
          <a:p>
            <a:pPr lvl="5"/>
            <a:r>
              <a:rPr lang="en-US"/>
              <a:t>Sjette disposisjonsnivå</a:t>
            </a:r>
          </a:p>
          <a:p>
            <a:pPr lvl="6"/>
            <a:r>
              <a:rPr lang="en-US"/>
              <a:t>Sjuende disposisjonsnivå</a:t>
            </a:r>
          </a:p>
          <a:p>
            <a:pPr lvl="7"/>
            <a:r>
              <a:rPr lang="en-US"/>
              <a:t>Åttende disposisjonsnivå</a:t>
            </a:r>
          </a:p>
          <a:p>
            <a:pPr lvl="0"/>
            <a:r>
              <a:rPr lang="en-US"/>
              <a:t>Niende disposisjonsnivåKlikk for å redigere tekststiler i malen</a:t>
            </a:r>
          </a:p>
          <a:p>
            <a:pPr lvl="1"/>
            <a:r>
              <a:rPr lang="en-US"/>
              <a:t>Andre nivå</a:t>
            </a:r>
          </a:p>
          <a:p>
            <a:pPr lvl="2"/>
            <a:r>
              <a:rPr lang="en-US"/>
              <a:t>Tredje nivå</a:t>
            </a:r>
          </a:p>
          <a:p>
            <a:pPr lvl="3"/>
            <a:r>
              <a:rPr lang="en-US"/>
              <a:t>Fjerde nivå</a:t>
            </a:r>
          </a:p>
          <a:p>
            <a:pPr lvl="4"/>
            <a:r>
              <a:rPr lang="en-US"/>
              <a:t>Femte nivå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097280" y="6459840"/>
            <a:ext cx="24717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2E4197E-DF72-4B25-9213-BF9D01B6A0F1}" type="datetime1">
              <a:rPr lang="en-US"/>
              <a:pPr lvl="0"/>
              <a:t>2023/10/15</a:t>
            </a:fld>
            <a:endParaRPr lang="en-US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686039" y="6459840"/>
            <a:ext cx="48225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900360" y="6459840"/>
            <a:ext cx="1311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FBF98AC-AE61-4314-8029-4DFDD9DD3B1B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rtl="0" hangingPunct="1">
        <a:lnSpc>
          <a:spcPct val="85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200" spc="0">
          <a:ln>
            <a:noFill/>
          </a:ln>
          <a:solidFill>
            <a:srgbClr val="404040"/>
          </a:solidFill>
          <a:latin typeface="Calibri Light" pitchFamily="18"/>
          <a:ea typeface="Microsoft YaHei" pitchFamily="2"/>
          <a:cs typeface="Arial" pitchFamily="2"/>
        </a:defRPr>
      </a:lvl1pPr>
    </p:titleStyle>
    <p:bodyStyle>
      <a:lvl1pPr lvl="0">
        <a:buSzPct val="45000"/>
        <a:buFont typeface="StarSymbol"/>
        <a:buChar char="●"/>
        <a:tabLst/>
        <a:defRPr lang="en-US" sz="2000" b="0" i="0" u="none" strike="noStrike" spc="0">
          <a:solidFill>
            <a:srgbClr val="40404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en-US" sz="2000" b="0" i="0" u="none" strike="noStrike" spc="0">
          <a:solidFill>
            <a:srgbClr val="40404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en-US" sz="2000" b="0" i="0" u="none" strike="noStrike" spc="0">
          <a:solidFill>
            <a:srgbClr val="40404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en-US" sz="2000" b="0" i="0" u="none" strike="noStrike" spc="0">
          <a:solidFill>
            <a:srgbClr val="40404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en-US" sz="2000" b="0" i="0" u="none" strike="noStrike" spc="0">
          <a:solidFill>
            <a:srgbClr val="40404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en-US" sz="2000" b="0" i="0" u="none" strike="noStrike" spc="0">
          <a:solidFill>
            <a:srgbClr val="40404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en-US" sz="2000" b="0" i="0" u="none" strike="noStrike" spc="0">
          <a:solidFill>
            <a:srgbClr val="40404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en-US" sz="2000" b="0" i="0" u="none" strike="noStrike" spc="0">
          <a:solidFill>
            <a:srgbClr val="404040"/>
          </a:solidFill>
          <a:latin typeface="Calibri" pitchFamily="18"/>
        </a:defRPr>
      </a:lvl8pPr>
      <a:lvl9pPr marL="0" marR="0" lvl="0" indent="0" algn="l" rtl="0" hangingPunct="1">
        <a:lnSpc>
          <a:spcPct val="90000"/>
        </a:lnSpc>
        <a:spcBef>
          <a:spcPts val="1199"/>
        </a:spcBef>
        <a:spcAft>
          <a:spcPts val="201"/>
        </a:spcAft>
        <a:buClr>
          <a:srgbClr val="E48312"/>
        </a:buClr>
        <a:buSzPct val="100000"/>
        <a:buFont typeface="Calibri" pitchFamily="32"/>
        <a:buChar char=" "/>
        <a:tabLst/>
        <a:defRPr lang="en-US" sz="2000" b="0" i="0" u="none" strike="noStrike" spc="0">
          <a:solidFill>
            <a:srgbClr val="404040"/>
          </a:solidFill>
          <a:latin typeface="Calibri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822960" y="1932840"/>
            <a:ext cx="10058040" cy="14504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2600" b="1">
                <a:latin typeface="Arial" pitchFamily="34"/>
              </a:rPr>
              <a:t>The military exercise as an arena for practicing language and interpretation skills - The Hammarskjöld exercise</a:t>
            </a:r>
            <a:r>
              <a:rPr lang="en-US" sz="1800">
                <a:latin typeface="Times New Roman" pitchFamily="18"/>
              </a:rPr>
              <a:t/>
            </a:r>
            <a:br>
              <a:rPr lang="en-US" sz="1800">
                <a:latin typeface="Times New Roman" pitchFamily="18"/>
              </a:rPr>
            </a:br>
            <a:endParaRPr lang="en-US" sz="1800">
              <a:latin typeface="Times New Roman" pitchFamily="18"/>
            </a:endParaRPr>
          </a:p>
        </p:txBody>
      </p:sp>
      <p:pic>
        <p:nvPicPr>
          <p:cNvPr id="3" name="Bilde 6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665640" y="36720"/>
            <a:ext cx="2743199" cy="2102760"/>
          </a:xfrm>
        </p:spPr>
      </p:pic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046520" y="3840479"/>
            <a:ext cx="5354280" cy="2158560"/>
          </a:xfrm>
        </p:spPr>
        <p:txBody>
          <a:bodyPr lIns="0" tIns="0" rIns="0" bIns="0">
            <a:spAutoFit/>
          </a:bodyPr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9pPr>
          </a:lstStyle>
          <a:p>
            <a:pPr marL="0" lvl="0" indent="0">
              <a:lnSpc>
                <a:spcPct val="85000"/>
              </a:lnSpc>
              <a:spcAft>
                <a:spcPts val="0"/>
              </a:spcAft>
              <a:buNone/>
            </a:pPr>
            <a:r>
              <a:rPr lang="en-US" sz="1800">
                <a:latin typeface="Calibri Light" pitchFamily="18"/>
              </a:rPr>
              <a:t>Eva Marie Håland</a:t>
            </a:r>
          </a:p>
          <a:p>
            <a:pPr marL="0" lvl="0" indent="0">
              <a:lnSpc>
                <a:spcPct val="85000"/>
              </a:lnSpc>
              <a:spcAft>
                <a:spcPts val="0"/>
              </a:spcAft>
              <a:buNone/>
            </a:pPr>
            <a:r>
              <a:rPr lang="en-US" sz="1800">
                <a:latin typeface="Calibri Light" pitchFamily="18"/>
              </a:rPr>
              <a:t>Associate professor</a:t>
            </a:r>
          </a:p>
          <a:p>
            <a:pPr marL="0" lvl="0" indent="0">
              <a:lnSpc>
                <a:spcPct val="85000"/>
              </a:lnSpc>
              <a:spcAft>
                <a:spcPts val="0"/>
              </a:spcAft>
              <a:buNone/>
            </a:pPr>
            <a:r>
              <a:rPr lang="en-US" sz="1800">
                <a:latin typeface="Calibri Light" pitchFamily="18"/>
              </a:rPr>
              <a:t>The Norwegian Defence Language and Intelligence Academy</a:t>
            </a:r>
          </a:p>
          <a:p>
            <a:pPr marL="0" lvl="0" indent="0">
              <a:lnSpc>
                <a:spcPct val="85000"/>
              </a:lnSpc>
              <a:spcAft>
                <a:spcPts val="0"/>
              </a:spcAft>
              <a:buNone/>
            </a:pPr>
            <a:r>
              <a:rPr lang="en-US" sz="1800">
                <a:latin typeface="Calibri Light" pitchFamily="18"/>
              </a:rPr>
              <a:t>The Norwegian Defence University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val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>Evaluation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9pPr>
          </a:lstStyle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2"/>
              <a:buChar char=" "/>
            </a:pPr>
            <a:r>
              <a:rPr lang="en-US" sz="3200" dirty="0">
                <a:latin typeface="Calibri" pitchFamily="18"/>
              </a:rPr>
              <a:t>- Language training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2"/>
              <a:buChar char=" "/>
            </a:pPr>
            <a:r>
              <a:rPr lang="en-US" sz="3200" dirty="0">
                <a:latin typeface="Calibri" pitchFamily="18"/>
              </a:rPr>
              <a:t>- Interpretation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2"/>
              <a:buChar char=" "/>
            </a:pPr>
            <a:endParaRPr lang="en-US" sz="3200" dirty="0">
              <a:latin typeface="Calibri" pitchFamily="18"/>
            </a:endParaRPr>
          </a:p>
          <a:p>
            <a:pPr marL="0" lvl="1" indent="0">
              <a:buNone/>
            </a:pPr>
            <a:r>
              <a:rPr lang="en-US" sz="3200" dirty="0" smtClean="0">
                <a:latin typeface="Calibri" pitchFamily="18"/>
              </a:rPr>
              <a:t>	- </a:t>
            </a:r>
            <a:r>
              <a:rPr lang="en-US" sz="3200" dirty="0">
                <a:latin typeface="Calibri" pitchFamily="18"/>
              </a:rPr>
              <a:t>Multilingual communication in military operations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None/>
            </a:pPr>
            <a:endParaRPr lang="en-US" dirty="0">
              <a:latin typeface="Calibri" pitchFamily="18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330920" y="200520"/>
            <a:ext cx="1820160" cy="1364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valuation - language tra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>Evaluation - language training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9pPr>
          </a:lstStyle>
          <a:p>
            <a:pPr marL="0" lvl="0" indent="0">
              <a:spcBef>
                <a:spcPts val="1199"/>
              </a:spcBef>
              <a:spcAft>
                <a:spcPts val="201"/>
              </a:spcAft>
              <a:buNone/>
            </a:pPr>
            <a:endParaRPr lang="en-US" dirty="0">
              <a:latin typeface="Calibri" pitchFamily="18"/>
            </a:endParaRP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Arial" pitchFamily="32"/>
              <a:buChar char="•"/>
            </a:pPr>
            <a:r>
              <a:rPr lang="en-US" sz="3200" dirty="0">
                <a:latin typeface="Calibri" pitchFamily="18"/>
              </a:rPr>
              <a:t>Greater outcome than initially expected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Arial" pitchFamily="32"/>
              <a:buChar char="•"/>
            </a:pPr>
            <a:r>
              <a:rPr lang="en-US" sz="3200" dirty="0">
                <a:latin typeface="Calibri" pitchFamily="18"/>
              </a:rPr>
              <a:t>The opportunity to speak </a:t>
            </a:r>
            <a:r>
              <a:rPr lang="en-US" sz="3200" dirty="0" smtClean="0">
                <a:latin typeface="Calibri" pitchFamily="18"/>
              </a:rPr>
              <a:t>Arabic only for </a:t>
            </a:r>
            <a:r>
              <a:rPr lang="en-US" sz="3200" dirty="0">
                <a:latin typeface="Calibri" pitchFamily="18"/>
              </a:rPr>
              <a:t>a </a:t>
            </a:r>
            <a:r>
              <a:rPr lang="en-US" sz="3200" dirty="0" smtClean="0">
                <a:latin typeface="Calibri" pitchFamily="18"/>
              </a:rPr>
              <a:t>long period of time leading </a:t>
            </a:r>
            <a:r>
              <a:rPr lang="en-US" sz="3200" dirty="0">
                <a:latin typeface="Calibri" pitchFamily="18"/>
              </a:rPr>
              <a:t>to enhanced fluency and control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Arial" pitchFamily="32"/>
              <a:buChar char="•"/>
            </a:pPr>
            <a:r>
              <a:rPr lang="en-US" sz="3200" dirty="0">
                <a:latin typeface="Calibri" pitchFamily="18"/>
              </a:rPr>
              <a:t>The opportunity to confer with instructors and external role player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Arial" pitchFamily="32"/>
              <a:buChar char="•"/>
            </a:pPr>
            <a:r>
              <a:rPr lang="en-US" sz="3200" dirty="0">
                <a:latin typeface="Calibri" pitchFamily="18"/>
              </a:rPr>
              <a:t>Post-field activities: podcast and vocabulary drills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None/>
            </a:pPr>
            <a:endParaRPr lang="en-US" dirty="0">
              <a:latin typeface="Calibri" pitchFamily="18"/>
            </a:endParaRP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None/>
            </a:pPr>
            <a:endParaRPr lang="en-US" dirty="0">
              <a:latin typeface="Calibri" pitchFamily="18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330920" y="200520"/>
            <a:ext cx="1820160" cy="1364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2"/>
          <p:cNvSpPr/>
          <p:nvPr/>
        </p:nvSpPr>
        <p:spPr>
          <a:xfrm>
            <a:off x="731519" y="1859399"/>
            <a:ext cx="4678200" cy="25956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FF0000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“That we had the chance to speak </a:t>
            </a:r>
            <a:r>
              <a:rPr lang="en-US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Arabic almost </a:t>
            </a: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as much as we </a:t>
            </a:r>
            <a:r>
              <a:rPr lang="en-US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wanted. </a:t>
            </a: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When we were with other Arabic-speaking role players, only our imagination restricted the topics we talked about. Therefore, we </a:t>
            </a:r>
            <a:r>
              <a:rPr lang="en-US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could benefit from </a:t>
            </a: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exchanging opinions and questions </a:t>
            </a:r>
            <a:r>
              <a:rPr lang="en-US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about ways </a:t>
            </a: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of expressing oneself in the different scenarios”</a:t>
            </a:r>
          </a:p>
        </p:txBody>
      </p:sp>
      <p:sp>
        <p:nvSpPr>
          <p:cNvPr id="3" name="TekstSylinder 3"/>
          <p:cNvSpPr/>
          <p:nvPr/>
        </p:nvSpPr>
        <p:spPr>
          <a:xfrm>
            <a:off x="739439" y="4846320"/>
            <a:ext cx="4838400" cy="13432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9080">
            <a:solidFill>
              <a:srgbClr val="00B0F0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“We therefore </a:t>
            </a:r>
            <a:r>
              <a:rPr lang="en-US" sz="2000" dirty="0" smtClean="0"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changed to</a:t>
            </a:r>
            <a:r>
              <a:rPr lang="en-US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 </a:t>
            </a: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an Arabic mindset </a:t>
            </a:r>
            <a:r>
              <a:rPr lang="en-US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for the </a:t>
            </a: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entire day, where Arabic was </a:t>
            </a:r>
            <a:r>
              <a:rPr lang="en-US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associated not </a:t>
            </a: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with school lessons, but rather </a:t>
            </a:r>
            <a:r>
              <a:rPr lang="en-US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treated as our </a:t>
            </a: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everyday language”</a:t>
            </a:r>
          </a:p>
        </p:txBody>
      </p:sp>
      <p:sp>
        <p:nvSpPr>
          <p:cNvPr id="4" name="TekstSylinder 4"/>
          <p:cNvSpPr/>
          <p:nvPr/>
        </p:nvSpPr>
        <p:spPr>
          <a:xfrm>
            <a:off x="6020999" y="1803960"/>
            <a:ext cx="5467680" cy="228256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B050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“I experienced that we, in these conversations, have gone through a wide range of topics, for example medicine, the military, the United Nations, conflicts, military operations, food, daily life (family, place of residence, origin), and so on. This </a:t>
            </a:r>
            <a:r>
              <a:rPr lang="en-US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was </a:t>
            </a: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rewarding, since I had to </a:t>
            </a:r>
            <a:r>
              <a:rPr lang="en-US" sz="2000" dirty="0" smtClean="0"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put</a:t>
            </a:r>
            <a:r>
              <a:rPr lang="en-US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t</a:t>
            </a:r>
            <a:r>
              <a:rPr lang="en-US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he </a:t>
            </a: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various </a:t>
            </a:r>
            <a:r>
              <a:rPr lang="en-US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topics into </a:t>
            </a: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context”</a:t>
            </a:r>
          </a:p>
        </p:txBody>
      </p:sp>
      <p:sp>
        <p:nvSpPr>
          <p:cNvPr id="5" name="TekstSylinder 5"/>
          <p:cNvSpPr/>
          <p:nvPr/>
        </p:nvSpPr>
        <p:spPr>
          <a:xfrm>
            <a:off x="6790680" y="4449240"/>
            <a:ext cx="4614480" cy="13432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7030A0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“I experienced that being forced to speak a lot in front of strangers, with strangers and through an interpreter lowers the threshold for speaking next time.”</a:t>
            </a:r>
          </a:p>
        </p:txBody>
      </p:sp>
      <p:pic>
        <p:nvPicPr>
          <p:cNvPr id="6" name="Bild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330920" y="200520"/>
            <a:ext cx="1820160" cy="1364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/>
          <p:nvPr/>
        </p:nvSpPr>
        <p:spPr>
          <a:xfrm>
            <a:off x="640080" y="1921320"/>
            <a:ext cx="5077440" cy="27206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FF0000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“I had a moment of </a:t>
            </a:r>
            <a:r>
              <a:rPr lang="en-US" sz="2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realization 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regarding amount of </a:t>
            </a:r>
            <a:r>
              <a:rPr lang="en-US" sz="2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practice 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and self-confidence […] we just have to throw </a:t>
            </a:r>
            <a:r>
              <a:rPr lang="en-US" sz="2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ourselves into it, 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make mistakes, misunderstand and make a fool of ourselves in order to achieve the progress in language that we need”</a:t>
            </a:r>
          </a:p>
        </p:txBody>
      </p:sp>
      <p:sp>
        <p:nvSpPr>
          <p:cNvPr id="3" name="TekstSylinder 2"/>
          <p:cNvSpPr/>
          <p:nvPr/>
        </p:nvSpPr>
        <p:spPr>
          <a:xfrm>
            <a:off x="6358320" y="3682378"/>
            <a:ext cx="4882680" cy="1969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00B0F0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“I was 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Calibri" pitchFamily="1"/>
                <a:cs typeface="Arial" pitchFamily="34"/>
              </a:rPr>
              <a:t>able to </a:t>
            </a:r>
            <a:r>
              <a:rPr lang="en-US" sz="2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Calibri" pitchFamily="1"/>
                <a:cs typeface="Arial" pitchFamily="34"/>
              </a:rPr>
              <a:t>internalize the language to </a:t>
            </a:r>
            <a:r>
              <a:rPr lang="en-US" sz="2400" dirty="0" smtClean="0">
                <a:solidFill>
                  <a:srgbClr val="000000"/>
                </a:solidFill>
                <a:latin typeface="Calibri" pitchFamily="18"/>
                <a:ea typeface="Calibri" pitchFamily="1"/>
                <a:cs typeface="Arial" pitchFamily="34"/>
              </a:rPr>
              <a:t>a </a:t>
            </a:r>
            <a:r>
              <a:rPr lang="en-US" sz="2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Calibri" pitchFamily="1"/>
                <a:cs typeface="Arial" pitchFamily="34"/>
              </a:rPr>
              <a:t>greater 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Calibri" pitchFamily="1"/>
                <a:cs typeface="Arial" pitchFamily="34"/>
              </a:rPr>
              <a:t>degree than before, especially </a:t>
            </a:r>
            <a:r>
              <a:rPr lang="en-US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when it comes to ‘standard’ formulations that are frequently used”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330920" y="200520"/>
            <a:ext cx="1820160" cy="1364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valuation - interpre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>
                <a:latin typeface="Calibri" pitchFamily="34"/>
                <a:cs typeface="Arial" pitchFamily="34"/>
              </a:rPr>
              <a:t/>
            </a:r>
            <a:br>
              <a:rPr lang="en-US" dirty="0">
                <a:latin typeface="Calibri" pitchFamily="34"/>
                <a:cs typeface="Arial" pitchFamily="34"/>
              </a:rPr>
            </a:br>
            <a:r>
              <a:rPr lang="en-US" dirty="0">
                <a:latin typeface="Calibri" pitchFamily="34"/>
                <a:cs typeface="Arial" pitchFamily="34"/>
              </a:rPr>
              <a:t>Evaluation - interpretation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9pPr>
          </a:lstStyle>
          <a:p>
            <a:pPr marL="0" lvl="0" indent="0">
              <a:lnSpc>
                <a:spcPct val="107000"/>
              </a:lnSpc>
              <a:spcBef>
                <a:spcPts val="201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Arial" pitchFamily="32"/>
              <a:buChar char="•"/>
            </a:pPr>
            <a:r>
              <a:rPr lang="en-US" dirty="0">
                <a:latin typeface="Calibri" pitchFamily="18"/>
              </a:rPr>
              <a:t> </a:t>
            </a:r>
            <a:r>
              <a:rPr lang="en-US" sz="2800" dirty="0">
                <a:latin typeface="Calibri" pitchFamily="18"/>
              </a:rPr>
              <a:t>Learning outcome on several aspects </a:t>
            </a:r>
            <a:r>
              <a:rPr lang="en-US" sz="2800" dirty="0" smtClean="0">
                <a:latin typeface="Calibri" pitchFamily="18"/>
              </a:rPr>
              <a:t>regarding the </a:t>
            </a:r>
            <a:r>
              <a:rPr lang="en-US" sz="2800" dirty="0">
                <a:latin typeface="Calibri" pitchFamily="18"/>
              </a:rPr>
              <a:t>role </a:t>
            </a:r>
            <a:r>
              <a:rPr lang="en-US" sz="2800" dirty="0" smtClean="0">
                <a:latin typeface="Calibri" pitchFamily="18"/>
              </a:rPr>
              <a:t>of the  interpreter</a:t>
            </a:r>
            <a:r>
              <a:rPr lang="en-US" sz="2800" dirty="0">
                <a:latin typeface="Calibri" pitchFamily="18"/>
              </a:rPr>
              <a:t>:</a:t>
            </a:r>
          </a:p>
          <a:p>
            <a:pPr marL="0" lvl="1" indent="0">
              <a:lnSpc>
                <a:spcPct val="107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ourier New" pitchFamily="49"/>
              <a:buChar char="o"/>
            </a:pPr>
            <a:r>
              <a:rPr lang="en-US" sz="2600" dirty="0">
                <a:latin typeface="Calibri" pitchFamily="18"/>
              </a:rPr>
              <a:t>The role of the interpreter in a military context</a:t>
            </a:r>
          </a:p>
          <a:p>
            <a:pPr marL="0" lvl="1" indent="0">
              <a:lnSpc>
                <a:spcPct val="107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ourier New" pitchFamily="49"/>
              <a:buChar char="o"/>
            </a:pPr>
            <a:r>
              <a:rPr lang="en-US" sz="2600" dirty="0">
                <a:latin typeface="Calibri" pitchFamily="34"/>
                <a:cs typeface="Arial" pitchFamily="32"/>
              </a:rPr>
              <a:t>Positioning</a:t>
            </a:r>
          </a:p>
          <a:p>
            <a:pPr marL="0" lvl="1" indent="0"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ourier New" pitchFamily="49"/>
              <a:buChar char="o"/>
            </a:pPr>
            <a:r>
              <a:rPr lang="en-US" sz="2400" dirty="0" smtClean="0">
                <a:latin typeface="Calibri" pitchFamily="34"/>
                <a:cs typeface="Arial" pitchFamily="32"/>
              </a:rPr>
              <a:t>Interpretation ethics</a:t>
            </a:r>
            <a:endParaRPr lang="en-US" sz="2400" dirty="0">
              <a:latin typeface="Calibri" pitchFamily="34"/>
              <a:cs typeface="Arial" pitchFamily="32"/>
            </a:endParaRPr>
          </a:p>
          <a:p>
            <a:pPr marL="0" lvl="1" indent="0"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ourier New" pitchFamily="49"/>
              <a:buChar char="o"/>
            </a:pPr>
            <a:r>
              <a:rPr lang="en-US" sz="2400" dirty="0">
                <a:latin typeface="Calibri" pitchFamily="34"/>
                <a:cs typeface="Arial" pitchFamily="32"/>
              </a:rPr>
              <a:t>Techniques</a:t>
            </a:r>
          </a:p>
          <a:p>
            <a:pPr marL="432001" lvl="3" indent="0"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ourier New" pitchFamily="49"/>
              <a:buChar char="o"/>
            </a:pPr>
            <a:r>
              <a:rPr lang="en-US" sz="2000" dirty="0">
                <a:latin typeface="Calibri" pitchFamily="34"/>
                <a:cs typeface="Arial" pitchFamily="32"/>
              </a:rPr>
              <a:t>Turn-taking</a:t>
            </a:r>
          </a:p>
          <a:p>
            <a:pPr marL="432001" lvl="3" indent="0"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ourier New" pitchFamily="49"/>
              <a:buChar char="o"/>
            </a:pPr>
            <a:r>
              <a:rPr lang="en-US" sz="2000" dirty="0">
                <a:latin typeface="Calibri" pitchFamily="34"/>
                <a:cs typeface="Arial" pitchFamily="32"/>
              </a:rPr>
              <a:t>Note-taking</a:t>
            </a:r>
          </a:p>
          <a:p>
            <a:pPr marL="432001" lvl="3" indent="0"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ourier New" pitchFamily="49"/>
              <a:buChar char="o"/>
            </a:pPr>
            <a:r>
              <a:rPr lang="en-US" sz="2000" dirty="0">
                <a:latin typeface="Calibri" pitchFamily="34"/>
                <a:cs typeface="Arial" pitchFamily="32"/>
              </a:rPr>
              <a:t>Tone of voice</a:t>
            </a:r>
          </a:p>
          <a:p>
            <a:pPr marL="0" lvl="0" indent="0">
              <a:buNone/>
            </a:pPr>
            <a:endParaRPr lang="en-US" dirty="0">
              <a:latin typeface="Calibri" pitchFamily="18"/>
              <a:cs typeface="Arial" pitchFamily="32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330920" y="200520"/>
            <a:ext cx="1820160" cy="1364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/>
          <p:nvPr/>
        </p:nvSpPr>
        <p:spPr>
          <a:xfrm>
            <a:off x="677160" y="2012760"/>
            <a:ext cx="4077720" cy="1781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2600">
            <a:solidFill>
              <a:srgbClr val="40749B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“</a:t>
            </a:r>
            <a:r>
              <a:rPr lang="en-US" sz="1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As interpreters, </a:t>
            </a:r>
            <a:r>
              <a:rPr lang="en-US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we also face many challenges when interpreting for speakers who do not have experience with </a:t>
            </a:r>
            <a:r>
              <a:rPr lang="en-US" dirty="0" smtClean="0"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communicating through an </a:t>
            </a:r>
            <a:r>
              <a:rPr lang="en-US" sz="1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interpreter.  </a:t>
            </a:r>
            <a:r>
              <a:rPr lang="en-US" dirty="0" smtClean="0"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S</a:t>
            </a:r>
            <a:r>
              <a:rPr lang="en-US" sz="1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pecific challenges include </a:t>
            </a:r>
            <a:r>
              <a:rPr lang="en-US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taking </a:t>
            </a:r>
            <a:r>
              <a:rPr lang="en-US" sz="1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turns</a:t>
            </a:r>
            <a:r>
              <a:rPr lang="en-US" dirty="0"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and</a:t>
            </a:r>
            <a:r>
              <a:rPr lang="en-US" sz="1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 </a:t>
            </a:r>
            <a:r>
              <a:rPr lang="en-US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choice of words”</a:t>
            </a:r>
          </a:p>
        </p:txBody>
      </p:sp>
      <p:sp>
        <p:nvSpPr>
          <p:cNvPr id="3" name="TekstSylinder 3"/>
          <p:cNvSpPr/>
          <p:nvPr/>
        </p:nvSpPr>
        <p:spPr>
          <a:xfrm>
            <a:off x="6809760" y="1829880"/>
            <a:ext cx="4254480" cy="20635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2600">
            <a:solidFill>
              <a:srgbClr val="E48312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“We were a part of ISFOR, and no matter how often we said that we are </a:t>
            </a:r>
            <a:r>
              <a:rPr lang="en-US" sz="1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merely </a:t>
            </a:r>
            <a:r>
              <a:rPr lang="en-US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interpreters, the local part would always regard us </a:t>
            </a:r>
            <a:r>
              <a:rPr lang="en-US" sz="1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as </a:t>
            </a:r>
            <a:r>
              <a:rPr lang="en-US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ISFOR </a:t>
            </a:r>
            <a:r>
              <a:rPr lang="en-US" sz="1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soldiers. </a:t>
            </a:r>
            <a:r>
              <a:rPr lang="en-US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This meant that positioning oneself in the conversation was even more important, as well as use of intonation and volume.”</a:t>
            </a:r>
          </a:p>
        </p:txBody>
      </p:sp>
      <p:sp>
        <p:nvSpPr>
          <p:cNvPr id="4" name="TekstSylinder 4"/>
          <p:cNvSpPr/>
          <p:nvPr/>
        </p:nvSpPr>
        <p:spPr>
          <a:xfrm>
            <a:off x="7223760" y="4023360"/>
            <a:ext cx="4565520" cy="20635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2600">
            <a:solidFill>
              <a:srgbClr val="FF0000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“Interpreting an entire day in a new setting has made me gain greater insight into the challenges interpreters meet in the field. I am used to interpreting in </a:t>
            </a:r>
            <a:r>
              <a:rPr lang="en-US" sz="1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calm </a:t>
            </a:r>
            <a:r>
              <a:rPr lang="en-US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surroundings where everyone involved </a:t>
            </a:r>
            <a:r>
              <a:rPr lang="en-US" sz="1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knows </a:t>
            </a:r>
            <a:r>
              <a:rPr lang="en-US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Arial" pitchFamily="34"/>
              </a:rPr>
              <a:t>what interpreting means. This was not the case here.”</a:t>
            </a:r>
          </a:p>
        </p:txBody>
      </p:sp>
      <p:pic>
        <p:nvPicPr>
          <p:cNvPr id="5" name="Bild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330920" y="200520"/>
            <a:ext cx="1820160" cy="1364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Sylinder 2"/>
          <p:cNvSpPr/>
          <p:nvPr/>
        </p:nvSpPr>
        <p:spPr>
          <a:xfrm>
            <a:off x="396719" y="4191000"/>
            <a:ext cx="6095519" cy="121811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9080">
            <a:solidFill>
              <a:srgbClr val="E09878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latin typeface="Calibri" pitchFamily="34"/>
              </a:defRPr>
            </a:pPr>
            <a:r>
              <a:rPr lang="en-US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"At exercise Hammarskjöld, we have had the opportunity to make preparations, create </a:t>
            </a:r>
            <a:r>
              <a:rPr lang="en-US" sz="1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relations to the persons in need of an interpreter, </a:t>
            </a:r>
            <a:r>
              <a:rPr lang="en-US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and experience </a:t>
            </a:r>
            <a:r>
              <a:rPr lang="en-US" sz="1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the sense of </a:t>
            </a:r>
            <a:r>
              <a:rPr lang="en-US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Arial" pitchFamily="2"/>
              </a:rPr>
              <a:t>responsibility one can feel as an interpreter on a military mission"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Hammarskjöld exercise 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5"/>
          <p:cNvSpPr txBox="1">
            <a:spLocks noGrp="1"/>
          </p:cNvSpPr>
          <p:nvPr>
            <p:ph type="title" idx="4294967295"/>
          </p:nvPr>
        </p:nvSpPr>
        <p:spPr>
          <a:xfrm>
            <a:off x="1097280" y="286560"/>
            <a:ext cx="10058040" cy="96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2800">
                <a:latin typeface="Arial" pitchFamily="34"/>
              </a:rPr>
              <a:t/>
            </a:r>
            <a:br>
              <a:rPr lang="en-US" sz="2800">
                <a:latin typeface="Arial" pitchFamily="34"/>
              </a:rPr>
            </a:br>
            <a:r>
              <a:rPr lang="en-US" sz="2800">
                <a:latin typeface="Arial" pitchFamily="34"/>
              </a:rPr>
              <a:t>The Hammarskjöld exercise 2023</a:t>
            </a:r>
          </a:p>
        </p:txBody>
      </p:sp>
      <p:sp>
        <p:nvSpPr>
          <p:cNvPr id="3" name="TekstSylinder 6"/>
          <p:cNvSpPr/>
          <p:nvPr/>
        </p:nvSpPr>
        <p:spPr>
          <a:xfrm>
            <a:off x="5638680" y="2971800"/>
            <a:ext cx="914039" cy="914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TekstSylinder 8"/>
          <p:cNvSpPr/>
          <p:nvPr/>
        </p:nvSpPr>
        <p:spPr>
          <a:xfrm>
            <a:off x="4883040" y="2971800"/>
            <a:ext cx="6272279" cy="262715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9080">
            <a:solidFill>
              <a:srgbClr val="00B0F0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"What I want to </a:t>
            </a:r>
            <a:r>
              <a:rPr lang="en-US" dirty="0" smtClean="0">
                <a:solidFill>
                  <a:srgbClr val="000000"/>
                </a:solidFill>
                <a:ea typeface="Microsoft YaHei" pitchFamily="2"/>
                <a:cs typeface="Arial" pitchFamily="2"/>
              </a:rPr>
              <a:t>take away </a:t>
            </a:r>
            <a:r>
              <a:rPr lang="en-US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from </a:t>
            </a:r>
            <a:r>
              <a:rPr lang="en-US" dirty="0" smtClean="0">
                <a:solidFill>
                  <a:srgbClr val="000000"/>
                </a:solidFill>
                <a:ea typeface="Microsoft YaHei" pitchFamily="2"/>
                <a:cs typeface="Arial" pitchFamily="2"/>
              </a:rPr>
              <a:t>this experience </a:t>
            </a:r>
            <a:r>
              <a:rPr lang="en-US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is how important language and body language are for creating </a:t>
            </a:r>
            <a:r>
              <a:rPr lang="en-US" dirty="0" smtClean="0">
                <a:solidFill>
                  <a:srgbClr val="000000"/>
                </a:solidFill>
                <a:ea typeface="Microsoft YaHei" pitchFamily="2"/>
                <a:cs typeface="Arial" pitchFamily="2"/>
              </a:rPr>
              <a:t>relations </a:t>
            </a:r>
            <a:r>
              <a:rPr lang="en-US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with others and for creating an emotional reaction </a:t>
            </a:r>
            <a:r>
              <a:rPr lang="en-US" dirty="0" smtClean="0">
                <a:solidFill>
                  <a:srgbClr val="000000"/>
                </a:solidFill>
                <a:ea typeface="Microsoft YaHei" pitchFamily="2"/>
                <a:cs typeface="Arial" pitchFamily="2"/>
              </a:rPr>
              <a:t>in </a:t>
            </a:r>
            <a:r>
              <a:rPr lang="en-US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others. </a:t>
            </a:r>
            <a:r>
              <a:rPr lang="en-US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I want to become more aware of other people's body language, so that if I end up in a similar situation, I will be able to meet the person with compassion and empathy regardless of whether I understand the words they say. I have learned from the exercise that body language is in many cases more important than words, if you manage to read it correctly"</a:t>
            </a:r>
          </a:p>
        </p:txBody>
      </p:sp>
      <p:sp>
        <p:nvSpPr>
          <p:cNvPr id="5" name="TekstSylinder 9"/>
          <p:cNvSpPr/>
          <p:nvPr/>
        </p:nvSpPr>
        <p:spPr>
          <a:xfrm>
            <a:off x="1027799" y="2059919"/>
            <a:ext cx="461052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</a:pPr>
            <a:r>
              <a:rPr lang="en-US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Being a civilian in conflict</a:t>
            </a:r>
          </a:p>
        </p:txBody>
      </p:sp>
      <p:pic>
        <p:nvPicPr>
          <p:cNvPr id="6" name="Bild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330920" y="200520"/>
            <a:ext cx="1820160" cy="13647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Sylinder 2"/>
          <p:cNvSpPr/>
          <p:nvPr/>
        </p:nvSpPr>
        <p:spPr>
          <a:xfrm>
            <a:off x="524160" y="3316320"/>
            <a:ext cx="3803400" cy="1499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9080">
            <a:solidFill>
              <a:srgbClr val="F3B56C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"As a role player, I noticed how frustrating it is not to be understood when </a:t>
            </a:r>
            <a:r>
              <a:rPr lang="en-US" dirty="0" smtClean="0">
                <a:solidFill>
                  <a:srgbClr val="000000"/>
                </a:solidFill>
                <a:ea typeface="Microsoft YaHei" pitchFamily="2"/>
                <a:cs typeface="Arial" pitchFamily="2"/>
              </a:rPr>
              <a:t>you need</a:t>
            </a:r>
            <a:r>
              <a:rPr lang="en-US" sz="1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 </a:t>
            </a:r>
            <a:r>
              <a:rPr lang="en-US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to </a:t>
            </a:r>
            <a:r>
              <a:rPr lang="en-US" sz="1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convey so much important information </a:t>
            </a:r>
            <a:r>
              <a:rPr lang="en-US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to a counterpart"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ssons learned - summar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>Lessons learned - summarized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9pPr>
          </a:lstStyle>
          <a:p>
            <a:pPr marL="0" lvl="0" indent="0">
              <a:spcBef>
                <a:spcPts val="1199"/>
              </a:spcBef>
              <a:spcAft>
                <a:spcPts val="201"/>
              </a:spcAft>
              <a:buNone/>
            </a:pPr>
            <a:endParaRPr lang="en-US" dirty="0">
              <a:latin typeface="Calibri" pitchFamily="18"/>
            </a:endParaRP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Arial" pitchFamily="32"/>
              <a:buChar char="•"/>
            </a:pPr>
            <a:r>
              <a:rPr lang="en-US" sz="2800" dirty="0" smtClean="0">
                <a:latin typeface="Calibri" pitchFamily="18"/>
              </a:rPr>
              <a:t>High level of satisfaction with the achieved </a:t>
            </a:r>
            <a:r>
              <a:rPr lang="en-US" sz="2800" dirty="0">
                <a:latin typeface="Calibri" pitchFamily="18"/>
              </a:rPr>
              <a:t>learning outcomes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Arial" pitchFamily="32"/>
              <a:buChar char="•"/>
            </a:pPr>
            <a:r>
              <a:rPr lang="en-US" sz="2800" dirty="0">
                <a:latin typeface="Calibri" pitchFamily="18"/>
              </a:rPr>
              <a:t>Post-field activities: Focus on vocabulary/terminology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Arial" pitchFamily="32"/>
              <a:buChar char="•"/>
            </a:pPr>
            <a:r>
              <a:rPr lang="en-US" sz="2800" dirty="0">
                <a:latin typeface="Calibri" pitchFamily="18"/>
              </a:rPr>
              <a:t>Increase the number </a:t>
            </a:r>
            <a:r>
              <a:rPr lang="en-US" sz="2800">
                <a:latin typeface="Calibri" pitchFamily="18"/>
              </a:rPr>
              <a:t>of </a:t>
            </a:r>
            <a:r>
              <a:rPr lang="en-US" sz="2800" smtClean="0">
                <a:latin typeface="Calibri" pitchFamily="18"/>
              </a:rPr>
              <a:t>instructors</a:t>
            </a:r>
            <a:endParaRPr lang="en-US" sz="2800" dirty="0">
              <a:latin typeface="Calibri" pitchFamily="18"/>
            </a:endParaRP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Arial" pitchFamily="32"/>
              <a:buChar char="•"/>
            </a:pPr>
            <a:r>
              <a:rPr lang="en-US" sz="2800" dirty="0">
                <a:latin typeface="Calibri" pitchFamily="18"/>
              </a:rPr>
              <a:t>Increase the number of external Arabic-speaking role players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Arial" pitchFamily="32"/>
              <a:buChar char="•"/>
            </a:pPr>
            <a:r>
              <a:rPr lang="en-US" sz="2800" dirty="0">
                <a:latin typeface="Calibri" pitchFamily="18"/>
              </a:rPr>
              <a:t>Improved coordination with the Military Academy prior to the exercise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None/>
            </a:pPr>
            <a:endParaRPr lang="en-US" dirty="0">
              <a:latin typeface="Calibri" pitchFamily="18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330920" y="200520"/>
            <a:ext cx="1820160" cy="1364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2"/>
          <p:cNvSpPr txBox="1">
            <a:spLocks noGrp="1"/>
          </p:cNvSpPr>
          <p:nvPr>
            <p:ph type="body" idx="4294967295"/>
          </p:nvPr>
        </p:nvSpPr>
        <p:spPr>
          <a:xfrm>
            <a:off x="1097280" y="1845719"/>
            <a:ext cx="10058040" cy="4023000"/>
          </a:xfrm>
        </p:spPr>
        <p:txBody>
          <a:bodyPr wrap="square" lIns="90000" tIns="45000" rIns="90000" bIns="45000" anchor="t"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9pPr>
          </a:lstStyle>
          <a:p>
            <a:pPr marL="0" lvl="0" indent="0" algn="ctr">
              <a:spcBef>
                <a:spcPts val="1199"/>
              </a:spcBef>
              <a:spcAft>
                <a:spcPts val="201"/>
              </a:spcAft>
              <a:buNone/>
            </a:pPr>
            <a:r>
              <a:rPr lang="en-US" sz="5400">
                <a:latin typeface="Calibri" pitchFamily="18"/>
              </a:rPr>
              <a:t>Thank you!</a:t>
            </a:r>
          </a:p>
          <a:p>
            <a:pPr marL="0" lvl="0" indent="0" algn="ctr">
              <a:spcBef>
                <a:spcPts val="1199"/>
              </a:spcBef>
              <a:spcAft>
                <a:spcPts val="201"/>
              </a:spcAft>
              <a:buNone/>
            </a:pPr>
            <a:r>
              <a:rPr lang="ar-AE" sz="5400">
                <a:latin typeface="Calibri" pitchFamily="18"/>
              </a:rPr>
              <a:t>شكراً</a:t>
            </a:r>
          </a:p>
          <a:p>
            <a:pPr marL="0" lvl="0" indent="0" algn="ctr">
              <a:spcBef>
                <a:spcPts val="1199"/>
              </a:spcBef>
              <a:spcAft>
                <a:spcPts val="201"/>
              </a:spcAft>
              <a:buNone/>
            </a:pPr>
            <a:endParaRPr lang="ar-AE" sz="1400">
              <a:latin typeface="Calibri" pitchFamily="18"/>
            </a:endParaRPr>
          </a:p>
          <a:p>
            <a:pPr marL="0" lvl="0" indent="0" algn="ctr">
              <a:spcBef>
                <a:spcPts val="1199"/>
              </a:spcBef>
              <a:spcAft>
                <a:spcPts val="201"/>
              </a:spcAft>
              <a:buNone/>
            </a:pPr>
            <a:endParaRPr lang="ar-AE" sz="1400">
              <a:latin typeface="Calibri" pitchFamily="18"/>
            </a:endParaRPr>
          </a:p>
          <a:p>
            <a:pPr marL="0" lvl="0" indent="0" algn="ctr">
              <a:spcBef>
                <a:spcPts val="1199"/>
              </a:spcBef>
              <a:spcAft>
                <a:spcPts val="201"/>
              </a:spcAft>
              <a:buNone/>
            </a:pPr>
            <a:endParaRPr lang="ar-AE" sz="1400">
              <a:latin typeface="Calibri" pitchFamily="18"/>
            </a:endParaRPr>
          </a:p>
          <a:p>
            <a:pPr marL="0" lvl="0" indent="0" algn="ctr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2"/>
              <a:buChar char=" "/>
            </a:pPr>
            <a:r>
              <a:rPr lang="en-US" sz="1400">
                <a:latin typeface="Calibri" pitchFamily="18"/>
              </a:rPr>
              <a:t>evhaland@mil.no</a:t>
            </a:r>
          </a:p>
        </p:txBody>
      </p:sp>
      <p:pic>
        <p:nvPicPr>
          <p:cNvPr id="3" name="Bild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330920" y="200520"/>
            <a:ext cx="1820160" cy="1364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1097280" y="286560"/>
            <a:ext cx="10058040" cy="1450440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800"/>
              <a:t/>
            </a:r>
            <a:br>
              <a:rPr lang="en-US" sz="4800"/>
            </a:br>
            <a:r>
              <a:rPr lang="en-US" sz="4800"/>
              <a:t>Content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type="body" idx="4294967295"/>
          </p:nvPr>
        </p:nvSpPr>
        <p:spPr>
          <a:xfrm>
            <a:off x="1097280" y="1845719"/>
            <a:ext cx="10058040" cy="4023000"/>
          </a:xfrm>
        </p:spPr>
        <p:txBody>
          <a:bodyPr wrap="square" lIns="90000" tIns="45000" rIns="90000" bIns="45000" anchor="t"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9pPr>
          </a:lstStyle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2"/>
              <a:buChar char=" "/>
            </a:pPr>
            <a:r>
              <a:rPr lang="en-US" sz="2400" dirty="0">
                <a:latin typeface="Arial" pitchFamily="34"/>
              </a:rPr>
              <a:t>The Hammarskjöld exercise 2023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2"/>
              <a:buChar char=" "/>
            </a:pPr>
            <a:r>
              <a:rPr lang="en-US" sz="2400" dirty="0" smtClean="0">
                <a:latin typeface="Arial" pitchFamily="34"/>
              </a:rPr>
              <a:t>Role distribution</a:t>
            </a:r>
            <a:endParaRPr lang="en-US" sz="2400" dirty="0">
              <a:latin typeface="Arial" pitchFamily="34"/>
            </a:endParaRP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2"/>
              <a:buChar char=" "/>
            </a:pPr>
            <a:r>
              <a:rPr lang="en-US" sz="2400" dirty="0">
                <a:latin typeface="Arial" pitchFamily="34"/>
              </a:rPr>
              <a:t>Post-field </a:t>
            </a:r>
            <a:r>
              <a:rPr lang="en-US" sz="2400" dirty="0" smtClean="0">
                <a:latin typeface="Arial" pitchFamily="34"/>
              </a:rPr>
              <a:t>activities for Arabic language cadets</a:t>
            </a:r>
            <a:endParaRPr lang="en-US" sz="2400" dirty="0">
              <a:latin typeface="Arial" pitchFamily="34"/>
            </a:endParaRP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2"/>
              <a:buChar char=" "/>
            </a:pPr>
            <a:r>
              <a:rPr lang="en-US" sz="2400" dirty="0">
                <a:latin typeface="Arial" pitchFamily="34"/>
              </a:rPr>
              <a:t>Evaluation and feedback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2"/>
              <a:buChar char=" "/>
            </a:pPr>
            <a:r>
              <a:rPr lang="en-US" sz="2400" dirty="0">
                <a:latin typeface="Arial" pitchFamily="34"/>
              </a:rPr>
              <a:t>Lessons learned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592999" y="84600"/>
            <a:ext cx="1820160" cy="1364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1097280" y="286560"/>
            <a:ext cx="10058040" cy="10115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>
                <a:latin typeface="Arial" pitchFamily="34"/>
              </a:rPr>
              <a:t/>
            </a:r>
            <a:br>
              <a:rPr lang="en-US">
                <a:latin typeface="Arial" pitchFamily="34"/>
              </a:rPr>
            </a:br>
            <a:r>
              <a:rPr lang="en-US" sz="3200">
                <a:latin typeface="Arial" pitchFamily="34"/>
              </a:rPr>
              <a:t>The Hammarskjöld exercise 2023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type="body" idx="4294967295"/>
          </p:nvPr>
        </p:nvSpPr>
        <p:spPr>
          <a:xfrm>
            <a:off x="1097280" y="1845719"/>
            <a:ext cx="10058040" cy="436572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9pPr>
          </a:lstStyle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Arial" pitchFamily="32"/>
              <a:buChar char="•"/>
            </a:pPr>
            <a:r>
              <a:rPr lang="en-US" dirty="0">
                <a:latin typeface="Calibri" pitchFamily="18"/>
              </a:rPr>
              <a:t> </a:t>
            </a:r>
            <a:r>
              <a:rPr lang="en-US" sz="2400" dirty="0">
                <a:latin typeface="Calibri" pitchFamily="18"/>
              </a:rPr>
              <a:t>Held by The Norwegian Military Academy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Arial" pitchFamily="32"/>
              <a:buChar char="•"/>
            </a:pPr>
            <a:r>
              <a:rPr lang="en-US" sz="2400" dirty="0">
                <a:latin typeface="Calibri" pitchFamily="18"/>
              </a:rPr>
              <a:t>Part of the course “Complex Operations”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None/>
            </a:pPr>
            <a:r>
              <a:rPr lang="en-US" dirty="0">
                <a:latin typeface="Cera Pro" pitchFamily="18"/>
              </a:rPr>
              <a:t>	“The course consists of three parts. Initially the course addresses the differences 	between high- and low intensity warfare, as well as irregular and complex conflicts. </a:t>
            </a:r>
            <a:r>
              <a:rPr lang="en-US" dirty="0" smtClean="0">
                <a:latin typeface="Cera Pro" pitchFamily="18"/>
              </a:rPr>
              <a:t>	Part  two </a:t>
            </a:r>
            <a:r>
              <a:rPr lang="en-US" dirty="0">
                <a:latin typeface="Cera Pro" pitchFamily="18"/>
              </a:rPr>
              <a:t>is devoted to insurgency and counterinsurgency with an emphasis on </a:t>
            </a:r>
            <a:r>
              <a:rPr lang="en-US" dirty="0" smtClean="0">
                <a:latin typeface="Cera Pro" pitchFamily="18"/>
              </a:rPr>
              <a:t>	understanding the </a:t>
            </a:r>
            <a:r>
              <a:rPr lang="en-US" dirty="0">
                <a:latin typeface="Cera Pro" pitchFamily="18"/>
              </a:rPr>
              <a:t>premise, practice and criticism of population centric </a:t>
            </a:r>
            <a:r>
              <a:rPr lang="en-US" dirty="0" smtClean="0">
                <a:latin typeface="Cera Pro" pitchFamily="18"/>
              </a:rPr>
              <a:t>	counterinsurgency</a:t>
            </a:r>
            <a:r>
              <a:rPr lang="en-US" dirty="0">
                <a:latin typeface="Cera Pro" pitchFamily="18"/>
              </a:rPr>
              <a:t>. Part three </a:t>
            </a:r>
            <a:r>
              <a:rPr lang="en-US" dirty="0" smtClean="0">
                <a:latin typeface="Cera Pro" pitchFamily="18"/>
              </a:rPr>
              <a:t>focuses </a:t>
            </a:r>
            <a:r>
              <a:rPr lang="en-US" dirty="0">
                <a:latin typeface="Cera Pro" pitchFamily="18"/>
              </a:rPr>
              <a:t>on peacekeeping operations, its inception </a:t>
            </a:r>
            <a:r>
              <a:rPr lang="en-US" dirty="0" smtClean="0">
                <a:latin typeface="Cera Pro" pitchFamily="18"/>
              </a:rPr>
              <a:t>and </a:t>
            </a:r>
            <a:r>
              <a:rPr lang="en-US" dirty="0">
                <a:latin typeface="Cera Pro" pitchFamily="18"/>
              </a:rPr>
              <a:t>its </a:t>
            </a:r>
            <a:r>
              <a:rPr lang="en-US" dirty="0" smtClean="0">
                <a:latin typeface="Cera Pro" pitchFamily="18"/>
              </a:rPr>
              <a:t>	four </a:t>
            </a:r>
            <a:r>
              <a:rPr lang="en-US" dirty="0">
                <a:latin typeface="Cera Pro" pitchFamily="18"/>
              </a:rPr>
              <a:t>stages of development.  A </a:t>
            </a:r>
            <a:r>
              <a:rPr lang="en-US" dirty="0" smtClean="0">
                <a:latin typeface="Cera Pro" pitchFamily="18"/>
              </a:rPr>
              <a:t>particular </a:t>
            </a:r>
            <a:r>
              <a:rPr lang="en-US" dirty="0">
                <a:latin typeface="Cera Pro" pitchFamily="18"/>
              </a:rPr>
              <a:t>attention will be given to </a:t>
            </a:r>
            <a:r>
              <a:rPr lang="en-US" dirty="0" smtClean="0">
                <a:latin typeface="Cera Pro" pitchFamily="18"/>
              </a:rPr>
              <a:t>protection </a:t>
            </a:r>
            <a:r>
              <a:rPr lang="en-US" dirty="0">
                <a:latin typeface="Cera Pro" pitchFamily="18"/>
              </a:rPr>
              <a:t>of </a:t>
            </a:r>
            <a:r>
              <a:rPr lang="en-US" dirty="0" smtClean="0">
                <a:latin typeface="Cera Pro" pitchFamily="18"/>
              </a:rPr>
              <a:t>	civilians</a:t>
            </a:r>
            <a:r>
              <a:rPr lang="en-US" dirty="0">
                <a:latin typeface="Cera Pro" pitchFamily="18"/>
              </a:rPr>
              <a:t>.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None/>
            </a:pPr>
            <a:r>
              <a:rPr lang="en-US" dirty="0">
                <a:latin typeface="Cera Pro" pitchFamily="18"/>
              </a:rPr>
              <a:t>	(…)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None/>
            </a:pPr>
            <a:r>
              <a:rPr lang="en-US" dirty="0">
                <a:latin typeface="Cera Pro" pitchFamily="18"/>
              </a:rPr>
              <a:t>	The practical parts of the module will utilize a variety of map-exercises, war-games and a 	</a:t>
            </a:r>
            <a:r>
              <a:rPr lang="en-US" u="sng" dirty="0">
                <a:latin typeface="Cera Pro" pitchFamily="18"/>
              </a:rPr>
              <a:t>field training exercise</a:t>
            </a:r>
            <a:r>
              <a:rPr lang="en-US" dirty="0">
                <a:latin typeface="Cera Pro" pitchFamily="18"/>
              </a:rPr>
              <a:t>. ”</a:t>
            </a:r>
          </a:p>
          <a:p>
            <a:pPr marL="0" lvl="0" indent="0" algn="r">
              <a:spcBef>
                <a:spcPts val="1199"/>
              </a:spcBef>
              <a:spcAft>
                <a:spcPts val="201"/>
              </a:spcAft>
              <a:buNone/>
            </a:pPr>
            <a:r>
              <a:rPr lang="en-US" dirty="0">
                <a:latin typeface="Calibri" pitchFamily="18"/>
              </a:rPr>
              <a:t>(www.forsvaret.no)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08920" y="0"/>
            <a:ext cx="1820160" cy="1364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Scenario and actors</a:t>
            </a:r>
            <a:endParaRPr lang="en-US" dirty="0"/>
          </a:p>
        </p:txBody>
      </p:sp>
      <p:sp>
        <p:nvSpPr>
          <p:cNvPr id="2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9pPr>
          </a:lstStyle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Arial" pitchFamily="32"/>
              <a:buChar char="•"/>
            </a:pPr>
            <a:r>
              <a:rPr lang="en-US" sz="3600" dirty="0" err="1">
                <a:latin typeface="Calibri" pitchFamily="18"/>
              </a:rPr>
              <a:t>Buskerud</a:t>
            </a:r>
            <a:endParaRPr lang="en-US" sz="3600" dirty="0">
              <a:latin typeface="Calibri" pitchFamily="18"/>
            </a:endParaRP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Arial" pitchFamily="32"/>
              <a:buChar char="•"/>
            </a:pPr>
            <a:r>
              <a:rPr lang="en-US" sz="3600" dirty="0" err="1">
                <a:latin typeface="Calibri" pitchFamily="18"/>
              </a:rPr>
              <a:t>Telemark</a:t>
            </a:r>
            <a:endParaRPr lang="en-US" sz="3600" dirty="0">
              <a:latin typeface="Calibri" pitchFamily="18"/>
            </a:endParaRP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Arial" pitchFamily="32"/>
              <a:buChar char="•"/>
            </a:pPr>
            <a:r>
              <a:rPr lang="en-US" sz="3600" dirty="0">
                <a:latin typeface="Calibri" pitchFamily="18"/>
              </a:rPr>
              <a:t>UN-mandated peacekeeping operation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Arial" pitchFamily="32"/>
              <a:buChar char="•"/>
            </a:pPr>
            <a:r>
              <a:rPr lang="en-US" sz="3600" dirty="0">
                <a:latin typeface="Calibri" pitchFamily="18"/>
              </a:rPr>
              <a:t>the International Stabilization Force (ISFOR)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Arial" pitchFamily="32"/>
              <a:buChar char="•"/>
            </a:pPr>
            <a:r>
              <a:rPr lang="en-US" sz="3600" dirty="0">
                <a:latin typeface="Calibri" pitchFamily="18"/>
              </a:rPr>
              <a:t>National Army of </a:t>
            </a:r>
            <a:r>
              <a:rPr lang="en-US" sz="3600" dirty="0" err="1">
                <a:latin typeface="Calibri" pitchFamily="18"/>
              </a:rPr>
              <a:t>Telemark</a:t>
            </a:r>
            <a:endParaRPr lang="en-US" sz="3600" dirty="0">
              <a:latin typeface="Calibri" pitchFamily="18"/>
            </a:endParaRP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Arial" pitchFamily="32"/>
              <a:buChar char="•"/>
            </a:pPr>
            <a:r>
              <a:rPr lang="en-US" sz="3600" dirty="0" err="1">
                <a:latin typeface="Calibri" pitchFamily="18"/>
              </a:rPr>
              <a:t>Telemark</a:t>
            </a:r>
            <a:r>
              <a:rPr lang="en-US" sz="3600" dirty="0">
                <a:latin typeface="Calibri" pitchFamily="18"/>
              </a:rPr>
              <a:t> Police</a:t>
            </a:r>
          </a:p>
        </p:txBody>
      </p:sp>
      <p:pic>
        <p:nvPicPr>
          <p:cNvPr id="3" name="Bild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330920" y="200520"/>
            <a:ext cx="1820160" cy="1364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Hammarskjöld exercise 2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>
          <a:xfrm>
            <a:off x="1097280" y="286560"/>
            <a:ext cx="10058040" cy="702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2900">
                <a:latin typeface="Arial" pitchFamily="34"/>
              </a:rPr>
              <a:t>The Hammarskjöld exercise 2023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type="body" idx="4294967295"/>
          </p:nvPr>
        </p:nvSpPr>
        <p:spPr>
          <a:xfrm>
            <a:off x="1006200" y="1306080"/>
            <a:ext cx="10058040" cy="4546079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9pPr>
          </a:lstStyle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2"/>
              <a:buChar char=" "/>
            </a:pPr>
            <a:r>
              <a:rPr lang="en-US">
                <a:latin typeface="Calibri" pitchFamily="18"/>
              </a:rPr>
              <a:t>Participants: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Arial" pitchFamily="32"/>
              <a:buChar char="•"/>
            </a:pPr>
            <a:r>
              <a:rPr lang="en-US" sz="2800">
                <a:latin typeface="Calibri" pitchFamily="18"/>
              </a:rPr>
              <a:t>Cadets from The Norwegian Military Academy</a:t>
            </a:r>
          </a:p>
          <a:p>
            <a:pPr marL="871559" lvl="0" indent="0">
              <a:buNone/>
            </a:pPr>
            <a:r>
              <a:rPr lang="en-US" sz="2800">
                <a:solidFill>
                  <a:srgbClr val="FF3333"/>
                </a:solidFill>
                <a:latin typeface="Calibri" pitchFamily="18"/>
              </a:rPr>
              <a:t>The International Stabilization Force (ISFOR)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Arial" pitchFamily="32"/>
              <a:buChar char="•"/>
            </a:pPr>
            <a:r>
              <a:rPr lang="en-US" sz="2800">
                <a:latin typeface="Calibri" pitchFamily="18"/>
              </a:rPr>
              <a:t>Cadets from The Norwegian Defence Language and Intelligence Academy</a:t>
            </a:r>
          </a:p>
          <a:p>
            <a:pPr marL="384120" lvl="0" indent="0">
              <a:buNone/>
            </a:pPr>
            <a:r>
              <a:rPr lang="en-US" sz="2200">
                <a:latin typeface="Calibri" pitchFamily="18"/>
              </a:rPr>
              <a:t> 	</a:t>
            </a:r>
            <a:r>
              <a:rPr lang="en-US" sz="2800">
                <a:solidFill>
                  <a:srgbClr val="FF3333"/>
                </a:solidFill>
                <a:latin typeface="Calibri" pitchFamily="18"/>
              </a:rPr>
              <a:t>Interpreters for the ISFOR forces or members of the  	Buskerudian and Telemarkian communities</a:t>
            </a:r>
            <a:r>
              <a:rPr lang="en-US" sz="2200">
                <a:latin typeface="Calibri" pitchFamily="18"/>
              </a:rPr>
              <a:t>	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Arial" pitchFamily="32"/>
              <a:buChar char="•"/>
            </a:pPr>
            <a:r>
              <a:rPr lang="en-US" sz="2800">
                <a:latin typeface="Calibri" pitchFamily="18"/>
              </a:rPr>
              <a:t>Role-players from the Norwegian Armed Forces and external role-players from various civilian institutions  </a:t>
            </a:r>
          </a:p>
          <a:p>
            <a:pPr marL="567000" lvl="0" indent="0">
              <a:buNone/>
            </a:pPr>
            <a:r>
              <a:rPr lang="en-US" sz="2800">
                <a:latin typeface="Calibri" pitchFamily="18"/>
              </a:rPr>
              <a:t>	</a:t>
            </a:r>
            <a:r>
              <a:rPr lang="en-US" sz="2800">
                <a:solidFill>
                  <a:srgbClr val="FF3333"/>
                </a:solidFill>
                <a:latin typeface="Calibri" pitchFamily="18"/>
              </a:rPr>
              <a:t>Members of the Buskerudian and Telemarkian communities,  	Telemarkian police	as well various other roles</a:t>
            </a:r>
          </a:p>
        </p:txBody>
      </p:sp>
      <p:sp>
        <p:nvSpPr>
          <p:cNvPr id="4" name="Pil: høyre 4"/>
          <p:cNvSpPr/>
          <p:nvPr/>
        </p:nvSpPr>
        <p:spPr>
          <a:xfrm>
            <a:off x="1298520" y="2251800"/>
            <a:ext cx="581760" cy="21312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E48312"/>
          </a:solidFill>
          <a:ln w="15840">
            <a:solidFill>
              <a:srgbClr val="633907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Pil: høyre 5"/>
          <p:cNvSpPr/>
          <p:nvPr/>
        </p:nvSpPr>
        <p:spPr>
          <a:xfrm>
            <a:off x="1269359" y="3840480"/>
            <a:ext cx="581760" cy="21312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E48312"/>
          </a:solidFill>
          <a:ln w="15840">
            <a:solidFill>
              <a:srgbClr val="633907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Pil: høyre 6"/>
          <p:cNvSpPr/>
          <p:nvPr/>
        </p:nvSpPr>
        <p:spPr>
          <a:xfrm>
            <a:off x="1143000" y="5730480"/>
            <a:ext cx="581760" cy="21312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E48312"/>
          </a:solidFill>
          <a:ln w="15840">
            <a:solidFill>
              <a:srgbClr val="633907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7" name="Bild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330920" y="200520"/>
            <a:ext cx="1820160" cy="1364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5159" y="1030680"/>
            <a:ext cx="8820720" cy="496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330920" y="200520"/>
            <a:ext cx="1820160" cy="1364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1960" y="1060560"/>
            <a:ext cx="9113760" cy="512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330920" y="200520"/>
            <a:ext cx="1820160" cy="1364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dets from the language and intelligence acade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400"/>
              <a:t>Cadets from the language and intelligence academy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9pPr>
          </a:lstStyle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2"/>
              <a:buChar char=" "/>
            </a:pPr>
            <a:r>
              <a:rPr lang="en-US" sz="3200" dirty="0">
                <a:latin typeface="Calibri" pitchFamily="18"/>
              </a:rPr>
              <a:t>- </a:t>
            </a:r>
            <a:r>
              <a:rPr lang="en-US" sz="3200" dirty="0" smtClean="0">
                <a:latin typeface="Calibri" pitchFamily="18"/>
              </a:rPr>
              <a:t>6</a:t>
            </a:r>
            <a:r>
              <a:rPr lang="en-US" sz="3200" baseline="30000" dirty="0" smtClean="0">
                <a:latin typeface="Calibri" pitchFamily="18"/>
              </a:rPr>
              <a:t>th</a:t>
            </a:r>
            <a:r>
              <a:rPr lang="en-US" sz="3200" dirty="0" smtClean="0">
                <a:latin typeface="Calibri" pitchFamily="18"/>
              </a:rPr>
              <a:t> semester</a:t>
            </a:r>
            <a:endParaRPr lang="en-US" sz="3200" dirty="0">
              <a:latin typeface="Calibri" pitchFamily="18"/>
            </a:endParaRP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2"/>
              <a:buChar char=" "/>
            </a:pPr>
            <a:r>
              <a:rPr lang="en-US" sz="3200" dirty="0">
                <a:latin typeface="Calibri" pitchFamily="18"/>
              </a:rPr>
              <a:t>- Course: “Arabic for intelligence personnel”</a:t>
            </a:r>
          </a:p>
          <a:p>
            <a:pPr marL="864000" lvl="3" indent="0"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 pitchFamily="32"/>
              <a:buChar char="◦"/>
            </a:pPr>
            <a:r>
              <a:rPr lang="en-US" sz="3000" dirty="0">
                <a:latin typeface="Calibri" pitchFamily="18"/>
              </a:rPr>
              <a:t>- </a:t>
            </a:r>
            <a:r>
              <a:rPr lang="en-US" sz="3200" dirty="0">
                <a:latin typeface="Calibri Light" pitchFamily="34"/>
              </a:rPr>
              <a:t>interpretation in a military context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330920" y="200520"/>
            <a:ext cx="1820160" cy="1364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ost-field activiti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>Post-field activities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Calibri"/>
                <a:ea typeface="Microsoft YaHei" pitchFamily="2"/>
                <a:cs typeface="Arial" pitchFamily="2"/>
              </a:defRPr>
            </a:lvl9pPr>
          </a:lstStyle>
          <a:p>
            <a:pPr marL="0" lvl="0" indent="0">
              <a:spcBef>
                <a:spcPts val="1199"/>
              </a:spcBef>
              <a:spcAft>
                <a:spcPts val="201"/>
              </a:spcAft>
              <a:buNone/>
            </a:pPr>
            <a:endParaRPr lang="en-US" dirty="0">
              <a:latin typeface="Calibri" pitchFamily="18"/>
            </a:endParaRP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2"/>
              <a:buChar char=" "/>
            </a:pPr>
            <a:r>
              <a:rPr lang="en-US" sz="2800" dirty="0">
                <a:latin typeface="Calibri" pitchFamily="18"/>
              </a:rPr>
              <a:t>- “Hot wash-up”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2"/>
              <a:buChar char=" "/>
            </a:pPr>
            <a:r>
              <a:rPr lang="en-US" sz="2800" dirty="0">
                <a:latin typeface="Calibri" pitchFamily="18"/>
              </a:rPr>
              <a:t>- Podcast production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2"/>
              <a:buChar char=" "/>
            </a:pPr>
            <a:r>
              <a:rPr lang="en-US" sz="2800" dirty="0">
                <a:latin typeface="Calibri" pitchFamily="18"/>
              </a:rPr>
              <a:t>- Vocabulary </a:t>
            </a:r>
            <a:r>
              <a:rPr lang="en-US" sz="2800" dirty="0" smtClean="0">
                <a:latin typeface="Calibri" pitchFamily="18"/>
              </a:rPr>
              <a:t>review</a:t>
            </a:r>
            <a:endParaRPr lang="en-US" sz="2800" dirty="0">
              <a:latin typeface="Calibri" pitchFamily="18"/>
            </a:endParaRP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2"/>
              <a:buChar char=" "/>
            </a:pPr>
            <a:r>
              <a:rPr lang="en-US" sz="2800" dirty="0">
                <a:latin typeface="Calibri" pitchFamily="18"/>
              </a:rPr>
              <a:t>- Interpretation exercises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SzPct val="100000"/>
              <a:buFont typeface="Calibri" pitchFamily="32"/>
              <a:buChar char=" "/>
            </a:pPr>
            <a:r>
              <a:rPr lang="en-US" sz="2800" dirty="0">
                <a:latin typeface="Calibri" pitchFamily="18"/>
              </a:rPr>
              <a:t>- Physical exercise with Arabic instructions</a:t>
            </a:r>
          </a:p>
          <a:p>
            <a:pPr marL="0" lvl="0" indent="0">
              <a:spcBef>
                <a:spcPts val="1199"/>
              </a:spcBef>
              <a:spcAft>
                <a:spcPts val="201"/>
              </a:spcAft>
              <a:buNone/>
            </a:pPr>
            <a:endParaRPr lang="en-US" dirty="0">
              <a:latin typeface="Calibri" pitchFamily="18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330920" y="200520"/>
            <a:ext cx="1820160" cy="1364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844</Words>
  <Application>Microsoft Office PowerPoint</Application>
  <PresentationFormat>On-screen Show (4:3)</PresentationFormat>
  <Paragraphs>91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Standard</vt:lpstr>
      <vt:lpstr>Standard 1</vt:lpstr>
      <vt:lpstr>The military exercise as an arena for practicing language and interpretation skills - The Hammarskjöld exercise </vt:lpstr>
      <vt:lpstr> Content</vt:lpstr>
      <vt:lpstr> The Hammarskjöld exercise 2023</vt:lpstr>
      <vt:lpstr> Scenario and actors</vt:lpstr>
      <vt:lpstr>The Hammarskjöld exercise 2023</vt:lpstr>
      <vt:lpstr>PowerPoint Presentation</vt:lpstr>
      <vt:lpstr>PowerPoint Presentation</vt:lpstr>
      <vt:lpstr>Cadets from the language and intelligence academy</vt:lpstr>
      <vt:lpstr> Post-field activities</vt:lpstr>
      <vt:lpstr> Evaluation</vt:lpstr>
      <vt:lpstr> Evaluation - language training</vt:lpstr>
      <vt:lpstr>PowerPoint Presentation</vt:lpstr>
      <vt:lpstr>PowerPoint Presentation</vt:lpstr>
      <vt:lpstr> Evaluation - interpretation</vt:lpstr>
      <vt:lpstr>PowerPoint Presentation</vt:lpstr>
      <vt:lpstr> The Hammarskjöld exercise 2023</vt:lpstr>
      <vt:lpstr> Lessons learned - summarized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military exercise as an arena for practicing language and interpretation skills - The Hammarskjöld exercise </dc:title>
  <dc:creator>Administrator</dc:creator>
  <cp:lastModifiedBy>Acer -07</cp:lastModifiedBy>
  <cp:revision>9</cp:revision>
  <dcterms:modified xsi:type="dcterms:W3CDTF">2023-10-16T05:15:07Z</dcterms:modified>
</cp:coreProperties>
</file>