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</p:sldMasterIdLst>
  <p:notesMasterIdLst>
    <p:notesMasterId r:id="rId48"/>
  </p:notesMasterIdLst>
  <p:sldIdLst>
    <p:sldId id="294" r:id="rId2"/>
    <p:sldId id="296" r:id="rId3"/>
    <p:sldId id="297" r:id="rId4"/>
    <p:sldId id="298" r:id="rId5"/>
    <p:sldId id="281" r:id="rId6"/>
    <p:sldId id="286" r:id="rId7"/>
    <p:sldId id="287" r:id="rId8"/>
    <p:sldId id="288" r:id="rId9"/>
    <p:sldId id="291" r:id="rId10"/>
    <p:sldId id="292" r:id="rId11"/>
    <p:sldId id="256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57" r:id="rId22"/>
    <p:sldId id="299" r:id="rId23"/>
    <p:sldId id="271" r:id="rId24"/>
    <p:sldId id="258" r:id="rId25"/>
    <p:sldId id="259" r:id="rId26"/>
    <p:sldId id="260" r:id="rId27"/>
    <p:sldId id="266" r:id="rId28"/>
    <p:sldId id="261" r:id="rId29"/>
    <p:sldId id="267" r:id="rId30"/>
    <p:sldId id="262" r:id="rId31"/>
    <p:sldId id="269" r:id="rId32"/>
    <p:sldId id="268" r:id="rId33"/>
    <p:sldId id="270" r:id="rId34"/>
    <p:sldId id="263" r:id="rId35"/>
    <p:sldId id="264" r:id="rId36"/>
    <p:sldId id="272" r:id="rId37"/>
    <p:sldId id="273" r:id="rId38"/>
    <p:sldId id="274" r:id="rId39"/>
    <p:sldId id="309" r:id="rId40"/>
    <p:sldId id="310" r:id="rId41"/>
    <p:sldId id="278" r:id="rId42"/>
    <p:sldId id="276" r:id="rId43"/>
    <p:sldId id="275" r:id="rId44"/>
    <p:sldId id="277" r:id="rId45"/>
    <p:sldId id="280" r:id="rId46"/>
    <p:sldId id="279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52"/>
    <p:restoredTop sz="94617"/>
  </p:normalViewPr>
  <p:slideViewPr>
    <p:cSldViewPr snapToGrid="0" snapToObjects="1">
      <p:cViewPr>
        <p:scale>
          <a:sx n="107" d="100"/>
          <a:sy n="107" d="100"/>
        </p:scale>
        <p:origin x="74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2351A-AD46-B740-B5B6-07F381572485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78D5-A9FD-634F-8FF6-D785A0E1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8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9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3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1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8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3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9/7/20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4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4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0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3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5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F74B-7A09-E44E-B6CB-40AB1C2B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Considerations for computer-based STANAG 6001 reading tests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41F86-37B4-114D-9AB2-01AB32C20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912" y="4793742"/>
            <a:ext cx="7315200" cy="1185291"/>
          </a:xfrm>
        </p:spPr>
        <p:txBody>
          <a:bodyPr numCol="2"/>
          <a:lstStyle/>
          <a:p>
            <a:r>
              <a:rPr lang="en-US" dirty="0"/>
              <a:t>Troy Cox, PhD</a:t>
            </a:r>
          </a:p>
          <a:p>
            <a:r>
              <a:rPr lang="en-US" dirty="0"/>
              <a:t>Brigham Young University</a:t>
            </a:r>
          </a:p>
        </p:txBody>
      </p:sp>
    </p:spTree>
    <p:extLst>
      <p:ext uri="{BB962C8B-B14F-4D97-AF65-F5344CB8AC3E}">
        <p14:creationId xmlns:p14="http://schemas.microsoft.com/office/powerpoint/2010/main" val="4036401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0" y="-114000"/>
            <a:ext cx="11838214" cy="816160"/>
          </a:xfrm>
          <a:prstGeom prst="rect">
            <a:avLst/>
          </a:prstGeom>
          <a:noFill/>
        </p:spPr>
        <p:txBody>
          <a:bodyPr wrap="square" rtlCol="0"/>
          <a:lstStyle/>
          <a:p>
            <a:pPr>
              <a:lnSpc>
                <a:spcPts val="3640"/>
              </a:lnSpc>
            </a:pPr>
            <a:r>
              <a:rPr lang="en-US" sz="3200" dirty="0"/>
              <a:t>Q8 - What topic areas would you like us to address?</a:t>
            </a: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377" y="950355"/>
            <a:ext cx="8379323" cy="50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21E07C-6B42-D14E-B9EA-9B652154FC3D}"/>
              </a:ext>
            </a:extLst>
          </p:cNvPr>
          <p:cNvSpPr txBox="1"/>
          <p:nvPr/>
        </p:nvSpPr>
        <p:spPr>
          <a:xfrm>
            <a:off x="1897879" y="983013"/>
            <a:ext cx="4715192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10"/>
              </a:lnSpc>
            </a:pPr>
            <a:r>
              <a:rPr lang="en-US" dirty="0"/>
              <a:t>Hardware Requirements</a:t>
            </a:r>
          </a:p>
          <a:p>
            <a:pPr>
              <a:lnSpc>
                <a:spcPts val="3010"/>
              </a:lnSpc>
            </a:pPr>
            <a:r>
              <a:rPr lang="en-US" dirty="0"/>
              <a:t>Software Requirements</a:t>
            </a:r>
          </a:p>
          <a:p>
            <a:pPr>
              <a:lnSpc>
                <a:spcPts val="3010"/>
              </a:lnSpc>
            </a:pPr>
            <a:r>
              <a:rPr lang="en-US" dirty="0"/>
              <a:t>Accessories</a:t>
            </a:r>
          </a:p>
          <a:p>
            <a:pPr>
              <a:lnSpc>
                <a:spcPts val="3010"/>
              </a:lnSpc>
            </a:pPr>
            <a:r>
              <a:rPr lang="en-US" dirty="0"/>
              <a:t>Network Requirements</a:t>
            </a:r>
          </a:p>
          <a:p>
            <a:pPr>
              <a:lnSpc>
                <a:spcPts val="3010"/>
              </a:lnSpc>
            </a:pPr>
            <a:r>
              <a:rPr lang="en-US" dirty="0"/>
              <a:t>Technical Development/Support Personnel</a:t>
            </a:r>
          </a:p>
          <a:p>
            <a:pPr>
              <a:lnSpc>
                <a:spcPts val="3010"/>
              </a:lnSpc>
            </a:pPr>
            <a:r>
              <a:rPr lang="en-US" dirty="0"/>
              <a:t>Item Development</a:t>
            </a:r>
          </a:p>
          <a:p>
            <a:pPr>
              <a:lnSpc>
                <a:spcPts val="3010"/>
              </a:lnSpc>
            </a:pPr>
            <a:r>
              <a:rPr lang="en-US" dirty="0"/>
              <a:t>Item Validation</a:t>
            </a:r>
          </a:p>
          <a:p>
            <a:pPr>
              <a:lnSpc>
                <a:spcPts val="3010"/>
              </a:lnSpc>
            </a:pPr>
            <a:r>
              <a:rPr lang="en-US" dirty="0"/>
              <a:t>Item Security</a:t>
            </a:r>
          </a:p>
          <a:p>
            <a:pPr>
              <a:lnSpc>
                <a:spcPts val="3010"/>
              </a:lnSpc>
            </a:pPr>
            <a:r>
              <a:rPr lang="en-US" dirty="0"/>
              <a:t>Item Banking</a:t>
            </a:r>
          </a:p>
          <a:p>
            <a:pPr>
              <a:lnSpc>
                <a:spcPts val="3010"/>
              </a:lnSpc>
            </a:pPr>
            <a:r>
              <a:rPr lang="en-US" dirty="0"/>
              <a:t>Item Exposure</a:t>
            </a:r>
          </a:p>
          <a:p>
            <a:pPr>
              <a:lnSpc>
                <a:spcPts val="3010"/>
              </a:lnSpc>
            </a:pPr>
            <a:r>
              <a:rPr lang="en-US" dirty="0"/>
              <a:t>Adaptive Testing</a:t>
            </a:r>
          </a:p>
          <a:p>
            <a:pPr>
              <a:lnSpc>
                <a:spcPts val="3010"/>
              </a:lnSpc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50513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3A31-D624-D54E-BB9C-AA7E146F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Questions To Answer Before Administering High Stakes Tests via Computers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E7798-7F9D-984B-94CC-3F2A99A65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BILC Testing Workshop</a:t>
            </a:r>
          </a:p>
          <a:p>
            <a:r>
              <a:rPr lang="en-US" dirty="0"/>
              <a:t>September 2020</a:t>
            </a:r>
          </a:p>
        </p:txBody>
      </p:sp>
    </p:spTree>
    <p:extLst>
      <p:ext uri="{BB962C8B-B14F-4D97-AF65-F5344CB8AC3E}">
        <p14:creationId xmlns:p14="http://schemas.microsoft.com/office/powerpoint/2010/main" val="243332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8DF6-6DC2-664E-B6CB-909A6CDB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Trusting Technology: A Cautionary Tale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CC138-1AC1-1E45-A9E0-5C27A9E42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5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cycle parked on the side of a dirt road&#10;&#10;Description automatically generated">
            <a:extLst>
              <a:ext uri="{FF2B5EF4-FFF2-40B4-BE49-F238E27FC236}">
                <a16:creationId xmlns:a16="http://schemas.microsoft.com/office/drawing/2014/main" id="{D79C2B5F-4888-C345-BD95-8B848C59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991" y="-956042"/>
            <a:ext cx="12616069" cy="83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4430CC7-AF84-7542-B01B-DF769D0A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20"/>
            <a:ext cx="12192000" cy="664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floating along a river next to a body of water&#10;&#10;Description automatically generated">
            <a:extLst>
              <a:ext uri="{FF2B5EF4-FFF2-40B4-BE49-F238E27FC236}">
                <a16:creationId xmlns:a16="http://schemas.microsoft.com/office/drawing/2014/main" id="{92F6507E-D83D-1840-9D11-3318BDF3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4369"/>
            <a:ext cx="12192000" cy="81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2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ain, track&#10;&#10;Description automatically generated">
            <a:extLst>
              <a:ext uri="{FF2B5EF4-FFF2-40B4-BE49-F238E27FC236}">
                <a16:creationId xmlns:a16="http://schemas.microsoft.com/office/drawing/2014/main" id="{3215B2E8-CDF8-6C4B-A343-88ACD3DD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5360"/>
            <a:ext cx="12192000" cy="81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389C8D-ECC2-4A4B-AEB2-27418190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60" y="734664"/>
            <a:ext cx="38481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8EE513-EF94-D44D-B0D9-1F7847DCD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37"/>
          <a:stretch/>
        </p:blipFill>
        <p:spPr>
          <a:xfrm>
            <a:off x="1646840" y="124363"/>
            <a:ext cx="3653825" cy="66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1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dirt road&#10;&#10;Description automatically generated">
            <a:extLst>
              <a:ext uri="{FF2B5EF4-FFF2-40B4-BE49-F238E27FC236}">
                <a16:creationId xmlns:a16="http://schemas.microsoft.com/office/drawing/2014/main" id="{D5BD532F-3730-0945-A4F9-9572C29FF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79" y="0"/>
            <a:ext cx="1030682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232713-FF7C-DF40-8636-9EE2E827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31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61E20549-513B-D649-9044-11D06095E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4370"/>
            <a:ext cx="12192000" cy="81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C94EE1-9226-1343-ACA2-078073AC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578728"/>
          </a:xfrm>
        </p:spPr>
        <p:txBody>
          <a:bodyPr/>
          <a:lstStyle/>
          <a:p>
            <a:r>
              <a:rPr lang="en-US" dirty="0"/>
              <a:t>Who is Troy Cox?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7276F3-7C39-D94D-B78A-1562C4C1D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635" y="4167019"/>
            <a:ext cx="3655473" cy="243698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08A65-FFF7-1A4C-950B-1F8D93B16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107" y="4167019"/>
            <a:ext cx="3655472" cy="2436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954A7-1E98-B847-805D-85D2D64DC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373" y="752995"/>
            <a:ext cx="3417363" cy="341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F9B0C2-CBAB-4640-80A3-20A0DF630FEE}"/>
              </a:ext>
            </a:extLst>
          </p:cNvPr>
          <p:cNvSpPr txBox="1"/>
          <p:nvPr/>
        </p:nvSpPr>
        <p:spPr>
          <a:xfrm>
            <a:off x="7053942" y="782188"/>
            <a:ext cx="4862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dirty="0"/>
              <a:t>Associate Professor, Linguistics</a:t>
            </a:r>
          </a:p>
          <a:p>
            <a:pPr indent="-457200"/>
            <a:r>
              <a:rPr lang="en-US" dirty="0"/>
              <a:t>TESOL MA Graduate Coordinator</a:t>
            </a:r>
          </a:p>
          <a:p>
            <a:pPr indent="-457200"/>
            <a:r>
              <a:rPr lang="en-US" dirty="0"/>
              <a:t>Associate Director Research and Assessment</a:t>
            </a:r>
            <a:br>
              <a:rPr lang="en-US" dirty="0"/>
            </a:br>
            <a:r>
              <a:rPr lang="en-US" dirty="0"/>
              <a:t>          Center for Language Studies (2013-present)</a:t>
            </a:r>
          </a:p>
          <a:p>
            <a:pPr indent="-457200"/>
            <a:r>
              <a:rPr lang="en-US" dirty="0"/>
              <a:t>Technology and Assessment Coordinator at the English Language Center (1996-2013)</a:t>
            </a:r>
          </a:p>
          <a:p>
            <a:pPr indent="-457200"/>
            <a:endParaRPr lang="en-US" dirty="0"/>
          </a:p>
          <a:p>
            <a:pPr indent="-457200"/>
            <a:r>
              <a:rPr lang="en-US" dirty="0"/>
              <a:t>Brigham Young University</a:t>
            </a:r>
          </a:p>
          <a:p>
            <a:pPr indent="-457200"/>
            <a:endParaRPr lang="en-US" dirty="0"/>
          </a:p>
          <a:p>
            <a:pPr indent="-457200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0B9C3-306D-1E48-AA2A-E5B74765C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" y="4167019"/>
            <a:ext cx="3413075" cy="24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83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0C2CB4A-F166-F04C-9570-776536B1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972"/>
            <a:ext cx="12192000" cy="81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49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C884-B6D1-B346-B4F3-031EE9D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6E42-2D69-0E49-8618-76A47FC8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classroom tests are low stakes, and thus instructors can experiment with computer-based testing relatively easily. </a:t>
            </a:r>
          </a:p>
          <a:p>
            <a:r>
              <a:rPr lang="en-US" dirty="0"/>
              <a:t>Once the tests become high stakes, however, a number of issues need to be addressed to “avoid the dirt roads” and ensure the tests are valid, reliable and secure. </a:t>
            </a:r>
          </a:p>
        </p:txBody>
      </p:sp>
    </p:spTree>
    <p:extLst>
      <p:ext uri="{BB962C8B-B14F-4D97-AF65-F5344CB8AC3E}">
        <p14:creationId xmlns:p14="http://schemas.microsoft.com/office/powerpoint/2010/main" val="264790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8FDB-1A14-C14D-9AE6-7C81C6D5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Self-Assessment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Dunning-Kruger Effect</a:t>
            </a:r>
          </a:p>
        </p:txBody>
      </p:sp>
      <p:pic>
        <p:nvPicPr>
          <p:cNvPr id="5" name="Shape 228">
            <a:extLst>
              <a:ext uri="{FF2B5EF4-FFF2-40B4-BE49-F238E27FC236}">
                <a16:creationId xmlns:a16="http://schemas.microsoft.com/office/drawing/2014/main" id="{DFB6272F-6CC5-374D-AF47-4A34779048C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759199" y="1123838"/>
            <a:ext cx="7242629" cy="47834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1DE79-D066-4A41-BE9D-BB8C55F7E8A7}"/>
              </a:ext>
            </a:extLst>
          </p:cNvPr>
          <p:cNvSpPr txBox="1"/>
          <p:nvPr/>
        </p:nvSpPr>
        <p:spPr>
          <a:xfrm>
            <a:off x="1132114" y="6203546"/>
            <a:ext cx="955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or your colleagues are very confident about your ability to start implementing testing on computers, you might be summiting the peak referenced above.</a:t>
            </a:r>
          </a:p>
        </p:txBody>
      </p:sp>
    </p:spTree>
    <p:extLst>
      <p:ext uri="{BB962C8B-B14F-4D97-AF65-F5344CB8AC3E}">
        <p14:creationId xmlns:p14="http://schemas.microsoft.com/office/powerpoint/2010/main" val="2111518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181B-290E-DE4E-AEFF-931D7BF7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A7150-A036-3643-B75E-DAAE9B244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3736467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b="1" dirty="0"/>
              <a:t>Computer-based Testing</a:t>
            </a:r>
          </a:p>
          <a:p>
            <a:r>
              <a:rPr lang="en-US" dirty="0"/>
              <a:t>Physical Set-up</a:t>
            </a:r>
          </a:p>
          <a:p>
            <a:r>
              <a:rPr lang="en-US" dirty="0"/>
              <a:t>Test Creation</a:t>
            </a:r>
          </a:p>
          <a:p>
            <a:r>
              <a:rPr lang="en-US" dirty="0"/>
              <a:t>Test Security</a:t>
            </a:r>
          </a:p>
          <a:p>
            <a:r>
              <a:rPr lang="en-US" dirty="0"/>
              <a:t>Test Administration</a:t>
            </a:r>
          </a:p>
          <a:p>
            <a:r>
              <a:rPr lang="en-US" dirty="0"/>
              <a:t>Test Scoring</a:t>
            </a:r>
          </a:p>
          <a:p>
            <a:r>
              <a:rPr lang="en-US" dirty="0"/>
              <a:t>Test Reporting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Items</a:t>
            </a:r>
          </a:p>
          <a:p>
            <a:pPr lvl="1"/>
            <a:r>
              <a:rPr lang="en-US" dirty="0"/>
              <a:t>Development</a:t>
            </a:r>
          </a:p>
          <a:p>
            <a:pPr lvl="1"/>
            <a:r>
              <a:rPr lang="en-US" dirty="0"/>
              <a:t>Validation</a:t>
            </a:r>
          </a:p>
          <a:p>
            <a:pPr lvl="1"/>
            <a:r>
              <a:rPr lang="en-US" dirty="0"/>
              <a:t>Banking</a:t>
            </a:r>
          </a:p>
          <a:p>
            <a:pPr lvl="1"/>
            <a:r>
              <a:rPr lang="en-US" dirty="0"/>
              <a:t>Exposure</a:t>
            </a:r>
          </a:p>
          <a:p>
            <a:pPr lvl="1"/>
            <a:r>
              <a:rPr lang="en-US" dirty="0"/>
              <a:t>Local Independence </a:t>
            </a:r>
          </a:p>
          <a:p>
            <a:pPr lvl="1"/>
            <a:r>
              <a:rPr lang="en-US" dirty="0"/>
              <a:t>Timing</a:t>
            </a:r>
          </a:p>
          <a:p>
            <a:r>
              <a:rPr lang="en-US" dirty="0"/>
              <a:t>Adaptive Testing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3CC59-EAC6-C041-9CFA-D6B6E3C2D68E}"/>
              </a:ext>
            </a:extLst>
          </p:cNvPr>
          <p:cNvSpPr txBox="1"/>
          <p:nvPr/>
        </p:nvSpPr>
        <p:spPr>
          <a:xfrm>
            <a:off x="3869268" y="4486275"/>
            <a:ext cx="693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3 minutes, look at the topics above and write down everything you think is important to consider.</a:t>
            </a:r>
          </a:p>
        </p:txBody>
      </p:sp>
    </p:spTree>
    <p:extLst>
      <p:ext uri="{BB962C8B-B14F-4D97-AF65-F5344CB8AC3E}">
        <p14:creationId xmlns:p14="http://schemas.microsoft.com/office/powerpoint/2010/main" val="1942787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Set-up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resources are needed to start testing with computers?</a:t>
            </a:r>
          </a:p>
        </p:txBody>
      </p:sp>
    </p:spTree>
    <p:extLst>
      <p:ext uri="{BB962C8B-B14F-4D97-AF65-F5344CB8AC3E}">
        <p14:creationId xmlns:p14="http://schemas.microsoft.com/office/powerpoint/2010/main" val="3047630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Set-up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have the </a:t>
            </a:r>
            <a:r>
              <a:rPr lang="en-US" b="1" dirty="0"/>
              <a:t>funds</a:t>
            </a:r>
            <a:r>
              <a:rPr lang="en-US" dirty="0"/>
              <a:t> for computers?</a:t>
            </a:r>
          </a:p>
          <a:p>
            <a:r>
              <a:rPr lang="en-US" dirty="0"/>
              <a:t>Do you have a </a:t>
            </a:r>
            <a:r>
              <a:rPr lang="en-US" b="1" dirty="0"/>
              <a:t>network</a:t>
            </a:r>
            <a:r>
              <a:rPr lang="en-US" dirty="0"/>
              <a:t> with access to servers?</a:t>
            </a:r>
          </a:p>
          <a:p>
            <a:pPr lvl="1"/>
            <a:r>
              <a:rPr lang="en-US" dirty="0"/>
              <a:t>If not, are you prepared to distribute and gather results one at a time?</a:t>
            </a:r>
          </a:p>
          <a:p>
            <a:r>
              <a:rPr lang="en-US" dirty="0"/>
              <a:t>Do you have (or have access to) the </a:t>
            </a:r>
            <a:r>
              <a:rPr lang="en-US" b="1" dirty="0"/>
              <a:t>technical expertise </a:t>
            </a:r>
            <a:r>
              <a:rPr lang="en-US" dirty="0"/>
              <a:t>to set up the </a:t>
            </a:r>
            <a:r>
              <a:rPr lang="en-US" b="1" dirty="0"/>
              <a:t>computers</a:t>
            </a:r>
            <a:r>
              <a:rPr lang="en-US" dirty="0"/>
              <a:t>?</a:t>
            </a:r>
          </a:p>
          <a:p>
            <a:r>
              <a:rPr lang="en-US" dirty="0"/>
              <a:t>Do you have (or have access to) the technical expertise to install the </a:t>
            </a:r>
            <a:r>
              <a:rPr lang="en-US" b="1" dirty="0"/>
              <a:t>software</a:t>
            </a:r>
            <a:r>
              <a:rPr lang="en-US" dirty="0"/>
              <a:t>?</a:t>
            </a:r>
          </a:p>
          <a:p>
            <a:r>
              <a:rPr lang="en-US" dirty="0"/>
              <a:t>Do you have a way to </a:t>
            </a:r>
            <a:r>
              <a:rPr lang="en-US" b="1" dirty="0"/>
              <a:t>restrict the IP addresses </a:t>
            </a:r>
            <a:r>
              <a:rPr lang="en-US" dirty="0"/>
              <a:t>of the computers (client and server) to improve test security and reduce the likelihood of external, unauthorized access? </a:t>
            </a:r>
          </a:p>
        </p:txBody>
      </p:sp>
    </p:spTree>
    <p:extLst>
      <p:ext uri="{BB962C8B-B14F-4D97-AF65-F5344CB8AC3E}">
        <p14:creationId xmlns:p14="http://schemas.microsoft.com/office/powerpoint/2010/main" val="162515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Creation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resources are needed to create computerized tests?</a:t>
            </a:r>
          </a:p>
        </p:txBody>
      </p:sp>
    </p:spTree>
    <p:extLst>
      <p:ext uri="{BB962C8B-B14F-4D97-AF65-F5344CB8AC3E}">
        <p14:creationId xmlns:p14="http://schemas.microsoft.com/office/powerpoint/2010/main" val="378841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Creation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Do you have the funds for the </a:t>
            </a:r>
            <a:r>
              <a:rPr lang="en-US" b="1" dirty="0"/>
              <a:t>software</a:t>
            </a:r>
            <a:r>
              <a:rPr lang="en-US" dirty="0"/>
              <a:t> to create the tests?</a:t>
            </a:r>
          </a:p>
          <a:p>
            <a:pPr lvl="1"/>
            <a:r>
              <a:rPr lang="en-US" dirty="0"/>
              <a:t>Is there </a:t>
            </a:r>
            <a:r>
              <a:rPr lang="en-US" b="1" dirty="0"/>
              <a:t>existing software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How will you </a:t>
            </a:r>
            <a:r>
              <a:rPr lang="en-US" b="1" dirty="0"/>
              <a:t>support</a:t>
            </a:r>
            <a:r>
              <a:rPr lang="en-US" dirty="0"/>
              <a:t> it?</a:t>
            </a:r>
          </a:p>
          <a:p>
            <a:pPr lvl="1"/>
            <a:r>
              <a:rPr lang="en-US" dirty="0"/>
              <a:t>If </a:t>
            </a:r>
            <a:r>
              <a:rPr lang="en-US" b="1" dirty="0"/>
              <a:t>hiring a programmer</a:t>
            </a:r>
            <a:r>
              <a:rPr lang="en-US" dirty="0"/>
              <a:t>, what steps need to be taken to ensure </a:t>
            </a:r>
            <a:r>
              <a:rPr lang="en-US" b="1" dirty="0"/>
              <a:t>continuity</a:t>
            </a:r>
            <a:r>
              <a:rPr lang="en-US" dirty="0"/>
              <a:t> of the product?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24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Security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you do need to do to ensure your tests are secure?</a:t>
            </a:r>
          </a:p>
        </p:txBody>
      </p:sp>
    </p:spTree>
    <p:extLst>
      <p:ext uri="{BB962C8B-B14F-4D97-AF65-F5344CB8AC3E}">
        <p14:creationId xmlns:p14="http://schemas.microsoft.com/office/powerpoint/2010/main" val="1830992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Security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have a plan on how your items will be secure and less likely to be compromised when </a:t>
            </a:r>
            <a:r>
              <a:rPr lang="en-US" b="1" dirty="0"/>
              <a:t>stored and accessed digitally</a:t>
            </a:r>
            <a:r>
              <a:rPr lang="en-US" dirty="0"/>
              <a:t>?</a:t>
            </a:r>
          </a:p>
          <a:p>
            <a:r>
              <a:rPr lang="en-US" dirty="0"/>
              <a:t>Do you have a </a:t>
            </a:r>
            <a:r>
              <a:rPr lang="en-US" b="1" dirty="0"/>
              <a:t>Non-Disclosure Agreement (NDA) </a:t>
            </a:r>
            <a:r>
              <a:rPr lang="en-US" dirty="0"/>
              <a:t>for anyone that will have access to the items?</a:t>
            </a:r>
          </a:p>
          <a:p>
            <a:r>
              <a:rPr lang="en-US" dirty="0"/>
              <a:t>Do you have </a:t>
            </a:r>
            <a:r>
              <a:rPr lang="en-US" b="1" dirty="0"/>
              <a:t>end user and proctor agreements </a:t>
            </a:r>
            <a:r>
              <a:rPr lang="en-US" dirty="0"/>
              <a:t>in place to safeguard item integrity?</a:t>
            </a:r>
          </a:p>
          <a:p>
            <a:r>
              <a:rPr lang="en-US" dirty="0"/>
              <a:t>Do you have a </a:t>
            </a:r>
            <a:r>
              <a:rPr lang="en-US" b="1" dirty="0"/>
              <a:t>system</a:t>
            </a:r>
            <a:r>
              <a:rPr lang="en-US" dirty="0"/>
              <a:t> in place to </a:t>
            </a:r>
            <a:r>
              <a:rPr lang="en-US" b="1" dirty="0"/>
              <a:t>check-in</a:t>
            </a:r>
            <a:r>
              <a:rPr lang="en-US" dirty="0"/>
              <a:t> students and ensure the </a:t>
            </a:r>
            <a:r>
              <a:rPr lang="en-US" b="1" dirty="0"/>
              <a:t>identity</a:t>
            </a:r>
            <a:r>
              <a:rPr lang="en-US" dirty="0"/>
              <a:t> of the test-taker?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933E-5A91-E54D-894E-452BE839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D382-72E2-7547-8FFF-65A01409A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dreaded </a:t>
            </a:r>
          </a:p>
          <a:p>
            <a:r>
              <a:rPr lang="en-US" dirty="0"/>
              <a:t>Letter “Aye”</a:t>
            </a:r>
          </a:p>
          <a:p>
            <a:r>
              <a:rPr lang="en-US" dirty="0"/>
              <a:t>Letter “Dee”</a:t>
            </a:r>
          </a:p>
          <a:p>
            <a:r>
              <a:rPr lang="en-US" dirty="0"/>
              <a:t>Number “Ten”</a:t>
            </a:r>
          </a:p>
          <a:p>
            <a:r>
              <a:rPr lang="en-US" dirty="0"/>
              <a:t>Letter “Tee”</a:t>
            </a:r>
          </a:p>
          <a:p>
            <a:pPr marL="0" indent="0">
              <a:buNone/>
            </a:pPr>
            <a:r>
              <a:rPr lang="en-US" dirty="0"/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316249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Test Administration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resources are needed to administer computer-based tests?</a:t>
            </a:r>
          </a:p>
        </p:txBody>
      </p:sp>
    </p:spTree>
    <p:extLst>
      <p:ext uri="{BB962C8B-B14F-4D97-AF65-F5344CB8AC3E}">
        <p14:creationId xmlns:p14="http://schemas.microsoft.com/office/powerpoint/2010/main" val="1991856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Test Administration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Do you have adequate </a:t>
            </a:r>
            <a:r>
              <a:rPr lang="en-US" b="1" dirty="0"/>
              <a:t>staffing</a:t>
            </a:r>
            <a:r>
              <a:rPr lang="en-US" dirty="0"/>
              <a:t> (proctors, tech support) to ensure smooth test delivery?</a:t>
            </a:r>
          </a:p>
          <a:p>
            <a:pPr lvl="0"/>
            <a:r>
              <a:rPr lang="en-US" dirty="0"/>
              <a:t>Do you have </a:t>
            </a:r>
            <a:r>
              <a:rPr lang="en-US" b="1" dirty="0"/>
              <a:t>adequate numbers of devices </a:t>
            </a:r>
            <a:r>
              <a:rPr lang="en-US" dirty="0"/>
              <a:t>(including accessories like </a:t>
            </a:r>
            <a:r>
              <a:rPr lang="en-US" b="1" dirty="0"/>
              <a:t>headphones</a:t>
            </a:r>
            <a:r>
              <a:rPr lang="en-US" dirty="0"/>
              <a:t>) to serve your testing circumstances?</a:t>
            </a:r>
          </a:p>
          <a:p>
            <a:pPr lvl="1"/>
            <a:r>
              <a:rPr lang="en-US" dirty="0"/>
              <a:t>Do you have any </a:t>
            </a:r>
            <a:r>
              <a:rPr lang="en-US" b="1" dirty="0"/>
              <a:t>back-ups </a:t>
            </a:r>
            <a:r>
              <a:rPr lang="en-US" dirty="0"/>
              <a:t>for equipment failure?</a:t>
            </a:r>
          </a:p>
          <a:p>
            <a:pPr lvl="0"/>
            <a:r>
              <a:rPr lang="en-US" dirty="0"/>
              <a:t>Do you have system in place to </a:t>
            </a:r>
            <a:r>
              <a:rPr lang="en-US" b="1" dirty="0"/>
              <a:t>log problem </a:t>
            </a:r>
            <a:r>
              <a:rPr lang="en-US" dirty="0"/>
              <a:t>or irregularities that occurred?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9787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Test Scoring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How will responses will be scored/graded?</a:t>
            </a:r>
          </a:p>
        </p:txBody>
      </p:sp>
    </p:spTree>
    <p:extLst>
      <p:ext uri="{BB962C8B-B14F-4D97-AF65-F5344CB8AC3E}">
        <p14:creationId xmlns:p14="http://schemas.microsoft.com/office/powerpoint/2010/main" val="997583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Test Scoring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Do you have a system in place to </a:t>
            </a:r>
            <a:r>
              <a:rPr lang="en-US" b="1" dirty="0"/>
              <a:t>store results </a:t>
            </a:r>
            <a:r>
              <a:rPr lang="en-US" dirty="0"/>
              <a:t>in a central location such as a </a:t>
            </a:r>
            <a:r>
              <a:rPr lang="en-US" b="1" dirty="0"/>
              <a:t>server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If not, do you have staffing to move from </a:t>
            </a:r>
            <a:r>
              <a:rPr lang="en-US" b="1" dirty="0"/>
              <a:t>machine to machine </a:t>
            </a:r>
            <a:r>
              <a:rPr lang="en-US" dirty="0"/>
              <a:t>to copy results to a portable drive?</a:t>
            </a:r>
          </a:p>
          <a:p>
            <a:pPr lvl="0"/>
            <a:r>
              <a:rPr lang="en-US" dirty="0"/>
              <a:t>Do you have </a:t>
            </a:r>
            <a:r>
              <a:rPr lang="en-US" b="1" dirty="0"/>
              <a:t>software</a:t>
            </a:r>
            <a:r>
              <a:rPr lang="en-US" dirty="0"/>
              <a:t> to score the tests </a:t>
            </a:r>
            <a:r>
              <a:rPr lang="en-US" b="1" dirty="0"/>
              <a:t>automatically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Do you have software to </a:t>
            </a:r>
            <a:r>
              <a:rPr lang="en-US" b="1" dirty="0"/>
              <a:t>assign raters </a:t>
            </a:r>
            <a:r>
              <a:rPr lang="en-US" dirty="0"/>
              <a:t>to </a:t>
            </a:r>
            <a:r>
              <a:rPr lang="en-US" b="1" dirty="0"/>
              <a:t>judge open-ended assessments </a:t>
            </a:r>
            <a:r>
              <a:rPr lang="en-US" dirty="0"/>
              <a:t>such as speaking or writing?</a:t>
            </a:r>
          </a:p>
          <a:p>
            <a:pPr lvl="1"/>
            <a:r>
              <a:rPr lang="en-US" dirty="0"/>
              <a:t>Do you have a system to ensure the raters are assigned in a manner to </a:t>
            </a:r>
            <a:r>
              <a:rPr lang="en-US" b="1" dirty="0"/>
              <a:t>minimize rater drift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Do you have </a:t>
            </a:r>
            <a:r>
              <a:rPr lang="en-US" b="1" dirty="0"/>
              <a:t>method</a:t>
            </a:r>
            <a:r>
              <a:rPr lang="en-US" dirty="0"/>
              <a:t> to account for </a:t>
            </a:r>
            <a:r>
              <a:rPr lang="en-US" b="1" dirty="0"/>
              <a:t>rater disagreement </a:t>
            </a:r>
            <a:r>
              <a:rPr lang="en-US" dirty="0"/>
              <a:t>established?</a:t>
            </a:r>
          </a:p>
        </p:txBody>
      </p:sp>
    </p:spTree>
    <p:extLst>
      <p:ext uri="{BB962C8B-B14F-4D97-AF65-F5344CB8AC3E}">
        <p14:creationId xmlns:p14="http://schemas.microsoft.com/office/powerpoint/2010/main" val="3809987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Reporting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decisions need to be made about reporting the results?</a:t>
            </a:r>
          </a:p>
        </p:txBody>
      </p:sp>
    </p:spTree>
    <p:extLst>
      <p:ext uri="{BB962C8B-B14F-4D97-AF65-F5344CB8AC3E}">
        <p14:creationId xmlns:p14="http://schemas.microsoft.com/office/powerpoint/2010/main" val="3645721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914B-FE19-1546-8380-09D810D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Reporting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7FB-4A6F-1644-A708-CDB9EF2E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Will the examinees </a:t>
            </a:r>
            <a:r>
              <a:rPr lang="en-US" b="1" dirty="0"/>
              <a:t>receive their scores </a:t>
            </a:r>
            <a:r>
              <a:rPr lang="en-US" dirty="0"/>
              <a:t>at the time they take the assessment?</a:t>
            </a:r>
          </a:p>
          <a:p>
            <a:pPr lvl="1"/>
            <a:r>
              <a:rPr lang="en-US" dirty="0"/>
              <a:t>If so, do you have a way to ensure answers aren’t exposed via </a:t>
            </a:r>
            <a:r>
              <a:rPr lang="en-US" b="1" dirty="0"/>
              <a:t>brain dumps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Will the examinees have an </a:t>
            </a:r>
            <a:r>
              <a:rPr lang="en-US" b="1" dirty="0"/>
              <a:t>electronically secure method </a:t>
            </a:r>
            <a:r>
              <a:rPr lang="en-US" dirty="0"/>
              <a:t>to receive their scores?</a:t>
            </a:r>
          </a:p>
        </p:txBody>
      </p:sp>
    </p:spTree>
    <p:extLst>
      <p:ext uri="{BB962C8B-B14F-4D97-AF65-F5344CB8AC3E}">
        <p14:creationId xmlns:p14="http://schemas.microsoft.com/office/powerpoint/2010/main" val="4150269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A67270-751C-CC46-8315-7AD8028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Development for Computer-based Testing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A8992-6A7D-0E47-A5FB-43012FD85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06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2231C3-2AA0-D440-92B3-EBFA7184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Development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429A3-E360-CB48-B811-DB47697DC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Specification</a:t>
            </a:r>
            <a:br>
              <a:rPr lang="en-US" dirty="0"/>
            </a:br>
            <a:r>
              <a:rPr lang="en-US" dirty="0"/>
              <a:t>(Blue Print)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35C207D-B2A4-2F45-B154-B8E7A0E327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67150" y="2820319"/>
            <a:ext cx="3475038" cy="22444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16F74-A3CD-7D49-BEC5-0DA729C00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Item Specification</a:t>
            </a:r>
            <a:br>
              <a:rPr lang="en-US" dirty="0"/>
            </a:br>
            <a:r>
              <a:rPr lang="en-US" dirty="0"/>
              <a:t>(Spec sheets-electrical, plumbing, etc.)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0EE665-FC3E-654A-A0D6-6880B316AF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60506" y="2037556"/>
            <a:ext cx="3390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61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A227-DB29-6D42-A624-8C400D74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Specifications should 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EA2E52-61A8-C84D-A9CF-0E2D0F2DE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detailed enough that someone else can write an item based on the description</a:t>
            </a:r>
          </a:p>
          <a:p>
            <a:r>
              <a:rPr lang="en-US" dirty="0"/>
              <a:t>Contain</a:t>
            </a:r>
          </a:p>
          <a:p>
            <a:pPr lvl="1"/>
            <a:r>
              <a:rPr lang="en-US" dirty="0"/>
              <a:t>General Description</a:t>
            </a:r>
          </a:p>
          <a:p>
            <a:pPr lvl="1"/>
            <a:r>
              <a:rPr lang="en-US" dirty="0"/>
              <a:t>Instructions</a:t>
            </a:r>
          </a:p>
          <a:p>
            <a:pPr lvl="1"/>
            <a:r>
              <a:rPr lang="en-US" dirty="0"/>
              <a:t>Prompt Attributes</a:t>
            </a:r>
          </a:p>
          <a:p>
            <a:pPr lvl="2"/>
            <a:r>
              <a:rPr lang="en-US" dirty="0"/>
              <a:t>L1 or L2</a:t>
            </a:r>
          </a:p>
          <a:p>
            <a:pPr lvl="2"/>
            <a:r>
              <a:rPr lang="en-US" dirty="0"/>
              <a:t>Timing constraints</a:t>
            </a:r>
          </a:p>
          <a:p>
            <a:pPr lvl="1"/>
            <a:r>
              <a:rPr lang="en-US" dirty="0"/>
              <a:t>Response Attributes</a:t>
            </a:r>
          </a:p>
          <a:p>
            <a:pPr lvl="1"/>
            <a:r>
              <a:rPr lang="en-US" dirty="0"/>
              <a:t>Sample Item</a:t>
            </a:r>
          </a:p>
          <a:p>
            <a:pPr lvl="1"/>
            <a:r>
              <a:rPr lang="en-US" dirty="0"/>
              <a:t>Timing parameters</a:t>
            </a:r>
          </a:p>
          <a:p>
            <a:pPr lvl="1"/>
            <a:r>
              <a:rPr lang="en-US" dirty="0"/>
              <a:t>Instructions to maximize local independence</a:t>
            </a:r>
          </a:p>
        </p:txBody>
      </p:sp>
    </p:spTree>
    <p:extLst>
      <p:ext uri="{BB962C8B-B14F-4D97-AF65-F5344CB8AC3E}">
        <p14:creationId xmlns:p14="http://schemas.microsoft.com/office/powerpoint/2010/main" val="3231427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DF3A-4BD4-F44F-B6D8-00D2998C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Parameters</a:t>
            </a:r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D75E837A-F34B-9C4F-B21E-AE513B487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004" y="863600"/>
            <a:ext cx="6942667" cy="51212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FAE95-23D8-0D49-9CBF-330E618C9C7C}"/>
              </a:ext>
            </a:extLst>
          </p:cNvPr>
          <p:cNvSpPr txBox="1"/>
          <p:nvPr/>
        </p:nvSpPr>
        <p:spPr>
          <a:xfrm>
            <a:off x="4298867" y="939171"/>
            <a:ext cx="93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Xi, 2016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24A3F6-4733-C741-8D5B-A11C36D9BDE3}"/>
              </a:ext>
            </a:extLst>
          </p:cNvPr>
          <p:cNvSpPr/>
          <p:nvPr/>
        </p:nvSpPr>
        <p:spPr>
          <a:xfrm>
            <a:off x="8663048" y="4625294"/>
            <a:ext cx="1983179" cy="1496291"/>
          </a:xfrm>
          <a:prstGeom prst="ellipse">
            <a:avLst/>
          </a:pr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06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933E-5A91-E54D-894E-452BE839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D382-72E2-7547-8FFF-65A01409A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Aye-I</a:t>
            </a:r>
          </a:p>
          <a:p>
            <a:r>
              <a:rPr lang="en-US" dirty="0"/>
              <a:t>Dee-D</a:t>
            </a:r>
          </a:p>
          <a:p>
            <a:r>
              <a:rPr lang="en-US" dirty="0"/>
              <a:t>Ten-10</a:t>
            </a:r>
          </a:p>
          <a:p>
            <a:r>
              <a:rPr lang="en-US" dirty="0"/>
              <a:t>Tee-T</a:t>
            </a:r>
          </a:p>
          <a:p>
            <a:endParaRPr lang="en-US" dirty="0"/>
          </a:p>
          <a:p>
            <a:r>
              <a:rPr lang="en-US" dirty="0"/>
              <a:t>ID10T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02829-064A-4242-9C54-9A0FEC53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89" y="864108"/>
            <a:ext cx="5455279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33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347D-40BA-8B4E-B129-1DA05C29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Independence</a:t>
            </a:r>
          </a:p>
        </p:txBody>
      </p:sp>
      <p:pic>
        <p:nvPicPr>
          <p:cNvPr id="2050" name="Picture 2" descr="CeCe Telfer, Franklin Pierce transgender hurdler, wins NCAA women's  national championship - Washington Times">
            <a:extLst>
              <a:ext uri="{FF2B5EF4-FFF2-40B4-BE49-F238E27FC236}">
                <a16:creationId xmlns:a16="http://schemas.microsoft.com/office/drawing/2014/main" id="{2DF8FEF8-678A-E04E-9EB2-DD87417CCB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982851"/>
            <a:ext cx="7315200" cy="4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15FD5-A441-0D42-8C45-EE6C7010A5FE}"/>
              </a:ext>
            </a:extLst>
          </p:cNvPr>
          <p:cNvSpPr txBox="1"/>
          <p:nvPr/>
        </p:nvSpPr>
        <p:spPr>
          <a:xfrm>
            <a:off x="3657600" y="6051591"/>
            <a:ext cx="752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item needs to act independently of all the other items. </a:t>
            </a:r>
          </a:p>
        </p:txBody>
      </p:sp>
    </p:spTree>
    <p:extLst>
      <p:ext uri="{BB962C8B-B14F-4D97-AF65-F5344CB8AC3E}">
        <p14:creationId xmlns:p14="http://schemas.microsoft.com/office/powerpoint/2010/main" val="1460308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A70E-8757-3146-8869-05C25A61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validate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77CC0-7813-8643-9ACF-76F39E016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Item Specifications</a:t>
            </a:r>
          </a:p>
          <a:p>
            <a:r>
              <a:rPr lang="en-US" dirty="0"/>
              <a:t>Have experts judge the items (reverse engineer)</a:t>
            </a:r>
          </a:p>
          <a:p>
            <a:r>
              <a:rPr lang="en-US" dirty="0"/>
              <a:t>Have examinee focus groups do a sensitivity check</a:t>
            </a:r>
          </a:p>
          <a:p>
            <a:r>
              <a:rPr lang="en-US" dirty="0"/>
              <a:t>Have an editor proofread the items </a:t>
            </a:r>
          </a:p>
          <a:p>
            <a:r>
              <a:rPr lang="en-US" dirty="0"/>
              <a:t>Administer items to ensure they are functioning as intended</a:t>
            </a:r>
          </a:p>
          <a:p>
            <a:r>
              <a:rPr lang="en-US" dirty="0"/>
              <a:t>Keep an incident log to note any anomalies during trialing</a:t>
            </a:r>
          </a:p>
          <a:p>
            <a:r>
              <a:rPr lang="en-US" dirty="0"/>
              <a:t>Use item statistics to investigate </a:t>
            </a:r>
            <a:r>
              <a:rPr lang="en-US" dirty="0" err="1"/>
              <a:t>anamolies</a:t>
            </a:r>
            <a:r>
              <a:rPr lang="en-US" dirty="0"/>
              <a:t> </a:t>
            </a:r>
          </a:p>
          <a:p>
            <a:pPr marL="50292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08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07A4-FFE4-294C-92FE-D8922633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vs testlets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9A795-A163-AB44-B9F5-095F9E915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68DFB7-6FE4-C941-ABF9-063595AA4D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Single response to some stimulus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D74DA6-5D14-674E-B141-16064F36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Testlets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608DD6-5EB6-2B4D-87D4-3F18E55588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Multiple responses to ONE stimulus</a:t>
            </a:r>
          </a:p>
          <a:p>
            <a:pPr lvl="1"/>
            <a:r>
              <a:rPr lang="en-US" dirty="0"/>
              <a:t>Series of questions on same passage</a:t>
            </a:r>
          </a:p>
          <a:p>
            <a:pPr lvl="2"/>
            <a:r>
              <a:rPr lang="en-US" dirty="0"/>
              <a:t>NOT RECOMMENDED</a:t>
            </a:r>
          </a:p>
          <a:p>
            <a:pPr lvl="1"/>
            <a:r>
              <a:rPr lang="en-US" dirty="0"/>
              <a:t>Context dependent item sets in which the questions can be constant but the input can vary</a:t>
            </a:r>
          </a:p>
          <a:p>
            <a:r>
              <a:rPr lang="en-US" dirty="0"/>
              <a:t>Purposefully assembled items that are administered in a group</a:t>
            </a:r>
          </a:p>
        </p:txBody>
      </p:sp>
    </p:spTree>
    <p:extLst>
      <p:ext uri="{BB962C8B-B14F-4D97-AF65-F5344CB8AC3E}">
        <p14:creationId xmlns:p14="http://schemas.microsoft.com/office/powerpoint/2010/main" val="1626067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78D4-BB78-534A-8DE9-83D64F13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in </a:t>
            </a:r>
            <a:br>
              <a:rPr lang="en-US" dirty="0"/>
            </a:br>
            <a:r>
              <a:rPr lang="en-US" dirty="0"/>
              <a:t>item banks should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7A500-522F-5A41-BBE0-CAFE08410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Naming conventions</a:t>
            </a:r>
          </a:p>
          <a:p>
            <a:r>
              <a:rPr lang="en-US" dirty="0"/>
              <a:t>Version control</a:t>
            </a:r>
          </a:p>
          <a:p>
            <a:r>
              <a:rPr lang="en-US" dirty="0"/>
              <a:t>Fields for</a:t>
            </a:r>
          </a:p>
          <a:p>
            <a:pPr lvl="1"/>
            <a:r>
              <a:rPr lang="en-US" dirty="0"/>
              <a:t>History</a:t>
            </a:r>
          </a:p>
          <a:p>
            <a:pPr lvl="1"/>
            <a:r>
              <a:rPr lang="en-US" dirty="0"/>
              <a:t>Usage/Exposure</a:t>
            </a:r>
          </a:p>
          <a:p>
            <a:pPr lvl="1"/>
            <a:r>
              <a:rPr lang="en-US" dirty="0"/>
              <a:t>Meta-data (content, level, etc.)</a:t>
            </a:r>
          </a:p>
          <a:p>
            <a:pPr lvl="1"/>
            <a:r>
              <a:rPr lang="en-US" dirty="0"/>
              <a:t>Difficulty parameters (IRT)</a:t>
            </a:r>
          </a:p>
          <a:p>
            <a:r>
              <a:rPr lang="en-US" dirty="0"/>
              <a:t>Security protocols (</a:t>
            </a:r>
            <a:r>
              <a:rPr lang="en-US" dirty="0" err="1"/>
              <a:t>ie</a:t>
            </a:r>
            <a:r>
              <a:rPr lang="en-US" dirty="0"/>
              <a:t> “plants” to detect cheating, etc.)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06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12FA9-E7AF-D843-8CBB-7704C42B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need to do IRT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2680B-413C-4F40-814D-8A14541C1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709" y="863600"/>
            <a:ext cx="5483258" cy="5121275"/>
          </a:xfrm>
        </p:spPr>
      </p:pic>
    </p:spTree>
    <p:extLst>
      <p:ext uri="{BB962C8B-B14F-4D97-AF65-F5344CB8AC3E}">
        <p14:creationId xmlns:p14="http://schemas.microsoft.com/office/powerpoint/2010/main" val="1226720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B0F5-8D7B-A44D-8F71-4466274F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Adaptive Tests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66084-769F-154C-AFF6-5690DE27B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3435FB-4486-2C48-BAFB-A264DCB3A7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Test is tailored to each examinee</a:t>
            </a:r>
          </a:p>
          <a:p>
            <a:r>
              <a:rPr lang="en-US" dirty="0"/>
              <a:t>Cheating by looking at neighbors is diminished</a:t>
            </a:r>
          </a:p>
          <a:p>
            <a:r>
              <a:rPr lang="en-US" dirty="0"/>
              <a:t>Test CAN be shorter</a:t>
            </a:r>
          </a:p>
          <a:p>
            <a:r>
              <a:rPr lang="en-US" dirty="0"/>
              <a:t>Item exposure can be reduced</a:t>
            </a:r>
          </a:p>
          <a:p>
            <a:r>
              <a:rPr lang="en-US" dirty="0"/>
              <a:t>Examinees can’t go back and change answers (local independence)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33D818-AF91-A04F-9A56-06C2774ED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02F776-8C49-A446-9068-BCB02A416A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Development is MUCH more expensive</a:t>
            </a:r>
          </a:p>
          <a:p>
            <a:r>
              <a:rPr lang="en-US" dirty="0"/>
              <a:t>All items need to be calibrated prior to being included</a:t>
            </a:r>
          </a:p>
          <a:p>
            <a:r>
              <a:rPr lang="en-US" dirty="0"/>
              <a:t>Item exposure needs to be carefully monitored-some items might be overexposed due to ability of examinees</a:t>
            </a:r>
          </a:p>
          <a:p>
            <a:r>
              <a:rPr lang="en-US" dirty="0"/>
              <a:t>Examinees can’t go back and change answers (face validity)</a:t>
            </a:r>
          </a:p>
        </p:txBody>
      </p:sp>
    </p:spTree>
    <p:extLst>
      <p:ext uri="{BB962C8B-B14F-4D97-AF65-F5344CB8AC3E}">
        <p14:creationId xmlns:p14="http://schemas.microsoft.com/office/powerpoint/2010/main" val="3190942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C161-E221-0E42-A7D9-5004ACFA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adaptive tests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E6E06-0439-6E45-94A6-E1AAB7BFA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criteria for initial estimation of person ability</a:t>
            </a:r>
          </a:p>
          <a:p>
            <a:r>
              <a:rPr lang="en-US" dirty="0"/>
              <a:t>Algorithms for choosing items/testlets from item bank</a:t>
            </a:r>
          </a:p>
          <a:p>
            <a:r>
              <a:rPr lang="en-US" dirty="0"/>
              <a:t>Stopping criteria</a:t>
            </a:r>
          </a:p>
        </p:txBody>
      </p:sp>
    </p:spTree>
    <p:extLst>
      <p:ext uri="{BB962C8B-B14F-4D97-AF65-F5344CB8AC3E}">
        <p14:creationId xmlns:p14="http://schemas.microsoft.com/office/powerpoint/2010/main" val="112022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852488" y="1003057"/>
            <a:ext cx="8229600" cy="120000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endParaRPr lang="en-US" sz="4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ED43D2-CF2D-7841-97C5-87147FA0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2019 Technology Use Survey Results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9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1C6B-2192-1748-A8DD-241C3255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25F86-5B36-614D-BD01-8D40934AFC3D}"/>
              </a:ext>
            </a:extLst>
          </p:cNvPr>
          <p:cNvSpPr>
            <a:spLocks noGrp="1"/>
          </p:cNvSpPr>
          <p:nvPr>
            <p:ph idx="1"/>
          </p:nvPr>
        </p:nvSpPr>
        <p:spPr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N = 31</a:t>
            </a:r>
          </a:p>
          <a:p>
            <a:r>
              <a:rPr lang="en-US" dirty="0"/>
              <a:t>Representing 20 nations and NATO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2F580-5A8B-C64D-8D7C-2A4D4D0C0309}"/>
              </a:ext>
            </a:extLst>
          </p:cNvPr>
          <p:cNvSpPr txBox="1"/>
          <p:nvPr/>
        </p:nvSpPr>
        <p:spPr>
          <a:xfrm>
            <a:off x="8136468" y="864108"/>
            <a:ext cx="3048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Austria</a:t>
            </a:r>
          </a:p>
          <a:p>
            <a:r>
              <a:rPr lang="en-US" dirty="0"/>
              <a:t>Belgium</a:t>
            </a:r>
          </a:p>
          <a:p>
            <a:r>
              <a:rPr lang="en-US" dirty="0"/>
              <a:t>Bulgaria</a:t>
            </a:r>
          </a:p>
          <a:p>
            <a:r>
              <a:rPr lang="en-US" dirty="0"/>
              <a:t>Croatia </a:t>
            </a:r>
          </a:p>
          <a:p>
            <a:r>
              <a:rPr lang="en-US" dirty="0"/>
              <a:t>Czech Republic</a:t>
            </a:r>
          </a:p>
          <a:p>
            <a:r>
              <a:rPr lang="en-US" dirty="0"/>
              <a:t>DNK</a:t>
            </a:r>
          </a:p>
          <a:p>
            <a:r>
              <a:rPr lang="en-US" dirty="0"/>
              <a:t>France</a:t>
            </a:r>
          </a:p>
          <a:p>
            <a:r>
              <a:rPr lang="en-US" dirty="0"/>
              <a:t>Germany</a:t>
            </a:r>
          </a:p>
          <a:p>
            <a:r>
              <a:rPr lang="en-US" dirty="0"/>
              <a:t>Italy</a:t>
            </a:r>
          </a:p>
          <a:p>
            <a:r>
              <a:rPr lang="en-US" dirty="0"/>
              <a:t>Latvia</a:t>
            </a:r>
          </a:p>
          <a:p>
            <a:r>
              <a:rPr lang="en-US" dirty="0"/>
              <a:t>Mongolia</a:t>
            </a:r>
          </a:p>
          <a:p>
            <a:r>
              <a:rPr lang="en-US" dirty="0"/>
              <a:t>NATO</a:t>
            </a:r>
          </a:p>
          <a:p>
            <a:r>
              <a:rPr lang="en-US" dirty="0"/>
              <a:t>North Macedonia</a:t>
            </a:r>
          </a:p>
          <a:p>
            <a:r>
              <a:rPr lang="en-US" dirty="0"/>
              <a:t>Norway</a:t>
            </a:r>
          </a:p>
          <a:p>
            <a:r>
              <a:rPr lang="en-US" dirty="0"/>
              <a:t>Poland</a:t>
            </a:r>
          </a:p>
          <a:p>
            <a:r>
              <a:rPr lang="en-US" dirty="0"/>
              <a:t>Portugal</a:t>
            </a:r>
          </a:p>
          <a:p>
            <a:r>
              <a:rPr lang="en-US" dirty="0"/>
              <a:t>Romania</a:t>
            </a:r>
          </a:p>
          <a:p>
            <a:r>
              <a:rPr lang="en-US" dirty="0"/>
              <a:t>Slovakia</a:t>
            </a:r>
          </a:p>
          <a:p>
            <a:r>
              <a:rPr lang="en-US" dirty="0"/>
              <a:t>Slovenia</a:t>
            </a:r>
          </a:p>
          <a:p>
            <a:r>
              <a:rPr lang="en-US" dirty="0"/>
              <a:t>Spain</a:t>
            </a:r>
          </a:p>
          <a:p>
            <a:r>
              <a:rPr lang="en-US" dirty="0"/>
              <a:t>Ukraine</a:t>
            </a:r>
          </a:p>
        </p:txBody>
      </p:sp>
    </p:spTree>
    <p:extLst>
      <p:ext uri="{BB962C8B-B14F-4D97-AF65-F5344CB8AC3E}">
        <p14:creationId xmlns:p14="http://schemas.microsoft.com/office/powerpoint/2010/main" val="371381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0" y="140000"/>
            <a:ext cx="9953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2800" dirty="0"/>
              <a:t>Q2 - How frequently do you administer language tests in a year?</a:t>
            </a: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5520" y="940920"/>
            <a:ext cx="6255520" cy="50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6F8BEA-0359-644C-88C7-D4B0B93268CC}"/>
              </a:ext>
            </a:extLst>
          </p:cNvPr>
          <p:cNvSpPr txBox="1"/>
          <p:nvPr/>
        </p:nvSpPr>
        <p:spPr>
          <a:xfrm>
            <a:off x="598438" y="1123800"/>
            <a:ext cx="1646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Demand</a:t>
            </a:r>
          </a:p>
          <a:p>
            <a:endParaRPr lang="en-US" dirty="0"/>
          </a:p>
          <a:p>
            <a:r>
              <a:rPr lang="en-US" dirty="0"/>
              <a:t>Weekly</a:t>
            </a:r>
          </a:p>
          <a:p>
            <a:endParaRPr lang="en-US" dirty="0"/>
          </a:p>
          <a:p>
            <a:r>
              <a:rPr lang="en-US" dirty="0"/>
              <a:t>Monthly</a:t>
            </a:r>
          </a:p>
          <a:p>
            <a:endParaRPr lang="en-US" dirty="0"/>
          </a:p>
          <a:p>
            <a:r>
              <a:rPr lang="en-US" dirty="0"/>
              <a:t>6 Times a Year</a:t>
            </a:r>
          </a:p>
          <a:p>
            <a:endParaRPr lang="en-US" dirty="0"/>
          </a:p>
          <a:p>
            <a:r>
              <a:rPr lang="en-US" dirty="0"/>
              <a:t>4 Times a Year</a:t>
            </a:r>
          </a:p>
          <a:p>
            <a:endParaRPr lang="en-US" dirty="0"/>
          </a:p>
          <a:p>
            <a:r>
              <a:rPr lang="en-US" dirty="0"/>
              <a:t>3 Times a Year</a:t>
            </a:r>
          </a:p>
          <a:p>
            <a:endParaRPr lang="en-US" dirty="0"/>
          </a:p>
          <a:p>
            <a:r>
              <a:rPr lang="en-US" dirty="0"/>
              <a:t>2 Times a Year</a:t>
            </a:r>
          </a:p>
          <a:p>
            <a:endParaRPr lang="en-US" dirty="0"/>
          </a:p>
          <a:p>
            <a:r>
              <a:rPr lang="en-US" dirty="0"/>
              <a:t>Once a Year</a:t>
            </a:r>
          </a:p>
        </p:txBody>
      </p:sp>
    </p:spTree>
    <p:extLst>
      <p:ext uri="{BB962C8B-B14F-4D97-AF65-F5344CB8AC3E}">
        <p14:creationId xmlns:p14="http://schemas.microsoft.com/office/powerpoint/2010/main" val="23751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0" y="140000"/>
            <a:ext cx="10023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2800" dirty="0"/>
              <a:t>Q3 - Approximately how many people do you test in a year?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25386E-AAB0-DB42-B22C-D40B0B558403}"/>
              </a:ext>
            </a:extLst>
          </p:cNvPr>
          <p:cNvGraphicFramePr>
            <a:graphicFrameLocks noGrp="1"/>
          </p:cNvGraphicFramePr>
          <p:nvPr/>
        </p:nvGraphicFramePr>
        <p:xfrm>
          <a:off x="2377440" y="1767841"/>
          <a:ext cx="4925060" cy="2786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554345593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3429805562"/>
                    </a:ext>
                  </a:extLst>
                </a:gridCol>
              </a:tblGrid>
              <a:tr h="38721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Mean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effectLst/>
                        </a:rPr>
                        <a:t>823.69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3767708"/>
                  </a:ext>
                </a:extLst>
              </a:tr>
              <a:tr h="52010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Std Deviation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effectLst/>
                        </a:rPr>
                        <a:t>2709.02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4312971"/>
                  </a:ext>
                </a:extLst>
              </a:tr>
              <a:tr h="38721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Minimum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effectLst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1650260"/>
                  </a:ext>
                </a:extLst>
              </a:tr>
              <a:tr h="38721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Maximum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effectLst/>
                        </a:rPr>
                        <a:t>15000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8672559"/>
                  </a:ext>
                </a:extLst>
              </a:tr>
              <a:tr h="774432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Count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effectLst/>
                        </a:rPr>
                        <a:t>29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4395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4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0" y="140000"/>
            <a:ext cx="9953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3200" dirty="0"/>
              <a:t>Q7 - How do you test reading?</a:t>
            </a: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6000" y="1200000"/>
            <a:ext cx="6225040" cy="4469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775EF-56F5-F04A-9F7E-DD77EAAC66C2}"/>
              </a:ext>
            </a:extLst>
          </p:cNvPr>
          <p:cNvSpPr txBox="1"/>
          <p:nvPr/>
        </p:nvSpPr>
        <p:spPr>
          <a:xfrm>
            <a:off x="228142" y="1526571"/>
            <a:ext cx="1646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Paper-based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Computer-mediated interface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Face-to-face interview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</a:t>
            </a:r>
          </a:p>
        </p:txBody>
      </p:sp>
    </p:spTree>
    <p:extLst>
      <p:ext uri="{BB962C8B-B14F-4D97-AF65-F5344CB8AC3E}">
        <p14:creationId xmlns:p14="http://schemas.microsoft.com/office/powerpoint/2010/main" val="89065354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{2ACAE117-8184-7B45-946C-8F867C1B579C}tf10001124</Template>
  <TotalTime>1719</TotalTime>
  <Words>1226</Words>
  <Application>Microsoft Macintosh PowerPoint</Application>
  <PresentationFormat>Widescreen</PresentationFormat>
  <Paragraphs>237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Corbel</vt:lpstr>
      <vt:lpstr>Helvetica</vt:lpstr>
      <vt:lpstr>Wingdings 2</vt:lpstr>
      <vt:lpstr>Frame</vt:lpstr>
      <vt:lpstr>Considerations for computer-based STANAG 6001 reading tests </vt:lpstr>
      <vt:lpstr>Who is Troy Cox?</vt:lpstr>
      <vt:lpstr>Technology</vt:lpstr>
      <vt:lpstr>Technology</vt:lpstr>
      <vt:lpstr>2019 Technology Use Survey Results</vt:lpstr>
      <vt:lpstr>Respondents</vt:lpstr>
      <vt:lpstr>PowerPoint Presentation</vt:lpstr>
      <vt:lpstr>PowerPoint Presentation</vt:lpstr>
      <vt:lpstr>PowerPoint Presentation</vt:lpstr>
      <vt:lpstr>PowerPoint Presentation</vt:lpstr>
      <vt:lpstr>Questions To Answer Before Administering High Stakes Tests via Computers</vt:lpstr>
      <vt:lpstr>Trusting Technology: A Cautionary Tale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Self-Assessment  Dunning-Kruger Effect</vt:lpstr>
      <vt:lpstr>Things to Consider</vt:lpstr>
      <vt:lpstr>Physical Set-up</vt:lpstr>
      <vt:lpstr>Physical Set-up</vt:lpstr>
      <vt:lpstr>Test Creation</vt:lpstr>
      <vt:lpstr>Test Creation</vt:lpstr>
      <vt:lpstr>Test Security</vt:lpstr>
      <vt:lpstr>Test Security</vt:lpstr>
      <vt:lpstr>Test Administration</vt:lpstr>
      <vt:lpstr>Test Administration</vt:lpstr>
      <vt:lpstr>Test Scoring</vt:lpstr>
      <vt:lpstr>Test Scoring</vt:lpstr>
      <vt:lpstr>Test Reporting</vt:lpstr>
      <vt:lpstr>Test Reporting</vt:lpstr>
      <vt:lpstr>Item Development for Computer-based Testing</vt:lpstr>
      <vt:lpstr>Item Development</vt:lpstr>
      <vt:lpstr>Item Specifications should …</vt:lpstr>
      <vt:lpstr>Timing Parameters</vt:lpstr>
      <vt:lpstr>Local Independence</vt:lpstr>
      <vt:lpstr>To validate items</vt:lpstr>
      <vt:lpstr>Items vs testlets</vt:lpstr>
      <vt:lpstr>Items in  item banks should have</vt:lpstr>
      <vt:lpstr>What you need to do IRT</vt:lpstr>
      <vt:lpstr>Computer Adaptive Tests</vt:lpstr>
      <vt:lpstr>Computer adaptive tests need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 to answer before administering high stakes tests via computers</dc:title>
  <dc:creator>Troy Cox</dc:creator>
  <cp:lastModifiedBy>Troy Cox</cp:lastModifiedBy>
  <cp:revision>27</cp:revision>
  <dcterms:created xsi:type="dcterms:W3CDTF">2019-09-03T14:44:21Z</dcterms:created>
  <dcterms:modified xsi:type="dcterms:W3CDTF">2020-09-07T21:30:33Z</dcterms:modified>
</cp:coreProperties>
</file>