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369" r:id="rId3"/>
    <p:sldId id="258" r:id="rId4"/>
    <p:sldId id="259" r:id="rId5"/>
    <p:sldId id="257" r:id="rId6"/>
    <p:sldId id="262" r:id="rId7"/>
    <p:sldId id="320" r:id="rId8"/>
    <p:sldId id="319" r:id="rId9"/>
    <p:sldId id="321" r:id="rId10"/>
    <p:sldId id="348" r:id="rId11"/>
    <p:sldId id="339" r:id="rId12"/>
    <p:sldId id="343" r:id="rId13"/>
    <p:sldId id="363" r:id="rId14"/>
    <p:sldId id="322" r:id="rId15"/>
    <p:sldId id="332" r:id="rId16"/>
    <p:sldId id="328" r:id="rId17"/>
    <p:sldId id="365" r:id="rId18"/>
    <p:sldId id="333" r:id="rId19"/>
    <p:sldId id="360" r:id="rId20"/>
    <p:sldId id="325" r:id="rId21"/>
    <p:sldId id="350" r:id="rId22"/>
    <p:sldId id="326" r:id="rId23"/>
    <p:sldId id="352" r:id="rId24"/>
    <p:sldId id="366" r:id="rId25"/>
    <p:sldId id="344" r:id="rId26"/>
    <p:sldId id="356" r:id="rId27"/>
    <p:sldId id="367" r:id="rId28"/>
    <p:sldId id="340" r:id="rId29"/>
    <p:sldId id="349" r:id="rId30"/>
    <p:sldId id="364" r:id="rId31"/>
    <p:sldId id="327" r:id="rId32"/>
    <p:sldId id="354" r:id="rId33"/>
    <p:sldId id="355" r:id="rId34"/>
    <p:sldId id="330" r:id="rId35"/>
    <p:sldId id="351" r:id="rId36"/>
    <p:sldId id="335" r:id="rId37"/>
    <p:sldId id="336" r:id="rId38"/>
    <p:sldId id="353" r:id="rId39"/>
    <p:sldId id="338" r:id="rId40"/>
    <p:sldId id="337" r:id="rId41"/>
    <p:sldId id="334" r:id="rId42"/>
    <p:sldId id="347" r:id="rId43"/>
    <p:sldId id="342" r:id="rId44"/>
    <p:sldId id="341" r:id="rId45"/>
    <p:sldId id="345" r:id="rId46"/>
    <p:sldId id="361" r:id="rId47"/>
    <p:sldId id="362" r:id="rId48"/>
    <p:sldId id="368" r:id="rId49"/>
    <p:sldId id="295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66"/>
    <a:srgbClr val="0066FF"/>
    <a:srgbClr val="FFFF00"/>
    <a:srgbClr val="0066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9" autoAdjust="0"/>
    <p:restoredTop sz="99666" autoAdjust="0"/>
  </p:normalViewPr>
  <p:slideViewPr>
    <p:cSldViewPr>
      <p:cViewPr>
        <p:scale>
          <a:sx n="154" d="100"/>
          <a:sy n="154" d="100"/>
        </p:scale>
        <p:origin x="-288" y="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0938AA3-2D94-4C84-9146-58066FE5B301}" type="datetimeFigureOut">
              <a:rPr lang="ru-RU"/>
              <a:pPr>
                <a:defRPr/>
              </a:pPr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8B3CD59-89C5-43DB-B513-D890D7475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8BCA9A-2358-4A02-8629-2C117DC558FD}" type="datetimeFigureOut">
              <a:rPr lang="ru-RU"/>
              <a:pPr>
                <a:defRPr/>
              </a:pPr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3298D9-1AB6-4C2F-93C9-06A29FB92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E67E9E-D691-4B0E-901F-2CEDD0C6760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1502AD-FEF4-498A-8A89-C3E750ABEF6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791FCC-0444-4B84-83B3-CCE795103E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999C3D-BEA0-47D9-A1EC-A8C3DB7C02A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00A452-1540-4469-B614-C792CF157B0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49749D-D16D-470E-A897-0601EF5E2FD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4E5CF9-0C60-4403-9E4D-481D89B810D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26B970-CA02-4DB9-8B4A-7280DEF6B82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34876F-C40E-4645-B891-125B8661749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77E41A-6CAA-47CC-BBBD-1B62242C964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FEB3B0-53E7-49C3-B35B-75964AC089D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C2EFC0-10A1-4F83-B319-20965950941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AEB933-2B09-4CF7-B50D-545B184967B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F3F5AC-E65B-4145-B9FB-A550A205694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1FC603-F8A6-4B3A-A30B-66BB601922E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FD02B1-80CA-4BBD-A0CB-4FE3C405BC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D78E51-DC2E-4A9F-A6C6-87B12F21AED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6768BE-7062-46E5-B114-80AF1AD10B2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F9B49-4A97-4C7F-8F5A-7C224EF8AF1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54B104-E4E4-4644-96FF-2BD91675A3F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35E658-8B07-43CE-AB23-A228E730117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AE7A03-BFE4-433C-B9CE-E713D87FDD8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A0FCA6-727F-4097-B561-1BBBF7203B2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1D6E1A-06DC-4E5A-A405-91C4906883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B8255D-0313-46EF-92B2-3DA1A0BB2A1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1BE784-4FD2-4986-80DF-E03217E27B4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048959-0121-4A4D-9446-20D0A8AD2BF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E2620F-E0C4-46C5-9B75-F07ACD2D5FD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8BC83D-DE76-4B09-890E-21125AC3736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95F7EE-B731-4EA9-8E06-50374F1B24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5CBA2F-3472-418A-BE2B-1E0550E8C38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03CBAD-7CFE-4EE5-B4C4-F9D84D0C0E5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6EFA64-6EC8-44DB-94DD-49E408988E0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651E67-7596-4536-BC48-2B029D749C8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294272-A609-4D7A-82A4-D3112F893A1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902BDC-3603-4CA4-BE38-9E221DC5469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2301CA-B00F-4AF1-80CC-DE6C9FC41C4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ru-R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208273-A4AF-45B6-81C2-FFFAA17F856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ru-R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ACA183-E20E-43E8-8351-0EE4336F93F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ru-R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8329A5-CC1D-48D5-95E1-3A7F4FFDA29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ru-R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CE0EF4-5319-43D9-AA11-98E7476534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ru-R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3FA9BC-BA2C-47A4-B440-77DE0676FCF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ru-R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719E52-CEDE-43A5-BCB4-613E799622F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ru-R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3074CA-9FAB-427F-9766-95547200CEB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678D07-1AE3-4AA4-8EEA-9738D70CF1D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AD7AFF-FDA7-4329-8090-6F3F701EA0A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644934-A225-4900-B965-7EA2DBAA3C1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E5B70C-9F5C-4780-B560-98337EE19D8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E2D56D-95E6-48E8-8DBF-58B2D463DEC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C607F-42EA-4B40-A211-0181BFA41B53}" type="datetime1">
              <a:rPr lang="uk-UA"/>
              <a:pPr>
                <a:defRPr/>
              </a:pPr>
              <a:t>29.03.2024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п/п-к І.ЗЕНІН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E121F-9C00-4DE8-8854-DEE5704B8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3DFD0-F03C-43C8-9C70-6044CC5BDBFF}" type="datetime1">
              <a:rPr lang="uk-UA"/>
              <a:pPr>
                <a:defRPr/>
              </a:pPr>
              <a:t>29.03.2024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п/п-к І.ЗЕНІН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48EF9-A711-4F19-91B7-338D5B2EC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E1D75-F523-44C3-BB83-AEF6E0DA4AE7}" type="datetime1">
              <a:rPr lang="uk-UA"/>
              <a:pPr>
                <a:defRPr/>
              </a:pPr>
              <a:t>29.03.2024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п/п-к І.ЗЕНІН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8C8CC-B8BA-4064-A928-CF3A8AE5E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276B2-94D6-453A-8D27-0E310D69C4A8}" type="datetime1">
              <a:rPr lang="uk-UA"/>
              <a:pPr>
                <a:defRPr/>
              </a:pPr>
              <a:t>29.03.2024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п/п-к І.ЗЕНІН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CEC69-82A1-490A-BDEE-5114D2F0D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0B286-E196-4CF4-9D65-DF6AFC2468E3}" type="datetime1">
              <a:rPr lang="uk-UA"/>
              <a:pPr>
                <a:defRPr/>
              </a:pPr>
              <a:t>29.03.2024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п/п-к І.ЗЕНІН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38508-2F76-4B05-9E59-466655509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FC6CB-2E7D-460A-B3DC-78EDB854708A}" type="datetime1">
              <a:rPr lang="uk-UA"/>
              <a:pPr>
                <a:defRPr/>
              </a:pPr>
              <a:t>29.03.2024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п/п-к І.ЗЕНІН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666E1-7208-4EE6-87B0-957452279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0E1FC-10F2-4005-8914-7B87BCC55826}" type="datetime1">
              <a:rPr lang="uk-UA"/>
              <a:pPr>
                <a:defRPr/>
              </a:pPr>
              <a:t>29.03.2024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п/п-к І.ЗЕНІН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F4AEA-49CF-4CE6-84D1-D97624F92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0C3C5-A3DB-4F82-BD93-6EF081C52A7C}" type="datetime1">
              <a:rPr lang="uk-UA"/>
              <a:pPr>
                <a:defRPr/>
              </a:pPr>
              <a:t>29.03.2024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п/п-к І.ЗЕНІН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52702-1488-4A6A-92E1-9EDD7C19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1AFDC-A7D2-4029-B300-77ACA0157676}" type="datetime1">
              <a:rPr lang="uk-UA"/>
              <a:pPr>
                <a:defRPr/>
              </a:pPr>
              <a:t>29.03.2024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п/п-к І.ЗЕНІН 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8C02-8EEB-49EE-8E4A-EDF2472A1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C7501-F162-4D91-857F-1559239B908D}" type="datetime1">
              <a:rPr lang="uk-UA"/>
              <a:pPr>
                <a:defRPr/>
              </a:pPr>
              <a:t>29.03.2024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п/п-к І.ЗЕНІН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64E64-4D37-4E5A-A08D-0AB839661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48036-EC85-4A81-9825-E842DEB37DC8}" type="datetime1">
              <a:rPr lang="uk-UA"/>
              <a:pPr>
                <a:defRPr/>
              </a:pPr>
              <a:t>29.03.2024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п/п-к І.ЗЕНІН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458EC-AB70-4A65-8F30-0661C6404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F0162F-922B-46F0-A990-5923A63E35FA}" type="datetime1">
              <a:rPr lang="uk-UA"/>
              <a:pPr>
                <a:defRPr/>
              </a:pPr>
              <a:t>29.03.2024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п/п-к І.ЗЕНІН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0A3B06-DBAA-44BB-9756-B1F41ABE2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Box 12"/>
          <p:cNvSpPr txBox="1">
            <a:spLocks noChangeArrowheads="1"/>
          </p:cNvSpPr>
          <p:nvPr/>
        </p:nvSpPr>
        <p:spPr bwMode="auto">
          <a:xfrm>
            <a:off x="762000" y="2239963"/>
            <a:ext cx="7696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MILITARY ACRONYMS AND ABBREVIATIONS</a:t>
            </a:r>
            <a:endParaRPr 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052" name="Picture 12" descr="http://a1460.phobos.apple.com/us/r1000/001/Purple/1b/31/22/mzi.qxpvhsr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4196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4" descr="http://www.untrainedhousewife.com/wp-content/uploads/2010/11/ARM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2000" y="4191000"/>
            <a:ext cx="187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2" descr="NATO0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572000"/>
            <a:ext cx="2286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685800" y="6324600"/>
            <a:ext cx="800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 dirty="0" smtClean="0"/>
              <a:t>Col. Oleg </a:t>
            </a:r>
            <a:r>
              <a:rPr lang="en-US" b="1" i="1" dirty="0" err="1" smtClean="0"/>
              <a:t>Stavytstkyi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F031A6-0FE3-4B5D-BA1E-653E388B2A0F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4740" y="914400"/>
            <a:ext cx="759926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69875" indent="3175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3600" b="1" i="1" dirty="0" smtClean="0">
                <a:solidFill>
                  <a:srgbClr val="000066"/>
                </a:solidFill>
                <a:cs typeface="Arial" charset="0"/>
              </a:rPr>
              <a:t>ARMY DOCTRINE PUBLICATION</a:t>
            </a:r>
            <a:endParaRPr lang="en-US" sz="3600" b="1" i="1" dirty="0">
              <a:solidFill>
                <a:srgbClr val="000066"/>
              </a:solidFill>
              <a:cs typeface="Arial" charset="0"/>
            </a:endParaRPr>
          </a:p>
        </p:txBody>
      </p:sp>
      <p:grpSp>
        <p:nvGrpSpPr>
          <p:cNvPr id="14342" name="Группа 38"/>
          <p:cNvGrpSpPr>
            <a:grpSpLocks/>
          </p:cNvGrpSpPr>
          <p:nvPr/>
        </p:nvGrpSpPr>
        <p:grpSpPr bwMode="auto">
          <a:xfrm>
            <a:off x="288925" y="3500438"/>
            <a:ext cx="8550275" cy="766762"/>
            <a:chOff x="364516" y="1905000"/>
            <a:chExt cx="8550884" cy="767125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64516" y="1905000"/>
              <a:ext cx="4055084" cy="43144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AR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Army Regulation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990685" y="2357734"/>
              <a:ext cx="6924715" cy="31439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Настанова (інструкція) для сухопутних військ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4343" name="Группа 38"/>
          <p:cNvGrpSpPr>
            <a:grpSpLocks/>
          </p:cNvGrpSpPr>
          <p:nvPr/>
        </p:nvGrpSpPr>
        <p:grpSpPr bwMode="auto">
          <a:xfrm>
            <a:off x="304800" y="4346575"/>
            <a:ext cx="8534400" cy="987425"/>
            <a:chOff x="381000" y="1905000"/>
            <a:chExt cx="8534400" cy="98851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81000" y="1905000"/>
              <a:ext cx="7123425" cy="43109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ARTEP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Army Training and Evaluation Program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990685" y="2357734"/>
              <a:ext cx="6924715" cy="53578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Програма бойової підготовки та оцінки підрозділів сухопутних військ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4344" name="Группа 38"/>
          <p:cNvGrpSpPr>
            <a:grpSpLocks/>
          </p:cNvGrpSpPr>
          <p:nvPr/>
        </p:nvGrpSpPr>
        <p:grpSpPr bwMode="auto">
          <a:xfrm>
            <a:off x="304800" y="1828800"/>
            <a:ext cx="8534400" cy="766763"/>
            <a:chOff x="381000" y="1905000"/>
            <a:chExt cx="8534400" cy="76712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81000" y="1905000"/>
              <a:ext cx="5425396" cy="43151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ADP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Army Doctrine Publication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990685" y="2357734"/>
              <a:ext cx="6924715" cy="31439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Публікація доктрини сухопутних військ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4345" name="Группа 38"/>
          <p:cNvGrpSpPr>
            <a:grpSpLocks/>
          </p:cNvGrpSpPr>
          <p:nvPr/>
        </p:nvGrpSpPr>
        <p:grpSpPr bwMode="auto">
          <a:xfrm>
            <a:off x="304800" y="2662238"/>
            <a:ext cx="8534400" cy="766762"/>
            <a:chOff x="381000" y="1905000"/>
            <a:chExt cx="8534400" cy="76712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81000" y="1905000"/>
              <a:ext cx="6973897" cy="43151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ADRP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Army Doctrine Reference Publication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990685" y="2357735"/>
              <a:ext cx="6924715" cy="31439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Публікація – посилання доктрини сухопутних військ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4346" name="Группа 38"/>
          <p:cNvGrpSpPr>
            <a:grpSpLocks/>
          </p:cNvGrpSpPr>
          <p:nvPr/>
        </p:nvGrpSpPr>
        <p:grpSpPr bwMode="auto">
          <a:xfrm>
            <a:off x="304800" y="5405438"/>
            <a:ext cx="8534400" cy="766762"/>
            <a:chOff x="381000" y="1905000"/>
            <a:chExt cx="8534400" cy="76712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81000" y="1905000"/>
              <a:ext cx="3501280" cy="43144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FM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Field Manual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990685" y="2357734"/>
              <a:ext cx="6924715" cy="31439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Польовий (бойовий) статут</a:t>
              </a:r>
              <a:endParaRPr lang="ru-RU" b="1" i="1" spc="50" dirty="0">
                <a:ln w="11430"/>
              </a:endParaRPr>
            </a:p>
          </p:txBody>
        </p:sp>
      </p:grp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301750" y="381000"/>
            <a:ext cx="708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/>
              <a:t>MEANING OF ABBREVIATIONS</a:t>
            </a:r>
            <a:endParaRPr lang="ru-RU" sz="2000" b="1" dirty="0">
              <a:solidFill>
                <a:srgbClr val="00206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BA38F9-AFBE-4CF3-861E-2AE365AF4081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990600"/>
            <a:ext cx="62912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69875" indent="3175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3600" b="1" i="1" dirty="0">
                <a:solidFill>
                  <a:srgbClr val="000066"/>
                </a:solidFill>
                <a:cs typeface="Arial" charset="0"/>
              </a:rPr>
              <a:t>NATO Command Structure</a:t>
            </a:r>
            <a:endParaRPr lang="en-US" sz="3600" b="1" i="1" dirty="0">
              <a:solidFill>
                <a:srgbClr val="000066"/>
              </a:solidFill>
              <a:cs typeface="Arial" charset="0"/>
            </a:endParaRPr>
          </a:p>
        </p:txBody>
      </p:sp>
      <p:grpSp>
        <p:nvGrpSpPr>
          <p:cNvPr id="15365" name="Группа 38"/>
          <p:cNvGrpSpPr>
            <a:grpSpLocks/>
          </p:cNvGrpSpPr>
          <p:nvPr/>
        </p:nvGrpSpPr>
        <p:grpSpPr bwMode="auto">
          <a:xfrm>
            <a:off x="304800" y="2743200"/>
            <a:ext cx="9067800" cy="915988"/>
            <a:chOff x="381000" y="1905000"/>
            <a:chExt cx="9067800" cy="917742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81000" y="1905000"/>
              <a:ext cx="6258060" cy="43145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ACT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Allied Command Transformation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990685" y="2286503"/>
              <a:ext cx="7458115" cy="53623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Стратегічне командування НАТО з трансформації (Норфолк, США)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5366" name="Группа 30"/>
          <p:cNvGrpSpPr>
            <a:grpSpLocks/>
          </p:cNvGrpSpPr>
          <p:nvPr/>
        </p:nvGrpSpPr>
        <p:grpSpPr bwMode="auto">
          <a:xfrm>
            <a:off x="304800" y="1825625"/>
            <a:ext cx="8915400" cy="919163"/>
            <a:chOff x="381000" y="2971799"/>
            <a:chExt cx="8915401" cy="920922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81000" y="2971799"/>
              <a:ext cx="5714194" cy="43145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ACO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Allied Command Operations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981201" y="3356482"/>
              <a:ext cx="7315200" cy="53623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Стратегічне командування НАТО з операцій</a:t>
              </a:r>
              <a:r>
                <a:rPr lang="en-US" b="1" i="1" spc="50" dirty="0">
                  <a:ln w="11430"/>
                </a:rPr>
                <a:t>  </a:t>
              </a:r>
              <a:r>
                <a:rPr lang="uk-UA" b="1" i="1" spc="50" dirty="0">
                  <a:ln w="11430"/>
                </a:rPr>
                <a:t>         </a:t>
              </a:r>
              <a:r>
                <a:rPr lang="en-US" b="1" i="1" spc="50" dirty="0">
                  <a:ln w="11430"/>
                </a:rPr>
                <a:t>(</a:t>
              </a:r>
              <a:r>
                <a:rPr lang="uk-UA" b="1" i="1" spc="50" dirty="0" err="1">
                  <a:ln w="11430"/>
                </a:rPr>
                <a:t>Монс</a:t>
              </a:r>
              <a:r>
                <a:rPr lang="uk-UA" b="1" i="1" spc="50" dirty="0">
                  <a:ln w="11430"/>
                </a:rPr>
                <a:t>, Бельгія)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5367" name="Группа 38"/>
          <p:cNvGrpSpPr>
            <a:grpSpLocks/>
          </p:cNvGrpSpPr>
          <p:nvPr/>
        </p:nvGrpSpPr>
        <p:grpSpPr bwMode="auto">
          <a:xfrm>
            <a:off x="304800" y="3657600"/>
            <a:ext cx="9067800" cy="695325"/>
            <a:chOff x="381000" y="1905000"/>
            <a:chExt cx="9067800" cy="69585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81000" y="1905000"/>
              <a:ext cx="5440528" cy="43145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NCS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NATO Command Structure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990685" y="2286503"/>
              <a:ext cx="7458115" cy="31434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Структура органів управління НАТО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5368" name="Группа 38"/>
          <p:cNvGrpSpPr>
            <a:grpSpLocks/>
          </p:cNvGrpSpPr>
          <p:nvPr/>
        </p:nvGrpSpPr>
        <p:grpSpPr bwMode="auto">
          <a:xfrm>
            <a:off x="304800" y="4419600"/>
            <a:ext cx="9067800" cy="695325"/>
            <a:chOff x="381000" y="1905000"/>
            <a:chExt cx="9067800" cy="69585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81000" y="1905000"/>
              <a:ext cx="4950009" cy="43145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NFS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NATO Forces Structure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990685" y="2286503"/>
              <a:ext cx="7458115" cy="31434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Структура військ НАТО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5369" name="Группа 38"/>
          <p:cNvGrpSpPr>
            <a:grpSpLocks/>
          </p:cNvGrpSpPr>
          <p:nvPr/>
        </p:nvGrpSpPr>
        <p:grpSpPr bwMode="auto">
          <a:xfrm>
            <a:off x="304800" y="5181600"/>
            <a:ext cx="9058275" cy="739775"/>
            <a:chOff x="381000" y="1905000"/>
            <a:chExt cx="9058315" cy="74008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81000" y="1905000"/>
              <a:ext cx="4876271" cy="43145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NRF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NATO Response Force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981200" y="2330741"/>
              <a:ext cx="7458115" cy="31434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Сили реагування НАТО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5370" name="Группа 38"/>
          <p:cNvGrpSpPr>
            <a:grpSpLocks/>
          </p:cNvGrpSpPr>
          <p:nvPr/>
        </p:nvGrpSpPr>
        <p:grpSpPr bwMode="auto">
          <a:xfrm>
            <a:off x="304800" y="5965825"/>
            <a:ext cx="9058275" cy="739775"/>
            <a:chOff x="381000" y="1905000"/>
            <a:chExt cx="9058315" cy="74008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81000" y="1905000"/>
              <a:ext cx="8291860" cy="4310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SHAPE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Supreme Headquarters Allied Powers Europe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981200" y="2330741"/>
              <a:ext cx="7458115" cy="31434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Штаб ВГК ОЗС НАТО в Європі</a:t>
              </a:r>
              <a:endParaRPr lang="ru-RU" b="1" i="1" spc="50" dirty="0">
                <a:ln w="11430"/>
              </a:endParaRPr>
            </a:p>
          </p:txBody>
        </p:sp>
      </p:grp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1301750" y="381000"/>
            <a:ext cx="708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/>
              <a:t>MEANING OF ABBREVIATIONS</a:t>
            </a:r>
            <a:endParaRPr lang="ru-RU" sz="2000" b="1" dirty="0">
              <a:solidFill>
                <a:srgbClr val="00206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312025" y="1066800"/>
            <a:ext cx="128112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69875" indent="3175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3600" b="1" i="1" dirty="0">
                <a:solidFill>
                  <a:srgbClr val="000066"/>
                </a:solidFill>
                <a:cs typeface="Arial" charset="0"/>
              </a:rPr>
              <a:t>HQ </a:t>
            </a:r>
            <a:endParaRPr lang="en-US" sz="3600" b="1" i="1" dirty="0">
              <a:solidFill>
                <a:srgbClr val="000066"/>
              </a:solidFill>
              <a:cs typeface="Arial" charset="0"/>
            </a:endParaRPr>
          </a:p>
        </p:txBody>
      </p:sp>
      <p:grpSp>
        <p:nvGrpSpPr>
          <p:cNvPr id="16389" name="Группа 38"/>
          <p:cNvGrpSpPr>
            <a:grpSpLocks/>
          </p:cNvGrpSpPr>
          <p:nvPr/>
        </p:nvGrpSpPr>
        <p:grpSpPr bwMode="auto">
          <a:xfrm>
            <a:off x="304800" y="2581275"/>
            <a:ext cx="8991600" cy="695325"/>
            <a:chOff x="381000" y="1905000"/>
            <a:chExt cx="8991600" cy="69573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81000" y="1905000"/>
              <a:ext cx="3514104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COS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Chief of Staff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914485" y="2286338"/>
              <a:ext cx="7458115" cy="31439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Начальник штабу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6390" name="Группа 38"/>
          <p:cNvGrpSpPr>
            <a:grpSpLocks/>
          </p:cNvGrpSpPr>
          <p:nvPr/>
        </p:nvGrpSpPr>
        <p:grpSpPr bwMode="auto">
          <a:xfrm>
            <a:off x="304800" y="3276600"/>
            <a:ext cx="8982075" cy="696913"/>
            <a:chOff x="381000" y="1905000"/>
            <a:chExt cx="8982115" cy="69731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81000" y="1905000"/>
              <a:ext cx="4959178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ACOS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Assistant Chief of Staff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905000" y="2287926"/>
              <a:ext cx="7458115" cy="31439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Помічник начальника штабу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6391" name="Группа 38"/>
          <p:cNvGrpSpPr>
            <a:grpSpLocks/>
          </p:cNvGrpSpPr>
          <p:nvPr/>
        </p:nvGrpSpPr>
        <p:grpSpPr bwMode="auto">
          <a:xfrm>
            <a:off x="304800" y="4716463"/>
            <a:ext cx="8982075" cy="693737"/>
            <a:chOff x="381000" y="1906590"/>
            <a:chExt cx="8982115" cy="695726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381000" y="1906590"/>
              <a:ext cx="6081307" cy="43151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DACOS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Deputy Assistant Chief of Staff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905000" y="2287925"/>
              <a:ext cx="7458115" cy="31439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Заступник помічника начальника штабу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6392" name="Группа 38"/>
          <p:cNvGrpSpPr>
            <a:grpSpLocks/>
          </p:cNvGrpSpPr>
          <p:nvPr/>
        </p:nvGrpSpPr>
        <p:grpSpPr bwMode="auto">
          <a:xfrm>
            <a:off x="304800" y="4030663"/>
            <a:ext cx="8982075" cy="693737"/>
            <a:chOff x="381000" y="1905000"/>
            <a:chExt cx="8982115" cy="695731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81000" y="1905000"/>
              <a:ext cx="4636206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DCOS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Deputy Chief of Staff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905000" y="2286338"/>
              <a:ext cx="7458115" cy="31439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Заступник начальника штабу</a:t>
              </a:r>
              <a:endParaRPr lang="ru-RU" b="1" i="1" spc="50" dirty="0">
                <a:ln w="1143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 bwMode="auto">
          <a:xfrm>
            <a:off x="4876800" y="1828800"/>
            <a:ext cx="899605" cy="43088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cmdr</a:t>
            </a:r>
            <a:endParaRPr lang="ru-RU" sz="2200" b="1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6019800" y="1828800"/>
            <a:ext cx="643125" cy="43088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u="sng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cdr</a:t>
            </a:r>
            <a:endParaRPr lang="ru-RU" sz="2200" b="1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6395" name="Группа 38"/>
          <p:cNvGrpSpPr>
            <a:grpSpLocks/>
          </p:cNvGrpSpPr>
          <p:nvPr/>
        </p:nvGrpSpPr>
        <p:grpSpPr bwMode="auto">
          <a:xfrm>
            <a:off x="304800" y="5402263"/>
            <a:ext cx="4038600" cy="693737"/>
            <a:chOff x="381000" y="1905000"/>
            <a:chExt cx="8284574" cy="695534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381000" y="1905000"/>
              <a:ext cx="7432256" cy="43151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HQ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Headquarters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552152" y="2286141"/>
              <a:ext cx="5113422" cy="31439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Штаб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6396" name="Группа 38"/>
          <p:cNvGrpSpPr>
            <a:grpSpLocks/>
          </p:cNvGrpSpPr>
          <p:nvPr/>
        </p:nvGrpSpPr>
        <p:grpSpPr bwMode="auto">
          <a:xfrm>
            <a:off x="304800" y="6096000"/>
            <a:ext cx="6400800" cy="915988"/>
            <a:chOff x="381000" y="1905000"/>
            <a:chExt cx="6781567" cy="917545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381000" y="1905000"/>
              <a:ext cx="4037345" cy="43159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LNO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Liaison Officer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049145" y="2286141"/>
              <a:ext cx="5113422" cy="53640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Офіцер зв'язку взаємодії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6397" name="Группа 38"/>
          <p:cNvGrpSpPr>
            <a:grpSpLocks/>
          </p:cNvGrpSpPr>
          <p:nvPr/>
        </p:nvGrpSpPr>
        <p:grpSpPr bwMode="auto">
          <a:xfrm>
            <a:off x="304800" y="1828800"/>
            <a:ext cx="8991600" cy="695325"/>
            <a:chOff x="381000" y="1905000"/>
            <a:chExt cx="8991600" cy="69573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81000" y="1905000"/>
              <a:ext cx="3416320" cy="43151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COM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Commander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914485" y="2286338"/>
              <a:ext cx="7458115" cy="31439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Командир</a:t>
              </a:r>
              <a:endParaRPr lang="ru-RU" b="1" i="1" spc="50" dirty="0">
                <a:ln w="11430"/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 bwMode="auto">
          <a:xfrm>
            <a:off x="6934200" y="1828800"/>
            <a:ext cx="620683" cy="43088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endParaRPr lang="ru-RU" sz="2200" b="1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6019800" y="2540913"/>
            <a:ext cx="604653" cy="43088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XO</a:t>
            </a:r>
            <a:endParaRPr lang="ru-RU" sz="2200" b="1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6039174" y="6046113"/>
            <a:ext cx="590226" cy="43088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</a:t>
            </a:r>
            <a:endParaRPr lang="ru-RU" sz="2200" b="1" spc="50" dirty="0">
              <a:ln w="11430"/>
              <a:solidFill>
                <a:srgbClr val="0066FF"/>
              </a:solidFill>
            </a:endParaRPr>
          </a:p>
        </p:txBody>
      </p:sp>
      <p:sp>
        <p:nvSpPr>
          <p:cNvPr id="38" name="TextBox 7"/>
          <p:cNvSpPr txBox="1">
            <a:spLocks noChangeArrowheads="1"/>
          </p:cNvSpPr>
          <p:nvPr/>
        </p:nvSpPr>
        <p:spPr bwMode="auto">
          <a:xfrm>
            <a:off x="1301750" y="381000"/>
            <a:ext cx="708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/>
              <a:t>MEANING OF ABBREVIATIONS</a:t>
            </a:r>
            <a:endParaRPr lang="ru-RU" sz="2000" b="1" dirty="0">
              <a:solidFill>
                <a:srgbClr val="00206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312025" y="1066800"/>
            <a:ext cx="128112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69875" indent="3175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3600" b="1" i="1" dirty="0">
                <a:solidFill>
                  <a:srgbClr val="000066"/>
                </a:solidFill>
                <a:cs typeface="Arial" charset="0"/>
              </a:rPr>
              <a:t>HQ </a:t>
            </a:r>
            <a:endParaRPr lang="en-US" sz="3600" b="1" i="1" dirty="0">
              <a:solidFill>
                <a:srgbClr val="000066"/>
              </a:solidFill>
              <a:cs typeface="Arial" charset="0"/>
            </a:endParaRPr>
          </a:p>
        </p:txBody>
      </p:sp>
      <p:grpSp>
        <p:nvGrpSpPr>
          <p:cNvPr id="17413" name="Группа 38"/>
          <p:cNvGrpSpPr>
            <a:grpSpLocks/>
          </p:cNvGrpSpPr>
          <p:nvPr/>
        </p:nvGrpSpPr>
        <p:grpSpPr bwMode="auto">
          <a:xfrm>
            <a:off x="304800" y="1828800"/>
            <a:ext cx="8753475" cy="695325"/>
            <a:chOff x="381000" y="1905000"/>
            <a:chExt cx="8753515" cy="69573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81000" y="1905000"/>
              <a:ext cx="4326826" cy="43113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2IC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Second In Command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676400" y="2286338"/>
              <a:ext cx="7458115" cy="31439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Заступник командира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7414" name="Группа 38"/>
          <p:cNvGrpSpPr>
            <a:grpSpLocks/>
          </p:cNvGrpSpPr>
          <p:nvPr/>
        </p:nvGrpSpPr>
        <p:grpSpPr bwMode="auto">
          <a:xfrm>
            <a:off x="304800" y="2514600"/>
            <a:ext cx="8753475" cy="695325"/>
            <a:chOff x="381000" y="1905000"/>
            <a:chExt cx="8753515" cy="69573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81000" y="1905000"/>
              <a:ext cx="2815194" cy="43113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S1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Personnel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676400" y="2286338"/>
              <a:ext cx="7458115" cy="31439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Відділення особового складу штабу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7415" name="Группа 38"/>
          <p:cNvGrpSpPr>
            <a:grpSpLocks/>
          </p:cNvGrpSpPr>
          <p:nvPr/>
        </p:nvGrpSpPr>
        <p:grpSpPr bwMode="auto">
          <a:xfrm>
            <a:off x="304800" y="3200400"/>
            <a:ext cx="8753475" cy="695325"/>
            <a:chOff x="381000" y="1905000"/>
            <a:chExt cx="8753515" cy="69573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81000" y="1905000"/>
              <a:ext cx="3110147" cy="43113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S2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Intelligence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676400" y="2286338"/>
              <a:ext cx="7458115" cy="31439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Розвідувальне відділення штабу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7416" name="Группа 38"/>
          <p:cNvGrpSpPr>
            <a:grpSpLocks/>
          </p:cNvGrpSpPr>
          <p:nvPr/>
        </p:nvGrpSpPr>
        <p:grpSpPr bwMode="auto">
          <a:xfrm>
            <a:off x="304800" y="3886200"/>
            <a:ext cx="8753475" cy="695325"/>
            <a:chOff x="381000" y="1905000"/>
            <a:chExt cx="8753515" cy="69573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81000" y="1905000"/>
              <a:ext cx="2948243" cy="43113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S3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Operations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676400" y="2286338"/>
              <a:ext cx="7458115" cy="31439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Оперативне відділення штабу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7417" name="Группа 38"/>
          <p:cNvGrpSpPr>
            <a:grpSpLocks/>
          </p:cNvGrpSpPr>
          <p:nvPr/>
        </p:nvGrpSpPr>
        <p:grpSpPr bwMode="auto">
          <a:xfrm>
            <a:off x="304800" y="4572000"/>
            <a:ext cx="8753475" cy="695325"/>
            <a:chOff x="381000" y="1905000"/>
            <a:chExt cx="8753515" cy="69573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81000" y="1905000"/>
              <a:ext cx="2691763" cy="43113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S4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Logistics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676400" y="2286338"/>
              <a:ext cx="7458115" cy="31439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Відділення логістики штабу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7418" name="Группа 38"/>
          <p:cNvGrpSpPr>
            <a:grpSpLocks/>
          </p:cNvGrpSpPr>
          <p:nvPr/>
        </p:nvGrpSpPr>
        <p:grpSpPr bwMode="auto">
          <a:xfrm>
            <a:off x="304800" y="5257800"/>
            <a:ext cx="8839200" cy="695325"/>
            <a:chOff x="381000" y="1905000"/>
            <a:chExt cx="8839200" cy="69545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81000" y="1905000"/>
              <a:ext cx="5051383" cy="43113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S5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 Civil Military Cooperation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676400" y="2286337"/>
              <a:ext cx="7543800" cy="31411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Відділення цивільно-військового співробітництва штабу 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7419" name="Группа 38"/>
          <p:cNvGrpSpPr>
            <a:grpSpLocks/>
          </p:cNvGrpSpPr>
          <p:nvPr/>
        </p:nvGrpSpPr>
        <p:grpSpPr bwMode="auto">
          <a:xfrm>
            <a:off x="304800" y="5943600"/>
            <a:ext cx="8753475" cy="695325"/>
            <a:chOff x="381000" y="1904999"/>
            <a:chExt cx="8753515" cy="69573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81000" y="1904999"/>
              <a:ext cx="8610600" cy="43113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S6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Communications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676400" y="2286338"/>
              <a:ext cx="7458115" cy="31439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Відділення зв'язку та інформаційних систем штабу</a:t>
              </a:r>
              <a:endParaRPr lang="ru-RU" b="1" i="1" spc="50" dirty="0">
                <a:ln w="1143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0756FB-7248-4E0A-97CF-59368F588603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1066800"/>
            <a:ext cx="66157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69875" indent="3175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3600" b="1" i="1" dirty="0" smtClean="0">
                <a:solidFill>
                  <a:srgbClr val="000066"/>
                </a:solidFill>
                <a:cs typeface="Arial" charset="0"/>
              </a:rPr>
              <a:t>COMBAT DOCUMENTATION</a:t>
            </a:r>
            <a:endParaRPr lang="en-US" sz="3600" b="1" i="1" dirty="0">
              <a:solidFill>
                <a:srgbClr val="000066"/>
              </a:solidFill>
              <a:cs typeface="Arial" charset="0"/>
            </a:endParaRPr>
          </a:p>
        </p:txBody>
      </p:sp>
      <p:grpSp>
        <p:nvGrpSpPr>
          <p:cNvPr id="18437" name="Группа 38"/>
          <p:cNvGrpSpPr>
            <a:grpSpLocks/>
          </p:cNvGrpSpPr>
          <p:nvPr/>
        </p:nvGrpSpPr>
        <p:grpSpPr bwMode="auto">
          <a:xfrm>
            <a:off x="304800" y="3581400"/>
            <a:ext cx="9296400" cy="762000"/>
            <a:chOff x="381000" y="1904998"/>
            <a:chExt cx="9296400" cy="76267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81000" y="1904998"/>
              <a:ext cx="4666662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FRAGO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Fragmentary Order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219285" y="2353464"/>
              <a:ext cx="7458115" cy="3142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Бойове розпорядження (частковий наказ)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8438" name="Группа 38"/>
          <p:cNvGrpSpPr>
            <a:grpSpLocks/>
          </p:cNvGrpSpPr>
          <p:nvPr/>
        </p:nvGrpSpPr>
        <p:grpSpPr bwMode="auto">
          <a:xfrm>
            <a:off x="304800" y="5172075"/>
            <a:ext cx="9296400" cy="762000"/>
            <a:chOff x="381000" y="1904999"/>
            <a:chExt cx="9296400" cy="76267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81000" y="1904999"/>
              <a:ext cx="4208203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OPORD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Operation Order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219285" y="2353466"/>
              <a:ext cx="7458115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Бойовий наказ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8439" name="Группа 30"/>
          <p:cNvGrpSpPr>
            <a:grpSpLocks/>
          </p:cNvGrpSpPr>
          <p:nvPr/>
        </p:nvGrpSpPr>
        <p:grpSpPr bwMode="auto">
          <a:xfrm>
            <a:off x="304800" y="4403725"/>
            <a:ext cx="9144000" cy="768350"/>
            <a:chOff x="381000" y="2971798"/>
            <a:chExt cx="9144001" cy="768639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81000" y="2971798"/>
              <a:ext cx="4068743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OPLAN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Operation Plan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209801" y="3426226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Оперативний план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8440" name="Группа 30"/>
          <p:cNvGrpSpPr>
            <a:grpSpLocks/>
          </p:cNvGrpSpPr>
          <p:nvPr/>
        </p:nvGrpSpPr>
        <p:grpSpPr bwMode="auto">
          <a:xfrm>
            <a:off x="304800" y="1905000"/>
            <a:ext cx="7589838" cy="762000"/>
            <a:chOff x="381000" y="2971800"/>
            <a:chExt cx="9637156" cy="76267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81000" y="2971800"/>
              <a:ext cx="5764299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CONPLAN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Contingency Plan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702959" y="3420263"/>
              <a:ext cx="7315197" cy="3142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План дій за різних обставин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8441" name="Группа 30"/>
          <p:cNvGrpSpPr>
            <a:grpSpLocks/>
          </p:cNvGrpSpPr>
          <p:nvPr/>
        </p:nvGrpSpPr>
        <p:grpSpPr bwMode="auto">
          <a:xfrm>
            <a:off x="304800" y="5934075"/>
            <a:ext cx="9144000" cy="695325"/>
            <a:chOff x="381000" y="2971800"/>
            <a:chExt cx="9144001" cy="695554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81000" y="2971800"/>
              <a:ext cx="5285422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RFI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Request for Information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209801" y="3353143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Запит на інформацію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8442" name="Группа 30"/>
          <p:cNvGrpSpPr>
            <a:grpSpLocks/>
          </p:cNvGrpSpPr>
          <p:nvPr/>
        </p:nvGrpSpPr>
        <p:grpSpPr bwMode="auto">
          <a:xfrm>
            <a:off x="304800" y="2743200"/>
            <a:ext cx="7589838" cy="762000"/>
            <a:chOff x="381000" y="2971800"/>
            <a:chExt cx="9637156" cy="762673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381000" y="2971800"/>
              <a:ext cx="8522645" cy="43126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CPG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Commander’s Planning Guidance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702959" y="3420263"/>
              <a:ext cx="7315197" cy="3142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Вказівки командира з планування</a:t>
              </a:r>
              <a:endParaRPr lang="ru-RU" b="1" i="1" spc="50" dirty="0">
                <a:ln w="1143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3BFC7E-F158-4978-A355-C98CF25CCFDE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1066800"/>
            <a:ext cx="66157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69875" indent="3175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3600" b="1" i="1" dirty="0" smtClean="0">
                <a:solidFill>
                  <a:srgbClr val="000066"/>
                </a:solidFill>
                <a:cs typeface="Arial" charset="0"/>
              </a:rPr>
              <a:t>COMBAT DOCUMENTATION</a:t>
            </a:r>
            <a:endParaRPr lang="en-US" sz="3600" b="1" i="1" dirty="0">
              <a:solidFill>
                <a:srgbClr val="000066"/>
              </a:solidFill>
              <a:cs typeface="Arial" charset="0"/>
            </a:endParaRPr>
          </a:p>
        </p:txBody>
      </p:sp>
      <p:grpSp>
        <p:nvGrpSpPr>
          <p:cNvPr id="19462" name="Группа 38"/>
          <p:cNvGrpSpPr>
            <a:grpSpLocks/>
          </p:cNvGrpSpPr>
          <p:nvPr/>
        </p:nvGrpSpPr>
        <p:grpSpPr bwMode="auto">
          <a:xfrm>
            <a:off x="304800" y="2967038"/>
            <a:ext cx="9220200" cy="696912"/>
            <a:chOff x="381000" y="1905000"/>
            <a:chExt cx="9220241" cy="69713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81000" y="1905000"/>
              <a:ext cx="6354397" cy="43102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SOP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Standard Operating Procedures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143126" y="2287926"/>
              <a:ext cx="7458115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Стандартні оперативні процедури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9463" name="Группа 30"/>
          <p:cNvGrpSpPr>
            <a:grpSpLocks/>
          </p:cNvGrpSpPr>
          <p:nvPr/>
        </p:nvGrpSpPr>
        <p:grpSpPr bwMode="auto">
          <a:xfrm>
            <a:off x="304800" y="2057400"/>
            <a:ext cx="9067800" cy="758825"/>
            <a:chOff x="381000" y="2971800"/>
            <a:chExt cx="9067801" cy="759494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81000" y="2971800"/>
              <a:ext cx="6109366" cy="43126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SOI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Signal Operating Instructions 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133601" y="3417084"/>
              <a:ext cx="7315200" cy="3142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Оперативні інструкції зі зв'язку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9464" name="Группа 38"/>
          <p:cNvGrpSpPr>
            <a:grpSpLocks/>
          </p:cNvGrpSpPr>
          <p:nvPr/>
        </p:nvGrpSpPr>
        <p:grpSpPr bwMode="auto">
          <a:xfrm>
            <a:off x="314325" y="3798888"/>
            <a:ext cx="8448675" cy="917575"/>
            <a:chOff x="381000" y="1904999"/>
            <a:chExt cx="8448712" cy="91862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81000" y="1904999"/>
              <a:ext cx="4413151" cy="43102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TASKORG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Task Organization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133601" y="2287924"/>
              <a:ext cx="6696111" cy="53570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Організаційно-штатна структура; розрахунок сил та засобів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9465" name="Группа 38"/>
          <p:cNvGrpSpPr>
            <a:grpSpLocks/>
          </p:cNvGrpSpPr>
          <p:nvPr/>
        </p:nvGrpSpPr>
        <p:grpSpPr bwMode="auto">
          <a:xfrm>
            <a:off x="228600" y="4800600"/>
            <a:ext cx="9372600" cy="762000"/>
            <a:chOff x="381000" y="1904998"/>
            <a:chExt cx="9372640" cy="76267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81000" y="1904998"/>
              <a:ext cx="4111656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WARNO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Warning Order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295526" y="2353463"/>
              <a:ext cx="7458114" cy="3142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Попереднє розпорядження</a:t>
              </a:r>
              <a:endParaRPr lang="ru-RU" b="1" i="1" spc="50" dirty="0">
                <a:ln w="1143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5DB73D-CEF0-4AF2-8A8D-9D0FC8D468D9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grpSp>
        <p:nvGrpSpPr>
          <p:cNvPr id="20485" name="Группа 38"/>
          <p:cNvGrpSpPr>
            <a:grpSpLocks/>
          </p:cNvGrpSpPr>
          <p:nvPr/>
        </p:nvGrpSpPr>
        <p:grpSpPr bwMode="auto">
          <a:xfrm>
            <a:off x="304800" y="6096000"/>
            <a:ext cx="8763000" cy="695325"/>
            <a:chOff x="381000" y="1905000"/>
            <a:chExt cx="8763040" cy="695729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81000" y="1905000"/>
              <a:ext cx="4162165" cy="43126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IAW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In accordance with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685925" y="2286337"/>
              <a:ext cx="7458115" cy="31439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У відповідності з …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0486" name="Группа 30"/>
          <p:cNvGrpSpPr>
            <a:grpSpLocks/>
          </p:cNvGrpSpPr>
          <p:nvPr/>
        </p:nvGrpSpPr>
        <p:grpSpPr bwMode="auto">
          <a:xfrm>
            <a:off x="304800" y="2481263"/>
            <a:ext cx="8534400" cy="719137"/>
            <a:chOff x="381000" y="2971796"/>
            <a:chExt cx="8534400" cy="719601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81000" y="2971796"/>
              <a:ext cx="4258410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ASAP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As soon as possible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600200" y="3377188"/>
              <a:ext cx="7315200" cy="31420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Як найшвидше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0487" name="Группа 30"/>
          <p:cNvGrpSpPr>
            <a:grpSpLocks/>
          </p:cNvGrpSpPr>
          <p:nvPr/>
        </p:nvGrpSpPr>
        <p:grpSpPr bwMode="auto">
          <a:xfrm>
            <a:off x="304800" y="3236913"/>
            <a:ext cx="8610600" cy="725487"/>
            <a:chOff x="381000" y="2971799"/>
            <a:chExt cx="8610600" cy="72672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81000" y="2971799"/>
              <a:ext cx="3531736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BPT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Be prepared to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676400" y="3384333"/>
              <a:ext cx="7315200" cy="31419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Бути в готовності (виконувати)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0488" name="Группа 30"/>
          <p:cNvGrpSpPr>
            <a:grpSpLocks/>
          </p:cNvGrpSpPr>
          <p:nvPr/>
        </p:nvGrpSpPr>
        <p:grpSpPr bwMode="auto">
          <a:xfrm>
            <a:off x="304800" y="3962400"/>
            <a:ext cx="8610600" cy="722313"/>
            <a:chOff x="381000" y="2971795"/>
            <a:chExt cx="8610601" cy="722455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381000" y="2971795"/>
              <a:ext cx="3778342" cy="43102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DTG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Date-Time Group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676401" y="3380219"/>
              <a:ext cx="7315200" cy="31403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Дата та час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0489" name="Группа 38"/>
          <p:cNvGrpSpPr>
            <a:grpSpLocks/>
          </p:cNvGrpSpPr>
          <p:nvPr/>
        </p:nvGrpSpPr>
        <p:grpSpPr bwMode="auto">
          <a:xfrm>
            <a:off x="304800" y="4714875"/>
            <a:ext cx="8763000" cy="695325"/>
            <a:chOff x="381000" y="1905000"/>
            <a:chExt cx="8763040" cy="695729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81000" y="1905000"/>
              <a:ext cx="4965998" cy="43113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ETA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Estimated Time of Arrival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685925" y="2286337"/>
              <a:ext cx="7458115" cy="31439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Очікуваний час прибуття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0490" name="Группа 38"/>
          <p:cNvGrpSpPr>
            <a:grpSpLocks/>
          </p:cNvGrpSpPr>
          <p:nvPr/>
        </p:nvGrpSpPr>
        <p:grpSpPr bwMode="auto">
          <a:xfrm>
            <a:off x="304800" y="5400675"/>
            <a:ext cx="8763000" cy="695325"/>
            <a:chOff x="381000" y="1905000"/>
            <a:chExt cx="8763040" cy="695729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81000" y="1905000"/>
              <a:ext cx="5104049" cy="43113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ETR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Estimated Time of Return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685925" y="2286337"/>
              <a:ext cx="7458115" cy="31439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Очікуваний час повернення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0491" name="Группа 30"/>
          <p:cNvGrpSpPr>
            <a:grpSpLocks/>
          </p:cNvGrpSpPr>
          <p:nvPr/>
        </p:nvGrpSpPr>
        <p:grpSpPr bwMode="auto">
          <a:xfrm>
            <a:off x="304800" y="1752600"/>
            <a:ext cx="8534400" cy="719138"/>
            <a:chOff x="381000" y="2971796"/>
            <a:chExt cx="8534400" cy="719601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381000" y="2971796"/>
              <a:ext cx="3791359" cy="431164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AKA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Also known as</a:t>
              </a:r>
              <a:r>
                <a:rPr lang="uk-UA" sz="2200" b="1" spc="50" dirty="0">
                  <a:ln w="11430"/>
                  <a:solidFill>
                    <a:srgbClr val="0066FF"/>
                  </a:solidFill>
                </a:rPr>
                <a:t> …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1600200" y="3377188"/>
              <a:ext cx="7315200" cy="31420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Також відомий під ім'ям</a:t>
              </a:r>
              <a:endParaRPr lang="ru-RU" b="1" i="1" spc="50" dirty="0">
                <a:ln w="1143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295400" y="838200"/>
            <a:ext cx="794102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69875" indent="3175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3600" b="1" i="1" dirty="0" smtClean="0">
                <a:solidFill>
                  <a:srgbClr val="000066"/>
                </a:solidFill>
                <a:cs typeface="Arial" charset="0"/>
              </a:rPr>
              <a:t>ABBREVIATIONS IN DOCUMENTS</a:t>
            </a:r>
            <a:endParaRPr lang="en-US" sz="3600" b="1" i="1" dirty="0">
              <a:solidFill>
                <a:srgbClr val="00006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634266-2948-4EC0-880B-5EBCA3C8649D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838200"/>
            <a:ext cx="794102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69875" indent="3175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3600" b="1" i="1" dirty="0" smtClean="0">
                <a:solidFill>
                  <a:srgbClr val="000066"/>
                </a:solidFill>
                <a:cs typeface="Arial" charset="0"/>
              </a:rPr>
              <a:t>ABBREVIATIONS IN DOCUMENTS</a:t>
            </a:r>
            <a:endParaRPr lang="en-US" sz="3600" b="1" i="1" dirty="0">
              <a:solidFill>
                <a:srgbClr val="000066"/>
              </a:solidFill>
              <a:cs typeface="Arial" charset="0"/>
            </a:endParaRPr>
          </a:p>
        </p:txBody>
      </p:sp>
      <p:grpSp>
        <p:nvGrpSpPr>
          <p:cNvPr id="21510" name="Группа 38"/>
          <p:cNvGrpSpPr>
            <a:grpSpLocks/>
          </p:cNvGrpSpPr>
          <p:nvPr/>
        </p:nvGrpSpPr>
        <p:grpSpPr bwMode="auto">
          <a:xfrm>
            <a:off x="304800" y="3238500"/>
            <a:ext cx="8763000" cy="723900"/>
            <a:chOff x="381000" y="1904999"/>
            <a:chExt cx="8763000" cy="724769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81000" y="1904999"/>
              <a:ext cx="3724096" cy="43126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IVO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In the vicinity of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685885" y="2315251"/>
              <a:ext cx="7458115" cy="31451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Поблизу (населеного пункту)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1511" name="Группа 38"/>
          <p:cNvGrpSpPr>
            <a:grpSpLocks/>
          </p:cNvGrpSpPr>
          <p:nvPr/>
        </p:nvGrpSpPr>
        <p:grpSpPr bwMode="auto">
          <a:xfrm>
            <a:off x="304800" y="3962400"/>
            <a:ext cx="8839200" cy="715963"/>
            <a:chOff x="381000" y="1905000"/>
            <a:chExt cx="8839200" cy="71671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81000" y="1905000"/>
              <a:ext cx="6019661" cy="43099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LTIOV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Latest Time Information of Value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762085" y="2307699"/>
              <a:ext cx="7458115" cy="31401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Крайній час надання розвідувальної інформації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1512" name="Группа 38"/>
          <p:cNvGrpSpPr>
            <a:grpSpLocks/>
          </p:cNvGrpSpPr>
          <p:nvPr/>
        </p:nvGrpSpPr>
        <p:grpSpPr bwMode="auto">
          <a:xfrm>
            <a:off x="304800" y="2514600"/>
            <a:ext cx="8763000" cy="695325"/>
            <a:chOff x="381000" y="1905000"/>
            <a:chExt cx="8763040" cy="695729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81000" y="1905000"/>
              <a:ext cx="2908181" cy="43151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IOT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In order to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685925" y="2286337"/>
              <a:ext cx="7458115" cy="31439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З метою 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1513" name="Группа 38"/>
          <p:cNvGrpSpPr>
            <a:grpSpLocks/>
          </p:cNvGrpSpPr>
          <p:nvPr/>
        </p:nvGrpSpPr>
        <p:grpSpPr bwMode="auto">
          <a:xfrm>
            <a:off x="304800" y="4694238"/>
            <a:ext cx="8839200" cy="715962"/>
            <a:chOff x="381000" y="1905000"/>
            <a:chExt cx="8839200" cy="71671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81000" y="1905000"/>
              <a:ext cx="3502818" cy="43133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N/A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Not Applicable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762085" y="2307699"/>
              <a:ext cx="7458115" cy="31401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Непридатне; не підходить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1514" name="Группа 38"/>
          <p:cNvGrpSpPr>
            <a:grpSpLocks/>
          </p:cNvGrpSpPr>
          <p:nvPr/>
        </p:nvGrpSpPr>
        <p:grpSpPr bwMode="auto">
          <a:xfrm>
            <a:off x="1524000" y="5334000"/>
            <a:ext cx="4524375" cy="715963"/>
            <a:chOff x="381000" y="1905000"/>
            <a:chExt cx="7718090" cy="716712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381000" y="1905000"/>
              <a:ext cx="5459506" cy="43133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Not Available</a:t>
              </a:r>
              <a:r>
                <a:rPr lang="uk-UA" sz="2200" b="1" spc="50" dirty="0">
                  <a:ln w="11430"/>
                  <a:solidFill>
                    <a:srgbClr val="0066FF"/>
                  </a:solidFill>
                </a:rPr>
                <a:t>   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40976" y="2307699"/>
              <a:ext cx="7458114" cy="31401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Немає в наявності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1515" name="Группа 38"/>
          <p:cNvGrpSpPr>
            <a:grpSpLocks/>
          </p:cNvGrpSpPr>
          <p:nvPr/>
        </p:nvGrpSpPr>
        <p:grpSpPr bwMode="auto">
          <a:xfrm>
            <a:off x="314325" y="6086475"/>
            <a:ext cx="8829675" cy="695325"/>
            <a:chOff x="381000" y="1905000"/>
            <a:chExt cx="8829715" cy="695889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381000" y="1905000"/>
              <a:ext cx="3817071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NET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Not Earlier Than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1752600" y="2286699"/>
              <a:ext cx="7458115" cy="31419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Не раніше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1516" name="Группа 38"/>
          <p:cNvGrpSpPr>
            <a:grpSpLocks/>
          </p:cNvGrpSpPr>
          <p:nvPr/>
        </p:nvGrpSpPr>
        <p:grpSpPr bwMode="auto">
          <a:xfrm>
            <a:off x="304800" y="1828800"/>
            <a:ext cx="8763000" cy="695325"/>
            <a:chOff x="381000" y="1905000"/>
            <a:chExt cx="8763040" cy="695729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81000" y="1905000"/>
              <a:ext cx="4248298" cy="43113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ICW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In coordination with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685925" y="2286337"/>
              <a:ext cx="7458115" cy="31439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У взаємодії з…</a:t>
              </a:r>
              <a:endParaRPr lang="ru-RU" b="1" i="1" spc="50" dirty="0">
                <a:ln w="1143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1301750" y="381000"/>
            <a:ext cx="7086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>
                <a:solidFill>
                  <a:srgbClr val="002060"/>
                </a:solidFill>
                <a:cs typeface="Arial" charset="0"/>
              </a:rPr>
              <a:t>МІЖНАРОДНИЙ ЦЕНТР МИРОТВОРЧОСТІ ТА БЕЗПЕКИ</a:t>
            </a:r>
            <a:endParaRPr lang="ru-RU" sz="1600" b="1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A4952D-F34C-4B8E-89F8-D94B4F629D01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grpSp>
        <p:nvGrpSpPr>
          <p:cNvPr id="22534" name="Группа 30"/>
          <p:cNvGrpSpPr>
            <a:grpSpLocks/>
          </p:cNvGrpSpPr>
          <p:nvPr/>
        </p:nvGrpSpPr>
        <p:grpSpPr bwMode="auto">
          <a:xfrm>
            <a:off x="304800" y="5334000"/>
            <a:ext cx="8686800" cy="695325"/>
            <a:chOff x="381000" y="2971800"/>
            <a:chExt cx="8686801" cy="695033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81000" y="2971800"/>
              <a:ext cx="3738396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TBC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To be confirmed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752601" y="3352801"/>
              <a:ext cx="7315200" cy="3140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Буде підтверджене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2535" name="Группа 38"/>
          <p:cNvGrpSpPr>
            <a:grpSpLocks/>
          </p:cNvGrpSpPr>
          <p:nvPr/>
        </p:nvGrpSpPr>
        <p:grpSpPr bwMode="auto">
          <a:xfrm>
            <a:off x="304800" y="3948113"/>
            <a:ext cx="8829675" cy="700087"/>
            <a:chOff x="381000" y="1905000"/>
            <a:chExt cx="8829715" cy="69979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81000" y="1905000"/>
              <a:ext cx="3866764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POC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Point of Contact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752600" y="2290763"/>
              <a:ext cx="7458115" cy="31403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Контактна особа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2536" name="Группа 38"/>
          <p:cNvGrpSpPr>
            <a:grpSpLocks/>
          </p:cNvGrpSpPr>
          <p:nvPr/>
        </p:nvGrpSpPr>
        <p:grpSpPr bwMode="auto">
          <a:xfrm>
            <a:off x="304800" y="2505075"/>
            <a:ext cx="8829675" cy="695325"/>
            <a:chOff x="381000" y="1905000"/>
            <a:chExt cx="8829715" cy="69503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81000" y="1905000"/>
              <a:ext cx="2730235" cy="43126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O/O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On order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752600" y="2286000"/>
              <a:ext cx="7458115" cy="31403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За наказом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2537" name="Группа 38"/>
          <p:cNvGrpSpPr>
            <a:grpSpLocks/>
          </p:cNvGrpSpPr>
          <p:nvPr/>
        </p:nvGrpSpPr>
        <p:grpSpPr bwMode="auto">
          <a:xfrm>
            <a:off x="304800" y="1819275"/>
            <a:ext cx="8829675" cy="695325"/>
            <a:chOff x="381000" y="1905000"/>
            <a:chExt cx="8829715" cy="69589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81000" y="1905000"/>
              <a:ext cx="3582904" cy="43124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NLT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Not Later Than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752600" y="2286700"/>
              <a:ext cx="7458115" cy="31419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Не пізніше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2538" name="Группа 30"/>
          <p:cNvGrpSpPr>
            <a:grpSpLocks/>
          </p:cNvGrpSpPr>
          <p:nvPr/>
        </p:nvGrpSpPr>
        <p:grpSpPr bwMode="auto">
          <a:xfrm>
            <a:off x="304800" y="6015038"/>
            <a:ext cx="8686800" cy="690562"/>
            <a:chOff x="381000" y="2971800"/>
            <a:chExt cx="8686801" cy="690569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81000" y="2971800"/>
              <a:ext cx="3901902" cy="431024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TBD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To be determined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752601" y="3348336"/>
              <a:ext cx="7315200" cy="31403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Буде визначено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2539" name="Группа 38"/>
          <p:cNvGrpSpPr>
            <a:grpSpLocks/>
          </p:cNvGrpSpPr>
          <p:nvPr/>
        </p:nvGrpSpPr>
        <p:grpSpPr bwMode="auto">
          <a:xfrm>
            <a:off x="304800" y="3190875"/>
            <a:ext cx="8829675" cy="695325"/>
            <a:chOff x="381000" y="1905000"/>
            <a:chExt cx="8829715" cy="695031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81000" y="1905000"/>
              <a:ext cx="4520681" cy="43088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PAX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Passengers</a:t>
              </a:r>
              <a:r>
                <a:rPr lang="uk-UA" sz="2200" b="1" spc="50" dirty="0">
                  <a:ln w="11430"/>
                  <a:solidFill>
                    <a:srgbClr val="0066FF"/>
                  </a:solidFill>
                </a:rPr>
                <a:t>;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Persons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752600" y="2286000"/>
              <a:ext cx="7458115" cy="31403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Пасажири; особи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2540" name="Группа 30"/>
          <p:cNvGrpSpPr>
            <a:grpSpLocks/>
          </p:cNvGrpSpPr>
          <p:nvPr/>
        </p:nvGrpSpPr>
        <p:grpSpPr bwMode="auto">
          <a:xfrm>
            <a:off x="304800" y="4648200"/>
            <a:ext cx="8686800" cy="695325"/>
            <a:chOff x="381000" y="2971800"/>
            <a:chExt cx="8686801" cy="69503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381000" y="2971800"/>
              <a:ext cx="3872214" cy="43088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TBA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To be announced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752601" y="3352801"/>
              <a:ext cx="7315200" cy="3140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Буде повідомлено</a:t>
              </a:r>
              <a:endParaRPr lang="ru-RU" b="1" i="1" spc="50" dirty="0">
                <a:ln w="1143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202980" y="914400"/>
            <a:ext cx="794102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69875" indent="3175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3600" b="1" i="1" dirty="0" smtClean="0">
                <a:solidFill>
                  <a:srgbClr val="000066"/>
                </a:solidFill>
                <a:cs typeface="Arial" charset="0"/>
              </a:rPr>
              <a:t>ABBREVIATIONS IN DOCUMENTS</a:t>
            </a:r>
            <a:endParaRPr lang="en-US" sz="3600" b="1" i="1" dirty="0">
              <a:solidFill>
                <a:srgbClr val="00006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762EBD-F0A0-48DE-9D3F-823CE71B8827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990600"/>
            <a:ext cx="305083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69875" indent="3175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3600" b="1" i="1" dirty="0" smtClean="0">
                <a:solidFill>
                  <a:srgbClr val="000066"/>
                </a:solidFill>
                <a:cs typeface="Arial" charset="0"/>
              </a:rPr>
              <a:t>CALENDAR</a:t>
            </a:r>
            <a:endParaRPr lang="en-US" sz="3600" b="1" i="1" dirty="0">
              <a:solidFill>
                <a:srgbClr val="000066"/>
              </a:solidFill>
              <a:cs typeface="Arial" charset="0"/>
            </a:endParaRPr>
          </a:p>
        </p:txBody>
      </p:sp>
      <p:grpSp>
        <p:nvGrpSpPr>
          <p:cNvPr id="23557" name="Группа 38"/>
          <p:cNvGrpSpPr>
            <a:grpSpLocks/>
          </p:cNvGrpSpPr>
          <p:nvPr/>
        </p:nvGrpSpPr>
        <p:grpSpPr bwMode="auto">
          <a:xfrm>
            <a:off x="228600" y="1919288"/>
            <a:ext cx="2236788" cy="681037"/>
            <a:chOff x="381000" y="1905001"/>
            <a:chExt cx="7144311" cy="68189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81000" y="1905001"/>
              <a:ext cx="5194002" cy="43167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JAN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January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302594" y="2272387"/>
              <a:ext cx="4222717" cy="31450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Січень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3558" name="Группа 38"/>
          <p:cNvGrpSpPr>
            <a:grpSpLocks/>
          </p:cNvGrpSpPr>
          <p:nvPr/>
        </p:nvGrpSpPr>
        <p:grpSpPr bwMode="auto">
          <a:xfrm>
            <a:off x="228600" y="2667000"/>
            <a:ext cx="2286000" cy="695325"/>
            <a:chOff x="381000" y="1905000"/>
            <a:chExt cx="7303989" cy="69620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81000" y="1905000"/>
              <a:ext cx="5511322" cy="43167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FEB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February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318828" y="2286699"/>
              <a:ext cx="4366161" cy="31450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Лютий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3559" name="Группа 38"/>
          <p:cNvGrpSpPr>
            <a:grpSpLocks/>
          </p:cNvGrpSpPr>
          <p:nvPr/>
        </p:nvGrpSpPr>
        <p:grpSpPr bwMode="auto">
          <a:xfrm>
            <a:off x="228600" y="3429000"/>
            <a:ext cx="2514600" cy="695325"/>
            <a:chOff x="381000" y="1905001"/>
            <a:chExt cx="6736064" cy="696207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381000" y="1905001"/>
              <a:ext cx="6280293" cy="43167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MAR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March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894348" y="2286700"/>
              <a:ext cx="4222716" cy="31450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Березень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3560" name="Группа 38"/>
          <p:cNvGrpSpPr>
            <a:grpSpLocks/>
          </p:cNvGrpSpPr>
          <p:nvPr/>
        </p:nvGrpSpPr>
        <p:grpSpPr bwMode="auto">
          <a:xfrm>
            <a:off x="228600" y="4191000"/>
            <a:ext cx="2286000" cy="695325"/>
            <a:chOff x="381000" y="1905000"/>
            <a:chExt cx="7303989" cy="696207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381000" y="1905000"/>
              <a:ext cx="5488877" cy="43167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APR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April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318828" y="2286699"/>
              <a:ext cx="4366161" cy="31450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Квітень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3561" name="Группа 38"/>
          <p:cNvGrpSpPr>
            <a:grpSpLocks/>
          </p:cNvGrpSpPr>
          <p:nvPr/>
        </p:nvGrpSpPr>
        <p:grpSpPr bwMode="auto">
          <a:xfrm>
            <a:off x="228600" y="4953000"/>
            <a:ext cx="2236788" cy="695325"/>
            <a:chOff x="381000" y="1905001"/>
            <a:chExt cx="7144311" cy="696207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81000" y="1905001"/>
              <a:ext cx="5187720" cy="43167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MAY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 err="1">
                  <a:ln w="11430"/>
                  <a:solidFill>
                    <a:srgbClr val="0066FF"/>
                  </a:solidFill>
                </a:rPr>
                <a:t>May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302594" y="2286700"/>
              <a:ext cx="4222717" cy="31450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Травень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3562" name="Группа 38"/>
          <p:cNvGrpSpPr>
            <a:grpSpLocks/>
          </p:cNvGrpSpPr>
          <p:nvPr/>
        </p:nvGrpSpPr>
        <p:grpSpPr bwMode="auto">
          <a:xfrm>
            <a:off x="228600" y="5715000"/>
            <a:ext cx="2286000" cy="695325"/>
            <a:chOff x="381000" y="1905000"/>
            <a:chExt cx="7303989" cy="696207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381000" y="1905000"/>
              <a:ext cx="5460811" cy="43167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JUN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June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318828" y="2286699"/>
              <a:ext cx="4366161" cy="31450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Червень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3563" name="Группа 38"/>
          <p:cNvGrpSpPr>
            <a:grpSpLocks/>
          </p:cNvGrpSpPr>
          <p:nvPr/>
        </p:nvGrpSpPr>
        <p:grpSpPr bwMode="auto">
          <a:xfrm>
            <a:off x="2743200" y="1905000"/>
            <a:ext cx="2236788" cy="695325"/>
            <a:chOff x="381000" y="1905001"/>
            <a:chExt cx="7144311" cy="696207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381000" y="1905001"/>
              <a:ext cx="5316584" cy="43167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JUL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July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302594" y="2286700"/>
              <a:ext cx="4222717" cy="31450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Липень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3564" name="Группа 38"/>
          <p:cNvGrpSpPr>
            <a:grpSpLocks/>
          </p:cNvGrpSpPr>
          <p:nvPr/>
        </p:nvGrpSpPr>
        <p:grpSpPr bwMode="auto">
          <a:xfrm>
            <a:off x="2743200" y="2652713"/>
            <a:ext cx="2286000" cy="709612"/>
            <a:chOff x="381000" y="1905000"/>
            <a:chExt cx="7303989" cy="710521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381000" y="1905000"/>
              <a:ext cx="6672002" cy="43167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AUG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August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318828" y="2301013"/>
              <a:ext cx="4366161" cy="31450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Серпень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3565" name="Группа 38"/>
          <p:cNvGrpSpPr>
            <a:grpSpLocks/>
          </p:cNvGrpSpPr>
          <p:nvPr/>
        </p:nvGrpSpPr>
        <p:grpSpPr bwMode="auto">
          <a:xfrm>
            <a:off x="2743200" y="3414713"/>
            <a:ext cx="2532063" cy="709612"/>
            <a:chOff x="381000" y="1905001"/>
            <a:chExt cx="6784842" cy="71052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381000" y="1905001"/>
              <a:ext cx="6784842" cy="43167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SEP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September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2894348" y="2301013"/>
              <a:ext cx="4222716" cy="31450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Вересень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3566" name="Группа 56"/>
          <p:cNvGrpSpPr>
            <a:grpSpLocks/>
          </p:cNvGrpSpPr>
          <p:nvPr/>
        </p:nvGrpSpPr>
        <p:grpSpPr bwMode="auto">
          <a:xfrm>
            <a:off x="2743200" y="4176713"/>
            <a:ext cx="2438400" cy="709612"/>
            <a:chOff x="381000" y="1905000"/>
            <a:chExt cx="7790925" cy="710521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381000" y="1905000"/>
              <a:ext cx="6976849" cy="43167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OCT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October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3318828" y="2301013"/>
              <a:ext cx="4853097" cy="31450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Жовтень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3567" name="Группа 38"/>
          <p:cNvGrpSpPr>
            <a:grpSpLocks/>
          </p:cNvGrpSpPr>
          <p:nvPr/>
        </p:nvGrpSpPr>
        <p:grpSpPr bwMode="auto">
          <a:xfrm>
            <a:off x="2743200" y="4938713"/>
            <a:ext cx="2590800" cy="709612"/>
            <a:chOff x="381000" y="1905001"/>
            <a:chExt cx="8277856" cy="710520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381000" y="1905001"/>
              <a:ext cx="7990958" cy="43167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NOV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November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3302591" y="2301013"/>
              <a:ext cx="5356265" cy="31450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Листопад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3568" name="Группа 38"/>
          <p:cNvGrpSpPr>
            <a:grpSpLocks/>
          </p:cNvGrpSpPr>
          <p:nvPr/>
        </p:nvGrpSpPr>
        <p:grpSpPr bwMode="auto">
          <a:xfrm>
            <a:off x="2743200" y="5700713"/>
            <a:ext cx="2468563" cy="709612"/>
            <a:chOff x="381000" y="1905000"/>
            <a:chExt cx="7888522" cy="710521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381000" y="1905000"/>
              <a:ext cx="7888522" cy="43167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DEC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December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318828" y="2301013"/>
              <a:ext cx="4366161" cy="31450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Грудень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3569" name="Группа 38"/>
          <p:cNvGrpSpPr>
            <a:grpSpLocks/>
          </p:cNvGrpSpPr>
          <p:nvPr/>
        </p:nvGrpSpPr>
        <p:grpSpPr bwMode="auto">
          <a:xfrm>
            <a:off x="6069013" y="1905000"/>
            <a:ext cx="2236787" cy="695325"/>
            <a:chOff x="381000" y="1905001"/>
            <a:chExt cx="7144311" cy="696207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381000" y="1905001"/>
              <a:ext cx="5752750" cy="43167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hrs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hours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302594" y="2286700"/>
              <a:ext cx="4222717" cy="31450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години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3570" name="Группа 38"/>
          <p:cNvGrpSpPr>
            <a:grpSpLocks/>
          </p:cNvGrpSpPr>
          <p:nvPr/>
        </p:nvGrpSpPr>
        <p:grpSpPr bwMode="auto">
          <a:xfrm>
            <a:off x="6096000" y="2581275"/>
            <a:ext cx="2362200" cy="695325"/>
            <a:chOff x="381000" y="1905001"/>
            <a:chExt cx="7547456" cy="696207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381000" y="1905001"/>
              <a:ext cx="6946119" cy="43167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min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minutes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3302591" y="2286700"/>
              <a:ext cx="4625865" cy="31450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хвилини</a:t>
              </a:r>
              <a:endParaRPr lang="ru-RU" b="1" i="1" spc="50" dirty="0">
                <a:ln w="1143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438A16-AB6D-48B1-BC65-BB43B61DC5D9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9957082">
            <a:off x="1212906" y="2912771"/>
            <a:ext cx="6817011" cy="7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MEDEVAC</a:t>
            </a:r>
            <a:endParaRPr lang="ru-RU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20371102">
            <a:off x="838200" y="2410863"/>
            <a:ext cx="2776305" cy="4583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CIMIC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60327" y="2940399"/>
            <a:ext cx="2197908" cy="5041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20939383">
            <a:off x="941224" y="2995395"/>
            <a:ext cx="2450956" cy="5499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AOR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780422">
            <a:off x="4003689" y="3545584"/>
            <a:ext cx="2512982" cy="59581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TOC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70591" y="2297391"/>
            <a:ext cx="4013007" cy="7180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KFOR</a:t>
            </a:r>
            <a:endParaRPr lang="ru-RU" sz="8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902325" y="1981200"/>
            <a:ext cx="28606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/>
              <a:t>MND CS</a:t>
            </a:r>
            <a:endParaRPr lang="uk-UA" sz="4400" b="1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rot="-666436">
            <a:off x="6143625" y="3495675"/>
            <a:ext cx="16081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/>
              <a:t>LNO</a:t>
            </a:r>
            <a:endParaRPr lang="uk-UA" sz="4400" b="1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 rot="911135">
            <a:off x="2032000" y="1995488"/>
            <a:ext cx="20907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/>
              <a:t>DCOS</a:t>
            </a:r>
            <a:endParaRPr lang="uk-UA" sz="4400" b="1"/>
          </a:p>
        </p:txBody>
      </p:sp>
      <p:sp>
        <p:nvSpPr>
          <p:cNvPr id="30" name="Прямоугольник 29"/>
          <p:cNvSpPr/>
          <p:nvPr/>
        </p:nvSpPr>
        <p:spPr>
          <a:xfrm>
            <a:off x="5883620" y="3887260"/>
            <a:ext cx="2833130" cy="7698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SITREP</a:t>
            </a:r>
            <a:endParaRPr lang="ru-RU" sz="5400" b="1" dirty="0">
              <a:ln w="31550" cmpd="sng">
                <a:solidFill>
                  <a:srgbClr val="000066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79380" y="3760189"/>
            <a:ext cx="2873719" cy="7698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solidFill>
                    <a:srgbClr val="000066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OPORD</a:t>
            </a:r>
            <a:endParaRPr lang="ru-RU" sz="5400" b="1" dirty="0">
              <a:ln w="31550" cmpd="sng">
                <a:solidFill>
                  <a:srgbClr val="000066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657600" y="4410670"/>
            <a:ext cx="20828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NATO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163719" y="4715470"/>
            <a:ext cx="360868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CONPLAN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334448" y="1667470"/>
            <a:ext cx="26853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FRAGO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280770" y="4724400"/>
            <a:ext cx="23006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MDMP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143000" y="1828800"/>
            <a:ext cx="12618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IFV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886200" y="685800"/>
            <a:ext cx="1447800" cy="54784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50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35000" b="1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33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403459" y="1286470"/>
            <a:ext cx="182614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IPSC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 rot="-4432222">
            <a:off x="-1090612" y="3025775"/>
            <a:ext cx="4724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66"/>
                </a:solidFill>
              </a:rPr>
              <a:t>COMJCNORTHEAST</a:t>
            </a:r>
            <a:endParaRPr lang="uk-UA" sz="3600" b="1">
              <a:solidFill>
                <a:srgbClr val="000066"/>
              </a:solidFill>
            </a:endParaRPr>
          </a:p>
        </p:txBody>
      </p:sp>
      <p:sp>
        <p:nvSpPr>
          <p:cNvPr id="51" name="Прямоугольник 50"/>
          <p:cNvSpPr>
            <a:spLocks noChangeArrowheads="1"/>
          </p:cNvSpPr>
          <p:nvPr/>
        </p:nvSpPr>
        <p:spPr bwMode="auto">
          <a:xfrm rot="3668613">
            <a:off x="4531520" y="3034506"/>
            <a:ext cx="5084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MARCONFORAMPH</a:t>
            </a:r>
            <a:endParaRPr lang="uk-UA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85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85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00"/>
                            </p:stCondLst>
                            <p:childTnLst>
                              <p:par>
                                <p:cTn id="3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500"/>
                            </p:stCondLst>
                            <p:childTnLst>
                              <p:par>
                                <p:cTn id="8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500"/>
                            </p:stCondLst>
                            <p:childTnLst>
                              <p:par>
                                <p:cTn id="9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500"/>
                            </p:stCondLst>
                            <p:childTnLst>
                              <p:par>
                                <p:cTn id="9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925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1925" decel="100000"/>
                                        <p:tgtEl>
                                          <p:spTgt spid="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5" dur="1925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7" dur="1925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50" grpId="0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E591D2-9D57-4F48-B5B3-11BA57C97F1D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990600"/>
            <a:ext cx="351250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69875" indent="3175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3600" b="1" i="1" dirty="0" smtClean="0">
                <a:solidFill>
                  <a:srgbClr val="000066"/>
                </a:solidFill>
                <a:cs typeface="Arial" charset="0"/>
              </a:rPr>
              <a:t>SCHEDULING</a:t>
            </a:r>
            <a:endParaRPr lang="en-US" sz="3600" b="1" i="1" dirty="0">
              <a:solidFill>
                <a:srgbClr val="000066"/>
              </a:solidFill>
              <a:cs typeface="Arial" charset="0"/>
            </a:endParaRPr>
          </a:p>
        </p:txBody>
      </p:sp>
      <p:grpSp>
        <p:nvGrpSpPr>
          <p:cNvPr id="24581" name="Группа 30"/>
          <p:cNvGrpSpPr>
            <a:grpSpLocks/>
          </p:cNvGrpSpPr>
          <p:nvPr/>
        </p:nvGrpSpPr>
        <p:grpSpPr bwMode="auto">
          <a:xfrm>
            <a:off x="304800" y="4765675"/>
            <a:ext cx="8839200" cy="1177925"/>
            <a:chOff x="381000" y="2971797"/>
            <a:chExt cx="8839201" cy="117975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81000" y="2971797"/>
              <a:ext cx="6912471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MCOO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Modified Combined Obstacle Overlay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905001" y="3393020"/>
              <a:ext cx="7315200" cy="75852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95250" indent="-95250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Удосконалений об'єднаний оверлей перешкод (графічний документ, на якому зображений вплив місцевості на ведення бойових дій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4582" name="Группа 30"/>
          <p:cNvGrpSpPr>
            <a:grpSpLocks/>
          </p:cNvGrpSpPr>
          <p:nvPr/>
        </p:nvGrpSpPr>
        <p:grpSpPr bwMode="auto">
          <a:xfrm>
            <a:off x="304800" y="3325813"/>
            <a:ext cx="8839200" cy="712787"/>
            <a:chOff x="381000" y="2971798"/>
            <a:chExt cx="8839201" cy="713389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81000" y="2971798"/>
              <a:ext cx="4883069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CONOPS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Concept of Operations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905001" y="3370976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Задум операції (концепція операції)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4583" name="Группа 30"/>
          <p:cNvGrpSpPr>
            <a:grpSpLocks/>
          </p:cNvGrpSpPr>
          <p:nvPr/>
        </p:nvGrpSpPr>
        <p:grpSpPr bwMode="auto">
          <a:xfrm>
            <a:off x="304800" y="1828800"/>
            <a:ext cx="8839200" cy="712788"/>
            <a:chOff x="381000" y="2971798"/>
            <a:chExt cx="8839201" cy="71338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81000" y="2971798"/>
              <a:ext cx="4039824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COA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Course of Action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905001" y="3370975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Варіант дій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4584" name="Группа 30"/>
          <p:cNvGrpSpPr>
            <a:grpSpLocks/>
          </p:cNvGrpSpPr>
          <p:nvPr/>
        </p:nvGrpSpPr>
        <p:grpSpPr bwMode="auto">
          <a:xfrm>
            <a:off x="304800" y="2563813"/>
            <a:ext cx="8839200" cy="712787"/>
            <a:chOff x="381000" y="2971798"/>
            <a:chExt cx="8839201" cy="71338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381000" y="2971798"/>
              <a:ext cx="4097597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COG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Centre of Gravity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905001" y="3370976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Центр стабільності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4585" name="Группа 30"/>
          <p:cNvGrpSpPr>
            <a:grpSpLocks/>
          </p:cNvGrpSpPr>
          <p:nvPr/>
        </p:nvGrpSpPr>
        <p:grpSpPr bwMode="auto">
          <a:xfrm>
            <a:off x="304800" y="4087813"/>
            <a:ext cx="8839200" cy="712787"/>
            <a:chOff x="381000" y="2971798"/>
            <a:chExt cx="8839201" cy="713389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81000" y="2971798"/>
              <a:ext cx="3741473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DP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Decision Point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905001" y="3370976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Точка прийняття тактичного рішення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4586" name="Группа 30"/>
          <p:cNvGrpSpPr>
            <a:grpSpLocks/>
          </p:cNvGrpSpPr>
          <p:nvPr/>
        </p:nvGrpSpPr>
        <p:grpSpPr bwMode="auto">
          <a:xfrm>
            <a:off x="304800" y="5943600"/>
            <a:ext cx="8839200" cy="735013"/>
            <a:chOff x="381000" y="2971797"/>
            <a:chExt cx="8839201" cy="73606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81000" y="2971797"/>
              <a:ext cx="6458564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MDMP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Military Decision-making Process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905001" y="3393348"/>
              <a:ext cx="7315200" cy="31451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Військовий процес прийняття рішення</a:t>
              </a:r>
              <a:endParaRPr lang="ru-RU" b="1" i="1" spc="50" dirty="0">
                <a:ln w="1143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DEDE9-AA71-4D54-B8EF-EA88D67ABDFF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grpSp>
        <p:nvGrpSpPr>
          <p:cNvPr id="25605" name="Группа 38"/>
          <p:cNvGrpSpPr>
            <a:grpSpLocks/>
          </p:cNvGrpSpPr>
          <p:nvPr/>
        </p:nvGrpSpPr>
        <p:grpSpPr bwMode="auto">
          <a:xfrm>
            <a:off x="304800" y="6046788"/>
            <a:ext cx="9067800" cy="735012"/>
            <a:chOff x="381000" y="2009188"/>
            <a:chExt cx="9067800" cy="73634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81000" y="2009188"/>
              <a:ext cx="5487592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TLP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Troop Leading Procedures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990685" y="2431320"/>
              <a:ext cx="7458115" cy="3142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Робота командира з організації бою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5606" name="Группа 38"/>
          <p:cNvGrpSpPr>
            <a:grpSpLocks/>
          </p:cNvGrpSpPr>
          <p:nvPr/>
        </p:nvGrpSpPr>
        <p:grpSpPr bwMode="auto">
          <a:xfrm>
            <a:off x="304800" y="5292725"/>
            <a:ext cx="9067800" cy="727075"/>
            <a:chOff x="381000" y="1905000"/>
            <a:chExt cx="9067800" cy="727243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81000" y="1905000"/>
              <a:ext cx="5927969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OPP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Operational Planning Process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990685" y="2317909"/>
              <a:ext cx="7458115" cy="31433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Оперативний процес планування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5607" name="Группа 38"/>
          <p:cNvGrpSpPr>
            <a:grpSpLocks/>
          </p:cNvGrpSpPr>
          <p:nvPr/>
        </p:nvGrpSpPr>
        <p:grpSpPr bwMode="auto">
          <a:xfrm>
            <a:off x="304800" y="3668713"/>
            <a:ext cx="8839200" cy="1589087"/>
            <a:chOff x="381000" y="1905003"/>
            <a:chExt cx="8839200" cy="1589741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381000" y="1905003"/>
              <a:ext cx="8839200" cy="62226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528763" indent="-1528763">
                <a:lnSpc>
                  <a:spcPct val="80000"/>
                </a:lnSpc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OAKOC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en-US" sz="2100" b="1" spc="50" dirty="0">
                  <a:ln w="11430"/>
                  <a:solidFill>
                    <a:srgbClr val="0066FF"/>
                  </a:solidFill>
                </a:rPr>
                <a:t>Observation and fields of fire, Avenues of approach, Key terrain, Obstacles, and Cover and concealment</a:t>
              </a:r>
              <a:endParaRPr lang="ru-RU" sz="21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990685" y="2515145"/>
              <a:ext cx="7000915" cy="97959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buFontTx/>
                <a:buChar char="-"/>
                <a:defRPr/>
              </a:pPr>
              <a:r>
                <a:rPr lang="uk-UA" b="1" i="1" spc="50" dirty="0">
                  <a:ln w="11430"/>
                </a:rPr>
                <a:t>Тактичні властивості місцевості</a:t>
              </a:r>
            </a:p>
            <a:p>
              <a:pPr marL="173038" indent="4763">
                <a:lnSpc>
                  <a:spcPct val="80000"/>
                </a:lnSpc>
                <a:defRPr/>
              </a:pPr>
              <a:r>
                <a:rPr lang="uk-UA" spc="50" dirty="0">
                  <a:ln w="11430"/>
                </a:rPr>
                <a:t>(умови спостереження та ведення вогню, шляхи підходу, ключові ділянки місцевості, перешкоди / загородження, захисні та маскувальні властивості)</a:t>
              </a:r>
              <a:endParaRPr lang="ru-RU" spc="50" dirty="0">
                <a:ln w="11430"/>
              </a:endParaRPr>
            </a:p>
          </p:txBody>
        </p:sp>
      </p:grpSp>
      <p:grpSp>
        <p:nvGrpSpPr>
          <p:cNvPr id="25608" name="Группа 30"/>
          <p:cNvGrpSpPr>
            <a:grpSpLocks/>
          </p:cNvGrpSpPr>
          <p:nvPr/>
        </p:nvGrpSpPr>
        <p:grpSpPr bwMode="auto">
          <a:xfrm>
            <a:off x="304800" y="1754188"/>
            <a:ext cx="8915400" cy="1816100"/>
            <a:chOff x="381000" y="2971802"/>
            <a:chExt cx="8915400" cy="1817383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81000" y="2971802"/>
              <a:ext cx="8839200" cy="90588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528763" indent="-1528763">
                <a:lnSpc>
                  <a:spcPct val="80000"/>
                </a:lnSpc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METT-TC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100" b="1" spc="50" dirty="0">
                  <a:ln w="11430"/>
                  <a:solidFill>
                    <a:srgbClr val="0066FF"/>
                  </a:solidFill>
                </a:rPr>
                <a:t>Mission, Enemy, Terrain and weather, Troops and support available, Time available, Civil considerations</a:t>
              </a:r>
              <a:endParaRPr lang="ru-RU" sz="21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981200" y="3809355"/>
              <a:ext cx="7315200" cy="97983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7800" indent="-177800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Фактори впливу, які повинні враховуватись при плануванні чи проведення військових операцій </a:t>
              </a:r>
              <a:r>
                <a:rPr lang="uk-UA" spc="50" dirty="0">
                  <a:ln w="11430"/>
                </a:rPr>
                <a:t>(завдання, противник, місцевість та погода, склад своїх сил та наявне забезпечення, наявний час, цивільні аспекти)</a:t>
              </a:r>
              <a:endParaRPr lang="ru-RU" spc="50" dirty="0">
                <a:ln w="1143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181600" y="990600"/>
            <a:ext cx="351250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69875" indent="3175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3600" b="1" i="1" dirty="0" smtClean="0">
                <a:solidFill>
                  <a:srgbClr val="000066"/>
                </a:solidFill>
                <a:cs typeface="Arial" charset="0"/>
              </a:rPr>
              <a:t>SCHEDULING</a:t>
            </a:r>
            <a:endParaRPr lang="en-US" sz="3600" b="1" i="1" dirty="0">
              <a:solidFill>
                <a:srgbClr val="00006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D17DA6-5983-4AF5-A6B7-5FB8A8808E2F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2600" y="1066800"/>
            <a:ext cx="49403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69875" indent="3175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3600" b="1" i="1" dirty="0" smtClean="0">
                <a:solidFill>
                  <a:srgbClr val="000066"/>
                </a:solidFill>
                <a:cs typeface="Arial" charset="0"/>
              </a:rPr>
              <a:t>TACTICAL ACTIVITY</a:t>
            </a:r>
            <a:endParaRPr lang="en-US" sz="3600" b="1" i="1" dirty="0">
              <a:solidFill>
                <a:srgbClr val="000066"/>
              </a:solidFill>
              <a:cs typeface="Arial" charset="0"/>
            </a:endParaRPr>
          </a:p>
        </p:txBody>
      </p:sp>
      <p:grpSp>
        <p:nvGrpSpPr>
          <p:cNvPr id="26628" name="Группа 30"/>
          <p:cNvGrpSpPr>
            <a:grpSpLocks/>
          </p:cNvGrpSpPr>
          <p:nvPr/>
        </p:nvGrpSpPr>
        <p:grpSpPr bwMode="auto">
          <a:xfrm>
            <a:off x="304800" y="5459413"/>
            <a:ext cx="9067800" cy="712787"/>
            <a:chOff x="381000" y="2971800"/>
            <a:chExt cx="9067800" cy="71338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81000" y="2971800"/>
              <a:ext cx="5147563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CRC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Crowd and Riot Control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133600" y="3370975"/>
              <a:ext cx="7315200" cy="3142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Контроль натовпу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6629" name="Группа 30"/>
          <p:cNvGrpSpPr>
            <a:grpSpLocks/>
          </p:cNvGrpSpPr>
          <p:nvPr/>
        </p:nvGrpSpPr>
        <p:grpSpPr bwMode="auto">
          <a:xfrm>
            <a:off x="304800" y="4059238"/>
            <a:ext cx="9018588" cy="714375"/>
            <a:chOff x="381000" y="2971800"/>
            <a:chExt cx="9018896" cy="714971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81000" y="2971800"/>
              <a:ext cx="5456943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CIMIC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Civil-Military Cooperation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084696" y="3372562"/>
              <a:ext cx="7315200" cy="31420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</a:t>
              </a:r>
              <a:r>
                <a:rPr lang="uk-UA" b="1" i="1" spc="50" dirty="0">
                  <a:ln w="11430"/>
                </a:rPr>
                <a:t> Цивільно-військове співробітництво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6630" name="Группа 30"/>
          <p:cNvGrpSpPr>
            <a:grpSpLocks/>
          </p:cNvGrpSpPr>
          <p:nvPr/>
        </p:nvGrpSpPr>
        <p:grpSpPr bwMode="auto">
          <a:xfrm>
            <a:off x="304800" y="2562225"/>
            <a:ext cx="8991600" cy="714375"/>
            <a:chOff x="381000" y="2971800"/>
            <a:chExt cx="8991600" cy="714976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81000" y="2971800"/>
              <a:ext cx="4317977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tabLst>
                  <a:tab pos="1882775" algn="l"/>
                </a:tabLst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CAS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Close Air Support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057400" y="3372567"/>
              <a:ext cx="7315200" cy="31420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</a:t>
              </a:r>
              <a:r>
                <a:rPr lang="uk-UA" b="1" i="1" spc="50" dirty="0">
                  <a:ln w="11430"/>
                </a:rPr>
                <a:t> Безпосередня авіаційна підтримка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6631" name="Группа 30"/>
          <p:cNvGrpSpPr>
            <a:grpSpLocks/>
          </p:cNvGrpSpPr>
          <p:nvPr/>
        </p:nvGrpSpPr>
        <p:grpSpPr bwMode="auto">
          <a:xfrm>
            <a:off x="304800" y="6162675"/>
            <a:ext cx="9067800" cy="695325"/>
            <a:chOff x="381000" y="2971800"/>
            <a:chExt cx="9067800" cy="69555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81000" y="2971800"/>
              <a:ext cx="2838982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ENY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Enemy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133600" y="3353139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Противник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6632" name="Группа 30"/>
          <p:cNvGrpSpPr>
            <a:grpSpLocks/>
          </p:cNvGrpSpPr>
          <p:nvPr/>
        </p:nvGrpSpPr>
        <p:grpSpPr bwMode="auto">
          <a:xfrm>
            <a:off x="304800" y="4773613"/>
            <a:ext cx="9067800" cy="712787"/>
            <a:chOff x="381000" y="2971800"/>
            <a:chExt cx="9067800" cy="713385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381000" y="2971800"/>
              <a:ext cx="3547510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CP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Checkpoint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133600" y="3370975"/>
              <a:ext cx="7315200" cy="3142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Контрольно-перепускний пункт (КПП)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6633" name="Группа 30"/>
          <p:cNvGrpSpPr>
            <a:grpSpLocks/>
          </p:cNvGrpSpPr>
          <p:nvPr/>
        </p:nvGrpSpPr>
        <p:grpSpPr bwMode="auto">
          <a:xfrm>
            <a:off x="304800" y="3297238"/>
            <a:ext cx="9018588" cy="714375"/>
            <a:chOff x="381000" y="2971800"/>
            <a:chExt cx="9018896" cy="71497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81000" y="2971800"/>
              <a:ext cx="4551401" cy="43124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COIN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Counterinsurgency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084696" y="3372562"/>
              <a:ext cx="7315200" cy="31420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</a:t>
              </a:r>
              <a:r>
                <a:rPr lang="uk-UA" b="1" i="1" spc="50" dirty="0">
                  <a:ln w="11430"/>
                </a:rPr>
                <a:t> Боротьба з НЗФ; </a:t>
              </a:r>
              <a:r>
                <a:rPr lang="uk-UA" b="1" i="1" spc="50" dirty="0" err="1">
                  <a:ln w="11430"/>
                </a:rPr>
                <a:t>контрпартизанська</a:t>
              </a:r>
              <a:r>
                <a:rPr lang="uk-UA" b="1" i="1" spc="50" dirty="0">
                  <a:ln w="11430"/>
                </a:rPr>
                <a:t> операція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6634" name="Группа 30"/>
          <p:cNvGrpSpPr>
            <a:grpSpLocks/>
          </p:cNvGrpSpPr>
          <p:nvPr/>
        </p:nvGrpSpPr>
        <p:grpSpPr bwMode="auto">
          <a:xfrm>
            <a:off x="304800" y="1800225"/>
            <a:ext cx="8991600" cy="714375"/>
            <a:chOff x="381000" y="2971800"/>
            <a:chExt cx="8991600" cy="714976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381000" y="2971800"/>
              <a:ext cx="4604081" cy="43125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tabLst>
                  <a:tab pos="1882775" algn="l"/>
                </a:tabLst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AAR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After Action Review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057400" y="3372567"/>
              <a:ext cx="7315200" cy="31420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</a:t>
              </a:r>
              <a:r>
                <a:rPr lang="uk-UA" b="1" i="1" spc="50" dirty="0">
                  <a:ln w="11430"/>
                </a:rPr>
                <a:t> Підведення підсумків</a:t>
              </a:r>
              <a:endParaRPr lang="ru-RU" b="1" i="1" spc="50" dirty="0">
                <a:ln w="1143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9CE609-B358-452B-BAD5-6C4515CEDF75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grpSp>
        <p:nvGrpSpPr>
          <p:cNvPr id="27653" name="Группа 38"/>
          <p:cNvGrpSpPr>
            <a:grpSpLocks/>
          </p:cNvGrpSpPr>
          <p:nvPr/>
        </p:nvGrpSpPr>
        <p:grpSpPr bwMode="auto">
          <a:xfrm>
            <a:off x="304800" y="4746625"/>
            <a:ext cx="9134475" cy="712788"/>
            <a:chOff x="381000" y="1905000"/>
            <a:chExt cx="9134522" cy="71337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81000" y="1905000"/>
              <a:ext cx="7632257" cy="43125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NA5CRO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Non-Article5 Crisis Response Operations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057407" y="2304178"/>
              <a:ext cx="7458115" cy="31419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7800" indent="-177800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Операції НАТО з врегулювання криз поза статтею 5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7654" name="Группа 30"/>
          <p:cNvGrpSpPr>
            <a:grpSpLocks/>
          </p:cNvGrpSpPr>
          <p:nvPr/>
        </p:nvGrpSpPr>
        <p:grpSpPr bwMode="auto">
          <a:xfrm>
            <a:off x="304800" y="3984625"/>
            <a:ext cx="8991600" cy="712788"/>
            <a:chOff x="381000" y="2971800"/>
            <a:chExt cx="8991600" cy="71338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81000" y="2971800"/>
              <a:ext cx="5105885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INFO OPS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Information Operations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057400" y="3370977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Інформаційні операції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7655" name="Группа 30"/>
          <p:cNvGrpSpPr>
            <a:grpSpLocks/>
          </p:cNvGrpSpPr>
          <p:nvPr/>
        </p:nvGrpSpPr>
        <p:grpSpPr bwMode="auto">
          <a:xfrm>
            <a:off x="304800" y="2581275"/>
            <a:ext cx="8991600" cy="695325"/>
            <a:chOff x="381000" y="2971800"/>
            <a:chExt cx="8991600" cy="69555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81000" y="2971800"/>
              <a:ext cx="5327099" cy="43102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FOB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Forward Operating Base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057400" y="3353139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Передова операційна база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7656" name="Группа 30"/>
          <p:cNvGrpSpPr>
            <a:grpSpLocks/>
          </p:cNvGrpSpPr>
          <p:nvPr/>
        </p:nvGrpSpPr>
        <p:grpSpPr bwMode="auto">
          <a:xfrm>
            <a:off x="304800" y="1819275"/>
            <a:ext cx="9067800" cy="695325"/>
            <a:chOff x="381000" y="2971800"/>
            <a:chExt cx="9067800" cy="69555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381000" y="2971800"/>
              <a:ext cx="4665060" cy="43102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EOF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Escalation Of Force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133600" y="3353139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Порядок застосування сили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7657" name="Группа 30"/>
          <p:cNvGrpSpPr>
            <a:grpSpLocks/>
          </p:cNvGrpSpPr>
          <p:nvPr/>
        </p:nvGrpSpPr>
        <p:grpSpPr bwMode="auto">
          <a:xfrm>
            <a:off x="304800" y="3276600"/>
            <a:ext cx="8991600" cy="712788"/>
            <a:chOff x="381000" y="2971800"/>
            <a:chExt cx="8991600" cy="713388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381000" y="2971800"/>
              <a:ext cx="3549370" cy="43125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IDF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 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Indirect Fire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057400" y="3370977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Стрільба із закритих вогневих позицій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7658" name="Группа 38"/>
          <p:cNvGrpSpPr>
            <a:grpSpLocks/>
          </p:cNvGrpSpPr>
          <p:nvPr/>
        </p:nvGrpSpPr>
        <p:grpSpPr bwMode="auto">
          <a:xfrm>
            <a:off x="304800" y="5486400"/>
            <a:ext cx="9134475" cy="712788"/>
            <a:chOff x="381000" y="1905000"/>
            <a:chExt cx="9134522" cy="713375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381000" y="1905000"/>
              <a:ext cx="4610773" cy="43124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NLW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Non-Lethal Weapon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57407" y="2304178"/>
              <a:ext cx="7458115" cy="31419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7800" indent="-177800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Зброя несмертельної дії</a:t>
              </a:r>
              <a:endParaRPr lang="ru-RU" b="1" i="1" spc="50" dirty="0">
                <a:ln w="1143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022600" y="1066800"/>
            <a:ext cx="49403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69875" indent="3175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3600" b="1" i="1" dirty="0" smtClean="0">
                <a:solidFill>
                  <a:srgbClr val="000066"/>
                </a:solidFill>
                <a:cs typeface="Arial" charset="0"/>
              </a:rPr>
              <a:t>TACTICAL ACTIVITY</a:t>
            </a:r>
            <a:endParaRPr lang="en-US" sz="3600" b="1" i="1" dirty="0">
              <a:solidFill>
                <a:srgbClr val="00006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80E174-3759-4C39-8175-87DE614CBA2A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grpSp>
        <p:nvGrpSpPr>
          <p:cNvPr id="28677" name="Группа 38"/>
          <p:cNvGrpSpPr>
            <a:grpSpLocks/>
          </p:cNvGrpSpPr>
          <p:nvPr/>
        </p:nvGrpSpPr>
        <p:grpSpPr bwMode="auto">
          <a:xfrm>
            <a:off x="304800" y="4572000"/>
            <a:ext cx="9134475" cy="695325"/>
            <a:chOff x="381000" y="1905000"/>
            <a:chExt cx="9134523" cy="69515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81000" y="1905000"/>
              <a:ext cx="4892712" cy="43102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ROE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Rules Of Engagement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057407" y="2286120"/>
              <a:ext cx="7458116" cy="31403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Правила застосування сили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8678" name="Группа 38"/>
          <p:cNvGrpSpPr>
            <a:grpSpLocks/>
          </p:cNvGrpSpPr>
          <p:nvPr/>
        </p:nvGrpSpPr>
        <p:grpSpPr bwMode="auto">
          <a:xfrm>
            <a:off x="304800" y="5257800"/>
            <a:ext cx="9134475" cy="695325"/>
            <a:chOff x="381000" y="1905000"/>
            <a:chExt cx="9134523" cy="69515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381000" y="1905000"/>
              <a:ext cx="6931229" cy="43102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TTP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Tactics, Techniques and Procedures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57407" y="2286119"/>
              <a:ext cx="7458116" cy="31403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Тактика, технічні прийоми та процедури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8679" name="Группа 38"/>
          <p:cNvGrpSpPr>
            <a:grpSpLocks/>
          </p:cNvGrpSpPr>
          <p:nvPr/>
        </p:nvGrpSpPr>
        <p:grpSpPr bwMode="auto">
          <a:xfrm>
            <a:off x="304800" y="3886200"/>
            <a:ext cx="9134475" cy="695325"/>
            <a:chOff x="381000" y="1905000"/>
            <a:chExt cx="9134523" cy="69515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381000" y="1905000"/>
              <a:ext cx="4854235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QRF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Quick Reaction Force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057407" y="2286119"/>
              <a:ext cx="7458116" cy="31403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Група швидкого реагування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8680" name="Группа 38"/>
          <p:cNvGrpSpPr>
            <a:grpSpLocks/>
          </p:cNvGrpSpPr>
          <p:nvPr/>
        </p:nvGrpSpPr>
        <p:grpSpPr bwMode="auto">
          <a:xfrm>
            <a:off x="304800" y="3200400"/>
            <a:ext cx="9134475" cy="712788"/>
            <a:chOff x="381000" y="1905000"/>
            <a:chExt cx="9134522" cy="713389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381000" y="1905000"/>
              <a:ext cx="2677350" cy="43125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Ptl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Patrol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057407" y="2304178"/>
              <a:ext cx="7458115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Патруль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8681" name="Группа 38"/>
          <p:cNvGrpSpPr>
            <a:grpSpLocks/>
          </p:cNvGrpSpPr>
          <p:nvPr/>
        </p:nvGrpSpPr>
        <p:grpSpPr bwMode="auto">
          <a:xfrm>
            <a:off x="304800" y="1828800"/>
            <a:ext cx="9134475" cy="695325"/>
            <a:chOff x="381000" y="1904999"/>
            <a:chExt cx="9134522" cy="695533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81000" y="1904999"/>
              <a:ext cx="4232010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OP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Observation Post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057407" y="2286321"/>
              <a:ext cx="7458115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Спостережний пост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8682" name="Группа 38"/>
          <p:cNvGrpSpPr>
            <a:grpSpLocks/>
          </p:cNvGrpSpPr>
          <p:nvPr/>
        </p:nvGrpSpPr>
        <p:grpSpPr bwMode="auto">
          <a:xfrm>
            <a:off x="304800" y="2514600"/>
            <a:ext cx="9134475" cy="712788"/>
            <a:chOff x="381000" y="1905000"/>
            <a:chExt cx="9134522" cy="7133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81000" y="1905000"/>
              <a:ext cx="5431319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PSYOPS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Psychological Operations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057407" y="2304178"/>
              <a:ext cx="7458115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Психологічні операції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8683" name="Группа 38"/>
          <p:cNvGrpSpPr>
            <a:grpSpLocks/>
          </p:cNvGrpSpPr>
          <p:nvPr/>
        </p:nvGrpSpPr>
        <p:grpSpPr bwMode="auto">
          <a:xfrm>
            <a:off x="304800" y="5943600"/>
            <a:ext cx="9134475" cy="695325"/>
            <a:chOff x="381000" y="1905000"/>
            <a:chExt cx="9134523" cy="69515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81000" y="1905000"/>
              <a:ext cx="4589935" cy="43102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VCP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Vehicle Checkpoint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057407" y="2286119"/>
              <a:ext cx="7458116" cy="31403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Тимчасовий КПП при патрулюванні на машинах</a:t>
              </a:r>
              <a:endParaRPr lang="ru-RU" b="1" i="1" spc="50" dirty="0">
                <a:ln w="1143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022600" y="1066800"/>
            <a:ext cx="49403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69875" indent="3175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3600" b="1" i="1" dirty="0" smtClean="0">
                <a:solidFill>
                  <a:srgbClr val="000066"/>
                </a:solidFill>
                <a:cs typeface="Arial" charset="0"/>
              </a:rPr>
              <a:t>TACTICAL ACTIVITY</a:t>
            </a:r>
            <a:endParaRPr lang="en-US" sz="3600" b="1" i="1" dirty="0">
              <a:solidFill>
                <a:srgbClr val="00006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909C83-12B6-4FF0-A361-D593546B2705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3322" y="914400"/>
            <a:ext cx="6690678" cy="11849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 smtClean="0">
                <a:solidFill>
                  <a:srgbClr val="002060"/>
                </a:solidFill>
                <a:cs typeface="Arial" charset="0"/>
              </a:rPr>
              <a:t>PEACEKEEPING OPERATION</a:t>
            </a:r>
            <a:endParaRPr lang="uk-UA" sz="3600" b="1" i="1" dirty="0" smtClean="0">
              <a:solidFill>
                <a:srgbClr val="002060"/>
              </a:solidFill>
              <a:cs typeface="Arial" charset="0"/>
            </a:endParaRPr>
          </a:p>
          <a:p>
            <a:pPr>
              <a:defRPr/>
            </a:pPr>
            <a:endParaRPr lang="uk-UA" sz="35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701" name="Группа 30"/>
          <p:cNvGrpSpPr>
            <a:grpSpLocks/>
          </p:cNvGrpSpPr>
          <p:nvPr/>
        </p:nvGrpSpPr>
        <p:grpSpPr bwMode="auto">
          <a:xfrm>
            <a:off x="304800" y="5078413"/>
            <a:ext cx="8534400" cy="712787"/>
            <a:chOff x="381000" y="2971798"/>
            <a:chExt cx="8534400" cy="713724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81000" y="2971798"/>
              <a:ext cx="4038285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DMZ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Demilitarized Zone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600200" y="3370978"/>
              <a:ext cx="7315200" cy="31454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Демілітаризована зона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9702" name="Группа 30"/>
          <p:cNvGrpSpPr>
            <a:grpSpLocks/>
          </p:cNvGrpSpPr>
          <p:nvPr/>
        </p:nvGrpSpPr>
        <p:grpSpPr bwMode="auto">
          <a:xfrm>
            <a:off x="304800" y="2633663"/>
            <a:ext cx="8534400" cy="719137"/>
            <a:chOff x="381000" y="2971798"/>
            <a:chExt cx="8534400" cy="72003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81000" y="2971798"/>
              <a:ext cx="2996333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BZ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Buffer Zone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600200" y="3377778"/>
              <a:ext cx="7315200" cy="31405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Буферна зона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9703" name="Группа 30"/>
          <p:cNvGrpSpPr>
            <a:grpSpLocks/>
          </p:cNvGrpSpPr>
          <p:nvPr/>
        </p:nvGrpSpPr>
        <p:grpSpPr bwMode="auto">
          <a:xfrm>
            <a:off x="304800" y="1828800"/>
            <a:ext cx="8839200" cy="747713"/>
            <a:chOff x="381000" y="2971798"/>
            <a:chExt cx="9739490" cy="749087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81000" y="2971798"/>
              <a:ext cx="5894968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ADL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Armistice Demarcation Line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713795" y="3406694"/>
              <a:ext cx="8406695" cy="31419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Демаркаційна лінія припинення військових дій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9704" name="Группа 30"/>
          <p:cNvGrpSpPr>
            <a:grpSpLocks/>
          </p:cNvGrpSpPr>
          <p:nvPr/>
        </p:nvGrpSpPr>
        <p:grpSpPr bwMode="auto">
          <a:xfrm>
            <a:off x="304800" y="4267200"/>
            <a:ext cx="8534400" cy="712788"/>
            <a:chOff x="381000" y="2971798"/>
            <a:chExt cx="8534400" cy="713724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81000" y="2971798"/>
              <a:ext cx="8050602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DDR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Disarmament, Demobilization and Reintegration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600200" y="3370978"/>
              <a:ext cx="7315200" cy="31454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Роззброєння, демобілізація та реінтеграція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9705" name="Группа 30"/>
          <p:cNvGrpSpPr>
            <a:grpSpLocks/>
          </p:cNvGrpSpPr>
          <p:nvPr/>
        </p:nvGrpSpPr>
        <p:grpSpPr bwMode="auto">
          <a:xfrm>
            <a:off x="304800" y="3478213"/>
            <a:ext cx="8534400" cy="712787"/>
            <a:chOff x="381000" y="2971798"/>
            <a:chExt cx="8534400" cy="713724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81000" y="2971798"/>
              <a:ext cx="3364767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CFL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Ceasefire Line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600200" y="3370978"/>
              <a:ext cx="7315200" cy="31454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Лінія припинення вогню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29706" name="Группа 30"/>
          <p:cNvGrpSpPr>
            <a:grpSpLocks/>
          </p:cNvGrpSpPr>
          <p:nvPr/>
        </p:nvGrpSpPr>
        <p:grpSpPr bwMode="auto">
          <a:xfrm>
            <a:off x="304800" y="5876925"/>
            <a:ext cx="8534400" cy="752475"/>
            <a:chOff x="381000" y="2971801"/>
            <a:chExt cx="8534400" cy="753113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381000" y="2971801"/>
              <a:ext cx="7680309" cy="43125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DPRE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Displaced Persons, Refugees and Evacuees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600200" y="3410882"/>
              <a:ext cx="7315200" cy="3140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Переміщені особи, біженці та евакуйовані</a:t>
              </a:r>
              <a:endParaRPr lang="ru-RU" b="1" i="1" spc="50" dirty="0">
                <a:ln w="1143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4907F-B417-4A02-8B06-593792BCECD9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grpSp>
        <p:nvGrpSpPr>
          <p:cNvPr id="30725" name="Группа 30"/>
          <p:cNvGrpSpPr>
            <a:grpSpLocks/>
          </p:cNvGrpSpPr>
          <p:nvPr/>
        </p:nvGrpSpPr>
        <p:grpSpPr bwMode="auto">
          <a:xfrm>
            <a:off x="304800" y="5943600"/>
            <a:ext cx="8534400" cy="714375"/>
            <a:chOff x="381000" y="2971798"/>
            <a:chExt cx="8534400" cy="71511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81000" y="2971798"/>
              <a:ext cx="4211409" cy="43133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PKF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Peacekeeping Force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600200" y="3372905"/>
              <a:ext cx="7315200" cy="3140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Миротворчі сили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0726" name="Группа 30"/>
          <p:cNvGrpSpPr>
            <a:grpSpLocks/>
          </p:cNvGrpSpPr>
          <p:nvPr/>
        </p:nvGrpSpPr>
        <p:grpSpPr bwMode="auto">
          <a:xfrm>
            <a:off x="304800" y="5105400"/>
            <a:ext cx="8534400" cy="714375"/>
            <a:chOff x="381000" y="2971798"/>
            <a:chExt cx="8534400" cy="71511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381000" y="2971798"/>
              <a:ext cx="5817618" cy="43133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MOU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Memorandum of Understanding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600200" y="3372905"/>
              <a:ext cx="7315200" cy="3140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Меморандум про </a:t>
              </a:r>
              <a:r>
                <a:rPr lang="uk-UA" b="1" i="1" spc="50" dirty="0" err="1">
                  <a:ln w="11430"/>
                </a:rPr>
                <a:t>взаємопоразуміння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0727" name="Группа 30"/>
          <p:cNvGrpSpPr>
            <a:grpSpLocks/>
          </p:cNvGrpSpPr>
          <p:nvPr/>
        </p:nvGrpSpPr>
        <p:grpSpPr bwMode="auto">
          <a:xfrm>
            <a:off x="304800" y="2630488"/>
            <a:ext cx="8534400" cy="722312"/>
            <a:chOff x="381000" y="2971800"/>
            <a:chExt cx="8534400" cy="722876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381000" y="2971800"/>
              <a:ext cx="4786823" cy="43122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HA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Humanitarian Assistance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600200" y="3380644"/>
              <a:ext cx="7315200" cy="3140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Гуманітарна допомога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0728" name="Группа 30"/>
          <p:cNvGrpSpPr>
            <a:grpSpLocks/>
          </p:cNvGrpSpPr>
          <p:nvPr/>
        </p:nvGrpSpPr>
        <p:grpSpPr bwMode="auto">
          <a:xfrm>
            <a:off x="304800" y="1828800"/>
            <a:ext cx="8534400" cy="714375"/>
            <a:chOff x="381000" y="2971798"/>
            <a:chExt cx="8534400" cy="715118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381000" y="2971798"/>
              <a:ext cx="4479111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FOM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Freedom of Movement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600200" y="3372905"/>
              <a:ext cx="7315200" cy="3140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Вільне пересування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0729" name="Группа 30"/>
          <p:cNvGrpSpPr>
            <a:grpSpLocks/>
          </p:cNvGrpSpPr>
          <p:nvPr/>
        </p:nvGrpSpPr>
        <p:grpSpPr bwMode="auto">
          <a:xfrm>
            <a:off x="304800" y="3468688"/>
            <a:ext cx="8534400" cy="722312"/>
            <a:chOff x="381000" y="2971800"/>
            <a:chExt cx="8534400" cy="72287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81000" y="2971800"/>
              <a:ext cx="5227458" cy="43122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IDP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Internally Displaced Person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600200" y="3380644"/>
              <a:ext cx="7315200" cy="3140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Внутрішньо переміщені особи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0730" name="Группа 30"/>
          <p:cNvGrpSpPr>
            <a:grpSpLocks/>
          </p:cNvGrpSpPr>
          <p:nvPr/>
        </p:nvGrpSpPr>
        <p:grpSpPr bwMode="auto">
          <a:xfrm>
            <a:off x="304800" y="4306888"/>
            <a:ext cx="8534400" cy="722312"/>
            <a:chOff x="381000" y="2971800"/>
            <a:chExt cx="8534400" cy="72287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81000" y="2971800"/>
              <a:ext cx="5735609" cy="43122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IHL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International Humanitarian Law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600200" y="3380644"/>
              <a:ext cx="7315200" cy="3140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Міжнародне гуманітарне право</a:t>
              </a:r>
              <a:endParaRPr lang="ru-RU" b="1" i="1" spc="50" dirty="0">
                <a:ln w="1143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453322" y="914400"/>
            <a:ext cx="6690678" cy="11849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 smtClean="0">
                <a:solidFill>
                  <a:srgbClr val="002060"/>
                </a:solidFill>
                <a:cs typeface="Arial" charset="0"/>
              </a:rPr>
              <a:t>PEACEKEEPING OPERATION</a:t>
            </a:r>
            <a:endParaRPr lang="uk-UA" sz="3600" b="1" i="1" dirty="0" smtClean="0">
              <a:solidFill>
                <a:srgbClr val="002060"/>
              </a:solidFill>
              <a:cs typeface="Arial" charset="0"/>
            </a:endParaRPr>
          </a:p>
          <a:p>
            <a:pPr>
              <a:defRPr/>
            </a:pPr>
            <a:endParaRPr lang="uk-UA" sz="35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E61FB9-F282-4DDA-94CC-5A492003B4BF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grpSp>
        <p:nvGrpSpPr>
          <p:cNvPr id="31749" name="Группа 30"/>
          <p:cNvGrpSpPr>
            <a:grpSpLocks/>
          </p:cNvGrpSpPr>
          <p:nvPr/>
        </p:nvGrpSpPr>
        <p:grpSpPr bwMode="auto">
          <a:xfrm>
            <a:off x="304800" y="5688013"/>
            <a:ext cx="8534400" cy="712787"/>
            <a:chOff x="381000" y="2971798"/>
            <a:chExt cx="8534400" cy="71372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81000" y="2971798"/>
              <a:ext cx="4055919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ZOS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Zone of Separation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600200" y="3370977"/>
              <a:ext cx="7315200" cy="31454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Зона роз'єднання (ворогуючих сторін) 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1750" name="Группа 30"/>
          <p:cNvGrpSpPr>
            <a:grpSpLocks/>
          </p:cNvGrpSpPr>
          <p:nvPr/>
        </p:nvGrpSpPr>
        <p:grpSpPr bwMode="auto">
          <a:xfrm>
            <a:off x="304800" y="2692400"/>
            <a:ext cx="8534400" cy="736600"/>
            <a:chOff x="381000" y="2971798"/>
            <a:chExt cx="8534400" cy="738031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81000" y="2971798"/>
              <a:ext cx="5747086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SASE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Safe and Secure Environment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600200" y="3395619"/>
              <a:ext cx="7315200" cy="3142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Безпечне та захищене середовище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1751" name="Группа 30"/>
          <p:cNvGrpSpPr>
            <a:grpSpLocks/>
          </p:cNvGrpSpPr>
          <p:nvPr/>
        </p:nvGrpSpPr>
        <p:grpSpPr bwMode="auto">
          <a:xfrm>
            <a:off x="304800" y="1876425"/>
            <a:ext cx="8534400" cy="714375"/>
            <a:chOff x="381000" y="2971798"/>
            <a:chExt cx="8534400" cy="71511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381000" y="2971798"/>
              <a:ext cx="5011308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PSO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Peace Support Operation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600200" y="3372905"/>
              <a:ext cx="7315200" cy="3140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Операція по підтримці миру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1752" name="Группа 30"/>
          <p:cNvGrpSpPr>
            <a:grpSpLocks/>
          </p:cNvGrpSpPr>
          <p:nvPr/>
        </p:nvGrpSpPr>
        <p:grpSpPr bwMode="auto">
          <a:xfrm>
            <a:off x="304800" y="3536950"/>
            <a:ext cx="8534400" cy="958850"/>
            <a:chOff x="381000" y="2971798"/>
            <a:chExt cx="8534400" cy="96039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81000" y="2971798"/>
              <a:ext cx="5317866" cy="431724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SOFA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Status Of Forces Agreement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600200" y="3395619"/>
              <a:ext cx="7315200" cy="53657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7800" indent="-177800">
                <a:lnSpc>
                  <a:spcPct val="80000"/>
                </a:lnSpc>
                <a:tabLst>
                  <a:tab pos="177800" algn="l"/>
                </a:tabLst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Угода про статус військ (які розміщуються на території іноземної держави)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1753" name="Группа 30"/>
          <p:cNvGrpSpPr>
            <a:grpSpLocks/>
          </p:cNvGrpSpPr>
          <p:nvPr/>
        </p:nvGrpSpPr>
        <p:grpSpPr bwMode="auto">
          <a:xfrm>
            <a:off x="304800" y="4603750"/>
            <a:ext cx="8534400" cy="958850"/>
            <a:chOff x="381000" y="2971798"/>
            <a:chExt cx="8534400" cy="96039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81000" y="2971798"/>
              <a:ext cx="5490542" cy="431724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SOMA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Status Of Mission Agreement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600200" y="3395619"/>
              <a:ext cx="7315200" cy="53657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7800" indent="-177800">
                <a:lnSpc>
                  <a:spcPct val="80000"/>
                </a:lnSpc>
                <a:tabLst>
                  <a:tab pos="177800" algn="l"/>
                </a:tabLst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Угода про статус завдань, які виконуються (на території іноземної держави)</a:t>
              </a:r>
              <a:endParaRPr lang="ru-RU" b="1" i="1" spc="50" dirty="0">
                <a:ln w="1143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453322" y="914400"/>
            <a:ext cx="6690678" cy="11849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 smtClean="0">
                <a:solidFill>
                  <a:srgbClr val="002060"/>
                </a:solidFill>
                <a:cs typeface="Arial" charset="0"/>
              </a:rPr>
              <a:t>PEACEKEEPING OPERATION</a:t>
            </a:r>
            <a:endParaRPr lang="uk-UA" sz="3600" b="1" i="1" dirty="0" smtClean="0">
              <a:solidFill>
                <a:srgbClr val="002060"/>
              </a:solidFill>
              <a:cs typeface="Arial" charset="0"/>
            </a:endParaRPr>
          </a:p>
          <a:p>
            <a:pPr>
              <a:defRPr/>
            </a:pPr>
            <a:endParaRPr lang="uk-UA" sz="35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C8B7C6-1878-4B04-9570-58E8B076F2BC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8600" y="1066800"/>
            <a:ext cx="364715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 smtClean="0">
                <a:solidFill>
                  <a:srgbClr val="002060"/>
                </a:solidFill>
              </a:rPr>
              <a:t>AREAS, ZONES</a:t>
            </a:r>
            <a:endParaRPr lang="uk-UA" sz="35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773" name="Группа 30"/>
          <p:cNvGrpSpPr>
            <a:grpSpLocks/>
          </p:cNvGrpSpPr>
          <p:nvPr/>
        </p:nvGrpSpPr>
        <p:grpSpPr bwMode="auto">
          <a:xfrm>
            <a:off x="304800" y="3200400"/>
            <a:ext cx="8839200" cy="708025"/>
            <a:chOff x="381000" y="2971800"/>
            <a:chExt cx="8839201" cy="709203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81000" y="2971800"/>
              <a:ext cx="4289123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AO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Area of Operations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905001" y="3366793"/>
              <a:ext cx="7315200" cy="3142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Район ведення бойових дій</a:t>
              </a:r>
              <a:endParaRPr lang="ru-RU" b="1" i="1" spc="50" dirty="0">
                <a:ln w="1143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 bwMode="auto">
          <a:xfrm>
            <a:off x="7315200" y="3200400"/>
            <a:ext cx="990600" cy="4308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AOO</a:t>
            </a:r>
            <a:endParaRPr lang="ru-RU" sz="2200" b="1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2775" name="Группа 30"/>
          <p:cNvGrpSpPr>
            <a:grpSpLocks/>
          </p:cNvGrpSpPr>
          <p:nvPr/>
        </p:nvGrpSpPr>
        <p:grpSpPr bwMode="auto">
          <a:xfrm>
            <a:off x="304800" y="4648200"/>
            <a:ext cx="8839200" cy="700088"/>
            <a:chOff x="381000" y="2971800"/>
            <a:chExt cx="8839201" cy="700063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81000" y="2971800"/>
              <a:ext cx="4795673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AOR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Area of Responsibility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905001" y="3357653"/>
              <a:ext cx="7315200" cy="3142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Район </a:t>
              </a:r>
              <a:r>
                <a:rPr lang="en-US" b="1" i="1" spc="50" dirty="0">
                  <a:ln w="11430"/>
                </a:rPr>
                <a:t>(</a:t>
              </a:r>
              <a:r>
                <a:rPr lang="uk-UA" b="1" i="1" spc="50" dirty="0">
                  <a:ln w="11430"/>
                </a:rPr>
                <a:t>зона) відповідальності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2776" name="Группа 30"/>
          <p:cNvGrpSpPr>
            <a:grpSpLocks/>
          </p:cNvGrpSpPr>
          <p:nvPr/>
        </p:nvGrpSpPr>
        <p:grpSpPr bwMode="auto">
          <a:xfrm>
            <a:off x="304800" y="5334000"/>
            <a:ext cx="8839200" cy="696913"/>
            <a:chOff x="381000" y="2971801"/>
            <a:chExt cx="8839200" cy="69743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81000" y="2971801"/>
              <a:ext cx="5067413" cy="43168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HLZ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Helicopter Landing Zone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905000" y="3354723"/>
              <a:ext cx="7315200" cy="31451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Район посадки вертольотів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2777" name="Группа 30"/>
          <p:cNvGrpSpPr>
            <a:grpSpLocks/>
          </p:cNvGrpSpPr>
          <p:nvPr/>
        </p:nvGrpSpPr>
        <p:grpSpPr bwMode="auto">
          <a:xfrm>
            <a:off x="304800" y="1828800"/>
            <a:ext cx="8839200" cy="695325"/>
            <a:chOff x="381000" y="2971800"/>
            <a:chExt cx="8839201" cy="695545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381000" y="2971800"/>
              <a:ext cx="3715184" cy="43126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tabLst>
                  <a:tab pos="1433513" algn="l"/>
                </a:tabLst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AA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Assembly Area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905001" y="3353135"/>
              <a:ext cx="7315200" cy="3142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Район зосередження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2778" name="Группа 30"/>
          <p:cNvGrpSpPr>
            <a:grpSpLocks/>
          </p:cNvGrpSpPr>
          <p:nvPr/>
        </p:nvGrpSpPr>
        <p:grpSpPr bwMode="auto">
          <a:xfrm>
            <a:off x="304800" y="6019800"/>
            <a:ext cx="8839200" cy="723900"/>
            <a:chOff x="381000" y="2971801"/>
            <a:chExt cx="8839200" cy="724765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81000" y="2971801"/>
              <a:ext cx="3581430" cy="43140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LZ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Landing Zone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905000" y="3382050"/>
              <a:ext cx="7315200" cy="31451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Район висадки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2779" name="Группа 30"/>
          <p:cNvGrpSpPr>
            <a:grpSpLocks/>
          </p:cNvGrpSpPr>
          <p:nvPr/>
        </p:nvGrpSpPr>
        <p:grpSpPr bwMode="auto">
          <a:xfrm>
            <a:off x="304800" y="2514600"/>
            <a:ext cx="8839200" cy="703263"/>
            <a:chOff x="381000" y="2971800"/>
            <a:chExt cx="8839201" cy="704438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81000" y="2971800"/>
              <a:ext cx="5467332" cy="43126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AII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Area of Intelligence Interest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905001" y="3362028"/>
              <a:ext cx="7315200" cy="3142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Зона розвідувального інтересу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2780" name="Группа 30"/>
          <p:cNvGrpSpPr>
            <a:grpSpLocks/>
          </p:cNvGrpSpPr>
          <p:nvPr/>
        </p:nvGrpSpPr>
        <p:grpSpPr bwMode="auto">
          <a:xfrm>
            <a:off x="304800" y="3940175"/>
            <a:ext cx="8839200" cy="708025"/>
            <a:chOff x="381000" y="2971800"/>
            <a:chExt cx="8839201" cy="709203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81000" y="2971800"/>
              <a:ext cx="6457987" cy="43126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AIR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Area of Intelligence Responsibility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905001" y="3366793"/>
              <a:ext cx="7315200" cy="3142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Зона відповідальності (ведення) розвідки</a:t>
              </a:r>
              <a:endParaRPr lang="ru-RU" b="1" i="1" spc="50" dirty="0">
                <a:ln w="11430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 bwMode="auto">
          <a:xfrm>
            <a:off x="7315200" y="2514600"/>
            <a:ext cx="990600" cy="4308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AOII</a:t>
            </a:r>
            <a:endParaRPr lang="ru-RU" sz="2200" b="1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7315200" y="3912513"/>
            <a:ext cx="990600" cy="4308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IAR</a:t>
            </a:r>
            <a:endParaRPr lang="ru-RU" sz="2200" b="1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3182F4-8A5C-4B98-AF3A-7BC736A107C1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grpSp>
        <p:nvGrpSpPr>
          <p:cNvPr id="33797" name="Группа 30"/>
          <p:cNvGrpSpPr>
            <a:grpSpLocks/>
          </p:cNvGrpSpPr>
          <p:nvPr/>
        </p:nvGrpSpPr>
        <p:grpSpPr bwMode="auto">
          <a:xfrm>
            <a:off x="304800" y="2519363"/>
            <a:ext cx="8686800" cy="742950"/>
            <a:chOff x="381000" y="2971800"/>
            <a:chExt cx="8686800" cy="744241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81000" y="2971800"/>
              <a:ext cx="2690929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arty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Artillery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752600" y="3401831"/>
              <a:ext cx="7315200" cy="3142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Артилерійський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3798" name="Группа 30"/>
          <p:cNvGrpSpPr>
            <a:grpSpLocks/>
          </p:cNvGrpSpPr>
          <p:nvPr/>
        </p:nvGrpSpPr>
        <p:grpSpPr bwMode="auto">
          <a:xfrm>
            <a:off x="304800" y="3276600"/>
            <a:ext cx="8763000" cy="752475"/>
            <a:chOff x="381000" y="2971800"/>
            <a:chExt cx="8763001" cy="75328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81000" y="2971800"/>
              <a:ext cx="2978701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bio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Biological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828801" y="3410871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Біологічний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3799" name="Группа 30"/>
          <p:cNvGrpSpPr>
            <a:grpSpLocks/>
          </p:cNvGrpSpPr>
          <p:nvPr/>
        </p:nvGrpSpPr>
        <p:grpSpPr bwMode="auto">
          <a:xfrm>
            <a:off x="304800" y="4724400"/>
            <a:ext cx="8763000" cy="696913"/>
            <a:chOff x="381000" y="2971800"/>
            <a:chExt cx="8763000" cy="697137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81000" y="2971800"/>
              <a:ext cx="2933816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chem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Chemical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828800" y="3354726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Хімічний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3800" name="Группа 30"/>
          <p:cNvGrpSpPr>
            <a:grpSpLocks/>
          </p:cNvGrpSpPr>
          <p:nvPr/>
        </p:nvGrpSpPr>
        <p:grpSpPr bwMode="auto">
          <a:xfrm>
            <a:off x="304800" y="4038600"/>
            <a:ext cx="8763000" cy="738188"/>
            <a:chOff x="381000" y="2971800"/>
            <a:chExt cx="8762977" cy="739622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81000" y="2971800"/>
              <a:ext cx="8297317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CBRN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Chemical, Biological, Radiological, and Nuclear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828775" y="3397211"/>
              <a:ext cx="7315202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РХБ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3801" name="Группа 30"/>
          <p:cNvGrpSpPr>
            <a:grpSpLocks/>
          </p:cNvGrpSpPr>
          <p:nvPr/>
        </p:nvGrpSpPr>
        <p:grpSpPr bwMode="auto">
          <a:xfrm>
            <a:off x="304800" y="6096000"/>
            <a:ext cx="8763000" cy="725488"/>
            <a:chOff x="381000" y="2971796"/>
            <a:chExt cx="8763000" cy="72596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81000" y="2971796"/>
              <a:ext cx="2743059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inf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Infantry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28800" y="3383551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Піхотний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3802" name="Группа 30"/>
          <p:cNvGrpSpPr>
            <a:grpSpLocks/>
          </p:cNvGrpSpPr>
          <p:nvPr/>
        </p:nvGrpSpPr>
        <p:grpSpPr bwMode="auto">
          <a:xfrm>
            <a:off x="304800" y="5399088"/>
            <a:ext cx="8763000" cy="696912"/>
            <a:chOff x="381000" y="2971800"/>
            <a:chExt cx="8763000" cy="697137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81000" y="2971800"/>
              <a:ext cx="2847254" cy="43102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engr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Engineer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828800" y="3354726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Інженерний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3803" name="Группа 30"/>
          <p:cNvGrpSpPr>
            <a:grpSpLocks/>
          </p:cNvGrpSpPr>
          <p:nvPr/>
        </p:nvGrpSpPr>
        <p:grpSpPr bwMode="auto">
          <a:xfrm>
            <a:off x="304800" y="1771650"/>
            <a:ext cx="8686800" cy="742950"/>
            <a:chOff x="381000" y="2971800"/>
            <a:chExt cx="8686800" cy="744241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381000" y="2971800"/>
              <a:ext cx="2859244" cy="43163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abn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Airborne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752600" y="3401831"/>
              <a:ext cx="7315200" cy="3142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 err="1">
                  <a:ln w="11430"/>
                </a:rPr>
                <a:t>Повітряно-десантний</a:t>
              </a:r>
              <a:endParaRPr lang="ru-RU" b="1" i="1" spc="50" dirty="0">
                <a:ln w="1143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191000" y="990600"/>
            <a:ext cx="444262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 smtClean="0">
                <a:solidFill>
                  <a:srgbClr val="002060"/>
                </a:solidFill>
              </a:rPr>
              <a:t>MILITARY BRANCH</a:t>
            </a:r>
            <a:endParaRPr lang="uk-UA" sz="35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6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4C1B87-56B8-4660-960D-1FF6326EE00C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4100" name="TextBox 11"/>
          <p:cNvSpPr txBox="1">
            <a:spLocks noChangeArrowheads="1"/>
          </p:cNvSpPr>
          <p:nvPr/>
        </p:nvSpPr>
        <p:spPr bwMode="auto">
          <a:xfrm>
            <a:off x="2819400" y="1219200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AGENDA</a:t>
            </a:r>
            <a:endParaRPr lang="ru-RU" sz="28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129" name="TextBox 13"/>
          <p:cNvSpPr txBox="1">
            <a:spLocks noChangeArrowheads="1"/>
          </p:cNvSpPr>
          <p:nvPr/>
        </p:nvSpPr>
        <p:spPr bwMode="auto">
          <a:xfrm>
            <a:off x="457200" y="1820863"/>
            <a:ext cx="8382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spcBef>
                <a:spcPts val="300"/>
              </a:spcBef>
              <a:spcAft>
                <a:spcPts val="300"/>
              </a:spcAft>
              <a:defRPr/>
            </a:pPr>
            <a:r>
              <a:rPr lang="uk-UA" sz="2400" b="1" dirty="0">
                <a:cs typeface="Arial" charset="0"/>
              </a:rPr>
              <a:t>1. </a:t>
            </a:r>
            <a:r>
              <a:rPr lang="en-US" sz="2400" b="1" dirty="0">
                <a:cs typeface="Arial" charset="0"/>
              </a:rPr>
              <a:t>Definition of a </a:t>
            </a:r>
            <a:r>
              <a:rPr lang="en-US" sz="2400" b="1" dirty="0" smtClean="0">
                <a:cs typeface="Arial" charset="0"/>
              </a:rPr>
              <a:t>terms</a:t>
            </a:r>
            <a:endParaRPr lang="uk-UA" sz="2400" b="1" dirty="0">
              <a:cs typeface="Arial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uk-UA" sz="2400" b="1" dirty="0">
                <a:cs typeface="Arial" charset="0"/>
              </a:rPr>
              <a:t>2. </a:t>
            </a:r>
            <a:r>
              <a:rPr lang="en-US" sz="2400" b="1" dirty="0"/>
              <a:t>Meaning of abbreviations </a:t>
            </a:r>
            <a:r>
              <a:rPr lang="en-US" sz="2400" b="1" dirty="0" smtClean="0"/>
              <a:t>by subject</a:t>
            </a:r>
            <a:r>
              <a:rPr lang="uk-UA" sz="2400" b="1" dirty="0" smtClean="0">
                <a:cs typeface="Arial" charset="0"/>
              </a:rPr>
              <a:t>:</a:t>
            </a:r>
            <a:endParaRPr lang="uk-UA" sz="2400" b="1" dirty="0">
              <a:cs typeface="Arial" charset="0"/>
            </a:endParaRPr>
          </a:p>
        </p:txBody>
      </p:sp>
      <p:sp>
        <p:nvSpPr>
          <p:cNvPr id="4102" name="TextBox 13"/>
          <p:cNvSpPr txBox="1">
            <a:spLocks noChangeArrowheads="1"/>
          </p:cNvSpPr>
          <p:nvPr/>
        </p:nvSpPr>
        <p:spPr bwMode="auto">
          <a:xfrm>
            <a:off x="4953000" y="2792413"/>
            <a:ext cx="4114800" cy="422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uk-UA" b="1" i="1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</a:rPr>
              <a:t>areas, zones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en-US" sz="2000" b="1" i="1" dirty="0" smtClean="0">
                <a:solidFill>
                  <a:srgbClr val="002060"/>
                </a:solidFill>
              </a:rPr>
              <a:t> military/service branch, armed service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en-US" sz="2000" b="1" i="1" dirty="0" smtClean="0">
                <a:solidFill>
                  <a:srgbClr val="002060"/>
                </a:solidFill>
              </a:rPr>
              <a:t>  tactical formation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en-US" sz="2000" b="1" i="1" dirty="0" smtClean="0">
                <a:solidFill>
                  <a:srgbClr val="002060"/>
                </a:solidFill>
              </a:rPr>
              <a:t>  military rank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en-US" sz="2000" b="1" i="1" dirty="0" smtClean="0">
                <a:solidFill>
                  <a:srgbClr val="002060"/>
                </a:solidFill>
              </a:rPr>
              <a:t> command and control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</a:rPr>
              <a:t>i</a:t>
            </a:r>
            <a:r>
              <a:rPr lang="en-US" sz="2000" b="1" i="1" spc="50" dirty="0" smtClean="0">
                <a:ln w="11430"/>
                <a:solidFill>
                  <a:srgbClr val="002060"/>
                </a:solidFill>
              </a:rPr>
              <a:t>ntelligence</a:t>
            </a:r>
            <a:endParaRPr lang="en-US" sz="2000" b="1" i="1" dirty="0" smtClean="0">
              <a:solidFill>
                <a:srgbClr val="002060"/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en-US" sz="2000" b="1" i="1" dirty="0" smtClean="0">
                <a:solidFill>
                  <a:srgbClr val="002060"/>
                </a:solidFill>
              </a:rPr>
              <a:t> explosive ordnance 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en-US" sz="2000" b="1" i="1" dirty="0" smtClean="0">
                <a:solidFill>
                  <a:srgbClr val="002060"/>
                </a:solidFill>
              </a:rPr>
              <a:t> logistics 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en-US" sz="2000" b="1" i="1" dirty="0" smtClean="0">
                <a:solidFill>
                  <a:srgbClr val="002060"/>
                </a:solidFill>
              </a:rPr>
              <a:t> signal communications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</a:pPr>
            <a:r>
              <a:rPr lang="en-US" sz="2000" b="1" i="1" dirty="0" smtClean="0">
                <a:solidFill>
                  <a:srgbClr val="002060"/>
                </a:solidFill>
              </a:rPr>
              <a:t> combat equipment</a:t>
            </a:r>
            <a:endParaRPr lang="uk-UA" sz="2000" b="1" i="1" dirty="0">
              <a:solidFill>
                <a:srgbClr val="002060"/>
              </a:solidFill>
              <a:cs typeface="Arial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uk-UA" sz="2200" b="1" dirty="0">
              <a:cs typeface="Arial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304800" y="2743200"/>
            <a:ext cx="4572000" cy="373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3175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  <a:defRPr/>
            </a:pPr>
            <a:r>
              <a:rPr lang="en-US" sz="2000" b="1" i="1" dirty="0" smtClean="0">
                <a:solidFill>
                  <a:srgbClr val="002060"/>
                </a:solidFill>
                <a:cs typeface="Arial" charset="0"/>
              </a:rPr>
              <a:t>training\exercise</a:t>
            </a:r>
            <a:endParaRPr lang="en-US" sz="2000" b="1" i="1" dirty="0">
              <a:solidFill>
                <a:srgbClr val="002060"/>
              </a:solidFill>
              <a:cs typeface="Arial" charset="0"/>
            </a:endParaRPr>
          </a:p>
          <a:p>
            <a:pPr marL="269875" indent="3175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  <a:defRPr/>
            </a:pPr>
            <a:r>
              <a:rPr lang="en-US" sz="2000" b="1" i="1" dirty="0">
                <a:solidFill>
                  <a:srgbClr val="002060"/>
                </a:solidFill>
                <a:cs typeface="Arial" charset="0"/>
              </a:rPr>
              <a:t>Allied Publication </a:t>
            </a:r>
          </a:p>
          <a:p>
            <a:pPr marL="269875" indent="3175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  <a:defRPr/>
            </a:pPr>
            <a:r>
              <a:rPr lang="en-US" sz="2000" b="1" i="1" dirty="0">
                <a:solidFill>
                  <a:srgbClr val="002060"/>
                </a:solidFill>
                <a:cs typeface="Arial" charset="0"/>
              </a:rPr>
              <a:t>Army Doctrine Publication</a:t>
            </a:r>
          </a:p>
          <a:p>
            <a:pPr marL="269875" indent="3175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  <a:defRPr/>
            </a:pPr>
            <a:r>
              <a:rPr lang="en-US" sz="2000" b="1" i="1" dirty="0">
                <a:solidFill>
                  <a:srgbClr val="002060"/>
                </a:solidFill>
                <a:cs typeface="Arial" charset="0"/>
              </a:rPr>
              <a:t>NATO Command Structure</a:t>
            </a:r>
          </a:p>
          <a:p>
            <a:pPr marL="269875" indent="3175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  <a:defRPr/>
            </a:pPr>
            <a:r>
              <a:rPr lang="en-US" sz="2000" b="1" i="1" dirty="0">
                <a:solidFill>
                  <a:srgbClr val="002060"/>
                </a:solidFill>
                <a:cs typeface="Arial" charset="0"/>
              </a:rPr>
              <a:t>HQ </a:t>
            </a:r>
          </a:p>
          <a:p>
            <a:pPr marL="269875" indent="3175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  <a:defRPr/>
            </a:pPr>
            <a:r>
              <a:rPr lang="en-US" sz="2000" b="1" i="1" dirty="0">
                <a:solidFill>
                  <a:srgbClr val="002060"/>
                </a:solidFill>
                <a:cs typeface="Arial" charset="0"/>
              </a:rPr>
              <a:t>combat documentation</a:t>
            </a:r>
          </a:p>
          <a:p>
            <a:pPr marL="269875" indent="3175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  <a:defRPr/>
            </a:pPr>
            <a:r>
              <a:rPr lang="en-US" sz="2000" b="1" i="1" dirty="0" smtClean="0">
                <a:solidFill>
                  <a:srgbClr val="002060"/>
                </a:solidFill>
                <a:cs typeface="Arial" charset="0"/>
              </a:rPr>
              <a:t>abbreviations</a:t>
            </a:r>
            <a:endParaRPr lang="en-US" sz="2000" b="1" i="1" dirty="0">
              <a:solidFill>
                <a:srgbClr val="002060"/>
              </a:solidFill>
              <a:cs typeface="Arial" charset="0"/>
            </a:endParaRPr>
          </a:p>
          <a:p>
            <a:pPr marL="269875" indent="3175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  <a:defRPr/>
            </a:pPr>
            <a:r>
              <a:rPr lang="en-US" sz="2000" b="1" i="1" dirty="0" smtClean="0">
                <a:solidFill>
                  <a:srgbClr val="002060"/>
                </a:solidFill>
                <a:cs typeface="Arial" charset="0"/>
              </a:rPr>
              <a:t>calendar</a:t>
            </a:r>
            <a:endParaRPr lang="en-US" sz="2000" b="1" i="1" dirty="0">
              <a:solidFill>
                <a:srgbClr val="002060"/>
              </a:solidFill>
              <a:cs typeface="Arial" charset="0"/>
            </a:endParaRPr>
          </a:p>
          <a:p>
            <a:pPr marL="269875" indent="3175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  <a:defRPr/>
            </a:pPr>
            <a:r>
              <a:rPr lang="en-US" sz="2000" b="1" i="1" dirty="0" smtClean="0">
                <a:solidFill>
                  <a:srgbClr val="002060"/>
                </a:solidFill>
                <a:cs typeface="Arial" charset="0"/>
              </a:rPr>
              <a:t>scheduling</a:t>
            </a:r>
            <a:endParaRPr lang="en-US" sz="2000" b="1" i="1" dirty="0">
              <a:solidFill>
                <a:srgbClr val="002060"/>
              </a:solidFill>
              <a:cs typeface="Arial" charset="0"/>
            </a:endParaRPr>
          </a:p>
          <a:p>
            <a:pPr marL="269875" indent="3175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  <a:defRPr/>
            </a:pPr>
            <a:r>
              <a:rPr lang="en-US" sz="2000" b="1" i="1" dirty="0">
                <a:solidFill>
                  <a:srgbClr val="002060"/>
                </a:solidFill>
                <a:cs typeface="Arial" charset="0"/>
              </a:rPr>
              <a:t>tactical activity</a:t>
            </a:r>
          </a:p>
          <a:p>
            <a:pPr marL="269875" indent="3175">
              <a:spcBef>
                <a:spcPts val="100"/>
              </a:spcBef>
              <a:spcAft>
                <a:spcPts val="100"/>
              </a:spcAft>
              <a:buFont typeface="Wingdings" pitchFamily="2" charset="2"/>
              <a:buChar char="ü"/>
              <a:defRPr/>
            </a:pPr>
            <a:r>
              <a:rPr lang="en-US" sz="2000" b="1" i="1" dirty="0">
                <a:solidFill>
                  <a:srgbClr val="002060"/>
                </a:solidFill>
                <a:cs typeface="Arial" charset="0"/>
              </a:rPr>
              <a:t>peacekeeping operation</a:t>
            </a:r>
            <a:endParaRPr lang="uk-UA" b="1" i="1" dirty="0">
              <a:solidFill>
                <a:srgbClr val="00206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94323C-267A-40A2-93F9-8BB51F8EC2C4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990600"/>
            <a:ext cx="444262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 smtClean="0">
                <a:solidFill>
                  <a:srgbClr val="002060"/>
                </a:solidFill>
              </a:rPr>
              <a:t>MILITARY BRANCH</a:t>
            </a:r>
            <a:endParaRPr lang="uk-UA" sz="35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821" name="Группа 30"/>
          <p:cNvGrpSpPr>
            <a:grpSpLocks/>
          </p:cNvGrpSpPr>
          <p:nvPr/>
        </p:nvGrpSpPr>
        <p:grpSpPr bwMode="auto">
          <a:xfrm>
            <a:off x="304800" y="6056313"/>
            <a:ext cx="8763000" cy="725487"/>
            <a:chOff x="381000" y="2971796"/>
            <a:chExt cx="8763000" cy="725966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81000" y="2971796"/>
              <a:ext cx="3408305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sust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Sustainment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828800" y="3383551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Забезпечення життєдіяльності військ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4822" name="Группа 30"/>
          <p:cNvGrpSpPr>
            <a:grpSpLocks/>
          </p:cNvGrpSpPr>
          <p:nvPr/>
        </p:nvGrpSpPr>
        <p:grpSpPr bwMode="auto">
          <a:xfrm>
            <a:off x="304800" y="5370513"/>
            <a:ext cx="8763000" cy="725487"/>
            <a:chOff x="381000" y="2971796"/>
            <a:chExt cx="8763000" cy="725966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81000" y="2971796"/>
              <a:ext cx="2518638" cy="43117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sig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Signal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828800" y="3383551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Зв'язок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4823" name="Группа 30"/>
          <p:cNvGrpSpPr>
            <a:grpSpLocks/>
          </p:cNvGrpSpPr>
          <p:nvPr/>
        </p:nvGrpSpPr>
        <p:grpSpPr bwMode="auto">
          <a:xfrm>
            <a:off x="304800" y="4684713"/>
            <a:ext cx="8763000" cy="725487"/>
            <a:chOff x="381000" y="2971796"/>
            <a:chExt cx="8763000" cy="725966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381000" y="2971796"/>
              <a:ext cx="3630866" cy="43117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MP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Military Police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828800" y="3383551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Військова поліція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4824" name="Группа 30"/>
          <p:cNvGrpSpPr>
            <a:grpSpLocks/>
          </p:cNvGrpSpPr>
          <p:nvPr/>
        </p:nvGrpSpPr>
        <p:grpSpPr bwMode="auto">
          <a:xfrm>
            <a:off x="304800" y="3998913"/>
            <a:ext cx="8763000" cy="725487"/>
            <a:chOff x="381000" y="2971796"/>
            <a:chExt cx="8763000" cy="725966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381000" y="2971796"/>
              <a:ext cx="2603598" cy="43117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mort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Mortar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828800" y="3383551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Мінометний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4825" name="Группа 30"/>
          <p:cNvGrpSpPr>
            <a:grpSpLocks/>
          </p:cNvGrpSpPr>
          <p:nvPr/>
        </p:nvGrpSpPr>
        <p:grpSpPr bwMode="auto">
          <a:xfrm>
            <a:off x="304800" y="2514600"/>
            <a:ext cx="8763000" cy="725488"/>
            <a:chOff x="381000" y="2971796"/>
            <a:chExt cx="8763000" cy="725966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381000" y="2971796"/>
              <a:ext cx="3379451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mech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Mechanized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1828800" y="3383551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Механізований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4826" name="Группа 30"/>
          <p:cNvGrpSpPr>
            <a:grpSpLocks/>
          </p:cNvGrpSpPr>
          <p:nvPr/>
        </p:nvGrpSpPr>
        <p:grpSpPr bwMode="auto">
          <a:xfrm>
            <a:off x="304800" y="1828800"/>
            <a:ext cx="8763000" cy="725488"/>
            <a:chOff x="381000" y="2971796"/>
            <a:chExt cx="8763000" cy="72596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81000" y="2971796"/>
              <a:ext cx="3433953" cy="43117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maint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Maintenance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828800" y="3383551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Технічне обслуговування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4827" name="Группа 30"/>
          <p:cNvGrpSpPr>
            <a:grpSpLocks/>
          </p:cNvGrpSpPr>
          <p:nvPr/>
        </p:nvGrpSpPr>
        <p:grpSpPr bwMode="auto">
          <a:xfrm>
            <a:off x="304800" y="3236913"/>
            <a:ext cx="8763000" cy="725487"/>
            <a:chOff x="381000" y="2971796"/>
            <a:chExt cx="8763000" cy="725966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81000" y="2971796"/>
              <a:ext cx="2715808" cy="43117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med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Medical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28800" y="3383551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Медичний</a:t>
              </a:r>
              <a:endParaRPr lang="ru-RU" b="1" i="1" spc="50" dirty="0">
                <a:ln w="1143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2726B4-1B57-4145-AAE4-22C22D7C0190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grpSp>
        <p:nvGrpSpPr>
          <p:cNvPr id="35845" name="Группа 30"/>
          <p:cNvGrpSpPr>
            <a:grpSpLocks/>
          </p:cNvGrpSpPr>
          <p:nvPr/>
        </p:nvGrpSpPr>
        <p:grpSpPr bwMode="auto">
          <a:xfrm>
            <a:off x="3581400" y="3967163"/>
            <a:ext cx="3081338" cy="677862"/>
            <a:chOff x="381000" y="2971797"/>
            <a:chExt cx="6107264" cy="679082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81000" y="2971797"/>
              <a:ext cx="4794519" cy="43102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DIV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Division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797413" y="3336848"/>
              <a:ext cx="3690851" cy="31403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Дивізія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5846" name="Группа 30"/>
          <p:cNvGrpSpPr>
            <a:grpSpLocks/>
          </p:cNvGrpSpPr>
          <p:nvPr/>
        </p:nvGrpSpPr>
        <p:grpSpPr bwMode="auto">
          <a:xfrm>
            <a:off x="3562350" y="3265488"/>
            <a:ext cx="3343275" cy="722312"/>
            <a:chOff x="381000" y="2971800"/>
            <a:chExt cx="6626370" cy="72245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81000" y="2971800"/>
              <a:ext cx="4766258" cy="43102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BDE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Brigade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863474" y="3380222"/>
              <a:ext cx="4143896" cy="31403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Бригада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5847" name="Группа 30"/>
          <p:cNvGrpSpPr>
            <a:grpSpLocks/>
          </p:cNvGrpSpPr>
          <p:nvPr/>
        </p:nvGrpSpPr>
        <p:grpSpPr bwMode="auto">
          <a:xfrm>
            <a:off x="304800" y="3962400"/>
            <a:ext cx="3081338" cy="703263"/>
            <a:chOff x="381000" y="2971800"/>
            <a:chExt cx="6107085" cy="70311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81000" y="2971800"/>
              <a:ext cx="4575062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PLT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Platoon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495204" y="3360884"/>
              <a:ext cx="3992881" cy="3140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Взвод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5848" name="Группа 30"/>
          <p:cNvGrpSpPr>
            <a:grpSpLocks/>
          </p:cNvGrpSpPr>
          <p:nvPr/>
        </p:nvGrpSpPr>
        <p:grpSpPr bwMode="auto">
          <a:xfrm>
            <a:off x="304800" y="4648200"/>
            <a:ext cx="2928938" cy="695325"/>
            <a:chOff x="381000" y="2971800"/>
            <a:chExt cx="5805056" cy="69532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81000" y="2971800"/>
              <a:ext cx="5086282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COY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Company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495205" y="3353095"/>
              <a:ext cx="3690851" cy="31403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Рота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5849" name="Группа 30"/>
          <p:cNvGrpSpPr>
            <a:grpSpLocks/>
          </p:cNvGrpSpPr>
          <p:nvPr/>
        </p:nvGrpSpPr>
        <p:grpSpPr bwMode="auto">
          <a:xfrm>
            <a:off x="304800" y="5627688"/>
            <a:ext cx="3005138" cy="696912"/>
            <a:chOff x="381000" y="2971800"/>
            <a:chExt cx="5956070" cy="69674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81000" y="2971800"/>
              <a:ext cx="4203419" cy="43078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defTabSz="900113"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BTY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Battery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495204" y="3354508"/>
              <a:ext cx="3841866" cy="3140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Батарея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5850" name="Группа 30"/>
          <p:cNvGrpSpPr>
            <a:grpSpLocks/>
          </p:cNvGrpSpPr>
          <p:nvPr/>
        </p:nvGrpSpPr>
        <p:grpSpPr bwMode="auto">
          <a:xfrm>
            <a:off x="3581400" y="1828800"/>
            <a:ext cx="4910138" cy="709613"/>
            <a:chOff x="381000" y="2971802"/>
            <a:chExt cx="9731434" cy="70879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381000" y="2971802"/>
              <a:ext cx="5058199" cy="43077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BN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Battalion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797233" y="3366566"/>
              <a:ext cx="7315201" cy="3140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Батальйон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5851" name="Группа 30"/>
          <p:cNvGrpSpPr>
            <a:grpSpLocks/>
          </p:cNvGrpSpPr>
          <p:nvPr/>
        </p:nvGrpSpPr>
        <p:grpSpPr bwMode="auto">
          <a:xfrm>
            <a:off x="3581400" y="4630738"/>
            <a:ext cx="4910138" cy="700087"/>
            <a:chOff x="381000" y="2971800"/>
            <a:chExt cx="9731434" cy="70138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81000" y="2971800"/>
              <a:ext cx="5946068" cy="43088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AG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Army Group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797233" y="3359151"/>
              <a:ext cx="7315201" cy="31403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Група армій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5852" name="Группа 30"/>
          <p:cNvGrpSpPr>
            <a:grpSpLocks/>
          </p:cNvGrpSpPr>
          <p:nvPr/>
        </p:nvGrpSpPr>
        <p:grpSpPr bwMode="auto">
          <a:xfrm>
            <a:off x="3581400" y="5319713"/>
            <a:ext cx="5441950" cy="696912"/>
            <a:chOff x="381000" y="2971800"/>
            <a:chExt cx="8454027" cy="69932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381000" y="2971800"/>
              <a:ext cx="4798913" cy="43163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BG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Battle Group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274899" y="3356643"/>
              <a:ext cx="6560128" cy="3144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Бойова група, тактична група</a:t>
              </a:r>
              <a:endParaRPr lang="ru-RU" b="1" i="1" spc="50" dirty="0">
                <a:ln w="11430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 bwMode="auto">
          <a:xfrm>
            <a:off x="304800" y="5969913"/>
            <a:ext cx="744114" cy="43088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u="sng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btry</a:t>
            </a:r>
            <a:endParaRPr lang="ru-RU" sz="2200" b="1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304800" y="5029200"/>
            <a:ext cx="620683" cy="4308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endParaRPr lang="ru-RU" sz="2200" b="1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5855" name="Группа 30"/>
          <p:cNvGrpSpPr>
            <a:grpSpLocks/>
          </p:cNvGrpSpPr>
          <p:nvPr/>
        </p:nvGrpSpPr>
        <p:grpSpPr bwMode="auto">
          <a:xfrm>
            <a:off x="304800" y="3276600"/>
            <a:ext cx="3271838" cy="722313"/>
            <a:chOff x="381000" y="2971798"/>
            <a:chExt cx="8279123" cy="72223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381000" y="2971798"/>
              <a:ext cx="5187881" cy="43102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SQD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Squad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079984" y="3380005"/>
              <a:ext cx="5580139" cy="31403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Відділення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5856" name="Группа 30"/>
          <p:cNvGrpSpPr>
            <a:grpSpLocks/>
          </p:cNvGrpSpPr>
          <p:nvPr/>
        </p:nvGrpSpPr>
        <p:grpSpPr bwMode="auto">
          <a:xfrm>
            <a:off x="304800" y="1828800"/>
            <a:ext cx="2928938" cy="700088"/>
            <a:chOff x="381000" y="2971800"/>
            <a:chExt cx="5805056" cy="699303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81000" y="2971800"/>
              <a:ext cx="3682363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tabLst>
                  <a:tab pos="900113" algn="l"/>
                </a:tabLst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TM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Team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495205" y="3357071"/>
              <a:ext cx="3690851" cy="3140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Група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5857" name="Группа 30"/>
          <p:cNvGrpSpPr>
            <a:grpSpLocks/>
          </p:cNvGrpSpPr>
          <p:nvPr/>
        </p:nvGrpSpPr>
        <p:grpSpPr bwMode="auto">
          <a:xfrm>
            <a:off x="3600450" y="6019800"/>
            <a:ext cx="5467350" cy="698500"/>
            <a:chOff x="381000" y="2971800"/>
            <a:chExt cx="8405175" cy="699675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381000" y="2971800"/>
              <a:ext cx="6752674" cy="43203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BCT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Brigade Combat Team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226047" y="3356998"/>
              <a:ext cx="6560128" cy="3144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Бригадна бойова група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5858" name="Группа 30"/>
          <p:cNvGrpSpPr>
            <a:grpSpLocks/>
          </p:cNvGrpSpPr>
          <p:nvPr/>
        </p:nvGrpSpPr>
        <p:grpSpPr bwMode="auto">
          <a:xfrm>
            <a:off x="3562350" y="2579688"/>
            <a:ext cx="3343275" cy="708025"/>
            <a:chOff x="381000" y="2971800"/>
            <a:chExt cx="6626370" cy="708802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381000" y="2971800"/>
              <a:ext cx="5128444" cy="43102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REGT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Regiment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863474" y="3366571"/>
              <a:ext cx="4143896" cy="31403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Полк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5859" name="Группа 30"/>
          <p:cNvGrpSpPr>
            <a:grpSpLocks/>
          </p:cNvGrpSpPr>
          <p:nvPr/>
        </p:nvGrpSpPr>
        <p:grpSpPr bwMode="auto">
          <a:xfrm>
            <a:off x="304800" y="2527300"/>
            <a:ext cx="3271838" cy="709613"/>
            <a:chOff x="381000" y="2971798"/>
            <a:chExt cx="8279123" cy="709542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381000" y="2971798"/>
              <a:ext cx="5537621" cy="43079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SEC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Section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079984" y="3367309"/>
              <a:ext cx="5580139" cy="31403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Секція</a:t>
              </a:r>
              <a:endParaRPr lang="ru-RU" b="1" i="1" spc="50" dirty="0">
                <a:ln w="1143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191000" y="990600"/>
            <a:ext cx="444262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 smtClean="0">
                <a:solidFill>
                  <a:srgbClr val="002060"/>
                </a:solidFill>
              </a:rPr>
              <a:t>MILITARY BRANCH</a:t>
            </a:r>
            <a:endParaRPr lang="uk-UA" sz="35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29200" y="1066800"/>
            <a:ext cx="377577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 smtClean="0">
                <a:solidFill>
                  <a:srgbClr val="002060"/>
                </a:solidFill>
              </a:rPr>
              <a:t>MILITARY RANK</a:t>
            </a:r>
            <a:endParaRPr lang="uk-UA" sz="35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8" name="TextBox 56"/>
          <p:cNvSpPr txBox="1">
            <a:spLocks noChangeArrowheads="1"/>
          </p:cNvSpPr>
          <p:nvPr/>
        </p:nvSpPr>
        <p:spPr bwMode="auto">
          <a:xfrm>
            <a:off x="838200" y="1931988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Privates and </a:t>
            </a:r>
            <a:r>
              <a:rPr lang="uk-UA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sergeants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1371600" y="2371725"/>
          <a:ext cx="6248401" cy="2952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947"/>
                <a:gridCol w="668655"/>
                <a:gridCol w="685800"/>
                <a:gridCol w="631785"/>
                <a:gridCol w="711843"/>
                <a:gridCol w="711843"/>
                <a:gridCol w="711843"/>
                <a:gridCol w="711843"/>
                <a:gridCol w="711842"/>
              </a:tblGrid>
              <a:tr h="29527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 Black" pitchFamily="34" charset="0"/>
                          <a:cs typeface="Arial" pitchFamily="34" charset="0"/>
                        </a:rPr>
                        <a:t>OR-1</a:t>
                      </a:r>
                      <a:endParaRPr lang="en-US" sz="13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 Black" pitchFamily="34" charset="0"/>
                          <a:cs typeface="Arial" pitchFamily="34" charset="0"/>
                        </a:rPr>
                        <a:t>OR-2</a:t>
                      </a:r>
                      <a:endParaRPr lang="en-US" sz="13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 Black" pitchFamily="34" charset="0"/>
                          <a:cs typeface="Arial" pitchFamily="34" charset="0"/>
                        </a:rPr>
                        <a:t>OR-3</a:t>
                      </a:r>
                      <a:endParaRPr lang="en-US" sz="13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 Black" pitchFamily="34" charset="0"/>
                          <a:cs typeface="Arial" pitchFamily="34" charset="0"/>
                        </a:rPr>
                        <a:t>OR-4</a:t>
                      </a:r>
                      <a:endParaRPr lang="en-US" sz="13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 Black" pitchFamily="34" charset="0"/>
                          <a:cs typeface="Arial" pitchFamily="34" charset="0"/>
                        </a:rPr>
                        <a:t>OR-5</a:t>
                      </a:r>
                      <a:endParaRPr lang="en-US" sz="13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 Black" pitchFamily="34" charset="0"/>
                          <a:cs typeface="Arial" pitchFamily="34" charset="0"/>
                        </a:rPr>
                        <a:t>OR-6</a:t>
                      </a:r>
                      <a:endParaRPr lang="en-US" sz="13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 Black" pitchFamily="34" charset="0"/>
                          <a:cs typeface="Arial" pitchFamily="34" charset="0"/>
                        </a:rPr>
                        <a:t>OR-7</a:t>
                      </a:r>
                      <a:endParaRPr lang="en-US" sz="13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 Black" pitchFamily="34" charset="0"/>
                          <a:cs typeface="Arial" pitchFamily="34" charset="0"/>
                        </a:rPr>
                        <a:t>OR-8</a:t>
                      </a:r>
                      <a:endParaRPr lang="en-US" sz="13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 Black" pitchFamily="34" charset="0"/>
                          <a:cs typeface="Arial" pitchFamily="34" charset="0"/>
                        </a:rPr>
                        <a:t>OR-9</a:t>
                      </a:r>
                      <a:endParaRPr lang="en-US" sz="13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891" name="TextBox 58"/>
          <p:cNvSpPr txBox="1">
            <a:spLocks noChangeArrowheads="1"/>
          </p:cNvSpPr>
          <p:nvPr/>
        </p:nvSpPr>
        <p:spPr bwMode="auto">
          <a:xfrm>
            <a:off x="1981200" y="2971800"/>
            <a:ext cx="525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Warrant-officers</a:t>
            </a:r>
            <a:endParaRPr lang="en-US" sz="2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2192338" y="3403600"/>
          <a:ext cx="4588935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7787"/>
                <a:gridCol w="917787"/>
                <a:gridCol w="917787"/>
                <a:gridCol w="917787"/>
                <a:gridCol w="917787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 Black" pitchFamily="34" charset="0"/>
                          <a:cs typeface="Arial" pitchFamily="34" charset="0"/>
                        </a:rPr>
                        <a:t>WO-1</a:t>
                      </a:r>
                      <a:endParaRPr lang="en-US" sz="13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 Black" pitchFamily="34" charset="0"/>
                          <a:cs typeface="Arial" pitchFamily="34" charset="0"/>
                        </a:rPr>
                        <a:t>WO-2</a:t>
                      </a:r>
                      <a:endParaRPr lang="en-US" sz="13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 Black" pitchFamily="34" charset="0"/>
                          <a:cs typeface="Arial" pitchFamily="34" charset="0"/>
                        </a:rPr>
                        <a:t>WO-3</a:t>
                      </a:r>
                      <a:endParaRPr lang="en-US" sz="13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 Black" pitchFamily="34" charset="0"/>
                          <a:cs typeface="Arial" pitchFamily="34" charset="0"/>
                        </a:rPr>
                        <a:t>WO-4</a:t>
                      </a:r>
                      <a:endParaRPr lang="en-US" sz="13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 Black" pitchFamily="34" charset="0"/>
                          <a:cs typeface="Arial" pitchFamily="34" charset="0"/>
                        </a:rPr>
                        <a:t>WO-5</a:t>
                      </a:r>
                      <a:endParaRPr lang="en-US" sz="13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906" name="TextBox 60"/>
          <p:cNvSpPr txBox="1">
            <a:spLocks noChangeArrowheads="1"/>
          </p:cNvSpPr>
          <p:nvPr/>
        </p:nvSpPr>
        <p:spPr bwMode="auto">
          <a:xfrm>
            <a:off x="1600200" y="3913188"/>
            <a:ext cx="59436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2060"/>
                </a:solidFill>
              </a:rPr>
              <a:t>Officers and generals</a:t>
            </a:r>
            <a:endParaRPr lang="en-US" sz="2200" b="1" dirty="0">
              <a:solidFill>
                <a:srgbClr val="002060"/>
              </a:solidFill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838200" y="4343400"/>
          <a:ext cx="7467603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9952"/>
                <a:gridCol w="1002648"/>
                <a:gridCol w="529168"/>
                <a:gridCol w="574431"/>
                <a:gridCol w="574431"/>
                <a:gridCol w="574431"/>
                <a:gridCol w="574431"/>
                <a:gridCol w="574431"/>
                <a:gridCol w="574431"/>
                <a:gridCol w="596246"/>
                <a:gridCol w="533400"/>
                <a:gridCol w="609603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 Black" pitchFamily="34" charset="0"/>
                          <a:cs typeface="Arial" pitchFamily="34" charset="0"/>
                        </a:rPr>
                        <a:t>Officer</a:t>
                      </a:r>
                      <a:r>
                        <a:rPr lang="en-US" sz="1300" b="1" baseline="0" dirty="0" smtClean="0">
                          <a:latin typeface="Arial Black" pitchFamily="34" charset="0"/>
                          <a:cs typeface="Arial" pitchFamily="34" charset="0"/>
                        </a:rPr>
                        <a:t> Cadet</a:t>
                      </a:r>
                      <a:endParaRPr lang="en-US" sz="13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 Black" pitchFamily="34" charset="0"/>
                          <a:cs typeface="Arial" pitchFamily="34" charset="0"/>
                        </a:rPr>
                        <a:t>Officer Candidate</a:t>
                      </a:r>
                      <a:endParaRPr lang="en-US" sz="13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 Black" pitchFamily="34" charset="0"/>
                          <a:cs typeface="Arial" pitchFamily="34" charset="0"/>
                        </a:rPr>
                        <a:t>OF-1</a:t>
                      </a:r>
                      <a:endParaRPr lang="en-US" sz="13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 Black" pitchFamily="34" charset="0"/>
                          <a:cs typeface="Arial" pitchFamily="34" charset="0"/>
                        </a:rPr>
                        <a:t>OF-2</a:t>
                      </a:r>
                      <a:endParaRPr lang="en-US" sz="13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 Black" pitchFamily="34" charset="0"/>
                          <a:cs typeface="Arial" pitchFamily="34" charset="0"/>
                        </a:rPr>
                        <a:t>OF-3</a:t>
                      </a:r>
                      <a:endParaRPr lang="en-US" sz="13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 Black" pitchFamily="34" charset="0"/>
                          <a:cs typeface="Arial" pitchFamily="34" charset="0"/>
                        </a:rPr>
                        <a:t>OF-4</a:t>
                      </a:r>
                      <a:endParaRPr lang="en-US" sz="13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 Black" pitchFamily="34" charset="0"/>
                          <a:cs typeface="Arial" pitchFamily="34" charset="0"/>
                        </a:rPr>
                        <a:t>OF-5</a:t>
                      </a:r>
                      <a:endParaRPr lang="en-US" sz="13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 Black" pitchFamily="34" charset="0"/>
                          <a:cs typeface="Arial" pitchFamily="34" charset="0"/>
                        </a:rPr>
                        <a:t>OF-6</a:t>
                      </a:r>
                      <a:endParaRPr lang="en-US" sz="13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 Black" pitchFamily="34" charset="0"/>
                          <a:cs typeface="Arial" pitchFamily="34" charset="0"/>
                        </a:rPr>
                        <a:t>OF-7</a:t>
                      </a:r>
                      <a:endParaRPr lang="en-US" sz="13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 Black" pitchFamily="34" charset="0"/>
                          <a:cs typeface="Arial" pitchFamily="34" charset="0"/>
                        </a:rPr>
                        <a:t>OF-8</a:t>
                      </a:r>
                      <a:endParaRPr lang="en-US" sz="13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 Black" pitchFamily="34" charset="0"/>
                          <a:cs typeface="Arial" pitchFamily="34" charset="0"/>
                        </a:rPr>
                        <a:t>OF-9</a:t>
                      </a:r>
                      <a:endParaRPr lang="en-US" sz="13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Arial Black" pitchFamily="34" charset="0"/>
                          <a:cs typeface="Arial" pitchFamily="34" charset="0"/>
                        </a:rPr>
                        <a:t>OF-10</a:t>
                      </a:r>
                      <a:endParaRPr lang="en-US" sz="1300" b="1" dirty="0"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 anchorCtr="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6935" name="Picture 5" descr="D:\GRAPHICS\SOLD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63" y="2171700"/>
            <a:ext cx="6175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36" name="Picture 2" descr="http://www.nailsworthstrengthandfitness.co.uk/wp-content/uploads/2012/02/Army-Sergea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2146300"/>
            <a:ext cx="6858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37" name="Picture 6" descr="http://us.123rf.com/400wm/400/400/kgtoh/kgtoh1107/kgtoh110700348/9914987-old-military-army-general-officer-with-impressive-mustache-hand-drawn-illustr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1850" y="4343400"/>
            <a:ext cx="615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38" name="Picture 8" descr="https://encrypted-tbn1.gstatic.com/images?q=tbn:ANd9GcR5L7MJM083tNg8xUorvq-BsLr7NY2c-t0GFHWOlu5olWf3XFl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05276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39" name="Picture 5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191000"/>
            <a:ext cx="6096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940" name="Группа 30"/>
          <p:cNvGrpSpPr>
            <a:grpSpLocks/>
          </p:cNvGrpSpPr>
          <p:nvPr/>
        </p:nvGrpSpPr>
        <p:grpSpPr bwMode="auto">
          <a:xfrm>
            <a:off x="228600" y="5257800"/>
            <a:ext cx="7543800" cy="723900"/>
            <a:chOff x="381000" y="2971800"/>
            <a:chExt cx="9443303" cy="724563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81000" y="2971800"/>
              <a:ext cx="9347916" cy="43151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NCO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Non-commissioned officer</a:t>
              </a:r>
              <a:endParaRPr lang="ru-RU" sz="22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907190" y="3381972"/>
              <a:ext cx="7917113" cy="31439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Військовослужбовець сержантського складу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6941" name="Группа 30"/>
          <p:cNvGrpSpPr>
            <a:grpSpLocks/>
          </p:cNvGrpSpPr>
          <p:nvPr/>
        </p:nvGrpSpPr>
        <p:grpSpPr bwMode="auto">
          <a:xfrm>
            <a:off x="228600" y="5981700"/>
            <a:ext cx="8693150" cy="723900"/>
            <a:chOff x="381000" y="2971800"/>
            <a:chExt cx="9208505" cy="724563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81000" y="2971800"/>
              <a:ext cx="3925377" cy="43128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OR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Other Ranks</a:t>
              </a:r>
              <a:endParaRPr lang="ru-RU" sz="22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672392" y="3381972"/>
              <a:ext cx="7917113" cy="31439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Військовослужбовці рядового та сержантського складу</a:t>
              </a:r>
              <a:endParaRPr lang="ru-RU" b="1" i="1" spc="50" dirty="0">
                <a:ln w="1143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7892" name="Группа 30"/>
          <p:cNvGrpSpPr>
            <a:grpSpLocks/>
          </p:cNvGrpSpPr>
          <p:nvPr/>
        </p:nvGrpSpPr>
        <p:grpSpPr bwMode="auto">
          <a:xfrm>
            <a:off x="304800" y="1833563"/>
            <a:ext cx="3959225" cy="690562"/>
            <a:chOff x="381000" y="2971800"/>
            <a:chExt cx="7315199" cy="690957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81000" y="2971800"/>
              <a:ext cx="4152588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PV</a:t>
              </a:r>
              <a:r>
                <a:rPr lang="uk-UA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Private</a:t>
              </a:r>
              <a:endParaRPr lang="ru-RU" sz="2200" b="1" spc="50" dirty="0">
                <a:ln w="11430"/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492644" y="3348366"/>
              <a:ext cx="5203555" cy="31439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Рядовий-рекрут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7893" name="Группа 30"/>
          <p:cNvGrpSpPr>
            <a:grpSpLocks/>
          </p:cNvGrpSpPr>
          <p:nvPr/>
        </p:nvGrpSpPr>
        <p:grpSpPr bwMode="auto">
          <a:xfrm>
            <a:off x="304800" y="3243263"/>
            <a:ext cx="5105400" cy="695325"/>
            <a:chOff x="381000" y="2971800"/>
            <a:chExt cx="5105400" cy="69572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81000" y="2971800"/>
              <a:ext cx="3948517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PFC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Private First Class 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524000" y="3353135"/>
              <a:ext cx="3962400" cy="31439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Рядовий першого класу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7894" name="Группа 30"/>
          <p:cNvGrpSpPr>
            <a:grpSpLocks/>
          </p:cNvGrpSpPr>
          <p:nvPr/>
        </p:nvGrpSpPr>
        <p:grpSpPr bwMode="auto">
          <a:xfrm>
            <a:off x="304800" y="3962400"/>
            <a:ext cx="3505200" cy="704850"/>
            <a:chOff x="381000" y="2971800"/>
            <a:chExt cx="3505200" cy="70615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81000" y="2971800"/>
              <a:ext cx="2675732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SPC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Specialist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524000" y="3363774"/>
              <a:ext cx="2362200" cy="31418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Спеціаліст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7895" name="Группа 30"/>
          <p:cNvGrpSpPr>
            <a:grpSpLocks/>
          </p:cNvGrpSpPr>
          <p:nvPr/>
        </p:nvGrpSpPr>
        <p:grpSpPr bwMode="auto">
          <a:xfrm>
            <a:off x="304800" y="4679950"/>
            <a:ext cx="3962400" cy="704850"/>
            <a:chOff x="381000" y="2971800"/>
            <a:chExt cx="3962400" cy="70616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81000" y="2971800"/>
              <a:ext cx="2500749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CPL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Corporal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524001" y="3363779"/>
              <a:ext cx="2819399" cy="31418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Капрал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7896" name="Группа 30"/>
          <p:cNvGrpSpPr>
            <a:grpSpLocks/>
          </p:cNvGrpSpPr>
          <p:nvPr/>
        </p:nvGrpSpPr>
        <p:grpSpPr bwMode="auto">
          <a:xfrm>
            <a:off x="304800" y="5376863"/>
            <a:ext cx="4876800" cy="695325"/>
            <a:chOff x="381000" y="2971800"/>
            <a:chExt cx="4876801" cy="69573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81000" y="2971800"/>
              <a:ext cx="2553904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SGT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Sergeant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524001" y="3353137"/>
              <a:ext cx="3733800" cy="31439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Сержант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7897" name="Группа 30"/>
          <p:cNvGrpSpPr>
            <a:grpSpLocks/>
          </p:cNvGrpSpPr>
          <p:nvPr/>
        </p:nvGrpSpPr>
        <p:grpSpPr bwMode="auto">
          <a:xfrm>
            <a:off x="304800" y="6096000"/>
            <a:ext cx="4953000" cy="696913"/>
            <a:chOff x="381000" y="2971800"/>
            <a:chExt cx="4953000" cy="697317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81000" y="2971800"/>
              <a:ext cx="3313728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SSG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Staff Sergeant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524000" y="3354725"/>
              <a:ext cx="3810000" cy="31439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Штаб-сержант</a:t>
              </a:r>
              <a:endParaRPr lang="ru-RU" b="1" i="1" spc="50" dirty="0">
                <a:ln w="11430"/>
              </a:endParaRPr>
            </a:p>
          </p:txBody>
        </p:sp>
      </p:grpSp>
      <p:pic>
        <p:nvPicPr>
          <p:cNvPr id="37898" name="Picture 14" descr="File:Army-USA-OR-02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1788" y="2667000"/>
            <a:ext cx="481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6" descr="File:Army-USA-OR-03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4800" y="3276600"/>
            <a:ext cx="50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8" descr="File:Army-USA-OR-04b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8613" y="4114800"/>
            <a:ext cx="4841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20" descr="File:Army-USA-OR-04a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8613" y="4800600"/>
            <a:ext cx="4841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22" descr="File:Army-USA-OR-05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9725" y="5429250"/>
            <a:ext cx="4730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24" descr="File:Army-USA-OR-06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6096000"/>
            <a:ext cx="45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Прямоугольник 55"/>
          <p:cNvSpPr/>
          <p:nvPr/>
        </p:nvSpPr>
        <p:spPr bwMode="auto">
          <a:xfrm>
            <a:off x="4191000" y="2236113"/>
            <a:ext cx="752129" cy="43088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PVT</a:t>
            </a:r>
            <a:endParaRPr lang="ru-RU" sz="2200" b="1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7905" name="Группа 30"/>
          <p:cNvGrpSpPr>
            <a:grpSpLocks/>
          </p:cNvGrpSpPr>
          <p:nvPr/>
        </p:nvGrpSpPr>
        <p:grpSpPr bwMode="auto">
          <a:xfrm>
            <a:off x="304800" y="2514600"/>
            <a:ext cx="3959225" cy="690563"/>
            <a:chOff x="381000" y="2971800"/>
            <a:chExt cx="7315199" cy="690810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381000" y="2971800"/>
              <a:ext cx="4152588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PV</a:t>
              </a:r>
              <a:r>
                <a:rPr lang="uk-UA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Private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2492644" y="3348264"/>
              <a:ext cx="5203555" cy="31434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Рядовий</a:t>
              </a:r>
              <a:endParaRPr lang="ru-RU" b="1" i="1" spc="50" dirty="0">
                <a:ln w="11430"/>
              </a:endParaRPr>
            </a:p>
          </p:txBody>
        </p:sp>
      </p:grpSp>
      <p:sp>
        <p:nvSpPr>
          <p:cNvPr id="60" name="Правая круглая скобка 59"/>
          <p:cNvSpPr/>
          <p:nvPr/>
        </p:nvSpPr>
        <p:spPr>
          <a:xfrm>
            <a:off x="3886200" y="1981200"/>
            <a:ext cx="152400" cy="914400"/>
          </a:xfrm>
          <a:prstGeom prst="rightBracket">
            <a:avLst/>
          </a:prstGeom>
          <a:ln w="50800">
            <a:solidFill>
              <a:srgbClr val="C0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07" name="TextBox 60"/>
          <p:cNvSpPr txBox="1">
            <a:spLocks noChangeArrowheads="1"/>
          </p:cNvSpPr>
          <p:nvPr/>
        </p:nvSpPr>
        <p:spPr bwMode="auto">
          <a:xfrm>
            <a:off x="7696200" y="62595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OR-</a:t>
            </a:r>
            <a:r>
              <a:rPr lang="uk-UA">
                <a:latin typeface="Arial Black" pitchFamily="34" charset="0"/>
              </a:rPr>
              <a:t>6</a:t>
            </a:r>
            <a:endParaRPr lang="en-US">
              <a:latin typeface="Arial Black" pitchFamily="34" charset="0"/>
            </a:endParaRPr>
          </a:p>
        </p:txBody>
      </p:sp>
      <p:sp>
        <p:nvSpPr>
          <p:cNvPr id="37908" name="TextBox 61"/>
          <p:cNvSpPr txBox="1">
            <a:spLocks noChangeArrowheads="1"/>
          </p:cNvSpPr>
          <p:nvPr/>
        </p:nvSpPr>
        <p:spPr bwMode="auto">
          <a:xfrm>
            <a:off x="7696200" y="5562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OR-</a:t>
            </a:r>
            <a:r>
              <a:rPr lang="uk-UA">
                <a:latin typeface="Arial Black" pitchFamily="34" charset="0"/>
              </a:rPr>
              <a:t>5</a:t>
            </a:r>
            <a:endParaRPr lang="en-US">
              <a:latin typeface="Arial Black" pitchFamily="34" charset="0"/>
            </a:endParaRPr>
          </a:p>
        </p:txBody>
      </p:sp>
      <p:sp>
        <p:nvSpPr>
          <p:cNvPr id="37909" name="TextBox 62"/>
          <p:cNvSpPr txBox="1">
            <a:spLocks noChangeArrowheads="1"/>
          </p:cNvSpPr>
          <p:nvPr/>
        </p:nvSpPr>
        <p:spPr bwMode="auto">
          <a:xfrm>
            <a:off x="7696200" y="48768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OR-</a:t>
            </a:r>
            <a:r>
              <a:rPr lang="uk-UA">
                <a:latin typeface="Arial Black" pitchFamily="34" charset="0"/>
              </a:rPr>
              <a:t>4</a:t>
            </a:r>
            <a:endParaRPr lang="en-US">
              <a:latin typeface="Arial Black" pitchFamily="34" charset="0"/>
            </a:endParaRPr>
          </a:p>
        </p:txBody>
      </p:sp>
      <p:sp>
        <p:nvSpPr>
          <p:cNvPr id="37910" name="TextBox 63"/>
          <p:cNvSpPr txBox="1">
            <a:spLocks noChangeArrowheads="1"/>
          </p:cNvSpPr>
          <p:nvPr/>
        </p:nvSpPr>
        <p:spPr bwMode="auto">
          <a:xfrm>
            <a:off x="7696200" y="41910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OR-</a:t>
            </a:r>
            <a:r>
              <a:rPr lang="uk-UA">
                <a:latin typeface="Arial Black" pitchFamily="34" charset="0"/>
              </a:rPr>
              <a:t>4</a:t>
            </a:r>
            <a:endParaRPr lang="en-US">
              <a:latin typeface="Arial Black" pitchFamily="34" charset="0"/>
            </a:endParaRPr>
          </a:p>
        </p:txBody>
      </p:sp>
      <p:sp>
        <p:nvSpPr>
          <p:cNvPr id="37911" name="TextBox 64"/>
          <p:cNvSpPr txBox="1">
            <a:spLocks noChangeArrowheads="1"/>
          </p:cNvSpPr>
          <p:nvPr/>
        </p:nvSpPr>
        <p:spPr bwMode="auto">
          <a:xfrm>
            <a:off x="7696200" y="33528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OR-</a:t>
            </a:r>
            <a:r>
              <a:rPr lang="uk-UA">
                <a:latin typeface="Arial Black" pitchFamily="34" charset="0"/>
              </a:rPr>
              <a:t>3</a:t>
            </a:r>
            <a:endParaRPr lang="en-US">
              <a:latin typeface="Arial Black" pitchFamily="34" charset="0"/>
            </a:endParaRPr>
          </a:p>
        </p:txBody>
      </p:sp>
      <p:sp>
        <p:nvSpPr>
          <p:cNvPr id="37912" name="TextBox 65"/>
          <p:cNvSpPr txBox="1">
            <a:spLocks noChangeArrowheads="1"/>
          </p:cNvSpPr>
          <p:nvPr/>
        </p:nvSpPr>
        <p:spPr bwMode="auto">
          <a:xfrm>
            <a:off x="7696200" y="26670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OR-</a:t>
            </a:r>
            <a:r>
              <a:rPr lang="uk-UA">
                <a:latin typeface="Arial Black" pitchFamily="34" charset="0"/>
              </a:rPr>
              <a:t>2</a:t>
            </a:r>
            <a:endParaRPr lang="en-US">
              <a:latin typeface="Arial Black" pitchFamily="34" charset="0"/>
            </a:endParaRPr>
          </a:p>
        </p:txBody>
      </p:sp>
      <p:sp>
        <p:nvSpPr>
          <p:cNvPr id="37913" name="TextBox 66"/>
          <p:cNvSpPr txBox="1">
            <a:spLocks noChangeArrowheads="1"/>
          </p:cNvSpPr>
          <p:nvPr/>
        </p:nvSpPr>
        <p:spPr bwMode="auto">
          <a:xfrm>
            <a:off x="7696200" y="1981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OR-</a:t>
            </a:r>
            <a:r>
              <a:rPr lang="uk-UA">
                <a:latin typeface="Arial Black" pitchFamily="34" charset="0"/>
              </a:rPr>
              <a:t>1</a:t>
            </a:r>
            <a:endParaRPr lang="en-US">
              <a:latin typeface="Arial Black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29200" y="1066800"/>
            <a:ext cx="377577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 smtClean="0">
                <a:solidFill>
                  <a:srgbClr val="002060"/>
                </a:solidFill>
              </a:rPr>
              <a:t>MILITARY RANK</a:t>
            </a:r>
            <a:endParaRPr lang="uk-UA" sz="35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8916" name="Группа 30"/>
          <p:cNvGrpSpPr>
            <a:grpSpLocks/>
          </p:cNvGrpSpPr>
          <p:nvPr/>
        </p:nvGrpSpPr>
        <p:grpSpPr bwMode="auto">
          <a:xfrm>
            <a:off x="246063" y="1828800"/>
            <a:ext cx="4745037" cy="695325"/>
            <a:chOff x="381000" y="2971800"/>
            <a:chExt cx="6681924" cy="695726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81000" y="2971800"/>
              <a:ext cx="5707388" cy="43113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SFC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Sergeant First Class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859368" y="3353135"/>
              <a:ext cx="5203556" cy="31439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Сержант першого класу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8917" name="Группа 30"/>
          <p:cNvGrpSpPr>
            <a:grpSpLocks/>
          </p:cNvGrpSpPr>
          <p:nvPr/>
        </p:nvGrpSpPr>
        <p:grpSpPr bwMode="auto">
          <a:xfrm>
            <a:off x="268288" y="2667000"/>
            <a:ext cx="3843337" cy="696913"/>
            <a:chOff x="381000" y="2971800"/>
            <a:chExt cx="7100463" cy="697317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381000" y="2971800"/>
              <a:ext cx="6429967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MSG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Master Sergeant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277906" y="3354725"/>
              <a:ext cx="5203557" cy="31439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 err="1">
                  <a:ln w="11430"/>
                </a:rPr>
                <a:t>Мастер-сержант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8918" name="Группа 30"/>
          <p:cNvGrpSpPr>
            <a:grpSpLocks/>
          </p:cNvGrpSpPr>
          <p:nvPr/>
        </p:nvGrpSpPr>
        <p:grpSpPr bwMode="auto">
          <a:xfrm>
            <a:off x="277813" y="3505200"/>
            <a:ext cx="3833812" cy="738188"/>
            <a:chOff x="381000" y="2971800"/>
            <a:chExt cx="7084575" cy="739617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81000" y="2971800"/>
              <a:ext cx="5879131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1SG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First Sergeant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262021" y="3397208"/>
              <a:ext cx="5203554" cy="31420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Перший сержант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8919" name="Группа 30"/>
          <p:cNvGrpSpPr>
            <a:grpSpLocks/>
          </p:cNvGrpSpPr>
          <p:nvPr/>
        </p:nvGrpSpPr>
        <p:grpSpPr bwMode="auto">
          <a:xfrm>
            <a:off x="292100" y="4343400"/>
            <a:ext cx="3819525" cy="696913"/>
            <a:chOff x="381000" y="2971800"/>
            <a:chExt cx="7055758" cy="697315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81000" y="2971800"/>
              <a:ext cx="6127897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SGM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Sergeant Major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233204" y="3354724"/>
              <a:ext cx="5203554" cy="31439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Сержант-майор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8920" name="Группа 30"/>
          <p:cNvGrpSpPr>
            <a:grpSpLocks/>
          </p:cNvGrpSpPr>
          <p:nvPr/>
        </p:nvGrpSpPr>
        <p:grpSpPr bwMode="auto">
          <a:xfrm>
            <a:off x="293688" y="5180013"/>
            <a:ext cx="4810125" cy="738187"/>
            <a:chOff x="381000" y="2971800"/>
            <a:chExt cx="8887996" cy="739619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381000" y="2971800"/>
              <a:ext cx="8887996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CSM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Command Sergeant Major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232894" y="3397209"/>
              <a:ext cx="6919840" cy="3142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Команд-сержант-майор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8921" name="Группа 30"/>
          <p:cNvGrpSpPr>
            <a:grpSpLocks/>
          </p:cNvGrpSpPr>
          <p:nvPr/>
        </p:nvGrpSpPr>
        <p:grpSpPr bwMode="auto">
          <a:xfrm>
            <a:off x="295275" y="6019800"/>
            <a:ext cx="6975475" cy="736600"/>
            <a:chOff x="381000" y="2971798"/>
            <a:chExt cx="8512412" cy="738035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381000" y="2971798"/>
              <a:ext cx="6107318" cy="43172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SMA</a:t>
              </a:r>
              <a:r>
                <a:rPr lang="en-US" sz="2200" b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Sergeant Major of the Army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601882" y="3395622"/>
              <a:ext cx="729153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Сержант-майор Сухопутних військ</a:t>
              </a:r>
              <a:endParaRPr lang="ru-RU" b="1" i="1" spc="50" dirty="0">
                <a:ln w="11430"/>
              </a:endParaRPr>
            </a:p>
          </p:txBody>
        </p:sp>
      </p:grpSp>
      <p:pic>
        <p:nvPicPr>
          <p:cNvPr id="38922" name="Picture 26" descr="File:Army-USA-OR-07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828800"/>
            <a:ext cx="415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28" descr="File:Army-USA-OR-08b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3063" y="2667000"/>
            <a:ext cx="38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30" descr="File:Army-USA-OR-08a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6238" y="3505200"/>
            <a:ext cx="3937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32" descr="File:Army-USA-OR-09c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4343400"/>
            <a:ext cx="4238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34" descr="File:Army-USA-OR-09b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5181600"/>
            <a:ext cx="4238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36" descr="File:Army-USA-OR-09a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6019800"/>
            <a:ext cx="4238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8" name="TextBox 56"/>
          <p:cNvSpPr txBox="1">
            <a:spLocks noChangeArrowheads="1"/>
          </p:cNvSpPr>
          <p:nvPr/>
        </p:nvSpPr>
        <p:spPr bwMode="auto">
          <a:xfrm>
            <a:off x="7696200" y="6172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OR-9</a:t>
            </a:r>
          </a:p>
        </p:txBody>
      </p:sp>
      <p:sp>
        <p:nvSpPr>
          <p:cNvPr id="38929" name="TextBox 57"/>
          <p:cNvSpPr txBox="1">
            <a:spLocks noChangeArrowheads="1"/>
          </p:cNvSpPr>
          <p:nvPr/>
        </p:nvSpPr>
        <p:spPr bwMode="auto">
          <a:xfrm>
            <a:off x="7696200" y="53451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OR-9</a:t>
            </a:r>
          </a:p>
        </p:txBody>
      </p:sp>
      <p:sp>
        <p:nvSpPr>
          <p:cNvPr id="38930" name="TextBox 58"/>
          <p:cNvSpPr txBox="1">
            <a:spLocks noChangeArrowheads="1"/>
          </p:cNvSpPr>
          <p:nvPr/>
        </p:nvSpPr>
        <p:spPr bwMode="auto">
          <a:xfrm>
            <a:off x="7696200" y="45720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OR-9</a:t>
            </a:r>
          </a:p>
        </p:txBody>
      </p:sp>
      <p:sp>
        <p:nvSpPr>
          <p:cNvPr id="38931" name="TextBox 59"/>
          <p:cNvSpPr txBox="1">
            <a:spLocks noChangeArrowheads="1"/>
          </p:cNvSpPr>
          <p:nvPr/>
        </p:nvSpPr>
        <p:spPr bwMode="auto">
          <a:xfrm>
            <a:off x="7696200" y="37449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OR-8</a:t>
            </a:r>
          </a:p>
        </p:txBody>
      </p:sp>
      <p:sp>
        <p:nvSpPr>
          <p:cNvPr id="38932" name="TextBox 60"/>
          <p:cNvSpPr txBox="1">
            <a:spLocks noChangeArrowheads="1"/>
          </p:cNvSpPr>
          <p:nvPr/>
        </p:nvSpPr>
        <p:spPr bwMode="auto">
          <a:xfrm>
            <a:off x="7696200" y="2819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OR-8</a:t>
            </a:r>
          </a:p>
        </p:txBody>
      </p:sp>
      <p:sp>
        <p:nvSpPr>
          <p:cNvPr id="38933" name="TextBox 61"/>
          <p:cNvSpPr txBox="1">
            <a:spLocks noChangeArrowheads="1"/>
          </p:cNvSpPr>
          <p:nvPr/>
        </p:nvSpPr>
        <p:spPr bwMode="auto">
          <a:xfrm>
            <a:off x="7696200" y="1981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OR-7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29200" y="1066800"/>
            <a:ext cx="377577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 smtClean="0">
                <a:solidFill>
                  <a:srgbClr val="002060"/>
                </a:solidFill>
              </a:rPr>
              <a:t>MILITARY RANK</a:t>
            </a:r>
            <a:endParaRPr lang="uk-UA" sz="35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B6E290-CFD2-4725-9D30-29290F8B5ED2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grpSp>
        <p:nvGrpSpPr>
          <p:cNvPr id="39941" name="Группа 30"/>
          <p:cNvGrpSpPr>
            <a:grpSpLocks/>
          </p:cNvGrpSpPr>
          <p:nvPr/>
        </p:nvGrpSpPr>
        <p:grpSpPr bwMode="auto">
          <a:xfrm>
            <a:off x="304800" y="1905000"/>
            <a:ext cx="4648200" cy="766763"/>
            <a:chOff x="381000" y="2971800"/>
            <a:chExt cx="6895905" cy="767067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81000" y="2971800"/>
              <a:ext cx="5430953" cy="43105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WO1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Warrant Officer 1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073350" y="3424533"/>
              <a:ext cx="5203555" cy="31433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 err="1">
                  <a:ln w="11430"/>
                </a:rPr>
                <a:t>Уорент-офіцер</a:t>
              </a:r>
              <a:r>
                <a:rPr lang="uk-UA" b="1" i="1" spc="50" dirty="0">
                  <a:ln w="11430"/>
                </a:rPr>
                <a:t> 1 класу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9942" name="Группа 30"/>
          <p:cNvGrpSpPr>
            <a:grpSpLocks/>
          </p:cNvGrpSpPr>
          <p:nvPr/>
        </p:nvGrpSpPr>
        <p:grpSpPr bwMode="auto">
          <a:xfrm>
            <a:off x="304800" y="2867025"/>
            <a:ext cx="6477000" cy="766763"/>
            <a:chOff x="381000" y="2971800"/>
            <a:chExt cx="8936623" cy="76707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81000" y="2971800"/>
              <a:ext cx="6400065" cy="43106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CW2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Chief Warrant Officer 2 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002421" y="3424535"/>
              <a:ext cx="7315202" cy="31433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Старший </a:t>
              </a:r>
              <a:r>
                <a:rPr lang="uk-UA" b="1" i="1" spc="50" dirty="0" err="1">
                  <a:ln w="11430"/>
                </a:rPr>
                <a:t>уорент-офіцер</a:t>
              </a:r>
              <a:r>
                <a:rPr lang="uk-UA" b="1" i="1" spc="50" dirty="0">
                  <a:ln w="11430"/>
                </a:rPr>
                <a:t> 2 класу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9943" name="Группа 30"/>
          <p:cNvGrpSpPr>
            <a:grpSpLocks/>
          </p:cNvGrpSpPr>
          <p:nvPr/>
        </p:nvGrpSpPr>
        <p:grpSpPr bwMode="auto">
          <a:xfrm>
            <a:off x="304800" y="3857625"/>
            <a:ext cx="8534400" cy="766763"/>
            <a:chOff x="381000" y="2971800"/>
            <a:chExt cx="8534401" cy="76706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81000" y="2971800"/>
              <a:ext cx="4553620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CW3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Chief Warrant Officer 3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600201" y="3424533"/>
              <a:ext cx="7315200" cy="31433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Старший </a:t>
              </a:r>
              <a:r>
                <a:rPr lang="uk-UA" b="1" i="1" spc="50" dirty="0" err="1">
                  <a:ln w="11430"/>
                </a:rPr>
                <a:t>уорент-офіцер</a:t>
              </a:r>
              <a:r>
                <a:rPr lang="uk-UA" b="1" i="1" spc="50" dirty="0">
                  <a:ln w="11430"/>
                </a:rPr>
                <a:t> 3 класу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9944" name="Группа 30"/>
          <p:cNvGrpSpPr>
            <a:grpSpLocks/>
          </p:cNvGrpSpPr>
          <p:nvPr/>
        </p:nvGrpSpPr>
        <p:grpSpPr bwMode="auto">
          <a:xfrm>
            <a:off x="304800" y="4695825"/>
            <a:ext cx="8534400" cy="766763"/>
            <a:chOff x="381000" y="2971800"/>
            <a:chExt cx="8534400" cy="767067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81000" y="2971800"/>
              <a:ext cx="4553620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CW4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Chief Warrant Officer 4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600200" y="3424533"/>
              <a:ext cx="7315200" cy="31433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Старший </a:t>
              </a:r>
              <a:r>
                <a:rPr lang="uk-UA" b="1" i="1" spc="50" dirty="0" err="1">
                  <a:ln w="11430"/>
                </a:rPr>
                <a:t>уорент-офіцер</a:t>
              </a:r>
              <a:r>
                <a:rPr lang="uk-UA" b="1" i="1" spc="50" dirty="0">
                  <a:ln w="11430"/>
                </a:rPr>
                <a:t> 4 класу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39945" name="Группа 30"/>
          <p:cNvGrpSpPr>
            <a:grpSpLocks/>
          </p:cNvGrpSpPr>
          <p:nvPr/>
        </p:nvGrpSpPr>
        <p:grpSpPr bwMode="auto">
          <a:xfrm>
            <a:off x="304800" y="5534025"/>
            <a:ext cx="8534400" cy="766763"/>
            <a:chOff x="381000" y="2971800"/>
            <a:chExt cx="8534400" cy="767067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81000" y="2971800"/>
              <a:ext cx="4553620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CW5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Chief Warrant Officer 5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600200" y="3424533"/>
              <a:ext cx="7315200" cy="31433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Старший </a:t>
              </a:r>
              <a:r>
                <a:rPr lang="uk-UA" b="1" i="1" spc="50" dirty="0" err="1">
                  <a:ln w="11430"/>
                </a:rPr>
                <a:t>уорент-офіцер</a:t>
              </a:r>
              <a:r>
                <a:rPr lang="uk-UA" b="1" i="1" spc="50" dirty="0">
                  <a:ln w="11430"/>
                </a:rPr>
                <a:t> 5 класу</a:t>
              </a:r>
              <a:endParaRPr lang="ru-RU" b="1" i="1" spc="50" dirty="0">
                <a:ln w="11430"/>
              </a:endParaRPr>
            </a:p>
          </p:txBody>
        </p:sp>
      </p:grpSp>
      <p:pic>
        <p:nvPicPr>
          <p:cNvPr id="39946" name="Picture 8" descr="File:US-Army-CW4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572000"/>
            <a:ext cx="26511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0" descr="File:US-Army-CW5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5457825"/>
            <a:ext cx="26511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2" descr="File:US-Army-WO1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828800"/>
            <a:ext cx="26511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4" descr="File:US-Army-CW2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2743200"/>
            <a:ext cx="26511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6" descr="File:US-Army-CW3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3657600"/>
            <a:ext cx="26511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1" name="TextBox 52"/>
          <p:cNvSpPr txBox="1">
            <a:spLocks noChangeArrowheads="1"/>
          </p:cNvSpPr>
          <p:nvPr/>
        </p:nvSpPr>
        <p:spPr bwMode="auto">
          <a:xfrm>
            <a:off x="7696200" y="1981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WO-1</a:t>
            </a:r>
          </a:p>
        </p:txBody>
      </p:sp>
      <p:sp>
        <p:nvSpPr>
          <p:cNvPr id="39952" name="TextBox 53"/>
          <p:cNvSpPr txBox="1">
            <a:spLocks noChangeArrowheads="1"/>
          </p:cNvSpPr>
          <p:nvPr/>
        </p:nvSpPr>
        <p:spPr bwMode="auto">
          <a:xfrm>
            <a:off x="7696200" y="2895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WO-2</a:t>
            </a:r>
          </a:p>
        </p:txBody>
      </p:sp>
      <p:sp>
        <p:nvSpPr>
          <p:cNvPr id="39953" name="TextBox 54"/>
          <p:cNvSpPr txBox="1">
            <a:spLocks noChangeArrowheads="1"/>
          </p:cNvSpPr>
          <p:nvPr/>
        </p:nvSpPr>
        <p:spPr bwMode="auto">
          <a:xfrm>
            <a:off x="7696200" y="3886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WO-3</a:t>
            </a:r>
          </a:p>
        </p:txBody>
      </p:sp>
      <p:sp>
        <p:nvSpPr>
          <p:cNvPr id="39954" name="TextBox 55"/>
          <p:cNvSpPr txBox="1">
            <a:spLocks noChangeArrowheads="1"/>
          </p:cNvSpPr>
          <p:nvPr/>
        </p:nvSpPr>
        <p:spPr bwMode="auto">
          <a:xfrm>
            <a:off x="7696200" y="4800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WO-4</a:t>
            </a:r>
          </a:p>
        </p:txBody>
      </p:sp>
      <p:sp>
        <p:nvSpPr>
          <p:cNvPr id="39955" name="TextBox 56"/>
          <p:cNvSpPr txBox="1">
            <a:spLocks noChangeArrowheads="1"/>
          </p:cNvSpPr>
          <p:nvPr/>
        </p:nvSpPr>
        <p:spPr bwMode="auto">
          <a:xfrm>
            <a:off x="7696200" y="57150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WO-5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1066800"/>
            <a:ext cx="377577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 smtClean="0">
                <a:solidFill>
                  <a:srgbClr val="002060"/>
                </a:solidFill>
              </a:rPr>
              <a:t>MILITARY RANK</a:t>
            </a:r>
            <a:endParaRPr lang="uk-UA" sz="35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606C64-AE5B-4CF2-BD43-BB59F5B80CD3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grpSp>
        <p:nvGrpSpPr>
          <p:cNvPr id="40964" name="Группа 30"/>
          <p:cNvGrpSpPr>
            <a:grpSpLocks/>
          </p:cNvGrpSpPr>
          <p:nvPr/>
        </p:nvGrpSpPr>
        <p:grpSpPr bwMode="auto">
          <a:xfrm>
            <a:off x="304800" y="1833563"/>
            <a:ext cx="5257800" cy="731837"/>
            <a:chOff x="381000" y="2971802"/>
            <a:chExt cx="5257801" cy="733265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81000" y="2971802"/>
              <a:ext cx="3751221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2LT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Second Lieutenant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371600" y="3390856"/>
              <a:ext cx="4267201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Другий лейтенант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0965" name="Группа 30"/>
          <p:cNvGrpSpPr>
            <a:grpSpLocks/>
          </p:cNvGrpSpPr>
          <p:nvPr/>
        </p:nvGrpSpPr>
        <p:grpSpPr bwMode="auto">
          <a:xfrm>
            <a:off x="304800" y="2638425"/>
            <a:ext cx="4800600" cy="723900"/>
            <a:chOff x="381000" y="2971802"/>
            <a:chExt cx="4800600" cy="72476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81000" y="2971802"/>
              <a:ext cx="3336042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uk-UA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</a:t>
              </a: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LT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First Lieutenant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371600" y="3382053"/>
              <a:ext cx="3810000" cy="31451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Перший лейтенант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0966" name="Группа 30"/>
          <p:cNvGrpSpPr>
            <a:grpSpLocks/>
          </p:cNvGrpSpPr>
          <p:nvPr/>
        </p:nvGrpSpPr>
        <p:grpSpPr bwMode="auto">
          <a:xfrm>
            <a:off x="304800" y="3429000"/>
            <a:ext cx="3962400" cy="695325"/>
            <a:chOff x="381000" y="2971801"/>
            <a:chExt cx="3962399" cy="69573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81000" y="2971801"/>
              <a:ext cx="2190023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CPT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Captain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371600" y="3353140"/>
              <a:ext cx="2971799" cy="31439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Капітан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0967" name="Группа 30"/>
          <p:cNvGrpSpPr>
            <a:grpSpLocks/>
          </p:cNvGrpSpPr>
          <p:nvPr/>
        </p:nvGrpSpPr>
        <p:grpSpPr bwMode="auto">
          <a:xfrm>
            <a:off x="304800" y="4189413"/>
            <a:ext cx="3505200" cy="738187"/>
            <a:chOff x="381000" y="2971802"/>
            <a:chExt cx="3505202" cy="73962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81000" y="2971802"/>
              <a:ext cx="1925527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MAJ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Major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371601" y="3397213"/>
              <a:ext cx="2514601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Майор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0968" name="Группа 30"/>
          <p:cNvGrpSpPr>
            <a:grpSpLocks/>
          </p:cNvGrpSpPr>
          <p:nvPr/>
        </p:nvGrpSpPr>
        <p:grpSpPr bwMode="auto">
          <a:xfrm>
            <a:off x="304800" y="4953000"/>
            <a:ext cx="4114800" cy="738188"/>
            <a:chOff x="381000" y="2971802"/>
            <a:chExt cx="4114802" cy="73962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81000" y="2971802"/>
              <a:ext cx="3820149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LTC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Lieutenant Colonel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371601" y="3397213"/>
              <a:ext cx="3124201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Підполковник</a:t>
              </a:r>
              <a:endParaRPr lang="ru-RU" b="1" i="1" spc="50" dirty="0">
                <a:ln w="11430"/>
              </a:endParaRPr>
            </a:p>
          </p:txBody>
        </p:sp>
      </p:grpSp>
      <p:pic>
        <p:nvPicPr>
          <p:cNvPr id="40969" name="Picture 23" descr="File:US-O1 insigni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905000"/>
            <a:ext cx="20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25" descr="File:US-O2 insignia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692400"/>
            <a:ext cx="20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27" descr="File:US-O3 insignia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4075" y="3530600"/>
            <a:ext cx="5429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29" descr="File:US-O4 insignia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256088"/>
            <a:ext cx="59213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31" descr="File:US-O5 insignia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84863" y="5029200"/>
            <a:ext cx="59213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75" name="Группа 30"/>
          <p:cNvGrpSpPr>
            <a:grpSpLocks/>
          </p:cNvGrpSpPr>
          <p:nvPr/>
        </p:nvGrpSpPr>
        <p:grpSpPr bwMode="auto">
          <a:xfrm>
            <a:off x="304800" y="5715000"/>
            <a:ext cx="3657600" cy="695325"/>
            <a:chOff x="381000" y="2971798"/>
            <a:chExt cx="3657599" cy="695729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81000" y="2971798"/>
              <a:ext cx="2217017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COL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Colonel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371600" y="3353135"/>
              <a:ext cx="2666999" cy="31439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Полковник</a:t>
              </a:r>
              <a:endParaRPr lang="ru-RU" b="1" i="1" spc="50" dirty="0">
                <a:ln w="11430"/>
              </a:endParaRPr>
            </a:p>
          </p:txBody>
        </p:sp>
      </p:grpSp>
      <p:pic>
        <p:nvPicPr>
          <p:cNvPr id="40976" name="Picture 23" descr="File:US-O6 insignia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07063" y="5867400"/>
            <a:ext cx="9985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7" name="TextBox 33"/>
          <p:cNvSpPr txBox="1">
            <a:spLocks noChangeArrowheads="1"/>
          </p:cNvSpPr>
          <p:nvPr/>
        </p:nvSpPr>
        <p:spPr bwMode="auto">
          <a:xfrm>
            <a:off x="7696200" y="1981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OF-1</a:t>
            </a:r>
          </a:p>
        </p:txBody>
      </p:sp>
      <p:sp>
        <p:nvSpPr>
          <p:cNvPr id="40978" name="TextBox 34"/>
          <p:cNvSpPr txBox="1">
            <a:spLocks noChangeArrowheads="1"/>
          </p:cNvSpPr>
          <p:nvPr/>
        </p:nvSpPr>
        <p:spPr bwMode="auto">
          <a:xfrm>
            <a:off x="7696200" y="27543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OF-2</a:t>
            </a:r>
          </a:p>
        </p:txBody>
      </p:sp>
      <p:sp>
        <p:nvSpPr>
          <p:cNvPr id="40979" name="TextBox 35"/>
          <p:cNvSpPr txBox="1">
            <a:spLocks noChangeArrowheads="1"/>
          </p:cNvSpPr>
          <p:nvPr/>
        </p:nvSpPr>
        <p:spPr bwMode="auto">
          <a:xfrm>
            <a:off x="7696200" y="35163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OF-3</a:t>
            </a:r>
          </a:p>
        </p:txBody>
      </p:sp>
      <p:sp>
        <p:nvSpPr>
          <p:cNvPr id="40980" name="TextBox 36"/>
          <p:cNvSpPr txBox="1">
            <a:spLocks noChangeArrowheads="1"/>
          </p:cNvSpPr>
          <p:nvPr/>
        </p:nvSpPr>
        <p:spPr bwMode="auto">
          <a:xfrm>
            <a:off x="7696200" y="4343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OF-4</a:t>
            </a:r>
          </a:p>
        </p:txBody>
      </p:sp>
      <p:sp>
        <p:nvSpPr>
          <p:cNvPr id="40981" name="TextBox 37"/>
          <p:cNvSpPr txBox="1">
            <a:spLocks noChangeArrowheads="1"/>
          </p:cNvSpPr>
          <p:nvPr/>
        </p:nvSpPr>
        <p:spPr bwMode="auto">
          <a:xfrm>
            <a:off x="7696200" y="51927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OF-5</a:t>
            </a:r>
          </a:p>
        </p:txBody>
      </p:sp>
      <p:sp>
        <p:nvSpPr>
          <p:cNvPr id="40982" name="TextBox 38"/>
          <p:cNvSpPr txBox="1">
            <a:spLocks noChangeArrowheads="1"/>
          </p:cNvSpPr>
          <p:nvPr/>
        </p:nvSpPr>
        <p:spPr bwMode="auto">
          <a:xfrm>
            <a:off x="7696200" y="5943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OF-6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29200" y="1066800"/>
            <a:ext cx="377577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 smtClean="0">
                <a:solidFill>
                  <a:srgbClr val="002060"/>
                </a:solidFill>
              </a:rPr>
              <a:t>MILITARY RANK</a:t>
            </a:r>
            <a:endParaRPr lang="uk-UA" sz="35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E60D16-FB0E-4996-82B7-884399ABCC0A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grpSp>
        <p:nvGrpSpPr>
          <p:cNvPr id="41988" name="Группа 30"/>
          <p:cNvGrpSpPr>
            <a:grpSpLocks/>
          </p:cNvGrpSpPr>
          <p:nvPr/>
        </p:nvGrpSpPr>
        <p:grpSpPr bwMode="auto">
          <a:xfrm>
            <a:off x="304800" y="1903413"/>
            <a:ext cx="5873750" cy="738187"/>
            <a:chOff x="381000" y="2971800"/>
            <a:chExt cx="8663940" cy="73961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81000" y="2971800"/>
              <a:ext cx="5197491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BG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Brigadier General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729740" y="3397208"/>
              <a:ext cx="7315200" cy="3142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Бригадний генерал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1989" name="Группа 30"/>
          <p:cNvGrpSpPr>
            <a:grpSpLocks/>
          </p:cNvGrpSpPr>
          <p:nvPr/>
        </p:nvGrpSpPr>
        <p:grpSpPr bwMode="auto">
          <a:xfrm>
            <a:off x="304800" y="2743200"/>
            <a:ext cx="5340350" cy="736600"/>
            <a:chOff x="381000" y="2971800"/>
            <a:chExt cx="8826499" cy="73803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81000" y="2971800"/>
              <a:ext cx="5031755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MG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Major General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892300" y="3395624"/>
              <a:ext cx="7315199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Генерал-майор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1990" name="Группа 30"/>
          <p:cNvGrpSpPr>
            <a:grpSpLocks/>
          </p:cNvGrpSpPr>
          <p:nvPr/>
        </p:nvGrpSpPr>
        <p:grpSpPr bwMode="auto">
          <a:xfrm>
            <a:off x="304800" y="3581400"/>
            <a:ext cx="5564188" cy="736600"/>
            <a:chOff x="381000" y="2971800"/>
            <a:chExt cx="8753857" cy="73803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81000" y="2971800"/>
              <a:ext cx="5942474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LG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Lieutenant Gene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ral</a:t>
              </a:r>
              <a:endParaRPr lang="ru-RU" sz="22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819657" y="3395623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Генерал-лейтенант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1991" name="Группа 30"/>
          <p:cNvGrpSpPr>
            <a:grpSpLocks/>
          </p:cNvGrpSpPr>
          <p:nvPr/>
        </p:nvGrpSpPr>
        <p:grpSpPr bwMode="auto">
          <a:xfrm>
            <a:off x="304800" y="4419600"/>
            <a:ext cx="5524500" cy="695325"/>
            <a:chOff x="381000" y="2971800"/>
            <a:chExt cx="8766049" cy="69573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81000" y="2971800"/>
              <a:ext cx="3436686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GEN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General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831848" y="3353139"/>
              <a:ext cx="7315201" cy="31439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Генерал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1992" name="Группа 30"/>
          <p:cNvGrpSpPr>
            <a:grpSpLocks/>
          </p:cNvGrpSpPr>
          <p:nvPr/>
        </p:nvGrpSpPr>
        <p:grpSpPr bwMode="auto">
          <a:xfrm>
            <a:off x="304800" y="5195888"/>
            <a:ext cx="5524500" cy="723900"/>
            <a:chOff x="381000" y="2971800"/>
            <a:chExt cx="8766049" cy="72464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81000" y="2971800"/>
              <a:ext cx="6236902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GA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General</a:t>
              </a:r>
              <a:r>
                <a:rPr lang="uk-UA" sz="2200" b="1" spc="50" dirty="0">
                  <a:ln w="11430"/>
                  <a:solidFill>
                    <a:srgbClr val="0066FF"/>
                  </a:solidFill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of the Army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831848" y="3381964"/>
              <a:ext cx="7315201" cy="31448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Генерал армії</a:t>
              </a:r>
              <a:endParaRPr lang="ru-RU" b="1" i="1" spc="50" dirty="0">
                <a:ln w="11430"/>
              </a:endParaRPr>
            </a:p>
          </p:txBody>
        </p:sp>
      </p:grpSp>
      <p:pic>
        <p:nvPicPr>
          <p:cNvPr id="41993" name="Picture 25" descr="File:US-O7 insigni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8713" y="2057400"/>
            <a:ext cx="3714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27" descr="File:US-O8 insignia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8213" y="2819400"/>
            <a:ext cx="7397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29" descr="File:US-O9 insignia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5500" y="3733800"/>
            <a:ext cx="111125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31" descr="File:US-O10 insignia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8025" y="4503738"/>
            <a:ext cx="1450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33" descr="File:US-O11 insignia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4088" y="4953000"/>
            <a:ext cx="8969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999" name="Группа 30"/>
          <p:cNvGrpSpPr>
            <a:grpSpLocks/>
          </p:cNvGrpSpPr>
          <p:nvPr/>
        </p:nvGrpSpPr>
        <p:grpSpPr bwMode="auto">
          <a:xfrm>
            <a:off x="304800" y="5970588"/>
            <a:ext cx="5597525" cy="709612"/>
            <a:chOff x="381000" y="2971800"/>
            <a:chExt cx="8880849" cy="71058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81000" y="2971800"/>
              <a:ext cx="8880849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GAS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General of the Armies</a:t>
              </a:r>
              <a:r>
                <a:rPr lang="uk-UA" sz="2200" b="1" spc="50" dirty="0">
                  <a:ln w="11430"/>
                  <a:solidFill>
                    <a:srgbClr val="0066FF"/>
                  </a:solidFill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of the U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</a:t>
              </a:r>
              <a:endParaRPr lang="ru-RU" sz="22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831847" y="3368302"/>
              <a:ext cx="7315201" cy="31407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Генерал армій</a:t>
              </a:r>
              <a:endParaRPr lang="ru-RU" b="1" i="1" spc="50" dirty="0">
                <a:ln w="11430"/>
              </a:endParaRPr>
            </a:p>
          </p:txBody>
        </p:sp>
      </p:grpSp>
      <p:pic>
        <p:nvPicPr>
          <p:cNvPr id="42000" name="Picture 35" descr="File:6 Star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03938" y="5943600"/>
            <a:ext cx="827087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1" name="TextBox 36"/>
          <p:cNvSpPr txBox="1">
            <a:spLocks noChangeArrowheads="1"/>
          </p:cNvSpPr>
          <p:nvPr/>
        </p:nvSpPr>
        <p:spPr bwMode="auto">
          <a:xfrm>
            <a:off x="7696200" y="20685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OF-</a:t>
            </a:r>
            <a:r>
              <a:rPr lang="uk-UA">
                <a:latin typeface="Arial Black" pitchFamily="34" charset="0"/>
              </a:rPr>
              <a:t>7</a:t>
            </a:r>
            <a:endParaRPr lang="en-US">
              <a:latin typeface="Arial Black" pitchFamily="34" charset="0"/>
            </a:endParaRPr>
          </a:p>
        </p:txBody>
      </p:sp>
      <p:sp>
        <p:nvSpPr>
          <p:cNvPr id="42002" name="TextBox 37"/>
          <p:cNvSpPr txBox="1">
            <a:spLocks noChangeArrowheads="1"/>
          </p:cNvSpPr>
          <p:nvPr/>
        </p:nvSpPr>
        <p:spPr bwMode="auto">
          <a:xfrm>
            <a:off x="7696200" y="28305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OF-</a:t>
            </a:r>
            <a:r>
              <a:rPr lang="uk-UA">
                <a:latin typeface="Arial Black" pitchFamily="34" charset="0"/>
              </a:rPr>
              <a:t>8</a:t>
            </a:r>
            <a:endParaRPr lang="en-US">
              <a:latin typeface="Arial Black" pitchFamily="34" charset="0"/>
            </a:endParaRPr>
          </a:p>
        </p:txBody>
      </p:sp>
      <p:sp>
        <p:nvSpPr>
          <p:cNvPr id="42003" name="TextBox 38"/>
          <p:cNvSpPr txBox="1">
            <a:spLocks noChangeArrowheads="1"/>
          </p:cNvSpPr>
          <p:nvPr/>
        </p:nvSpPr>
        <p:spPr bwMode="auto">
          <a:xfrm>
            <a:off x="7696200" y="37449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OF-</a:t>
            </a:r>
            <a:r>
              <a:rPr lang="uk-UA">
                <a:latin typeface="Arial Black" pitchFamily="34" charset="0"/>
              </a:rPr>
              <a:t>9</a:t>
            </a:r>
            <a:endParaRPr lang="en-US">
              <a:latin typeface="Arial Black" pitchFamily="34" charset="0"/>
            </a:endParaRPr>
          </a:p>
        </p:txBody>
      </p:sp>
      <p:sp>
        <p:nvSpPr>
          <p:cNvPr id="42004" name="TextBox 39"/>
          <p:cNvSpPr txBox="1">
            <a:spLocks noChangeArrowheads="1"/>
          </p:cNvSpPr>
          <p:nvPr/>
        </p:nvSpPr>
        <p:spPr bwMode="auto">
          <a:xfrm>
            <a:off x="7696200" y="45069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OF-1</a:t>
            </a:r>
            <a:r>
              <a:rPr lang="uk-UA">
                <a:latin typeface="Arial Black" pitchFamily="34" charset="0"/>
              </a:rPr>
              <a:t>0</a:t>
            </a:r>
            <a:endParaRPr lang="en-US">
              <a:latin typeface="Arial Black" pitchFamily="34" charset="0"/>
            </a:endParaRPr>
          </a:p>
        </p:txBody>
      </p:sp>
      <p:sp>
        <p:nvSpPr>
          <p:cNvPr id="42005" name="TextBox 40"/>
          <p:cNvSpPr txBox="1">
            <a:spLocks noChangeArrowheads="1"/>
          </p:cNvSpPr>
          <p:nvPr/>
        </p:nvSpPr>
        <p:spPr bwMode="auto">
          <a:xfrm>
            <a:off x="7696200" y="5268913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 Black" pitchFamily="34" charset="0"/>
              </a:rPr>
              <a:t>OF-1</a:t>
            </a:r>
            <a:r>
              <a:rPr lang="uk-UA">
                <a:latin typeface="Arial Black" pitchFamily="34" charset="0"/>
              </a:rPr>
              <a:t>1</a:t>
            </a:r>
            <a:endParaRPr lang="en-US"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8200" y="990600"/>
            <a:ext cx="377577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 smtClean="0">
                <a:solidFill>
                  <a:srgbClr val="002060"/>
                </a:solidFill>
              </a:rPr>
              <a:t>MILITARY RANK</a:t>
            </a:r>
            <a:endParaRPr lang="uk-UA" sz="35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652CD7-AA33-40FC-A4BE-A6746D32517D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4811" y="990600"/>
            <a:ext cx="616918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 smtClean="0">
                <a:solidFill>
                  <a:srgbClr val="002060"/>
                </a:solidFill>
              </a:rPr>
              <a:t>COMMAND AND CONTROL</a:t>
            </a:r>
            <a:endParaRPr lang="uk-UA" sz="35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3013" name="Группа 30"/>
          <p:cNvGrpSpPr>
            <a:grpSpLocks/>
          </p:cNvGrpSpPr>
          <p:nvPr/>
        </p:nvGrpSpPr>
        <p:grpSpPr bwMode="auto">
          <a:xfrm>
            <a:off x="304800" y="1903413"/>
            <a:ext cx="8305800" cy="960437"/>
            <a:chOff x="381000" y="2971800"/>
            <a:chExt cx="8305800" cy="96149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81000" y="2971800"/>
              <a:ext cx="4405373" cy="43126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Command and Control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371600" y="3397208"/>
              <a:ext cx="7315200" cy="53608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1450" indent="-171450">
                <a:lnSpc>
                  <a:spcPct val="80000"/>
                </a:lnSpc>
                <a:buFontTx/>
                <a:buChar char="-"/>
                <a:defRPr/>
              </a:pPr>
              <a:r>
                <a:rPr lang="uk-UA" b="1" i="1" spc="50" dirty="0">
                  <a:ln w="11430"/>
                </a:rPr>
                <a:t>Командування та оперативне управління; </a:t>
              </a:r>
            </a:p>
            <a:p>
              <a:pPr marL="171450" indent="6350">
                <a:lnSpc>
                  <a:spcPct val="80000"/>
                </a:lnSpc>
                <a:defRPr/>
              </a:pPr>
              <a:r>
                <a:rPr lang="uk-UA" b="1" i="1" spc="50" dirty="0">
                  <a:ln w="11430"/>
                </a:rPr>
                <a:t>система управління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3014" name="Группа 30"/>
          <p:cNvGrpSpPr>
            <a:grpSpLocks/>
          </p:cNvGrpSpPr>
          <p:nvPr/>
        </p:nvGrpSpPr>
        <p:grpSpPr bwMode="auto">
          <a:xfrm>
            <a:off x="304800" y="2970213"/>
            <a:ext cx="8382000" cy="738187"/>
            <a:chOff x="381000" y="2971800"/>
            <a:chExt cx="8382000" cy="73961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381000" y="2971800"/>
              <a:ext cx="3411255" cy="43126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CP 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Command Post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447800" y="3397208"/>
              <a:ext cx="7315200" cy="3142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Командний пункт; </a:t>
              </a:r>
              <a:r>
                <a:rPr lang="uk-UA" b="1" i="1" spc="50" dirty="0" err="1">
                  <a:ln w="11430"/>
                </a:rPr>
                <a:t>пункт</a:t>
              </a:r>
              <a:r>
                <a:rPr lang="uk-UA" b="1" i="1" spc="50" dirty="0">
                  <a:ln w="11430"/>
                </a:rPr>
                <a:t> управління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3015" name="Группа 30"/>
          <p:cNvGrpSpPr>
            <a:grpSpLocks/>
          </p:cNvGrpSpPr>
          <p:nvPr/>
        </p:nvGrpSpPr>
        <p:grpSpPr bwMode="auto">
          <a:xfrm>
            <a:off x="304800" y="3886200"/>
            <a:ext cx="8382000" cy="738188"/>
            <a:chOff x="381000" y="2971800"/>
            <a:chExt cx="8382000" cy="739686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81000" y="2971800"/>
              <a:ext cx="4129785" cy="43136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TOA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Transfer of Authority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447800" y="3397208"/>
              <a:ext cx="7315200" cy="31427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7800" indent="-177800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Передача повноважень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3016" name="Группа 30"/>
          <p:cNvGrpSpPr>
            <a:grpSpLocks/>
          </p:cNvGrpSpPr>
          <p:nvPr/>
        </p:nvGrpSpPr>
        <p:grpSpPr bwMode="auto">
          <a:xfrm>
            <a:off x="304800" y="4800600"/>
            <a:ext cx="8382000" cy="960438"/>
            <a:chOff x="381000" y="2971800"/>
            <a:chExt cx="8382000" cy="96149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81000" y="2971800"/>
              <a:ext cx="4884286" cy="43126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TOC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Tactical Operation Centre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447800" y="3397208"/>
              <a:ext cx="7315200" cy="53608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7800" indent="-177800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Тактичний оперативний центр (</a:t>
              </a:r>
              <a:r>
                <a:rPr lang="uk-UA" b="1" i="1" spc="50" dirty="0" err="1">
                  <a:ln w="11430"/>
                </a:rPr>
                <a:t>ТОЦ</a:t>
              </a:r>
              <a:r>
                <a:rPr lang="uk-UA" b="1" i="1" spc="50" dirty="0">
                  <a:ln w="11430"/>
                </a:rPr>
                <a:t>); центр бойового управління (ЦБУ)</a:t>
              </a:r>
              <a:endParaRPr lang="ru-RU" b="1" i="1" spc="50" dirty="0">
                <a:ln w="1143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F53FB5-93AB-418D-8872-19FAC9CAA4A4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990600"/>
            <a:ext cx="364715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spc="50" dirty="0" smtClean="0">
                <a:ln w="11430"/>
                <a:solidFill>
                  <a:srgbClr val="002060"/>
                </a:solidFill>
              </a:rPr>
              <a:t>INTELLIGENCE</a:t>
            </a:r>
            <a:endParaRPr lang="ru-RU" sz="3600" b="1" i="1" spc="50" dirty="0">
              <a:ln w="11430"/>
              <a:solidFill>
                <a:srgbClr val="002060"/>
              </a:solidFill>
            </a:endParaRPr>
          </a:p>
        </p:txBody>
      </p:sp>
      <p:grpSp>
        <p:nvGrpSpPr>
          <p:cNvPr id="44037" name="Группа 30"/>
          <p:cNvGrpSpPr>
            <a:grpSpLocks/>
          </p:cNvGrpSpPr>
          <p:nvPr/>
        </p:nvGrpSpPr>
        <p:grpSpPr bwMode="auto">
          <a:xfrm>
            <a:off x="304800" y="2590800"/>
            <a:ext cx="8915400" cy="738188"/>
            <a:chOff x="381000" y="2971800"/>
            <a:chExt cx="8915400" cy="739618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81000" y="2971800"/>
              <a:ext cx="3425681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INTEL 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Intelligence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981200" y="3397208"/>
              <a:ext cx="7315200" cy="3142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Розвідка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4038" name="Группа 30"/>
          <p:cNvGrpSpPr>
            <a:grpSpLocks/>
          </p:cNvGrpSpPr>
          <p:nvPr/>
        </p:nvGrpSpPr>
        <p:grpSpPr bwMode="auto">
          <a:xfrm>
            <a:off x="304800" y="5865813"/>
            <a:ext cx="8991600" cy="738187"/>
            <a:chOff x="381000" y="2971800"/>
            <a:chExt cx="8991600" cy="73961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81000" y="2971800"/>
              <a:ext cx="4281941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RECCE 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Reconnaissance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057400" y="3397207"/>
              <a:ext cx="7315200" cy="31420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Військова розвідка; рекогносцировка</a:t>
              </a:r>
              <a:endParaRPr lang="ru-RU" b="1" i="1" spc="50" dirty="0">
                <a:ln w="1143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 bwMode="auto">
          <a:xfrm>
            <a:off x="304800" y="2897185"/>
            <a:ext cx="659155" cy="43088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</a:t>
            </a:r>
            <a:endParaRPr lang="ru-RU" sz="2200" b="1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4040" name="Группа 30"/>
          <p:cNvGrpSpPr>
            <a:grpSpLocks/>
          </p:cNvGrpSpPr>
          <p:nvPr/>
        </p:nvGrpSpPr>
        <p:grpSpPr bwMode="auto">
          <a:xfrm>
            <a:off x="304800" y="1827213"/>
            <a:ext cx="8915400" cy="738187"/>
            <a:chOff x="381000" y="2971800"/>
            <a:chExt cx="8915400" cy="73961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81000" y="2971800"/>
              <a:ext cx="4453463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HUMINT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Human Intelligence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981200" y="3397208"/>
              <a:ext cx="7315200" cy="3142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Агентурна розвідка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4041" name="Группа 30"/>
          <p:cNvGrpSpPr>
            <a:grpSpLocks/>
          </p:cNvGrpSpPr>
          <p:nvPr/>
        </p:nvGrpSpPr>
        <p:grpSpPr bwMode="auto">
          <a:xfrm>
            <a:off x="304800" y="3352800"/>
            <a:ext cx="8991600" cy="736600"/>
            <a:chOff x="381000" y="2971800"/>
            <a:chExt cx="8991600" cy="73803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81000" y="2971800"/>
              <a:ext cx="4514121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INTREP 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Intelligence Report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057400" y="3395620"/>
              <a:ext cx="7315200" cy="3142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Розвідувальне донесення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4042" name="Группа 30"/>
          <p:cNvGrpSpPr>
            <a:grpSpLocks/>
          </p:cNvGrpSpPr>
          <p:nvPr/>
        </p:nvGrpSpPr>
        <p:grpSpPr bwMode="auto">
          <a:xfrm>
            <a:off x="304800" y="4114800"/>
            <a:ext cx="8991600" cy="736600"/>
            <a:chOff x="381000" y="2971800"/>
            <a:chExt cx="8991600" cy="73803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81000" y="2971800"/>
              <a:ext cx="4862229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INTSUM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Intelligence Summary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057400" y="3395621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Розвідувальне зведення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4043" name="Группа 30"/>
          <p:cNvGrpSpPr>
            <a:grpSpLocks/>
          </p:cNvGrpSpPr>
          <p:nvPr/>
        </p:nvGrpSpPr>
        <p:grpSpPr bwMode="auto">
          <a:xfrm>
            <a:off x="304800" y="5029200"/>
            <a:ext cx="8991600" cy="736600"/>
            <a:chOff x="381000" y="2971800"/>
            <a:chExt cx="8991600" cy="738032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81000" y="2971800"/>
              <a:ext cx="7553672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IPB       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Intelligence Preparation of the Battlefield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057400" y="3395621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Розвідувальна підготовка бойових дій</a:t>
              </a:r>
              <a:endParaRPr lang="ru-RU" b="1" i="1" spc="50" dirty="0">
                <a:ln w="11430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 bwMode="auto">
          <a:xfrm>
            <a:off x="304800" y="6198513"/>
            <a:ext cx="1234633" cy="43088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RECON</a:t>
            </a:r>
            <a:endParaRPr lang="ru-RU" sz="2200" b="1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563" y="4225925"/>
            <a:ext cx="1671637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855788"/>
            <a:ext cx="1828800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53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58B040-5367-480D-9E9B-06A3116A5F78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5126" name="TextBox 11"/>
          <p:cNvSpPr txBox="1">
            <a:spLocks noChangeArrowheads="1"/>
          </p:cNvSpPr>
          <p:nvPr/>
        </p:nvSpPr>
        <p:spPr bwMode="auto">
          <a:xfrm>
            <a:off x="2605088" y="1219200"/>
            <a:ext cx="396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cs typeface="Arial" charset="0"/>
              </a:rPr>
              <a:t>RECOURSES </a:t>
            </a:r>
            <a:endParaRPr lang="ru-RU" sz="28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28600" y="2319338"/>
            <a:ext cx="5410200" cy="34163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FM 1-02 </a:t>
            </a:r>
            <a:r>
              <a:rPr lang="en-US" b="1" i="1" dirty="0">
                <a:cs typeface="Arial" charset="0"/>
              </a:rPr>
              <a:t>Operation Terms and Graphics</a:t>
            </a:r>
            <a:endParaRPr lang="en-US" b="1" dirty="0"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AAP-06</a:t>
            </a:r>
            <a:r>
              <a:rPr lang="en-US" b="1" dirty="0" smtClean="0">
                <a:cs typeface="Arial" charset="0"/>
              </a:rPr>
              <a:t> (2017) </a:t>
            </a:r>
            <a:r>
              <a:rPr lang="en-US" b="1" i="1" dirty="0" smtClean="0">
                <a:cs typeface="Arial" charset="0"/>
              </a:rPr>
              <a:t>NATO </a:t>
            </a:r>
            <a:r>
              <a:rPr lang="en-US" b="1" i="1" dirty="0">
                <a:cs typeface="Arial" charset="0"/>
              </a:rPr>
              <a:t>Glossary of Terms and Definitions</a:t>
            </a:r>
            <a:endParaRPr lang="en-US" b="1" dirty="0">
              <a:cs typeface="Arial" charset="0"/>
            </a:endParaRPr>
          </a:p>
          <a:p>
            <a:r>
              <a:rPr lang="en-US" b="1" dirty="0">
                <a:solidFill>
                  <a:srgbClr val="FF0000"/>
                </a:solidFill>
                <a:cs typeface="Arial" charset="0"/>
              </a:rPr>
              <a:t>AAP-15</a:t>
            </a:r>
            <a:r>
              <a:rPr lang="en-US" b="1" dirty="0">
                <a:cs typeface="Arial" charset="0"/>
              </a:rPr>
              <a:t> </a:t>
            </a:r>
            <a:r>
              <a:rPr lang="en-US" b="1" i="1" dirty="0">
                <a:cs typeface="Arial" charset="0"/>
              </a:rPr>
              <a:t>(</a:t>
            </a:r>
            <a:r>
              <a:rPr lang="en-US" b="1" i="1" dirty="0" smtClean="0">
                <a:cs typeface="Arial" charset="0"/>
              </a:rPr>
              <a:t>2016) </a:t>
            </a:r>
            <a:r>
              <a:rPr lang="en-US" b="1" i="1" dirty="0">
                <a:cs typeface="Arial" charset="0"/>
              </a:rPr>
              <a:t>- NATO Glossary of Abbreviations used in NATO Documents and Publications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Dictionary </a:t>
            </a:r>
            <a:r>
              <a:rPr lang="en-US" b="1" i="1" dirty="0">
                <a:cs typeface="Arial" charset="0"/>
              </a:rPr>
              <a:t>of Military and Associated </a:t>
            </a:r>
            <a:r>
              <a:rPr lang="en-US" b="1" i="1" dirty="0" smtClean="0">
                <a:cs typeface="Arial" charset="0"/>
              </a:rPr>
              <a:t>Terms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Military Standard </a:t>
            </a:r>
            <a:r>
              <a:rPr lang="en-US" b="1" dirty="0" smtClean="0">
                <a:cs typeface="Arial" charset="0"/>
              </a:rPr>
              <a:t>0.030.001-2020 Basic Terms and  Definitions Used in NATO</a:t>
            </a:r>
            <a:endParaRPr lang="en-US" b="1" dirty="0">
              <a:cs typeface="Arial" charset="0"/>
            </a:endParaRPr>
          </a:p>
        </p:txBody>
      </p:sp>
      <p:pic>
        <p:nvPicPr>
          <p:cNvPr id="5128" name="Рисунок 16" descr="AAP-15 (2007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644775"/>
            <a:ext cx="1524000" cy="2155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9" name="Прямоугольник 13"/>
          <p:cNvSpPr>
            <a:spLocks noChangeArrowheads="1"/>
          </p:cNvSpPr>
          <p:nvPr/>
        </p:nvSpPr>
        <p:spPr bwMode="auto">
          <a:xfrm>
            <a:off x="1676400" y="5943600"/>
            <a:ext cx="2903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srgbClr val="000066"/>
                </a:solidFill>
              </a:rPr>
              <a:t>www.nsa.nato.int</a:t>
            </a:r>
            <a:endParaRPr lang="uk-UA" sz="2800" u="sng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56C001-209D-4BE9-89E4-A0F6D259423D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990600"/>
            <a:ext cx="57246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 smtClean="0">
                <a:solidFill>
                  <a:srgbClr val="002060"/>
                </a:solidFill>
              </a:rPr>
              <a:t>EXPLOSIVE ORDNANCE</a:t>
            </a:r>
            <a:r>
              <a:rPr lang="en-US" sz="3600" b="1" i="1" dirty="0">
                <a:solidFill>
                  <a:srgbClr val="002060"/>
                </a:solidFill>
              </a:rPr>
              <a:t> </a:t>
            </a:r>
            <a:endParaRPr lang="uk-UA" sz="35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5061" name="Группа 30"/>
          <p:cNvGrpSpPr>
            <a:grpSpLocks/>
          </p:cNvGrpSpPr>
          <p:nvPr/>
        </p:nvGrpSpPr>
        <p:grpSpPr bwMode="auto">
          <a:xfrm>
            <a:off x="304800" y="3508375"/>
            <a:ext cx="8763000" cy="692150"/>
            <a:chOff x="381000" y="2971799"/>
            <a:chExt cx="8763001" cy="692127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81000" y="2971799"/>
              <a:ext cx="5726249" cy="43098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EOD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Explosive Ordnance Disposal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28801" y="3349715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Розмінування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5062" name="Группа 30"/>
          <p:cNvGrpSpPr>
            <a:grpSpLocks/>
          </p:cNvGrpSpPr>
          <p:nvPr/>
        </p:nvGrpSpPr>
        <p:grpSpPr bwMode="auto">
          <a:xfrm>
            <a:off x="304800" y="5024438"/>
            <a:ext cx="8763000" cy="766762"/>
            <a:chOff x="381000" y="2971800"/>
            <a:chExt cx="8763001" cy="76694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81000" y="2971800"/>
              <a:ext cx="5674952" cy="43098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IED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Improvised Explosive Device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828801" y="3424532"/>
              <a:ext cx="7315200" cy="3142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Саморобний вибуховий пристрій (СВП)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5063" name="Группа 30"/>
          <p:cNvGrpSpPr>
            <a:grpSpLocks/>
          </p:cNvGrpSpPr>
          <p:nvPr/>
        </p:nvGrpSpPr>
        <p:grpSpPr bwMode="auto">
          <a:xfrm>
            <a:off x="304800" y="5862638"/>
            <a:ext cx="8763000" cy="725487"/>
            <a:chOff x="381000" y="2971803"/>
            <a:chExt cx="8763001" cy="72599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81000" y="2971803"/>
              <a:ext cx="6179898" cy="43099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UXO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Unexploded Explosive Ordnance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828801" y="3383584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Вибухонебезпечний предмет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5064" name="Группа 30"/>
          <p:cNvGrpSpPr>
            <a:grpSpLocks/>
          </p:cNvGrpSpPr>
          <p:nvPr/>
        </p:nvGrpSpPr>
        <p:grpSpPr bwMode="auto">
          <a:xfrm>
            <a:off x="304800" y="4265613"/>
            <a:ext cx="8763000" cy="723900"/>
            <a:chOff x="381000" y="2971796"/>
            <a:chExt cx="8763001" cy="72419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81000" y="2971796"/>
              <a:ext cx="6817893" cy="43098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EOR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Explosive Ordnance Reconnaissance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828801" y="3381777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Пошук вибухонебезпечних предметів 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5065" name="Группа 30"/>
          <p:cNvGrpSpPr>
            <a:grpSpLocks/>
          </p:cNvGrpSpPr>
          <p:nvPr/>
        </p:nvGrpSpPr>
        <p:grpSpPr bwMode="auto">
          <a:xfrm>
            <a:off x="304800" y="1898650"/>
            <a:ext cx="8763000" cy="714375"/>
            <a:chOff x="381000" y="2971801"/>
            <a:chExt cx="8763001" cy="71530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81000" y="2971801"/>
              <a:ext cx="4324389" cy="43098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APM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Antipersonnel Mine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828801" y="3372895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Протипіхотна міна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5066" name="Группа 30"/>
          <p:cNvGrpSpPr>
            <a:grpSpLocks/>
          </p:cNvGrpSpPr>
          <p:nvPr/>
        </p:nvGrpSpPr>
        <p:grpSpPr bwMode="auto">
          <a:xfrm>
            <a:off x="304800" y="2665413"/>
            <a:ext cx="8763000" cy="723900"/>
            <a:chOff x="381000" y="2971796"/>
            <a:chExt cx="8763001" cy="72419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81000" y="2971796"/>
              <a:ext cx="3487493" cy="43098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ATM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Antitank Mine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828801" y="3381777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Протитанкова міна</a:t>
              </a:r>
              <a:endParaRPr lang="ru-RU" b="1" i="1" spc="50" dirty="0">
                <a:ln w="1143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6DEDFF-24B8-44F6-9CF5-40394E028C43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grpSp>
        <p:nvGrpSpPr>
          <p:cNvPr id="46085" name="Группа 30"/>
          <p:cNvGrpSpPr>
            <a:grpSpLocks/>
          </p:cNvGrpSpPr>
          <p:nvPr/>
        </p:nvGrpSpPr>
        <p:grpSpPr bwMode="auto">
          <a:xfrm>
            <a:off x="304800" y="4616450"/>
            <a:ext cx="8763000" cy="736600"/>
            <a:chOff x="381000" y="2971800"/>
            <a:chExt cx="8763000" cy="73803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81000" y="2971800"/>
              <a:ext cx="3547766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DOS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Day of Supply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828800" y="3395624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Добова норма постачання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6086" name="Группа 30"/>
          <p:cNvGrpSpPr>
            <a:grpSpLocks/>
          </p:cNvGrpSpPr>
          <p:nvPr/>
        </p:nvGrpSpPr>
        <p:grpSpPr bwMode="auto">
          <a:xfrm>
            <a:off x="304800" y="5334000"/>
            <a:ext cx="8763000" cy="717550"/>
            <a:chOff x="381000" y="2971801"/>
            <a:chExt cx="8763000" cy="71827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81000" y="2971801"/>
              <a:ext cx="4519186" cy="43163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HNS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Host Nation Support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28800" y="3375594"/>
              <a:ext cx="7315200" cy="3144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Підтримка країною-господаркою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6087" name="Группа 30"/>
          <p:cNvGrpSpPr>
            <a:grpSpLocks/>
          </p:cNvGrpSpPr>
          <p:nvPr/>
        </p:nvGrpSpPr>
        <p:grpSpPr bwMode="auto">
          <a:xfrm>
            <a:off x="304800" y="1752600"/>
            <a:ext cx="8763000" cy="736600"/>
            <a:chOff x="381000" y="2971800"/>
            <a:chExt cx="8763000" cy="738035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81000" y="2971800"/>
              <a:ext cx="4819717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tabLst>
                  <a:tab pos="1350963" algn="l"/>
                </a:tabLst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ASR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Alternate Supply Route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828800" y="3395624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Додатковий шлях постачання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6088" name="Группа 30"/>
          <p:cNvGrpSpPr>
            <a:grpSpLocks/>
          </p:cNvGrpSpPr>
          <p:nvPr/>
        </p:nvGrpSpPr>
        <p:grpSpPr bwMode="auto">
          <a:xfrm>
            <a:off x="304800" y="2438400"/>
            <a:ext cx="8763000" cy="736600"/>
            <a:chOff x="381000" y="2971800"/>
            <a:chExt cx="8763000" cy="738035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381000" y="2971800"/>
              <a:ext cx="4897366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CASEVAC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Casualty Evacuation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828800" y="3395624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Евакуація поранених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6089" name="Группа 30"/>
          <p:cNvGrpSpPr>
            <a:grpSpLocks/>
          </p:cNvGrpSpPr>
          <p:nvPr/>
        </p:nvGrpSpPr>
        <p:grpSpPr bwMode="auto">
          <a:xfrm>
            <a:off x="304800" y="3124200"/>
            <a:ext cx="8763000" cy="736600"/>
            <a:chOff x="381000" y="2971800"/>
            <a:chExt cx="8763000" cy="738035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381000" y="2971800"/>
              <a:ext cx="4984057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CSS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Combat Service Support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828800" y="3395624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Тилове забезпечення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6090" name="Группа 30"/>
          <p:cNvGrpSpPr>
            <a:grpSpLocks/>
          </p:cNvGrpSpPr>
          <p:nvPr/>
        </p:nvGrpSpPr>
        <p:grpSpPr bwMode="auto">
          <a:xfrm>
            <a:off x="304800" y="3835400"/>
            <a:ext cx="8763000" cy="736600"/>
            <a:chOff x="381000" y="2971800"/>
            <a:chExt cx="8763000" cy="738035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81000" y="2971800"/>
              <a:ext cx="3602718" cy="43172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DFAC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Dining Facility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828800" y="3395624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 err="1">
                  <a:ln w="11430"/>
                </a:rPr>
                <a:t>Ідальня</a:t>
              </a:r>
              <a:endParaRPr lang="ru-RU" b="1" i="1" spc="50" dirty="0">
                <a:ln w="11430"/>
              </a:endParaRPr>
            </a:p>
          </p:txBody>
        </p:sp>
      </p:grpSp>
      <p:sp>
        <p:nvSpPr>
          <p:cNvPr id="43" name="Прямоугольник 42"/>
          <p:cNvSpPr/>
          <p:nvPr/>
        </p:nvSpPr>
        <p:spPr bwMode="auto">
          <a:xfrm>
            <a:off x="304800" y="4114800"/>
            <a:ext cx="1063561" cy="43088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DIFAC</a:t>
            </a:r>
            <a:endParaRPr lang="ru-RU" sz="2200" b="1" spc="50" dirty="0">
              <a:ln w="11430"/>
              <a:solidFill>
                <a:srgbClr val="0066FF"/>
              </a:solidFill>
            </a:endParaRPr>
          </a:p>
        </p:txBody>
      </p:sp>
      <p:grpSp>
        <p:nvGrpSpPr>
          <p:cNvPr id="46092" name="Группа 30"/>
          <p:cNvGrpSpPr>
            <a:grpSpLocks/>
          </p:cNvGrpSpPr>
          <p:nvPr/>
        </p:nvGrpSpPr>
        <p:grpSpPr bwMode="auto">
          <a:xfrm>
            <a:off x="304800" y="6019800"/>
            <a:ext cx="8763000" cy="695325"/>
            <a:chOff x="381000" y="2971802"/>
            <a:chExt cx="8763000" cy="696134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381000" y="2971802"/>
              <a:ext cx="2965877" cy="43163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tabLst>
                  <a:tab pos="1255713" algn="l"/>
                </a:tabLst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LOG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Logistics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828800" y="3353461"/>
              <a:ext cx="7315200" cy="3144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Логістика; матеріально-технічне забезпечення</a:t>
              </a:r>
              <a:endParaRPr lang="ru-RU" b="1" i="1" spc="50" dirty="0">
                <a:ln w="1143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791200" y="914400"/>
            <a:ext cx="280076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 smtClean="0">
                <a:solidFill>
                  <a:srgbClr val="002060"/>
                </a:solidFill>
              </a:rPr>
              <a:t>LOGISTICS</a:t>
            </a:r>
            <a:r>
              <a:rPr lang="en-US" sz="3600" b="1" i="1" dirty="0">
                <a:solidFill>
                  <a:srgbClr val="002060"/>
                </a:solidFill>
              </a:rPr>
              <a:t> </a:t>
            </a:r>
            <a:endParaRPr lang="uk-UA" sz="35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508293-E712-4F6F-BA62-EA63C953361B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914400"/>
            <a:ext cx="280076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 smtClean="0">
                <a:solidFill>
                  <a:srgbClr val="002060"/>
                </a:solidFill>
              </a:rPr>
              <a:t>LOGISTICS</a:t>
            </a:r>
            <a:r>
              <a:rPr lang="en-US" sz="3600" b="1" i="1" dirty="0">
                <a:solidFill>
                  <a:srgbClr val="002060"/>
                </a:solidFill>
              </a:rPr>
              <a:t> </a:t>
            </a:r>
            <a:endParaRPr lang="uk-UA" sz="35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7109" name="Группа 30"/>
          <p:cNvGrpSpPr>
            <a:grpSpLocks/>
          </p:cNvGrpSpPr>
          <p:nvPr/>
        </p:nvGrpSpPr>
        <p:grpSpPr bwMode="auto">
          <a:xfrm>
            <a:off x="381000" y="5981700"/>
            <a:ext cx="8839200" cy="723900"/>
            <a:chOff x="381000" y="2971800"/>
            <a:chExt cx="8839201" cy="724435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81000" y="2971800"/>
              <a:ext cx="6884834" cy="43144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TOE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Table of Organization and Equipment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905001" y="3381901"/>
              <a:ext cx="7315200" cy="31433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Штатний розклад та табель (військового майна)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7110" name="Группа 30"/>
          <p:cNvGrpSpPr>
            <a:grpSpLocks/>
          </p:cNvGrpSpPr>
          <p:nvPr/>
        </p:nvGrpSpPr>
        <p:grpSpPr bwMode="auto">
          <a:xfrm>
            <a:off x="381000" y="4638675"/>
            <a:ext cx="8839200" cy="695325"/>
            <a:chOff x="381000" y="2971800"/>
            <a:chExt cx="8839201" cy="695822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381000" y="2971800"/>
              <a:ext cx="5919955" cy="43143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POL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Petroleum, Oil and Lubricants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905001" y="3353288"/>
              <a:ext cx="7315200" cy="31433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Нафта, масло та мастила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7111" name="Группа 30"/>
          <p:cNvGrpSpPr>
            <a:grpSpLocks/>
          </p:cNvGrpSpPr>
          <p:nvPr/>
        </p:nvGrpSpPr>
        <p:grpSpPr bwMode="auto">
          <a:xfrm>
            <a:off x="381000" y="3244850"/>
            <a:ext cx="8839200" cy="717550"/>
            <a:chOff x="381000" y="2971800"/>
            <a:chExt cx="8839200" cy="71827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81000" y="2971800"/>
              <a:ext cx="4334841" cy="43131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MSR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Main Supply Route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905000" y="3375594"/>
              <a:ext cx="7315200" cy="31447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Основний шлях постачання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7112" name="Группа 30"/>
          <p:cNvGrpSpPr>
            <a:grpSpLocks/>
          </p:cNvGrpSpPr>
          <p:nvPr/>
        </p:nvGrpSpPr>
        <p:grpSpPr bwMode="auto">
          <a:xfrm>
            <a:off x="152400" y="1819275"/>
            <a:ext cx="9067800" cy="695325"/>
            <a:chOff x="381000" y="2971800"/>
            <a:chExt cx="9067800" cy="69613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81000" y="2971800"/>
              <a:ext cx="4781951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MEDEVAC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Medical Evacuation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133600" y="3353461"/>
              <a:ext cx="7315200" cy="31447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Медична евакуація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7113" name="Группа 30"/>
          <p:cNvGrpSpPr>
            <a:grpSpLocks/>
          </p:cNvGrpSpPr>
          <p:nvPr/>
        </p:nvGrpSpPr>
        <p:grpSpPr bwMode="auto">
          <a:xfrm>
            <a:off x="381000" y="2559050"/>
            <a:ext cx="8839200" cy="717550"/>
            <a:chOff x="381000" y="2971800"/>
            <a:chExt cx="8839200" cy="71827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81000" y="2971800"/>
              <a:ext cx="4208203" cy="43131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MRE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Meal Ready to Eat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905000" y="3375594"/>
              <a:ext cx="7315200" cy="31447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Сухий пайок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7114" name="Группа 30"/>
          <p:cNvGrpSpPr>
            <a:grpSpLocks/>
          </p:cNvGrpSpPr>
          <p:nvPr/>
        </p:nvGrpSpPr>
        <p:grpSpPr bwMode="auto">
          <a:xfrm>
            <a:off x="381000" y="3930650"/>
            <a:ext cx="8839200" cy="717550"/>
            <a:chOff x="381000" y="2971800"/>
            <a:chExt cx="8839200" cy="71827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81000" y="2971800"/>
              <a:ext cx="3786614" cy="43131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PX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Post Exchange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905000" y="3375594"/>
              <a:ext cx="7315200" cy="31447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Військовий магазин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7115" name="Группа 30"/>
          <p:cNvGrpSpPr>
            <a:grpSpLocks/>
          </p:cNvGrpSpPr>
          <p:nvPr/>
        </p:nvGrpSpPr>
        <p:grpSpPr bwMode="auto">
          <a:xfrm>
            <a:off x="381000" y="5324475"/>
            <a:ext cx="8839200" cy="695325"/>
            <a:chOff x="381000" y="2971800"/>
            <a:chExt cx="8839201" cy="695822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381000" y="2971800"/>
              <a:ext cx="4013406" cy="43119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POW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Prisoner Of War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905001" y="3353288"/>
              <a:ext cx="7315200" cy="31433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Військовополонений</a:t>
              </a:r>
              <a:endParaRPr lang="ru-RU" b="1" i="1" spc="50" dirty="0">
                <a:ln w="1143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04E56D-05E3-43D1-90A8-23ECABB26EE7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5082" y="914400"/>
            <a:ext cx="634891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 smtClean="0">
                <a:solidFill>
                  <a:srgbClr val="002060"/>
                </a:solidFill>
              </a:rPr>
              <a:t>SIGNAL COMMUNICATIONS</a:t>
            </a:r>
            <a:endParaRPr lang="uk-UA" sz="35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8133" name="Группа 30"/>
          <p:cNvGrpSpPr>
            <a:grpSpLocks/>
          </p:cNvGrpSpPr>
          <p:nvPr/>
        </p:nvGrpSpPr>
        <p:grpSpPr bwMode="auto">
          <a:xfrm>
            <a:off x="304800" y="2514600"/>
            <a:ext cx="9296400" cy="766763"/>
            <a:chOff x="381000" y="2971800"/>
            <a:chExt cx="9296401" cy="76694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81000" y="2971800"/>
              <a:ext cx="4445448" cy="43098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COMMS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Communications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362201" y="3424533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Зв'язок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8134" name="Группа 30"/>
          <p:cNvGrpSpPr>
            <a:grpSpLocks/>
          </p:cNvGrpSpPr>
          <p:nvPr/>
        </p:nvGrpSpPr>
        <p:grpSpPr bwMode="auto">
          <a:xfrm>
            <a:off x="304800" y="1752600"/>
            <a:ext cx="9296400" cy="766763"/>
            <a:chOff x="381000" y="2971800"/>
            <a:chExt cx="9296401" cy="766943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81000" y="2971800"/>
              <a:ext cx="8108311" cy="43098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CIS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Communications and Information Systems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362201" y="3424533"/>
              <a:ext cx="7315200" cy="3142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Зв'язок</a:t>
              </a:r>
              <a:r>
                <a:rPr lang="en-US" b="1" i="1" spc="50" dirty="0">
                  <a:ln w="11430"/>
                </a:rPr>
                <a:t> </a:t>
              </a:r>
              <a:r>
                <a:rPr lang="uk-UA" b="1" i="1" spc="50" dirty="0">
                  <a:ln w="11430"/>
                </a:rPr>
                <a:t>та інформаційні системи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8135" name="Группа 30"/>
          <p:cNvGrpSpPr>
            <a:grpSpLocks/>
          </p:cNvGrpSpPr>
          <p:nvPr/>
        </p:nvGrpSpPr>
        <p:grpSpPr bwMode="auto">
          <a:xfrm>
            <a:off x="304800" y="4033838"/>
            <a:ext cx="9296400" cy="766762"/>
            <a:chOff x="381000" y="2971800"/>
            <a:chExt cx="9296401" cy="76697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81000" y="2971800"/>
              <a:ext cx="4330032" cy="43130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HF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 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High Frequency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362201" y="3424535"/>
              <a:ext cx="7315200" cy="31424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7800" indent="-177800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 err="1">
                  <a:ln w="11430"/>
                </a:rPr>
                <a:t>КХ-діапазон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8136" name="Группа 30"/>
          <p:cNvGrpSpPr>
            <a:grpSpLocks/>
          </p:cNvGrpSpPr>
          <p:nvPr/>
        </p:nvGrpSpPr>
        <p:grpSpPr bwMode="auto">
          <a:xfrm>
            <a:off x="304800" y="4879975"/>
            <a:ext cx="9296400" cy="987425"/>
            <a:chOff x="381000" y="2971800"/>
            <a:chExt cx="9296401" cy="988393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81000" y="2971800"/>
              <a:ext cx="4353821" cy="43098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PROWORD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Procedure Word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362201" y="3424535"/>
              <a:ext cx="7315200" cy="53565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7800" indent="-177800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Слова чи вирази, які застосовуються при веденні радіопереговорів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8137" name="Группа 30"/>
          <p:cNvGrpSpPr>
            <a:grpSpLocks/>
          </p:cNvGrpSpPr>
          <p:nvPr/>
        </p:nvGrpSpPr>
        <p:grpSpPr bwMode="auto">
          <a:xfrm>
            <a:off x="304800" y="5938838"/>
            <a:ext cx="9296400" cy="766762"/>
            <a:chOff x="381000" y="2971800"/>
            <a:chExt cx="9296401" cy="766975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81000" y="2971800"/>
              <a:ext cx="5059848" cy="43130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VHF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Very High Frequency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362201" y="3424535"/>
              <a:ext cx="7315200" cy="31424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7800" indent="-177800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 err="1">
                  <a:ln w="11430"/>
                </a:rPr>
                <a:t>УКХ-діапазон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8138" name="Группа 30"/>
          <p:cNvGrpSpPr>
            <a:grpSpLocks/>
          </p:cNvGrpSpPr>
          <p:nvPr/>
        </p:nvGrpSpPr>
        <p:grpSpPr bwMode="auto">
          <a:xfrm>
            <a:off x="304800" y="3276600"/>
            <a:ext cx="9296400" cy="766763"/>
            <a:chOff x="381000" y="2971800"/>
            <a:chExt cx="9296401" cy="766944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81000" y="2971800"/>
              <a:ext cx="5687777" cy="43098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COMSEC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Communications Security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362201" y="3424533"/>
              <a:ext cx="7315200" cy="31421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Безпека зв'язку</a:t>
              </a:r>
              <a:endParaRPr lang="ru-RU" b="1" i="1" spc="50" dirty="0">
                <a:ln w="1143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4E4CD6-D556-4933-9DCE-03B2A952293C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914400"/>
            <a:ext cx="504920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 smtClean="0">
                <a:solidFill>
                  <a:srgbClr val="002060"/>
                </a:solidFill>
              </a:rPr>
              <a:t>COMBAT EQUIPMENT</a:t>
            </a:r>
            <a:endParaRPr lang="uk-UA" sz="35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157" name="Группа 30"/>
          <p:cNvGrpSpPr>
            <a:grpSpLocks/>
          </p:cNvGrpSpPr>
          <p:nvPr/>
        </p:nvGrpSpPr>
        <p:grpSpPr bwMode="auto">
          <a:xfrm>
            <a:off x="304800" y="1903413"/>
            <a:ext cx="8763000" cy="696912"/>
            <a:chOff x="381000" y="2971800"/>
            <a:chExt cx="8763000" cy="697315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81000" y="2971800"/>
              <a:ext cx="5419241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APC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Armored Personnel Carrier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828800" y="3354724"/>
              <a:ext cx="7315200" cy="31439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Бронетранспортер (БТР)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9158" name="Группа 30"/>
          <p:cNvGrpSpPr>
            <a:grpSpLocks/>
          </p:cNvGrpSpPr>
          <p:nvPr/>
        </p:nvGrpSpPr>
        <p:grpSpPr bwMode="auto">
          <a:xfrm>
            <a:off x="76200" y="2743200"/>
            <a:ext cx="8991600" cy="996950"/>
            <a:chOff x="381000" y="2971801"/>
            <a:chExt cx="8991599" cy="99820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81000" y="2971801"/>
              <a:ext cx="7978915" cy="43151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HMMWV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High-Mobility Multipurpose Wheeled Vehic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le</a:t>
              </a:r>
              <a:endParaRPr lang="ru-RU" sz="2200" b="1" spc="5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057400" y="3378214"/>
              <a:ext cx="7315199" cy="59178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90000"/>
                </a:lnSpc>
                <a:buFontTx/>
                <a:buChar char="-"/>
                <a:defRPr/>
              </a:pPr>
              <a:r>
                <a:rPr lang="uk-UA" b="1" i="1" spc="50" dirty="0">
                  <a:ln w="11430"/>
                </a:rPr>
                <a:t>Багатоцільовий колісний автомобіль </a:t>
              </a:r>
              <a:endParaRPr lang="en-US" b="1" i="1" spc="50" dirty="0">
                <a:ln w="11430"/>
              </a:endParaRPr>
            </a:p>
            <a:p>
              <a:pPr marL="173038" indent="-1588">
                <a:lnSpc>
                  <a:spcPct val="90000"/>
                </a:lnSpc>
                <a:defRPr/>
              </a:pPr>
              <a:r>
                <a:rPr lang="uk-UA" b="1" i="1" spc="50" dirty="0">
                  <a:ln w="11430"/>
                </a:rPr>
                <a:t>підвищеної прохідності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9159" name="Группа 30"/>
          <p:cNvGrpSpPr>
            <a:grpSpLocks/>
          </p:cNvGrpSpPr>
          <p:nvPr/>
        </p:nvGrpSpPr>
        <p:grpSpPr bwMode="auto">
          <a:xfrm>
            <a:off x="304800" y="3775075"/>
            <a:ext cx="8763000" cy="696913"/>
            <a:chOff x="381000" y="2971801"/>
            <a:chExt cx="8762999" cy="69734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81000" y="2971801"/>
              <a:ext cx="5107936" cy="43149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IFV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Infantry Fighting Vehicle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828800" y="3354688"/>
              <a:ext cx="7315199" cy="31445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Бойова машина піхоти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49160" name="Группа 30"/>
          <p:cNvGrpSpPr>
            <a:grpSpLocks/>
          </p:cNvGrpSpPr>
          <p:nvPr/>
        </p:nvGrpSpPr>
        <p:grpSpPr bwMode="auto">
          <a:xfrm>
            <a:off x="304800" y="5257800"/>
            <a:ext cx="8763000" cy="695325"/>
            <a:chOff x="381000" y="2971801"/>
            <a:chExt cx="8762999" cy="69655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81000" y="2971801"/>
              <a:ext cx="6149439" cy="431648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MLRS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Multiple-Launch Rocket System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828800" y="3353693"/>
              <a:ext cx="7315199" cy="31466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Реактивна система залпового вогню (РСЗВ)</a:t>
              </a:r>
              <a:endParaRPr lang="ru-RU" b="1" i="1" spc="50" dirty="0">
                <a:ln w="11430"/>
              </a:endParaRPr>
            </a:p>
          </p:txBody>
        </p:sp>
      </p:grpSp>
      <p:pic>
        <p:nvPicPr>
          <p:cNvPr id="49161" name="Picture 20" descr="http://kartonka.org.ua/wp-content/uploads/2008/10/b-btr-80-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1788" y="1905000"/>
            <a:ext cx="11334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24" descr="http://sketchup.google.com/3dwarehouse/download?mid=16962c9953fdfcb96322f4263e93cf8e&amp;rtyp=lt&amp;ctyp=other&amp;ts=1206056835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2819400"/>
            <a:ext cx="9207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26" descr="http://topwar.ru/uploads/posts/2011-02/1298844609_bmp2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3808413"/>
            <a:ext cx="9906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Picture 28" descr="М270 MLRS image #7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5303838"/>
            <a:ext cx="963613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165" name="Группа 30"/>
          <p:cNvGrpSpPr>
            <a:grpSpLocks/>
          </p:cNvGrpSpPr>
          <p:nvPr/>
        </p:nvGrpSpPr>
        <p:grpSpPr bwMode="auto">
          <a:xfrm>
            <a:off x="304800" y="6019800"/>
            <a:ext cx="8763000" cy="695325"/>
            <a:chOff x="381000" y="2971801"/>
            <a:chExt cx="8762999" cy="696558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81000" y="2971801"/>
              <a:ext cx="4719048" cy="431894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LAV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Light Armored Vehicle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828800" y="3353693"/>
              <a:ext cx="7315199" cy="31466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Легка колісна броньована машина</a:t>
              </a:r>
              <a:endParaRPr lang="ru-RU" b="1" i="1" spc="50" dirty="0">
                <a:ln w="11430"/>
              </a:endParaRPr>
            </a:p>
          </p:txBody>
        </p:sp>
      </p:grpSp>
      <p:pic>
        <p:nvPicPr>
          <p:cNvPr id="49166" name="Picture 30" descr="http://modelik.ru/images/jdownloads/screenshots/lav-25_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6183313"/>
            <a:ext cx="8382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7" name="Picture 32" descr="http://upload.wikimedia.org/wikipedia/commons/5/53/US_Army_M1A1_Abrams_main_battle_tan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04188" y="4514850"/>
            <a:ext cx="9620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168" name="Группа 30"/>
          <p:cNvGrpSpPr>
            <a:grpSpLocks/>
          </p:cNvGrpSpPr>
          <p:nvPr/>
        </p:nvGrpSpPr>
        <p:grpSpPr bwMode="auto">
          <a:xfrm>
            <a:off x="304800" y="4497388"/>
            <a:ext cx="8763000" cy="687387"/>
            <a:chOff x="381000" y="2971801"/>
            <a:chExt cx="8762999" cy="6886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381000" y="2971801"/>
              <a:ext cx="3909917" cy="431894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MBT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Main Battle Tank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828800" y="3345735"/>
              <a:ext cx="7315199" cy="314666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Основний бойовий танк</a:t>
              </a:r>
              <a:endParaRPr lang="ru-RU" b="1" i="1" spc="50" dirty="0">
                <a:ln w="1143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50180" name="Группа 30"/>
          <p:cNvGrpSpPr>
            <a:grpSpLocks/>
          </p:cNvGrpSpPr>
          <p:nvPr/>
        </p:nvGrpSpPr>
        <p:grpSpPr bwMode="auto">
          <a:xfrm>
            <a:off x="304800" y="2741613"/>
            <a:ext cx="4876800" cy="696912"/>
            <a:chOff x="381000" y="2971798"/>
            <a:chExt cx="10476090" cy="696737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81000" y="2971798"/>
              <a:ext cx="7168240" cy="43102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ammo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Ammunition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541889" y="3354505"/>
              <a:ext cx="7315201" cy="31403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Боєприпаси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50181" name="Группа 30"/>
          <p:cNvGrpSpPr>
            <a:grpSpLocks/>
          </p:cNvGrpSpPr>
          <p:nvPr/>
        </p:nvGrpSpPr>
        <p:grpSpPr bwMode="auto">
          <a:xfrm>
            <a:off x="304800" y="5029200"/>
            <a:ext cx="5105400" cy="700088"/>
            <a:chOff x="381000" y="2971800"/>
            <a:chExt cx="10575471" cy="69967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81000" y="2971800"/>
              <a:ext cx="9195145" cy="431024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HMG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Heavy Machine-Gun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641271" y="3357444"/>
              <a:ext cx="7315200" cy="3140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Важкий кулемет</a:t>
              </a:r>
              <a:endParaRPr lang="ru-RU" b="1" i="1" spc="50" dirty="0">
                <a:ln w="11430"/>
              </a:endParaRPr>
            </a:p>
          </p:txBody>
        </p:sp>
      </p:grpSp>
      <p:pic>
        <p:nvPicPr>
          <p:cNvPr id="50182" name="Picture 31" descr="http://images1.wikia.nocookie.net/__cb20101026064909/zombie/images/8/86/Browning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105400"/>
            <a:ext cx="17335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33" descr="http://media.liveauctiongroup.net/i/9981/10733356_1.jpg?v=8CDF572994746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743200"/>
            <a:ext cx="12954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184" name="Группа 30"/>
          <p:cNvGrpSpPr>
            <a:grpSpLocks/>
          </p:cNvGrpSpPr>
          <p:nvPr/>
        </p:nvGrpSpPr>
        <p:grpSpPr bwMode="auto">
          <a:xfrm>
            <a:off x="304800" y="4267200"/>
            <a:ext cx="8839200" cy="695325"/>
            <a:chOff x="381000" y="2971800"/>
            <a:chExt cx="8839200" cy="695152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81000" y="2971800"/>
              <a:ext cx="5060040" cy="43102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ATGM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Anti-tank Guided Missile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905000" y="3352922"/>
              <a:ext cx="7315200" cy="31403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Протитанкова керована ракета</a:t>
              </a:r>
              <a:endParaRPr lang="ru-RU" b="1" i="1" spc="50" dirty="0">
                <a:ln w="11430"/>
              </a:endParaRPr>
            </a:p>
          </p:txBody>
        </p:sp>
      </p:grpSp>
      <p:pic>
        <p:nvPicPr>
          <p:cNvPr id="50185" name="Picture 35" descr="Anti-Tank Guided Missile 9M113M  of the «Konkurs-M» Syst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4267200"/>
            <a:ext cx="1300163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186" name="Группа 30"/>
          <p:cNvGrpSpPr>
            <a:grpSpLocks/>
          </p:cNvGrpSpPr>
          <p:nvPr/>
        </p:nvGrpSpPr>
        <p:grpSpPr bwMode="auto">
          <a:xfrm>
            <a:off x="304800" y="5791200"/>
            <a:ext cx="5105400" cy="700088"/>
            <a:chOff x="381000" y="2971800"/>
            <a:chExt cx="10575471" cy="699676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81000" y="2971800"/>
              <a:ext cx="5960972" cy="43063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how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Howitzer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641271" y="3357444"/>
              <a:ext cx="7315200" cy="3140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Гаубиця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50187" name="Группа 30"/>
          <p:cNvGrpSpPr>
            <a:grpSpLocks/>
          </p:cNvGrpSpPr>
          <p:nvPr/>
        </p:nvGrpSpPr>
        <p:grpSpPr bwMode="auto">
          <a:xfrm>
            <a:off x="304800" y="1970088"/>
            <a:ext cx="5759450" cy="696912"/>
            <a:chOff x="381000" y="2971798"/>
            <a:chExt cx="12370802" cy="69655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81000" y="2971798"/>
              <a:ext cx="12370802" cy="43077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AGL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Automatic Grenade Launcher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541889" y="3354504"/>
              <a:ext cx="9115779" cy="31385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Автоматичний гранатомет</a:t>
              </a:r>
              <a:endParaRPr lang="ru-RU" b="1" i="1" spc="50" dirty="0">
                <a:ln w="11430"/>
              </a:endParaRPr>
            </a:p>
          </p:txBody>
        </p:sp>
      </p:grpSp>
      <p:pic>
        <p:nvPicPr>
          <p:cNvPr id="50188" name="Picture 22" descr="http://www.gatling.ucoz.ua/_pu/3/920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0438" y="1981200"/>
            <a:ext cx="1528762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189" name="Группа 30"/>
          <p:cNvGrpSpPr>
            <a:grpSpLocks/>
          </p:cNvGrpSpPr>
          <p:nvPr/>
        </p:nvGrpSpPr>
        <p:grpSpPr bwMode="auto">
          <a:xfrm>
            <a:off x="304800" y="3505200"/>
            <a:ext cx="8839200" cy="695325"/>
            <a:chOff x="381000" y="2971800"/>
            <a:chExt cx="8839200" cy="695152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81000" y="2971800"/>
              <a:ext cx="3409075" cy="43078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AR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Assault Rifle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905000" y="3352922"/>
              <a:ext cx="7315200" cy="31403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Штурмова гвинтівка, автомат</a:t>
              </a:r>
              <a:endParaRPr lang="ru-RU" b="1" i="1" spc="50" dirty="0">
                <a:ln w="11430"/>
              </a:endParaRPr>
            </a:p>
          </p:txBody>
        </p:sp>
      </p:grpSp>
      <p:pic>
        <p:nvPicPr>
          <p:cNvPr id="50190" name="Picture 26" descr="Файл:AK-47 type II Part DM-ST-89-011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64350" y="3505200"/>
            <a:ext cx="1898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1" name="Picture 28" descr="m198 howitzer ran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21525" y="5715000"/>
            <a:ext cx="15652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3810000" y="914400"/>
            <a:ext cx="504920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 smtClean="0">
                <a:solidFill>
                  <a:srgbClr val="002060"/>
                </a:solidFill>
              </a:rPr>
              <a:t>COMBAT EQUIPMENT</a:t>
            </a:r>
            <a:endParaRPr lang="uk-UA" sz="35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F42BCC-66CB-4895-A959-BF3BF4BB33C8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grpSp>
        <p:nvGrpSpPr>
          <p:cNvPr id="51205" name="Группа 30"/>
          <p:cNvGrpSpPr>
            <a:grpSpLocks/>
          </p:cNvGrpSpPr>
          <p:nvPr/>
        </p:nvGrpSpPr>
        <p:grpSpPr bwMode="auto">
          <a:xfrm>
            <a:off x="304800" y="1981200"/>
            <a:ext cx="4916488" cy="701675"/>
            <a:chOff x="381000" y="2971800"/>
            <a:chExt cx="10368742" cy="70126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81000" y="2971800"/>
              <a:ext cx="9003956" cy="43102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LMG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Light Machine-Gun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434542" y="3359030"/>
              <a:ext cx="7315200" cy="31403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Легкий кулемет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51206" name="Группа 30"/>
          <p:cNvGrpSpPr>
            <a:grpSpLocks/>
          </p:cNvGrpSpPr>
          <p:nvPr/>
        </p:nvGrpSpPr>
        <p:grpSpPr bwMode="auto">
          <a:xfrm>
            <a:off x="304800" y="2819400"/>
            <a:ext cx="5421313" cy="701675"/>
            <a:chOff x="381000" y="2971800"/>
            <a:chExt cx="9980989" cy="701265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81000" y="2971800"/>
              <a:ext cx="6352349" cy="43102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MG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Machine-Gun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046790" y="3359033"/>
              <a:ext cx="7315199" cy="3140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Кулемет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51207" name="Группа 30"/>
          <p:cNvGrpSpPr>
            <a:grpSpLocks/>
          </p:cNvGrpSpPr>
          <p:nvPr/>
        </p:nvGrpSpPr>
        <p:grpSpPr bwMode="auto">
          <a:xfrm>
            <a:off x="304800" y="4572000"/>
            <a:ext cx="7816850" cy="700088"/>
            <a:chOff x="381000" y="2971800"/>
            <a:chExt cx="8978020" cy="699676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81000" y="2971800"/>
              <a:ext cx="6066702" cy="43102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RPG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Rocket-Propelled Grenade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043820" y="3357445"/>
              <a:ext cx="7315200" cy="31403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Ручний протитанковий гранатомет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51208" name="Группа 30"/>
          <p:cNvGrpSpPr>
            <a:grpSpLocks/>
          </p:cNvGrpSpPr>
          <p:nvPr/>
        </p:nvGrpSpPr>
        <p:grpSpPr bwMode="auto">
          <a:xfrm>
            <a:off x="304800" y="5410200"/>
            <a:ext cx="8763000" cy="690563"/>
            <a:chOff x="-4267200" y="7316566"/>
            <a:chExt cx="8763000" cy="69058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4267200" y="7316566"/>
              <a:ext cx="4128053" cy="43102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SMG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Sub-Machine-Gun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2819400" y="7693123"/>
              <a:ext cx="7315200" cy="31403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Пістолет-кулемет</a:t>
              </a:r>
              <a:endParaRPr lang="ru-RU" b="1" i="1" spc="50" dirty="0">
                <a:ln w="11430"/>
              </a:endParaRPr>
            </a:p>
          </p:txBody>
        </p:sp>
      </p:grpSp>
      <p:pic>
        <p:nvPicPr>
          <p:cNvPr id="51209" name="Picture 23" descr="http://www.imfdb.org/images/archive/e/e5/20091011033847!Rpg-7-1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4648200"/>
            <a:ext cx="2305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25" descr="http://upload.wikimedia.org/wikipedia/commons/3/3a/Hkmp5count-terr-wi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1700" y="5535613"/>
            <a:ext cx="13335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27" descr="http://upload.wikimedia.org/wikipedia/commons/8/87/M249m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981200"/>
            <a:ext cx="12922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29" descr="Israel Weapon Industries IWI NEGEV NG7 LMG/LMG SF Belt-Fed 7.62mm NATO “Light Machine Gun”: Lightweight and Highly-Mobile Select-Fire 7.62x51mm Medium Machine Gun/General Purpose Machine Gun (MMG/GPMG) for Military Infantry Special Operations Forces (SOF) Missions in Urban Warfare Environments (Video!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1913" y="2819400"/>
            <a:ext cx="13858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13" name="Группа 30"/>
          <p:cNvGrpSpPr>
            <a:grpSpLocks/>
          </p:cNvGrpSpPr>
          <p:nvPr/>
        </p:nvGrpSpPr>
        <p:grpSpPr bwMode="auto">
          <a:xfrm>
            <a:off x="304800" y="3657600"/>
            <a:ext cx="5421313" cy="701675"/>
            <a:chOff x="381000" y="2971800"/>
            <a:chExt cx="9980989" cy="70126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81000" y="2971800"/>
              <a:ext cx="4636976" cy="43063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mort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Mortar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046790" y="3359033"/>
              <a:ext cx="7315199" cy="3140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Міномет</a:t>
              </a:r>
              <a:endParaRPr lang="ru-RU" b="1" i="1" spc="50" dirty="0">
                <a:ln w="11430"/>
              </a:endParaRPr>
            </a:p>
          </p:txBody>
        </p:sp>
      </p:grpSp>
      <p:pic>
        <p:nvPicPr>
          <p:cNvPr id="51214" name="Picture 24" descr="http://www.clker.com/cliparts/a/a/6/e/11974343351819594000Anonymous_mortar.svg.h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3505200"/>
            <a:ext cx="673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3810000" y="914400"/>
            <a:ext cx="504920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 smtClean="0">
                <a:solidFill>
                  <a:srgbClr val="002060"/>
                </a:solidFill>
              </a:rPr>
              <a:t>COMBAT EQUIPMENT</a:t>
            </a:r>
            <a:endParaRPr lang="uk-UA" sz="35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16539-4477-4EB0-9BDF-97A267295EC6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grpSp>
        <p:nvGrpSpPr>
          <p:cNvPr id="52229" name="Группа 30"/>
          <p:cNvGrpSpPr>
            <a:grpSpLocks/>
          </p:cNvGrpSpPr>
          <p:nvPr/>
        </p:nvGrpSpPr>
        <p:grpSpPr bwMode="auto">
          <a:xfrm>
            <a:off x="304800" y="4495800"/>
            <a:ext cx="8763000" cy="763588"/>
            <a:chOff x="381000" y="2971800"/>
            <a:chExt cx="8763000" cy="764029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381000" y="2971800"/>
              <a:ext cx="4398705" cy="43113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NVG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Night Vision Google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828800" y="3421438"/>
              <a:ext cx="7315200" cy="31439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Прилад нічного бачення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52230" name="Группа 30"/>
          <p:cNvGrpSpPr>
            <a:grpSpLocks/>
          </p:cNvGrpSpPr>
          <p:nvPr/>
        </p:nvGrpSpPr>
        <p:grpSpPr bwMode="auto">
          <a:xfrm>
            <a:off x="304800" y="2667000"/>
            <a:ext cx="8763000" cy="763588"/>
            <a:chOff x="381000" y="2971800"/>
            <a:chExt cx="8763000" cy="764029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381000" y="2971800"/>
              <a:ext cx="5304657" cy="43113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GPS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Global Positioning System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828800" y="3421438"/>
              <a:ext cx="7315200" cy="31439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Глобальна система позиціонування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52231" name="Группа 30"/>
          <p:cNvGrpSpPr>
            <a:grpSpLocks/>
          </p:cNvGrpSpPr>
          <p:nvPr/>
        </p:nvGrpSpPr>
        <p:grpSpPr bwMode="auto">
          <a:xfrm>
            <a:off x="304800" y="5408613"/>
            <a:ext cx="8763000" cy="763587"/>
            <a:chOff x="381000" y="2971800"/>
            <a:chExt cx="8763000" cy="764029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81000" y="2971800"/>
              <a:ext cx="5054076" cy="43113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UAV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Unmanned Aerial Vehicle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828800" y="3421438"/>
              <a:ext cx="7315200" cy="31439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Безпілотний літальний апарат (БПЛА)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52232" name="Группа 30"/>
          <p:cNvGrpSpPr>
            <a:grpSpLocks/>
          </p:cNvGrpSpPr>
          <p:nvPr/>
        </p:nvGrpSpPr>
        <p:grpSpPr bwMode="auto">
          <a:xfrm>
            <a:off x="304800" y="3581400"/>
            <a:ext cx="8763000" cy="763588"/>
            <a:chOff x="381000" y="2971800"/>
            <a:chExt cx="8763000" cy="76402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81000" y="2971800"/>
              <a:ext cx="6094938" cy="43113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IPE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Individual Protective Equipment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828800" y="3421438"/>
              <a:ext cx="7315200" cy="31439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Засоби індивідуального захисту (протигаз, ЗЗК)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52233" name="Группа 30"/>
          <p:cNvGrpSpPr>
            <a:grpSpLocks/>
          </p:cNvGrpSpPr>
          <p:nvPr/>
        </p:nvGrpSpPr>
        <p:grpSpPr bwMode="auto">
          <a:xfrm>
            <a:off x="304800" y="1828800"/>
            <a:ext cx="8763000" cy="763588"/>
            <a:chOff x="381000" y="2971800"/>
            <a:chExt cx="8763000" cy="76402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81000" y="2971800"/>
              <a:ext cx="4515980" cy="43113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BDU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Battle Dress Uniform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828800" y="3421438"/>
              <a:ext cx="7315200" cy="31439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Польова форма (США)</a:t>
              </a:r>
              <a:endParaRPr lang="ru-RU" b="1" i="1" spc="50" dirty="0">
                <a:ln w="1143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810000" y="914400"/>
            <a:ext cx="504920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 smtClean="0">
                <a:solidFill>
                  <a:srgbClr val="002060"/>
                </a:solidFill>
              </a:rPr>
              <a:t>COMBAT EQUIPMENT</a:t>
            </a:r>
            <a:endParaRPr lang="uk-UA" sz="35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3251" name="Picture 2" descr="Файл:Exclamation mark r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16764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 bwMode="auto">
          <a:xfrm>
            <a:off x="6911840" y="1572161"/>
            <a:ext cx="1622560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80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CP</a:t>
            </a:r>
            <a:endParaRPr lang="ru-RU" sz="8000" b="1" spc="50" dirty="0">
              <a:ln w="11430"/>
              <a:solidFill>
                <a:srgbClr val="0066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568976" y="1905000"/>
            <a:ext cx="2332690" cy="43088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spc="50" dirty="0">
                <a:ln w="11430"/>
                <a:solidFill>
                  <a:srgbClr val="000066"/>
                </a:solidFill>
              </a:rPr>
              <a:t>Command Post</a:t>
            </a:r>
            <a:endParaRPr lang="ru-RU" sz="2200" b="1" spc="50" dirty="0">
              <a:ln w="11430"/>
              <a:solidFill>
                <a:srgbClr val="000066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1568976" y="2312313"/>
            <a:ext cx="2058577" cy="43088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spc="50" dirty="0">
                <a:ln w="11430"/>
                <a:solidFill>
                  <a:srgbClr val="000066"/>
                </a:solidFill>
              </a:rPr>
              <a:t>Control Point</a:t>
            </a:r>
            <a:endParaRPr lang="ru-RU" sz="2200" b="1" spc="50" dirty="0">
              <a:ln w="11430"/>
              <a:solidFill>
                <a:srgbClr val="000066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1568976" y="2769513"/>
            <a:ext cx="1789272" cy="43088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spc="50" dirty="0">
                <a:ln w="11430"/>
                <a:solidFill>
                  <a:srgbClr val="000066"/>
                </a:solidFill>
              </a:rPr>
              <a:t>Checkpoint</a:t>
            </a:r>
            <a:endParaRPr lang="ru-RU" sz="2200" b="1" spc="50" dirty="0">
              <a:ln w="11430"/>
              <a:solidFill>
                <a:srgbClr val="000066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1568976" y="3226713"/>
            <a:ext cx="2359941" cy="43088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spc="50" dirty="0">
                <a:ln w="11430"/>
                <a:solidFill>
                  <a:srgbClr val="000066"/>
                </a:solidFill>
              </a:rPr>
              <a:t>Civil Protection</a:t>
            </a:r>
            <a:endParaRPr lang="ru-RU" sz="2200" b="1" spc="50" dirty="0">
              <a:ln w="11430"/>
              <a:solidFill>
                <a:srgbClr val="000066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1568976" y="3683913"/>
            <a:ext cx="2323072" cy="43088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spc="50" dirty="0">
                <a:ln w="11430"/>
                <a:solidFill>
                  <a:srgbClr val="000066"/>
                </a:solidFill>
              </a:rPr>
              <a:t>Collection Plan</a:t>
            </a:r>
            <a:endParaRPr lang="ru-RU" sz="2200" b="1" spc="50" dirty="0">
              <a:ln w="11430"/>
              <a:solidFill>
                <a:srgbClr val="000066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1568976" y="4114800"/>
            <a:ext cx="2876108" cy="43088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spc="50" dirty="0">
                <a:ln w="11430"/>
                <a:solidFill>
                  <a:srgbClr val="000066"/>
                </a:solidFill>
              </a:rPr>
              <a:t>Capability Package</a:t>
            </a:r>
            <a:endParaRPr lang="ru-RU" sz="2200" b="1" spc="50" dirty="0">
              <a:ln w="11430"/>
              <a:solidFill>
                <a:srgbClr val="000066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1568976" y="4598313"/>
            <a:ext cx="2590774" cy="43088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spc="50" dirty="0">
                <a:ln w="11430"/>
                <a:solidFill>
                  <a:srgbClr val="000066"/>
                </a:solidFill>
              </a:rPr>
              <a:t>Convoy Planning</a:t>
            </a:r>
            <a:endParaRPr lang="ru-RU" sz="2200" b="1" spc="50" dirty="0">
              <a:ln w="11430"/>
              <a:solidFill>
                <a:srgbClr val="000066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1568976" y="5055513"/>
            <a:ext cx="5060424" cy="43088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spc="50" dirty="0">
                <a:ln w="11430"/>
                <a:solidFill>
                  <a:srgbClr val="000066"/>
                </a:solidFill>
              </a:rPr>
              <a:t>Camp Pendleton</a:t>
            </a:r>
            <a:r>
              <a:rPr lang="en-US" sz="2200" dirty="0">
                <a:solidFill>
                  <a:srgbClr val="000066"/>
                </a:solidFill>
              </a:rPr>
              <a:t> </a:t>
            </a:r>
            <a:r>
              <a:rPr lang="en-US" i="1" dirty="0">
                <a:solidFill>
                  <a:srgbClr val="000066"/>
                </a:solidFill>
              </a:rPr>
              <a:t>(</a:t>
            </a:r>
            <a:r>
              <a:rPr lang="uk-UA" i="1" dirty="0">
                <a:solidFill>
                  <a:srgbClr val="000066"/>
                </a:solidFill>
              </a:rPr>
              <a:t>База </a:t>
            </a:r>
            <a:r>
              <a:rPr lang="uk-UA" i="1" dirty="0" err="1">
                <a:solidFill>
                  <a:srgbClr val="000066"/>
                </a:solidFill>
              </a:rPr>
              <a:t>морпіхоти</a:t>
            </a:r>
            <a:r>
              <a:rPr lang="uk-UA" i="1" dirty="0">
                <a:solidFill>
                  <a:srgbClr val="000066"/>
                </a:solidFill>
              </a:rPr>
              <a:t> США</a:t>
            </a:r>
            <a:r>
              <a:rPr lang="en-US" i="1" dirty="0">
                <a:solidFill>
                  <a:srgbClr val="000066"/>
                </a:solidFill>
              </a:rPr>
              <a:t>)</a:t>
            </a:r>
            <a:endParaRPr lang="ru-RU" b="1" spc="50" dirty="0">
              <a:ln w="11430"/>
              <a:solidFill>
                <a:srgbClr val="000066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1568976" y="5512713"/>
            <a:ext cx="3130985" cy="43088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spc="50" dirty="0">
                <a:ln w="11430"/>
                <a:solidFill>
                  <a:srgbClr val="000066"/>
                </a:solidFill>
              </a:rPr>
              <a:t>Collective Protection</a:t>
            </a:r>
            <a:endParaRPr lang="ru-RU" sz="2200" b="1" spc="50" dirty="0">
              <a:ln w="11430"/>
              <a:solidFill>
                <a:srgbClr val="000066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1568976" y="5943600"/>
            <a:ext cx="1904689" cy="43088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200" b="1" spc="50" dirty="0">
                <a:ln w="11430"/>
                <a:solidFill>
                  <a:srgbClr val="000066"/>
                </a:solidFill>
              </a:rPr>
              <a:t>Choke Point</a:t>
            </a:r>
            <a:endParaRPr lang="ru-RU" sz="2200" b="1" spc="50" dirty="0">
              <a:ln w="11430"/>
              <a:solidFill>
                <a:srgbClr val="000066"/>
              </a:solidFill>
            </a:endParaRPr>
          </a:p>
        </p:txBody>
      </p:sp>
      <p:pic>
        <p:nvPicPr>
          <p:cNvPr id="53263" name="Picture 4" descr="http://i859.photobucket.com/albums/ab158/crackedtopicpics/surpri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1313" y="3373438"/>
            <a:ext cx="2376487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4" name="Picture 8" descr="http://longruble.ru/wp-content/uploads/2013/10/%D0%A1%D1%82%D1%80%D0%B5%D0%BB%D0%BA%D0%B0-%D0%B2%D0%BD%D0%B8%D0%B7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696252">
            <a:off x="4948238" y="2208213"/>
            <a:ext cx="213995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65" name="Дата 8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9DEFA3-A871-41E5-9DDC-AC535AC10ABA}" type="datetime1">
              <a:rPr lang="uk-UA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05.04.2024</a:t>
            </a:fld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40966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9614DB-07AD-4C0C-AC59-C84CB5B82E1A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295400" y="228600"/>
            <a:ext cx="7010400" cy="553998"/>
          </a:xfrm>
          <a:prstGeom prst="rect">
            <a:avLst/>
          </a:prstGeom>
          <a:noFill/>
          <a:ln w="50800" cap="flat">
            <a:noFill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Questions</a:t>
            </a: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971550"/>
            <a:ext cx="5943600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2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E530E5-63E2-4B64-B590-1F639EFFF0A2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381000" y="1905000"/>
            <a:ext cx="5715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ABBREVIATION</a:t>
            </a:r>
            <a:r>
              <a:rPr lang="ru-RU" sz="2000" dirty="0"/>
              <a:t> </a:t>
            </a:r>
            <a:r>
              <a:rPr lang="ru-RU" sz="2000" b="1" i="1" dirty="0"/>
              <a:t>-  </a:t>
            </a:r>
            <a:r>
              <a:rPr lang="en-US" sz="2000" b="1" i="1" dirty="0"/>
              <a:t>a shortened or contracted form of a word or phrase, used to represent the whole</a:t>
            </a:r>
            <a:endParaRPr lang="en-US" sz="20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19400" y="4038600"/>
            <a:ext cx="6019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16363">
              <a:defRPr/>
            </a:pPr>
            <a:r>
              <a:rPr lang="en-US" sz="2000" b="1" u="sng" dirty="0" smtClean="0">
                <a:solidFill>
                  <a:srgbClr val="FF0000"/>
                </a:solidFill>
              </a:rPr>
              <a:t>ACRONYM</a:t>
            </a:r>
            <a:r>
              <a:rPr lang="en-US" sz="2000" b="1" dirty="0" smtClean="0"/>
              <a:t> - </a:t>
            </a:r>
            <a:r>
              <a:rPr lang="en-US" sz="2000" b="1" i="1" dirty="0" smtClean="0"/>
              <a:t>a </a:t>
            </a:r>
            <a:r>
              <a:rPr lang="en-US" sz="2000" b="1" i="1" dirty="0"/>
              <a:t>word formed from the initial letters or groups of letters of words in a set phrase or series of words and pronounced as a separate </a:t>
            </a:r>
            <a:r>
              <a:rPr lang="en-US" sz="2000" b="1" i="1" dirty="0" smtClean="0"/>
              <a:t>word</a:t>
            </a:r>
          </a:p>
        </p:txBody>
      </p:sp>
      <p:sp>
        <p:nvSpPr>
          <p:cNvPr id="6151" name="Прямоугольник 7"/>
          <p:cNvSpPr>
            <a:spLocks noChangeArrowheads="1"/>
          </p:cNvSpPr>
          <p:nvPr/>
        </p:nvSpPr>
        <p:spPr bwMode="auto">
          <a:xfrm>
            <a:off x="3810000" y="5334000"/>
            <a:ext cx="487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Common examples of acronyms include </a:t>
            </a:r>
            <a:r>
              <a:rPr lang="en-US" sz="1600" i="1" dirty="0"/>
              <a:t>NASA</a:t>
            </a:r>
            <a:r>
              <a:rPr lang="en-US" sz="1600" dirty="0"/>
              <a:t> (an </a:t>
            </a:r>
            <a:r>
              <a:rPr lang="en-US" sz="1600" i="1" dirty="0"/>
              <a:t>acronym</a:t>
            </a:r>
            <a:r>
              <a:rPr lang="en-US" sz="1600" dirty="0"/>
              <a:t> for </a:t>
            </a:r>
            <a:r>
              <a:rPr lang="en-US" sz="1600" i="1" dirty="0"/>
              <a:t>National Aeronautics and Space Administration</a:t>
            </a:r>
            <a:r>
              <a:rPr lang="en-US" sz="1600" dirty="0"/>
              <a:t>) </a:t>
            </a:r>
            <a:endParaRPr lang="en-US" sz="1600" i="1" dirty="0"/>
          </a:p>
        </p:txBody>
      </p:sp>
      <p:pic>
        <p:nvPicPr>
          <p:cNvPr id="6152" name="Picture 10" descr="http://www.abbreviations.com/root/app_common/img/top_logo_abb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828800"/>
            <a:ext cx="27066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2" descr="http://api.ning.com/files/QdOl76r8*AuPPk5StcT0lL79EMviSHEBb51fP0H38isZC-DgzFV4dAqHKat2yqyild0D1IA5yneBWXElVYvNzMoXIZg36yYF/acronym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613" y="4419600"/>
            <a:ext cx="21605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28600" y="1828800"/>
            <a:ext cx="5943600" cy="1752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90800" y="3886200"/>
            <a:ext cx="6324600" cy="243840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00" y="1066800"/>
            <a:ext cx="310854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uk-UA" sz="36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1301750" y="381000"/>
            <a:ext cx="708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/>
              <a:t>MEANING OF ABBREVIATIONS</a:t>
            </a:r>
            <a:endParaRPr lang="ru-RU" sz="20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7174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B9B376-8091-43C5-9EF6-6F0DB79A4EB2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0025" y="990600"/>
            <a:ext cx="515397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69875" indent="3175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sz="3600" b="1" i="1" dirty="0" smtClean="0">
                <a:solidFill>
                  <a:srgbClr val="000066"/>
                </a:solidFill>
                <a:cs typeface="Arial" charset="0"/>
              </a:rPr>
              <a:t>TRAINING\EXERCISE</a:t>
            </a:r>
            <a:endParaRPr lang="en-US" sz="3600" b="1" i="1" dirty="0">
              <a:solidFill>
                <a:srgbClr val="000066"/>
              </a:solidFill>
              <a:cs typeface="Arial" charset="0"/>
            </a:endParaRPr>
          </a:p>
        </p:txBody>
      </p:sp>
      <p:grpSp>
        <p:nvGrpSpPr>
          <p:cNvPr id="2" name="Группа 38"/>
          <p:cNvGrpSpPr>
            <a:grpSpLocks/>
          </p:cNvGrpSpPr>
          <p:nvPr/>
        </p:nvGrpSpPr>
        <p:grpSpPr bwMode="auto">
          <a:xfrm>
            <a:off x="228600" y="1828800"/>
            <a:ext cx="8659813" cy="736600"/>
            <a:chOff x="381000" y="1905000"/>
            <a:chExt cx="11861983" cy="74317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81000" y="1905000"/>
              <a:ext cx="7003713" cy="43473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tabLst>
                  <a:tab pos="1255713" algn="l"/>
                  <a:tab pos="1433513" algn="l"/>
                </a:tabLst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CAX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Combined Arms Exercise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364150" y="2331777"/>
              <a:ext cx="9878833" cy="31640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Загальновійськове навчання (морська піхота США)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7175" name="Группа 38"/>
          <p:cNvGrpSpPr>
            <a:grpSpLocks/>
          </p:cNvGrpSpPr>
          <p:nvPr/>
        </p:nvGrpSpPr>
        <p:grpSpPr bwMode="auto">
          <a:xfrm>
            <a:off x="228600" y="4851400"/>
            <a:ext cx="8659813" cy="736600"/>
            <a:chOff x="381000" y="1905000"/>
            <a:chExt cx="11861983" cy="74317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81000" y="1905000"/>
              <a:ext cx="4712501" cy="43473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MAPEX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Map Exercise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364150" y="2331777"/>
              <a:ext cx="9878833" cy="31640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Навчання на картах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7176" name="Группа 38"/>
          <p:cNvGrpSpPr>
            <a:grpSpLocks/>
          </p:cNvGrpSpPr>
          <p:nvPr/>
        </p:nvGrpSpPr>
        <p:grpSpPr bwMode="auto">
          <a:xfrm>
            <a:off x="228600" y="3378200"/>
            <a:ext cx="8659813" cy="736600"/>
            <a:chOff x="381000" y="1905000"/>
            <a:chExt cx="11861983" cy="743179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81000" y="1905000"/>
              <a:ext cx="6592671" cy="43473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FTX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Field Training Exercise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364150" y="2331777"/>
              <a:ext cx="9878833" cy="31640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Тактичне навчання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7177" name="Группа 38"/>
          <p:cNvGrpSpPr>
            <a:grpSpLocks/>
          </p:cNvGrpSpPr>
          <p:nvPr/>
        </p:nvGrpSpPr>
        <p:grpSpPr bwMode="auto">
          <a:xfrm>
            <a:off x="228600" y="2590800"/>
            <a:ext cx="8686800" cy="736600"/>
            <a:chOff x="381000" y="1905000"/>
            <a:chExt cx="11898898" cy="74317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81000" y="1905000"/>
              <a:ext cx="6837979" cy="43473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CPX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Command Post Exercise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401065" y="2331777"/>
              <a:ext cx="9878833" cy="31640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Командно-штабне навчання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7178" name="Группа 38"/>
          <p:cNvGrpSpPr>
            <a:grpSpLocks/>
          </p:cNvGrpSpPr>
          <p:nvPr/>
        </p:nvGrpSpPr>
        <p:grpSpPr bwMode="auto">
          <a:xfrm>
            <a:off x="228600" y="5664200"/>
            <a:ext cx="8659813" cy="736600"/>
            <a:chOff x="381000" y="1905000"/>
            <a:chExt cx="11861983" cy="743179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81000" y="1905000"/>
              <a:ext cx="7741044" cy="43473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STX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Situational Training Exercise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364150" y="2331777"/>
              <a:ext cx="9878833" cy="31640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Тактичне заняття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7179" name="Группа 38"/>
          <p:cNvGrpSpPr>
            <a:grpSpLocks/>
          </p:cNvGrpSpPr>
          <p:nvPr/>
        </p:nvGrpSpPr>
        <p:grpSpPr bwMode="auto">
          <a:xfrm>
            <a:off x="228600" y="4114800"/>
            <a:ext cx="8659813" cy="736600"/>
            <a:chOff x="381000" y="1905000"/>
            <a:chExt cx="11861983" cy="743179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381000" y="1905000"/>
              <a:ext cx="6671542" cy="43473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LTX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Lane Training Exercise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364150" y="2331777"/>
              <a:ext cx="9878833" cy="31640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Тактико-стройове заняття</a:t>
              </a:r>
              <a:endParaRPr lang="ru-RU" b="1" i="1" spc="50" dirty="0">
                <a:ln w="1143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E6CE6D-6E33-43A7-BDA9-391433E70D13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b="1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914400"/>
            <a:ext cx="510049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 smtClean="0">
                <a:solidFill>
                  <a:srgbClr val="000066"/>
                </a:solidFill>
                <a:cs typeface="Arial" charset="0"/>
              </a:rPr>
              <a:t>ALLIED PUBLICATION</a:t>
            </a:r>
            <a:endParaRPr lang="uk-UA" sz="36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269" name="Группа 38"/>
          <p:cNvGrpSpPr>
            <a:grpSpLocks/>
          </p:cNvGrpSpPr>
          <p:nvPr/>
        </p:nvGrpSpPr>
        <p:grpSpPr bwMode="auto">
          <a:xfrm>
            <a:off x="381000" y="1905000"/>
            <a:ext cx="6519863" cy="750888"/>
            <a:chOff x="381000" y="1905001"/>
            <a:chExt cx="4851186" cy="75035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81000" y="1905001"/>
              <a:ext cx="4521481" cy="43092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AAP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Allied Administrative Publication</a:t>
              </a:r>
              <a:r>
                <a:rPr lang="ru-RU" sz="2200" b="1" spc="50" dirty="0">
                  <a:ln w="11430"/>
                  <a:solidFill>
                    <a:srgbClr val="0066FF"/>
                  </a:solidFill>
                </a:rPr>
                <a:t> 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288062" y="2286000"/>
              <a:ext cx="3944124" cy="36936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Адміністративний документ ОЗС НАТО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1270" name="Группа 31"/>
          <p:cNvGrpSpPr>
            <a:grpSpLocks/>
          </p:cNvGrpSpPr>
          <p:nvPr/>
        </p:nvGrpSpPr>
        <p:grpSpPr bwMode="auto">
          <a:xfrm>
            <a:off x="381000" y="2789238"/>
            <a:ext cx="8534400" cy="766762"/>
            <a:chOff x="381000" y="2971800"/>
            <a:chExt cx="8534400" cy="76624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81000" y="2971800"/>
              <a:ext cx="5188922" cy="43064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AArtyP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Allied Artillery Publication</a:t>
              </a:r>
              <a:r>
                <a:rPr lang="ru-RU" sz="2200" b="1" spc="50" dirty="0">
                  <a:ln w="11430"/>
                  <a:solidFill>
                    <a:srgbClr val="0066FF"/>
                  </a:solidFill>
                </a:rPr>
                <a:t> 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600200" y="3424533"/>
              <a:ext cx="7315200" cy="31350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Керівний документ ОЗС НАТО з питань   артилерії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1271" name="Группа 32"/>
          <p:cNvGrpSpPr>
            <a:grpSpLocks/>
          </p:cNvGrpSpPr>
          <p:nvPr/>
        </p:nvGrpSpPr>
        <p:grpSpPr bwMode="auto">
          <a:xfrm>
            <a:off x="381000" y="3627438"/>
            <a:ext cx="8534400" cy="766762"/>
            <a:chOff x="381000" y="2971800"/>
            <a:chExt cx="8534400" cy="766241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381000" y="2971800"/>
              <a:ext cx="6355139" cy="43064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ADatP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Allied Data Processing Publication</a:t>
              </a:r>
              <a:r>
                <a:rPr lang="ru-RU" sz="2200" b="1" spc="50" dirty="0">
                  <a:ln w="11430"/>
                  <a:solidFill>
                    <a:srgbClr val="0066FF"/>
                  </a:solidFill>
                </a:rPr>
                <a:t> 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600200" y="3424533"/>
              <a:ext cx="7315200" cy="31350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Керівний документ ОЗС НАТО з обробки інформації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1272" name="Группа 35"/>
          <p:cNvGrpSpPr>
            <a:grpSpLocks/>
          </p:cNvGrpSpPr>
          <p:nvPr/>
        </p:nvGrpSpPr>
        <p:grpSpPr bwMode="auto">
          <a:xfrm>
            <a:off x="381000" y="4448175"/>
            <a:ext cx="8534400" cy="766763"/>
            <a:chOff x="381000" y="2971800"/>
            <a:chExt cx="8534400" cy="766347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381000" y="2971800"/>
              <a:ext cx="5808514" cy="43064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AEP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Allied Engineering Publication</a:t>
              </a:r>
              <a:r>
                <a:rPr lang="ru-RU" sz="2200" b="1" spc="50" dirty="0">
                  <a:ln w="11430"/>
                  <a:solidFill>
                    <a:srgbClr val="0066FF"/>
                  </a:solidFill>
                </a:rPr>
                <a:t> 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600200" y="3424533"/>
              <a:ext cx="7315200" cy="31361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Керівний документ ОЗС НАТО щодо інженерних робіт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1273" name="Группа 38"/>
          <p:cNvGrpSpPr>
            <a:grpSpLocks/>
          </p:cNvGrpSpPr>
          <p:nvPr/>
        </p:nvGrpSpPr>
        <p:grpSpPr bwMode="auto">
          <a:xfrm>
            <a:off x="365125" y="5334000"/>
            <a:ext cx="8702675" cy="989013"/>
            <a:chOff x="381000" y="1904999"/>
            <a:chExt cx="8702605" cy="987723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81000" y="1904999"/>
              <a:ext cx="4742772" cy="43064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AFS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ACO Forces Standards</a:t>
              </a:r>
              <a:r>
                <a:rPr lang="ru-RU" sz="2200" b="1" spc="50" dirty="0">
                  <a:ln w="11430"/>
                  <a:solidFill>
                    <a:srgbClr val="0066FF"/>
                  </a:solidFill>
                </a:rPr>
                <a:t> 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625490" y="2357733"/>
              <a:ext cx="7458115" cy="53498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1450" indent="-171450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Стандарти Стратегічного Командування НАТО з операцій</a:t>
              </a:r>
              <a:endParaRPr lang="ru-RU" b="1" i="1" spc="50" dirty="0">
                <a:ln w="11430"/>
              </a:endParaRPr>
            </a:p>
          </p:txBody>
        </p:sp>
      </p:grp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1301750" y="381000"/>
            <a:ext cx="708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/>
              <a:t>MEANING OF ABBREVIATIONS</a:t>
            </a:r>
            <a:endParaRPr lang="ru-RU" sz="2000" b="1" dirty="0">
              <a:solidFill>
                <a:srgbClr val="00206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C53078-1187-4DBE-8B50-B346F5942560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914400"/>
            <a:ext cx="510049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>
                <a:solidFill>
                  <a:srgbClr val="000066"/>
                </a:solidFill>
                <a:cs typeface="Arial" charset="0"/>
              </a:rPr>
              <a:t>ALLIED PUBLICATION</a:t>
            </a:r>
            <a:endParaRPr lang="uk-UA" sz="36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294" name="Группа 31"/>
          <p:cNvGrpSpPr>
            <a:grpSpLocks/>
          </p:cNvGrpSpPr>
          <p:nvPr/>
        </p:nvGrpSpPr>
        <p:grpSpPr bwMode="auto">
          <a:xfrm>
            <a:off x="425450" y="3581400"/>
            <a:ext cx="8642350" cy="989013"/>
            <a:chOff x="381000" y="2971799"/>
            <a:chExt cx="8642350" cy="987724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81000" y="2971799"/>
              <a:ext cx="5311583" cy="43064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ALP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Allied Logistic Publication</a:t>
              </a:r>
              <a:r>
                <a:rPr lang="ru-RU" sz="2200" b="1" spc="50" dirty="0">
                  <a:ln w="11430"/>
                  <a:solidFill>
                    <a:srgbClr val="0066FF"/>
                  </a:solidFill>
                </a:rPr>
                <a:t> 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708150" y="3424534"/>
              <a:ext cx="7315200" cy="53498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Керівний документ ОЗС НАТО щодо тилового забезпечення (логістики)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2295" name="Группа 35"/>
          <p:cNvGrpSpPr>
            <a:grpSpLocks/>
          </p:cNvGrpSpPr>
          <p:nvPr/>
        </p:nvGrpSpPr>
        <p:grpSpPr bwMode="auto">
          <a:xfrm>
            <a:off x="457200" y="4724400"/>
            <a:ext cx="8610600" cy="989013"/>
            <a:chOff x="381000" y="2971799"/>
            <a:chExt cx="8610600" cy="987723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381000" y="2971799"/>
              <a:ext cx="5237844" cy="43064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AMedP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Allied Medical Publication</a:t>
              </a:r>
              <a:r>
                <a:rPr lang="ru-RU" sz="2200" b="1" spc="50" dirty="0">
                  <a:ln w="11430"/>
                  <a:solidFill>
                    <a:srgbClr val="0066FF"/>
                  </a:solidFill>
                </a:rPr>
                <a:t> 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676400" y="3424533"/>
              <a:ext cx="7315200" cy="53498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Керівний документ ОЗС НАТО з питань  медичного забезпечення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2296" name="Группа 42"/>
          <p:cNvGrpSpPr>
            <a:grpSpLocks/>
          </p:cNvGrpSpPr>
          <p:nvPr/>
        </p:nvGrpSpPr>
        <p:grpSpPr bwMode="auto">
          <a:xfrm>
            <a:off x="381000" y="1849438"/>
            <a:ext cx="8839200" cy="766762"/>
            <a:chOff x="381000" y="1904999"/>
            <a:chExt cx="8839199" cy="767070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381000" y="1904999"/>
              <a:ext cx="4782590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AJP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Allied Joint Publication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1762084" y="2357734"/>
              <a:ext cx="7458115" cy="31433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Загальний керівний документ ОЗС НАТО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2297" name="Группа 42"/>
          <p:cNvGrpSpPr>
            <a:grpSpLocks/>
          </p:cNvGrpSpPr>
          <p:nvPr/>
        </p:nvGrpSpPr>
        <p:grpSpPr bwMode="auto">
          <a:xfrm>
            <a:off x="381000" y="2717800"/>
            <a:ext cx="8839200" cy="766763"/>
            <a:chOff x="381000" y="1904999"/>
            <a:chExt cx="8839199" cy="767069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81000" y="1904999"/>
              <a:ext cx="5824542" cy="4312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AIntP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Allied Intelligence Publication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762084" y="2357733"/>
              <a:ext cx="7458115" cy="31433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Керівний документ ОЗС НАТО</a:t>
              </a:r>
              <a:r>
                <a:rPr lang="en-US" b="1" i="1" spc="50" dirty="0">
                  <a:ln w="11430"/>
                </a:rPr>
                <a:t> </a:t>
              </a:r>
              <a:r>
                <a:rPr lang="uk-UA" b="1" i="1" spc="50" dirty="0">
                  <a:ln w="11430"/>
                </a:rPr>
                <a:t>з розвідки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2298" name="Группа 30"/>
          <p:cNvGrpSpPr>
            <a:grpSpLocks/>
          </p:cNvGrpSpPr>
          <p:nvPr/>
        </p:nvGrpSpPr>
        <p:grpSpPr bwMode="auto">
          <a:xfrm>
            <a:off x="457200" y="5791200"/>
            <a:ext cx="8382000" cy="965200"/>
            <a:chOff x="381000" y="2971800"/>
            <a:chExt cx="8382000" cy="96677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81000" y="2971800"/>
              <a:ext cx="5774852" cy="43124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AMovP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Allied Movement Publication</a:t>
              </a:r>
              <a:r>
                <a:rPr lang="ru-RU" sz="2200" b="1" spc="50" dirty="0">
                  <a:ln w="11430"/>
                  <a:solidFill>
                    <a:srgbClr val="0066FF"/>
                  </a:solidFill>
                </a:rPr>
                <a:t> 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447800" y="3377957"/>
              <a:ext cx="7315200" cy="56061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268288" indent="-268288">
                <a:lnSpc>
                  <a:spcPct val="80000"/>
                </a:lnSpc>
                <a:defRPr/>
              </a:pPr>
              <a:r>
                <a:rPr lang="uk-UA" sz="2000" b="1" i="1" spc="50" dirty="0">
                  <a:ln w="11430"/>
                </a:rPr>
                <a:t> </a:t>
              </a:r>
              <a:r>
                <a:rPr lang="en-US" sz="2000" b="1" i="1" spc="50" dirty="0">
                  <a:ln w="11430"/>
                </a:rPr>
                <a:t>  </a:t>
              </a: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Керівний документ ОЗС НАТО щодо пересувань (переміщень)</a:t>
              </a:r>
              <a:endParaRPr lang="ru-RU" b="1" i="1" spc="50" dirty="0">
                <a:ln w="11430"/>
              </a:endParaRPr>
            </a:p>
          </p:txBody>
        </p:sp>
      </p:grp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1301750" y="381000"/>
            <a:ext cx="708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/>
              <a:t>MEANING OF ABBREVIATIONS</a:t>
            </a:r>
            <a:endParaRPr lang="ru-RU" sz="2000" b="1" dirty="0">
              <a:solidFill>
                <a:srgbClr val="00206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24000" y="762000"/>
            <a:ext cx="7239000" cy="144463"/>
          </a:xfrm>
          <a:prstGeom prst="rect">
            <a:avLst/>
          </a:prstGeom>
          <a:gradFill flip="none" rotWithShape="1">
            <a:gsLst>
              <a:gs pos="31000">
                <a:srgbClr val="0033CC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8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5DB5F-7AF8-4401-AF8C-C082D30BFA46}" type="slidenum">
              <a:rPr lang="en-US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914400"/>
            <a:ext cx="510049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i="1" dirty="0">
                <a:solidFill>
                  <a:srgbClr val="000066"/>
                </a:solidFill>
                <a:cs typeface="Arial" charset="0"/>
              </a:rPr>
              <a:t>ALLIED PUBLICATION</a:t>
            </a:r>
            <a:endParaRPr lang="uk-UA" sz="3600" b="1" u="sng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17" name="Группа 38"/>
          <p:cNvGrpSpPr>
            <a:grpSpLocks/>
          </p:cNvGrpSpPr>
          <p:nvPr/>
        </p:nvGrpSpPr>
        <p:grpSpPr bwMode="auto">
          <a:xfrm>
            <a:off x="381000" y="3124200"/>
            <a:ext cx="8534400" cy="766763"/>
            <a:chOff x="381000" y="1905000"/>
            <a:chExt cx="9067800" cy="76621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81000" y="1905000"/>
              <a:ext cx="5655206" cy="43064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ATP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Allied Tactical Publication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990685" y="2357735"/>
              <a:ext cx="7458115" cy="31347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Керівний документ ОЗС НАТО з тактичних питань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3318" name="Группа 38"/>
          <p:cNvGrpSpPr>
            <a:grpSpLocks/>
          </p:cNvGrpSpPr>
          <p:nvPr/>
        </p:nvGrpSpPr>
        <p:grpSpPr bwMode="auto">
          <a:xfrm>
            <a:off x="304800" y="4203700"/>
            <a:ext cx="9067800" cy="765175"/>
            <a:chOff x="381000" y="1905000"/>
            <a:chExt cx="9067799" cy="76715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81000" y="1905000"/>
              <a:ext cx="7327646" cy="46225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Bi-SCD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Bilateral Strategic Command Directive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990684" y="2357735"/>
              <a:ext cx="7458115" cy="31442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Двостороння директива Стратегічних командувань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3319" name="Группа 38"/>
          <p:cNvGrpSpPr>
            <a:grpSpLocks/>
          </p:cNvGrpSpPr>
          <p:nvPr/>
        </p:nvGrpSpPr>
        <p:grpSpPr bwMode="auto">
          <a:xfrm>
            <a:off x="304800" y="5305425"/>
            <a:ext cx="9067800" cy="766763"/>
            <a:chOff x="381000" y="1905000"/>
            <a:chExt cx="9067799" cy="76707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81000" y="1905000"/>
              <a:ext cx="5472010" cy="43127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STANAG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Standardization Agreement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990684" y="2357735"/>
              <a:ext cx="7458115" cy="31433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Угода НАТО зі стандартизації</a:t>
              </a:r>
              <a:endParaRPr lang="ru-RU" b="1" i="1" spc="50" dirty="0">
                <a:ln w="11430"/>
              </a:endParaRPr>
            </a:p>
          </p:txBody>
        </p:sp>
      </p:grpSp>
      <p:grpSp>
        <p:nvGrpSpPr>
          <p:cNvPr id="13320" name="Группа 38"/>
          <p:cNvGrpSpPr>
            <a:grpSpLocks/>
          </p:cNvGrpSpPr>
          <p:nvPr/>
        </p:nvGrpSpPr>
        <p:grpSpPr bwMode="auto">
          <a:xfrm>
            <a:off x="304800" y="1981200"/>
            <a:ext cx="8534400" cy="987425"/>
            <a:chOff x="381000" y="1905000"/>
            <a:chExt cx="8534400" cy="988964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81000" y="1905000"/>
              <a:ext cx="5813322" cy="43124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2200" b="1" u="sng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APP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</a:t>
              </a:r>
              <a:r>
                <a:rPr lang="uk-UA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 </a:t>
              </a:r>
              <a:r>
                <a:rPr lang="en-US" sz="2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   </a:t>
              </a:r>
              <a:r>
                <a:rPr lang="en-US" sz="2200" b="1" spc="50" dirty="0">
                  <a:ln w="11430"/>
                  <a:solidFill>
                    <a:srgbClr val="0066FF"/>
                  </a:solidFill>
                </a:rPr>
                <a:t>Allied Procedural Publication</a:t>
              </a:r>
              <a:endParaRPr lang="ru-RU" sz="2200" b="1" spc="50" dirty="0">
                <a:ln w="11430"/>
                <a:solidFill>
                  <a:srgbClr val="0066FF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990685" y="2357734"/>
              <a:ext cx="6924715" cy="53623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173038" indent="-173038">
                <a:lnSpc>
                  <a:spcPct val="80000"/>
                </a:lnSpc>
                <a:defRPr/>
              </a:pPr>
              <a:r>
                <a:rPr lang="en-US" b="1" i="1" spc="50" dirty="0">
                  <a:ln w="11430"/>
                </a:rPr>
                <a:t>- </a:t>
              </a:r>
              <a:r>
                <a:rPr lang="uk-UA" b="1" i="1" spc="50" dirty="0">
                  <a:ln w="11430"/>
                </a:rPr>
                <a:t>Керівний документ ОЗС НАТО щодо виконання процедур</a:t>
              </a:r>
              <a:endParaRPr lang="ru-RU" b="1" i="1" spc="50" dirty="0">
                <a:ln w="11430"/>
              </a:endParaRPr>
            </a:p>
          </p:txBody>
        </p:sp>
      </p:grp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1301750" y="381000"/>
            <a:ext cx="708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/>
              <a:t>MEANING OF ABBREVIATIONS</a:t>
            </a:r>
            <a:endParaRPr lang="ru-RU" sz="2000" b="1" dirty="0">
              <a:solidFill>
                <a:srgbClr val="00206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61913</TotalTime>
  <Words>2555</Words>
  <Application>Microsoft Office PowerPoint</Application>
  <PresentationFormat>Экран (4:3)</PresentationFormat>
  <Paragraphs>807</Paragraphs>
  <Slides>49</Slides>
  <Notes>49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4" baseType="lpstr">
      <vt:lpstr>Arial</vt:lpstr>
      <vt:lpstr>Calibri</vt:lpstr>
      <vt:lpstr>Wingdings</vt:lpstr>
      <vt:lpstr>Arial Black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676</cp:revision>
  <dcterms:modified xsi:type="dcterms:W3CDTF">2024-04-05T09:49:22Z</dcterms:modified>
</cp:coreProperties>
</file>