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58" r:id="rId5"/>
    <p:sldId id="262" r:id="rId6"/>
    <p:sldId id="272" r:id="rId7"/>
    <p:sldId id="264" r:id="rId8"/>
    <p:sldId id="260" r:id="rId9"/>
    <p:sldId id="268" r:id="rId10"/>
    <p:sldId id="266" r:id="rId11"/>
    <p:sldId id="267" r:id="rId12"/>
    <p:sldId id="269" r:id="rId13"/>
    <p:sldId id="265" r:id="rId14"/>
    <p:sldId id="270" r:id="rId15"/>
    <p:sldId id="271" r:id="rId16"/>
    <p:sldId id="26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281"/>
  </p:normalViewPr>
  <p:slideViewPr>
    <p:cSldViewPr snapToGrid="0" snapToObjects="1">
      <p:cViewPr varScale="1">
        <p:scale>
          <a:sx n="126" d="100"/>
          <a:sy n="126" d="100"/>
        </p:scale>
        <p:origin x="36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1" Type="http://schemas.openxmlformats.org/officeDocument/2006/relationships/hyperlink" Target="https://press.babbel.com/shared/downloads/studies_research/Measuring-Babbels-Efficacy-in-Developing-Oral-Proficiency.pdf"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press.babbel.com/shared/downloads/studies_research/Measuring-Babbels-Efficacy-in-Developing-Oral-Proficiency.pdf"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60CC88-62DC-4AE5-83FD-6FD17DD9C550}" type="doc">
      <dgm:prSet loTypeId="urn:microsoft.com/office/officeart/2016/7/layout/HexagonTimeline" loCatId="process" qsTypeId="urn:microsoft.com/office/officeart/2005/8/quickstyle/simple1" qsCatId="simple" csTypeId="urn:microsoft.com/office/officeart/2005/8/colors/accent1_2" csCatId="accent1" phldr="1"/>
      <dgm:spPr/>
      <dgm:t>
        <a:bodyPr/>
        <a:lstStyle/>
        <a:p>
          <a:endParaRPr lang="en-US"/>
        </a:p>
      </dgm:t>
    </dgm:pt>
    <dgm:pt modelId="{F7AB8AD8-5EF1-435E-AF01-D25DF3644151}">
      <dgm:prSet/>
      <dgm:spPr/>
      <dgm:t>
        <a:bodyPr/>
        <a:lstStyle/>
        <a:p>
          <a:r>
            <a:rPr lang="en-US" dirty="0"/>
            <a:t>March 2022</a:t>
          </a:r>
        </a:p>
      </dgm:t>
    </dgm:pt>
    <dgm:pt modelId="{751FF0FB-56B3-422B-B80E-5058E4E4598A}" type="parTrans" cxnId="{60689F2B-8E0F-447E-92B5-6624096259F4}">
      <dgm:prSet/>
      <dgm:spPr/>
      <dgm:t>
        <a:bodyPr/>
        <a:lstStyle/>
        <a:p>
          <a:endParaRPr lang="en-US"/>
        </a:p>
      </dgm:t>
    </dgm:pt>
    <dgm:pt modelId="{D920D159-1969-437F-BC15-A33ABC70381E}" type="sibTrans" cxnId="{60689F2B-8E0F-447E-92B5-6624096259F4}">
      <dgm:prSet/>
      <dgm:spPr/>
      <dgm:t>
        <a:bodyPr/>
        <a:lstStyle/>
        <a:p>
          <a:endParaRPr lang="en-US"/>
        </a:p>
      </dgm:t>
    </dgm:pt>
    <dgm:pt modelId="{440F2A26-A676-4449-9532-10F0C5E98615}">
      <dgm:prSet custT="1"/>
      <dgm:spPr/>
      <dgm:t>
        <a:bodyPr/>
        <a:lstStyle/>
        <a:p>
          <a:r>
            <a:rPr lang="en-US" sz="1800" b="1" dirty="0"/>
            <a:t>Assessing the quality and effectiveness of remote instruction during COVID pandemic (AAAL)</a:t>
          </a:r>
        </a:p>
      </dgm:t>
    </dgm:pt>
    <dgm:pt modelId="{9C19540B-488C-4C15-AE83-7800466A8C11}" type="parTrans" cxnId="{B54A764F-96EA-4F8B-86E3-20B4C718E8E3}">
      <dgm:prSet/>
      <dgm:spPr/>
      <dgm:t>
        <a:bodyPr/>
        <a:lstStyle/>
        <a:p>
          <a:endParaRPr lang="en-US"/>
        </a:p>
      </dgm:t>
    </dgm:pt>
    <dgm:pt modelId="{1065EADB-8DC2-484D-B838-E66E1DFE9684}" type="sibTrans" cxnId="{B54A764F-96EA-4F8B-86E3-20B4C718E8E3}">
      <dgm:prSet/>
      <dgm:spPr/>
      <dgm:t>
        <a:bodyPr/>
        <a:lstStyle/>
        <a:p>
          <a:endParaRPr lang="en-US"/>
        </a:p>
      </dgm:t>
    </dgm:pt>
    <dgm:pt modelId="{18140AFD-4F9A-4ACD-966C-D4D1D10AB9D4}">
      <dgm:prSet/>
      <dgm:spPr/>
      <dgm:t>
        <a:bodyPr/>
        <a:lstStyle/>
        <a:p>
          <a:r>
            <a:rPr lang="en-US" dirty="0"/>
            <a:t>May 2022</a:t>
          </a:r>
        </a:p>
      </dgm:t>
    </dgm:pt>
    <dgm:pt modelId="{1F7062DD-7D1F-483B-AE5C-48194F8A57FA}" type="parTrans" cxnId="{69ABDCE8-B525-43BE-AC5E-C7AA13D09EFB}">
      <dgm:prSet/>
      <dgm:spPr/>
      <dgm:t>
        <a:bodyPr/>
        <a:lstStyle/>
        <a:p>
          <a:endParaRPr lang="en-US"/>
        </a:p>
      </dgm:t>
    </dgm:pt>
    <dgm:pt modelId="{D2787608-2143-4546-A3EB-440E28D9A8E2}" type="sibTrans" cxnId="{69ABDCE8-B525-43BE-AC5E-C7AA13D09EFB}">
      <dgm:prSet/>
      <dgm:spPr/>
      <dgm:t>
        <a:bodyPr/>
        <a:lstStyle/>
        <a:p>
          <a:endParaRPr lang="en-US"/>
        </a:p>
      </dgm:t>
    </dgm:pt>
    <dgm:pt modelId="{A3735403-4D7C-4AC8-B150-DB2C528F5820}">
      <dgm:prSet custT="1"/>
      <dgm:spPr/>
      <dgm:t>
        <a:bodyPr/>
        <a:lstStyle/>
        <a:p>
          <a:r>
            <a:rPr lang="en-US" sz="1800" b="1" dirty="0"/>
            <a:t>The National Italian Exam: Washback and Motivation (DILLE, Pisa)</a:t>
          </a:r>
        </a:p>
      </dgm:t>
    </dgm:pt>
    <dgm:pt modelId="{9F9B0E99-1A94-49DF-AEE0-BF77C9E8D0DC}" type="parTrans" cxnId="{DFDD5636-6551-4E08-810E-4DB76A363C5F}">
      <dgm:prSet/>
      <dgm:spPr/>
      <dgm:t>
        <a:bodyPr/>
        <a:lstStyle/>
        <a:p>
          <a:endParaRPr lang="en-US"/>
        </a:p>
      </dgm:t>
    </dgm:pt>
    <dgm:pt modelId="{8987117C-B334-45DC-A0B8-BE91827DCB27}" type="sibTrans" cxnId="{DFDD5636-6551-4E08-810E-4DB76A363C5F}">
      <dgm:prSet/>
      <dgm:spPr/>
      <dgm:t>
        <a:bodyPr/>
        <a:lstStyle/>
        <a:p>
          <a:endParaRPr lang="en-US"/>
        </a:p>
      </dgm:t>
    </dgm:pt>
    <dgm:pt modelId="{A6A6EE72-8386-4430-9590-6867C24F9408}">
      <dgm:prSet/>
      <dgm:spPr/>
      <dgm:t>
        <a:bodyPr/>
        <a:lstStyle/>
        <a:p>
          <a:r>
            <a:rPr lang="en-US"/>
            <a:t>June 2022</a:t>
          </a:r>
        </a:p>
      </dgm:t>
    </dgm:pt>
    <dgm:pt modelId="{5814B5EA-8CD1-4F84-86B5-0830B8B85C40}" type="parTrans" cxnId="{722ED93D-9877-4BFF-ADD2-F52D8FD7AB0B}">
      <dgm:prSet/>
      <dgm:spPr/>
      <dgm:t>
        <a:bodyPr/>
        <a:lstStyle/>
        <a:p>
          <a:endParaRPr lang="en-US"/>
        </a:p>
      </dgm:t>
    </dgm:pt>
    <dgm:pt modelId="{BCB97198-4D58-42B1-8C64-2D52E4C2C0BA}" type="sibTrans" cxnId="{722ED93D-9877-4BFF-ADD2-F52D8FD7AB0B}">
      <dgm:prSet/>
      <dgm:spPr/>
      <dgm:t>
        <a:bodyPr/>
        <a:lstStyle/>
        <a:p>
          <a:endParaRPr lang="en-US"/>
        </a:p>
      </dgm:t>
    </dgm:pt>
    <dgm:pt modelId="{DC6094FA-9088-4FF4-9E37-22C5293368B1}">
      <dgm:prSet custT="1"/>
      <dgm:spPr/>
      <dgm:t>
        <a:bodyPr/>
        <a:lstStyle/>
        <a:p>
          <a:r>
            <a:rPr lang="en-US" sz="1800" b="1" dirty="0"/>
            <a:t>Test Design and Development Workshop (Uni. Of Chicago)</a:t>
          </a:r>
        </a:p>
      </dgm:t>
    </dgm:pt>
    <dgm:pt modelId="{4EAB0F72-2005-42FF-8EB3-D3F3D728F645}" type="parTrans" cxnId="{ADD85B49-E448-45B2-8198-FC93B1A7E43F}">
      <dgm:prSet/>
      <dgm:spPr/>
      <dgm:t>
        <a:bodyPr/>
        <a:lstStyle/>
        <a:p>
          <a:endParaRPr lang="en-US"/>
        </a:p>
      </dgm:t>
    </dgm:pt>
    <dgm:pt modelId="{0617E1B6-604B-42E6-AF14-6AC729936A10}" type="sibTrans" cxnId="{ADD85B49-E448-45B2-8198-FC93B1A7E43F}">
      <dgm:prSet/>
      <dgm:spPr/>
      <dgm:t>
        <a:bodyPr/>
        <a:lstStyle/>
        <a:p>
          <a:endParaRPr lang="en-US"/>
        </a:p>
      </dgm:t>
    </dgm:pt>
    <dgm:pt modelId="{464C04EE-F3F8-427E-9430-11FDB33A4087}">
      <dgm:prSet/>
      <dgm:spPr/>
      <dgm:t>
        <a:bodyPr/>
        <a:lstStyle/>
        <a:p>
          <a:r>
            <a:rPr lang="en-US"/>
            <a:t>Sep. 2022</a:t>
          </a:r>
        </a:p>
      </dgm:t>
    </dgm:pt>
    <dgm:pt modelId="{5A67FAD4-824E-4279-B8A2-8B1D18CAA6D3}" type="parTrans" cxnId="{396E191F-8CFF-47D5-A50F-4D24509106EF}">
      <dgm:prSet/>
      <dgm:spPr/>
      <dgm:t>
        <a:bodyPr/>
        <a:lstStyle/>
        <a:p>
          <a:endParaRPr lang="en-US"/>
        </a:p>
      </dgm:t>
    </dgm:pt>
    <dgm:pt modelId="{F34BD9D5-986E-4613-A2DF-67B9CC070271}" type="sibTrans" cxnId="{396E191F-8CFF-47D5-A50F-4D24509106EF}">
      <dgm:prSet/>
      <dgm:spPr/>
      <dgm:t>
        <a:bodyPr/>
        <a:lstStyle/>
        <a:p>
          <a:endParaRPr lang="en-US"/>
        </a:p>
      </dgm:t>
    </dgm:pt>
    <dgm:pt modelId="{5C969A57-0E7E-4043-ABC8-68E0C46F4242}">
      <dgm:prSet custT="1"/>
      <dgm:spPr/>
      <dgm:t>
        <a:bodyPr/>
        <a:lstStyle/>
        <a:p>
          <a:r>
            <a:rPr lang="en-US" sz="1800" b="1" dirty="0"/>
            <a:t>Fairness and Social Justice in the National Italian Exam (LARC/ECOLT/</a:t>
          </a:r>
          <a:r>
            <a:rPr lang="en-US" sz="1800" b="1" dirty="0" err="1"/>
            <a:t>MwALT</a:t>
          </a:r>
          <a:r>
            <a:rPr lang="en-US" sz="1800" b="1" dirty="0"/>
            <a:t>, Chicago</a:t>
          </a:r>
        </a:p>
      </dgm:t>
    </dgm:pt>
    <dgm:pt modelId="{43BE38C9-1198-4042-B5C5-B72ECFE063FB}" type="parTrans" cxnId="{8F60AA71-496C-48B7-9471-9CC03663DBCC}">
      <dgm:prSet/>
      <dgm:spPr/>
      <dgm:t>
        <a:bodyPr/>
        <a:lstStyle/>
        <a:p>
          <a:endParaRPr lang="en-US"/>
        </a:p>
      </dgm:t>
    </dgm:pt>
    <dgm:pt modelId="{BEA809B7-0DDE-412F-B509-CDC9F3CCAA6D}" type="sibTrans" cxnId="{8F60AA71-496C-48B7-9471-9CC03663DBCC}">
      <dgm:prSet/>
      <dgm:spPr/>
      <dgm:t>
        <a:bodyPr/>
        <a:lstStyle/>
        <a:p>
          <a:endParaRPr lang="en-US"/>
        </a:p>
      </dgm:t>
    </dgm:pt>
    <dgm:pt modelId="{8D8013E9-E7D4-3F49-BD01-7ADE56CB4773}" type="pres">
      <dgm:prSet presAssocID="{0F60CC88-62DC-4AE5-83FD-6FD17DD9C550}" presName="Name0" presStyleCnt="0">
        <dgm:presLayoutVars>
          <dgm:chMax/>
          <dgm:chPref/>
          <dgm:animLvl val="lvl"/>
        </dgm:presLayoutVars>
      </dgm:prSet>
      <dgm:spPr/>
    </dgm:pt>
    <dgm:pt modelId="{8CA7F95A-B1A4-7E41-A1BF-E756AB7CB68C}" type="pres">
      <dgm:prSet presAssocID="{F7AB8AD8-5EF1-435E-AF01-D25DF3644151}" presName="composite" presStyleCnt="0"/>
      <dgm:spPr/>
    </dgm:pt>
    <dgm:pt modelId="{4BFA2224-FE79-9F4E-8538-04557E545F42}" type="pres">
      <dgm:prSet presAssocID="{F7AB8AD8-5EF1-435E-AF01-D25DF3644151}" presName="Parent1" presStyleLbl="alignNode1" presStyleIdx="0" presStyleCnt="4" custLinFactNeighborY="40768">
        <dgm:presLayoutVars>
          <dgm:chMax val="1"/>
          <dgm:chPref val="1"/>
          <dgm:bulletEnabled val="1"/>
        </dgm:presLayoutVars>
      </dgm:prSet>
      <dgm:spPr/>
    </dgm:pt>
    <dgm:pt modelId="{E394AF72-2730-514A-B64B-8D4C0807120C}" type="pres">
      <dgm:prSet presAssocID="{F7AB8AD8-5EF1-435E-AF01-D25DF3644151}" presName="Childtext1" presStyleLbl="revTx" presStyleIdx="0" presStyleCnt="4">
        <dgm:presLayoutVars>
          <dgm:chMax val="0"/>
          <dgm:chPref val="0"/>
          <dgm:bulletEnabled/>
        </dgm:presLayoutVars>
      </dgm:prSet>
      <dgm:spPr/>
    </dgm:pt>
    <dgm:pt modelId="{16270013-A7E7-A046-8F11-AF03EFCF54AE}" type="pres">
      <dgm:prSet presAssocID="{F7AB8AD8-5EF1-435E-AF01-D25DF3644151}" presName="ConnectLine" presStyleLbl="sibTrans1D1" presStyleIdx="0" presStyleCnt="4"/>
      <dgm:spPr>
        <a:noFill/>
        <a:ln w="12700" cap="flat" cmpd="sng" algn="ctr">
          <a:solidFill>
            <a:schemeClr val="accent1">
              <a:hueOff val="0"/>
              <a:satOff val="0"/>
              <a:lumOff val="0"/>
              <a:alphaOff val="0"/>
            </a:schemeClr>
          </a:solidFill>
          <a:prstDash val="dash"/>
          <a:miter lim="800000"/>
        </a:ln>
        <a:effectLst/>
      </dgm:spPr>
    </dgm:pt>
    <dgm:pt modelId="{FBCE0DC7-F386-2A4B-9EC6-F63A972142E5}" type="pres">
      <dgm:prSet presAssocID="{F7AB8AD8-5EF1-435E-AF01-D25DF3644151}" presName="ConnectLineEnd" presStyleLbl="node1" presStyleIdx="0" presStyleCnt="4"/>
      <dgm:spPr/>
    </dgm:pt>
    <dgm:pt modelId="{B222C50A-8015-994D-840A-272D3BE00997}" type="pres">
      <dgm:prSet presAssocID="{F7AB8AD8-5EF1-435E-AF01-D25DF3644151}" presName="EmptyPane" presStyleCnt="0"/>
      <dgm:spPr/>
    </dgm:pt>
    <dgm:pt modelId="{CC91024D-18D9-7140-85B6-A1A03E326EFE}" type="pres">
      <dgm:prSet presAssocID="{D920D159-1969-437F-BC15-A33ABC70381E}" presName="spaceBetweenRectangles" presStyleLbl="fgAcc1" presStyleIdx="0" presStyleCnt="3"/>
      <dgm:spPr/>
    </dgm:pt>
    <dgm:pt modelId="{B28C5753-4FBF-B84F-9C8B-0A2CAC432101}" type="pres">
      <dgm:prSet presAssocID="{18140AFD-4F9A-4ACD-966C-D4D1D10AB9D4}" presName="composite" presStyleCnt="0"/>
      <dgm:spPr/>
    </dgm:pt>
    <dgm:pt modelId="{426D044D-300D-E048-808C-E510A176757B}" type="pres">
      <dgm:prSet presAssocID="{18140AFD-4F9A-4ACD-966C-D4D1D10AB9D4}" presName="Parent1" presStyleLbl="alignNode1" presStyleIdx="1" presStyleCnt="4" custLinFactNeighborY="43316">
        <dgm:presLayoutVars>
          <dgm:chMax val="1"/>
          <dgm:chPref val="1"/>
          <dgm:bulletEnabled val="1"/>
        </dgm:presLayoutVars>
      </dgm:prSet>
      <dgm:spPr/>
    </dgm:pt>
    <dgm:pt modelId="{E12AD62E-E8AC-3E49-AEBD-CCC604AAD232}" type="pres">
      <dgm:prSet presAssocID="{18140AFD-4F9A-4ACD-966C-D4D1D10AB9D4}" presName="Childtext1" presStyleLbl="revTx" presStyleIdx="1" presStyleCnt="4">
        <dgm:presLayoutVars>
          <dgm:chMax val="0"/>
          <dgm:chPref val="0"/>
          <dgm:bulletEnabled/>
        </dgm:presLayoutVars>
      </dgm:prSet>
      <dgm:spPr/>
    </dgm:pt>
    <dgm:pt modelId="{F2354F50-117C-214E-BC00-4057342849CC}" type="pres">
      <dgm:prSet presAssocID="{18140AFD-4F9A-4ACD-966C-D4D1D10AB9D4}" presName="ConnectLine" presStyleLbl="sibTrans1D1" presStyleIdx="1" presStyleCnt="4"/>
      <dgm:spPr>
        <a:noFill/>
        <a:ln w="12700" cap="flat" cmpd="sng" algn="ctr">
          <a:solidFill>
            <a:schemeClr val="accent1">
              <a:hueOff val="0"/>
              <a:satOff val="0"/>
              <a:lumOff val="0"/>
              <a:alphaOff val="0"/>
            </a:schemeClr>
          </a:solidFill>
          <a:prstDash val="dash"/>
          <a:miter lim="800000"/>
        </a:ln>
        <a:effectLst/>
      </dgm:spPr>
    </dgm:pt>
    <dgm:pt modelId="{5998C20C-1EE0-6847-B46B-2D6AAFB2B1DE}" type="pres">
      <dgm:prSet presAssocID="{18140AFD-4F9A-4ACD-966C-D4D1D10AB9D4}" presName="ConnectLineEnd" presStyleLbl="node1" presStyleIdx="1" presStyleCnt="4"/>
      <dgm:spPr/>
    </dgm:pt>
    <dgm:pt modelId="{1CD24C7E-3CA2-5D49-81DC-DCF0276BBDCE}" type="pres">
      <dgm:prSet presAssocID="{18140AFD-4F9A-4ACD-966C-D4D1D10AB9D4}" presName="EmptyPane" presStyleCnt="0"/>
      <dgm:spPr/>
    </dgm:pt>
    <dgm:pt modelId="{4D2F8918-7306-5D41-9737-283BE96D7896}" type="pres">
      <dgm:prSet presAssocID="{D2787608-2143-4546-A3EB-440E28D9A8E2}" presName="spaceBetweenRectangles" presStyleLbl="fgAcc1" presStyleIdx="1" presStyleCnt="3"/>
      <dgm:spPr/>
    </dgm:pt>
    <dgm:pt modelId="{B94FABBC-B5ED-2345-A539-551C0B0FD733}" type="pres">
      <dgm:prSet presAssocID="{A6A6EE72-8386-4430-9590-6867C24F9408}" presName="composite" presStyleCnt="0"/>
      <dgm:spPr/>
    </dgm:pt>
    <dgm:pt modelId="{B5F9107B-1A7C-E841-B233-ED5AF5E3EBEA}" type="pres">
      <dgm:prSet presAssocID="{A6A6EE72-8386-4430-9590-6867C24F9408}" presName="Parent1" presStyleLbl="alignNode1" presStyleIdx="2" presStyleCnt="4" custLinFactNeighborY="43317">
        <dgm:presLayoutVars>
          <dgm:chMax val="1"/>
          <dgm:chPref val="1"/>
          <dgm:bulletEnabled val="1"/>
        </dgm:presLayoutVars>
      </dgm:prSet>
      <dgm:spPr/>
    </dgm:pt>
    <dgm:pt modelId="{80F78D71-72E9-F24D-8E87-5D077397CCAE}" type="pres">
      <dgm:prSet presAssocID="{A6A6EE72-8386-4430-9590-6867C24F9408}" presName="Childtext1" presStyleLbl="revTx" presStyleIdx="2" presStyleCnt="4">
        <dgm:presLayoutVars>
          <dgm:chMax val="0"/>
          <dgm:chPref val="0"/>
          <dgm:bulletEnabled/>
        </dgm:presLayoutVars>
      </dgm:prSet>
      <dgm:spPr/>
    </dgm:pt>
    <dgm:pt modelId="{C491850F-9330-AE4A-B2A4-57FE3971BEE4}" type="pres">
      <dgm:prSet presAssocID="{A6A6EE72-8386-4430-9590-6867C24F9408}" presName="ConnectLine" presStyleLbl="sibTrans1D1" presStyleIdx="2" presStyleCnt="4"/>
      <dgm:spPr>
        <a:noFill/>
        <a:ln w="12700" cap="flat" cmpd="sng" algn="ctr">
          <a:solidFill>
            <a:schemeClr val="accent1">
              <a:hueOff val="0"/>
              <a:satOff val="0"/>
              <a:lumOff val="0"/>
              <a:alphaOff val="0"/>
            </a:schemeClr>
          </a:solidFill>
          <a:prstDash val="dash"/>
          <a:miter lim="800000"/>
        </a:ln>
        <a:effectLst/>
      </dgm:spPr>
    </dgm:pt>
    <dgm:pt modelId="{17E193A7-D5B2-9A4D-BBE0-BC6FBBF9C37B}" type="pres">
      <dgm:prSet presAssocID="{A6A6EE72-8386-4430-9590-6867C24F9408}" presName="ConnectLineEnd" presStyleLbl="node1" presStyleIdx="2" presStyleCnt="4"/>
      <dgm:spPr/>
    </dgm:pt>
    <dgm:pt modelId="{54694642-3FD2-FE44-B001-47F4B64C7D36}" type="pres">
      <dgm:prSet presAssocID="{A6A6EE72-8386-4430-9590-6867C24F9408}" presName="EmptyPane" presStyleCnt="0"/>
      <dgm:spPr/>
    </dgm:pt>
    <dgm:pt modelId="{144747B8-57FD-3645-9100-808A9CAF5FC5}" type="pres">
      <dgm:prSet presAssocID="{BCB97198-4D58-42B1-8C64-2D52E4C2C0BA}" presName="spaceBetweenRectangles" presStyleLbl="fgAcc1" presStyleIdx="2" presStyleCnt="3"/>
      <dgm:spPr/>
    </dgm:pt>
    <dgm:pt modelId="{12CBF1B7-6F4B-F74A-8408-A65974A95937}" type="pres">
      <dgm:prSet presAssocID="{464C04EE-F3F8-427E-9430-11FDB33A4087}" presName="composite" presStyleCnt="0"/>
      <dgm:spPr/>
    </dgm:pt>
    <dgm:pt modelId="{255C3683-2468-AF4B-9425-540F67F464CD}" type="pres">
      <dgm:prSet presAssocID="{464C04EE-F3F8-427E-9430-11FDB33A4087}" presName="Parent1" presStyleLbl="alignNode1" presStyleIdx="3" presStyleCnt="4" custLinFactNeighborY="50961">
        <dgm:presLayoutVars>
          <dgm:chMax val="1"/>
          <dgm:chPref val="1"/>
          <dgm:bulletEnabled val="1"/>
        </dgm:presLayoutVars>
      </dgm:prSet>
      <dgm:spPr/>
    </dgm:pt>
    <dgm:pt modelId="{665FD692-0C30-4645-99E7-4BA37389A2D1}" type="pres">
      <dgm:prSet presAssocID="{464C04EE-F3F8-427E-9430-11FDB33A4087}" presName="Childtext1" presStyleLbl="revTx" presStyleIdx="3" presStyleCnt="4">
        <dgm:presLayoutVars>
          <dgm:chMax val="0"/>
          <dgm:chPref val="0"/>
          <dgm:bulletEnabled/>
        </dgm:presLayoutVars>
      </dgm:prSet>
      <dgm:spPr/>
    </dgm:pt>
    <dgm:pt modelId="{BDC0E3E1-2186-8642-9500-B5059379BF7B}" type="pres">
      <dgm:prSet presAssocID="{464C04EE-F3F8-427E-9430-11FDB33A4087}" presName="ConnectLine" presStyleLbl="sibTrans1D1" presStyleIdx="3" presStyleCnt="4"/>
      <dgm:spPr>
        <a:noFill/>
        <a:ln w="12700" cap="flat" cmpd="sng" algn="ctr">
          <a:solidFill>
            <a:schemeClr val="accent1">
              <a:hueOff val="0"/>
              <a:satOff val="0"/>
              <a:lumOff val="0"/>
              <a:alphaOff val="0"/>
            </a:schemeClr>
          </a:solidFill>
          <a:prstDash val="dash"/>
          <a:miter lim="800000"/>
        </a:ln>
        <a:effectLst/>
      </dgm:spPr>
    </dgm:pt>
    <dgm:pt modelId="{88916D4F-F7EF-504B-85BF-436FF633FE92}" type="pres">
      <dgm:prSet presAssocID="{464C04EE-F3F8-427E-9430-11FDB33A4087}" presName="ConnectLineEnd" presStyleLbl="node1" presStyleIdx="3" presStyleCnt="4"/>
      <dgm:spPr/>
    </dgm:pt>
    <dgm:pt modelId="{3488589A-0588-B14C-9F9C-E1D9B98B6114}" type="pres">
      <dgm:prSet presAssocID="{464C04EE-F3F8-427E-9430-11FDB33A4087}" presName="EmptyPane" presStyleCnt="0"/>
      <dgm:spPr/>
    </dgm:pt>
  </dgm:ptLst>
  <dgm:cxnLst>
    <dgm:cxn modelId="{396E191F-8CFF-47D5-A50F-4D24509106EF}" srcId="{0F60CC88-62DC-4AE5-83FD-6FD17DD9C550}" destId="{464C04EE-F3F8-427E-9430-11FDB33A4087}" srcOrd="3" destOrd="0" parTransId="{5A67FAD4-824E-4279-B8A2-8B1D18CAA6D3}" sibTransId="{F34BD9D5-986E-4613-A2DF-67B9CC070271}"/>
    <dgm:cxn modelId="{60689F2B-8E0F-447E-92B5-6624096259F4}" srcId="{0F60CC88-62DC-4AE5-83FD-6FD17DD9C550}" destId="{F7AB8AD8-5EF1-435E-AF01-D25DF3644151}" srcOrd="0" destOrd="0" parTransId="{751FF0FB-56B3-422B-B80E-5058E4E4598A}" sibTransId="{D920D159-1969-437F-BC15-A33ABC70381E}"/>
    <dgm:cxn modelId="{DFDD5636-6551-4E08-810E-4DB76A363C5F}" srcId="{18140AFD-4F9A-4ACD-966C-D4D1D10AB9D4}" destId="{A3735403-4D7C-4AC8-B150-DB2C528F5820}" srcOrd="0" destOrd="0" parTransId="{9F9B0E99-1A94-49DF-AEE0-BF77C9E8D0DC}" sibTransId="{8987117C-B334-45DC-A0B8-BE91827DCB27}"/>
    <dgm:cxn modelId="{722ED93D-9877-4BFF-ADD2-F52D8FD7AB0B}" srcId="{0F60CC88-62DC-4AE5-83FD-6FD17DD9C550}" destId="{A6A6EE72-8386-4430-9590-6867C24F9408}" srcOrd="2" destOrd="0" parTransId="{5814B5EA-8CD1-4F84-86B5-0830B8B85C40}" sibTransId="{BCB97198-4D58-42B1-8C64-2D52E4C2C0BA}"/>
    <dgm:cxn modelId="{ADD85B49-E448-45B2-8198-FC93B1A7E43F}" srcId="{A6A6EE72-8386-4430-9590-6867C24F9408}" destId="{DC6094FA-9088-4FF4-9E37-22C5293368B1}" srcOrd="0" destOrd="0" parTransId="{4EAB0F72-2005-42FF-8EB3-D3F3D728F645}" sibTransId="{0617E1B6-604B-42E6-AF14-6AC729936A10}"/>
    <dgm:cxn modelId="{3447784B-F123-D749-A4A7-07A68D911E5B}" type="presOf" srcId="{440F2A26-A676-4449-9532-10F0C5E98615}" destId="{E394AF72-2730-514A-B64B-8D4C0807120C}" srcOrd="0" destOrd="0" presId="urn:microsoft.com/office/officeart/2016/7/layout/HexagonTimeline"/>
    <dgm:cxn modelId="{AC3CC54B-17EB-C145-B1C6-DC5FB5A94DE0}" type="presOf" srcId="{464C04EE-F3F8-427E-9430-11FDB33A4087}" destId="{255C3683-2468-AF4B-9425-540F67F464CD}" srcOrd="0" destOrd="0" presId="urn:microsoft.com/office/officeart/2016/7/layout/HexagonTimeline"/>
    <dgm:cxn modelId="{B54A764F-96EA-4F8B-86E3-20B4C718E8E3}" srcId="{F7AB8AD8-5EF1-435E-AF01-D25DF3644151}" destId="{440F2A26-A676-4449-9532-10F0C5E98615}" srcOrd="0" destOrd="0" parTransId="{9C19540B-488C-4C15-AE83-7800466A8C11}" sibTransId="{1065EADB-8DC2-484D-B838-E66E1DFE9684}"/>
    <dgm:cxn modelId="{EF24F74F-97CF-A744-8B8E-A7B6E21E91D2}" type="presOf" srcId="{18140AFD-4F9A-4ACD-966C-D4D1D10AB9D4}" destId="{426D044D-300D-E048-808C-E510A176757B}" srcOrd="0" destOrd="0" presId="urn:microsoft.com/office/officeart/2016/7/layout/HexagonTimeline"/>
    <dgm:cxn modelId="{B4451D54-BAD6-1E4A-98A1-0DFE367DAAF8}" type="presOf" srcId="{0F60CC88-62DC-4AE5-83FD-6FD17DD9C550}" destId="{8D8013E9-E7D4-3F49-BD01-7ADE56CB4773}" srcOrd="0" destOrd="0" presId="urn:microsoft.com/office/officeart/2016/7/layout/HexagonTimeline"/>
    <dgm:cxn modelId="{8F60AA71-496C-48B7-9471-9CC03663DBCC}" srcId="{464C04EE-F3F8-427E-9430-11FDB33A4087}" destId="{5C969A57-0E7E-4043-ABC8-68E0C46F4242}" srcOrd="0" destOrd="0" parTransId="{43BE38C9-1198-4042-B5C5-B72ECFE063FB}" sibTransId="{BEA809B7-0DDE-412F-B509-CDC9F3CCAA6D}"/>
    <dgm:cxn modelId="{E45FD7D1-D494-2A45-9E4E-24F12C161FCB}" type="presOf" srcId="{A6A6EE72-8386-4430-9590-6867C24F9408}" destId="{B5F9107B-1A7C-E841-B233-ED5AF5E3EBEA}" srcOrd="0" destOrd="0" presId="urn:microsoft.com/office/officeart/2016/7/layout/HexagonTimeline"/>
    <dgm:cxn modelId="{2A4D6BD2-6610-464F-8940-64464BF88EB4}" type="presOf" srcId="{F7AB8AD8-5EF1-435E-AF01-D25DF3644151}" destId="{4BFA2224-FE79-9F4E-8538-04557E545F42}" srcOrd="0" destOrd="0" presId="urn:microsoft.com/office/officeart/2016/7/layout/HexagonTimeline"/>
    <dgm:cxn modelId="{F2A653D4-03FA-EF45-BE12-8469FF1D3149}" type="presOf" srcId="{A3735403-4D7C-4AC8-B150-DB2C528F5820}" destId="{E12AD62E-E8AC-3E49-AEBD-CCC604AAD232}" srcOrd="0" destOrd="0" presId="urn:microsoft.com/office/officeart/2016/7/layout/HexagonTimeline"/>
    <dgm:cxn modelId="{3985FFDD-495B-8F47-A7B0-59A04D7C88EB}" type="presOf" srcId="{DC6094FA-9088-4FF4-9E37-22C5293368B1}" destId="{80F78D71-72E9-F24D-8E87-5D077397CCAE}" srcOrd="0" destOrd="0" presId="urn:microsoft.com/office/officeart/2016/7/layout/HexagonTimeline"/>
    <dgm:cxn modelId="{69ABDCE8-B525-43BE-AC5E-C7AA13D09EFB}" srcId="{0F60CC88-62DC-4AE5-83FD-6FD17DD9C550}" destId="{18140AFD-4F9A-4ACD-966C-D4D1D10AB9D4}" srcOrd="1" destOrd="0" parTransId="{1F7062DD-7D1F-483B-AE5C-48194F8A57FA}" sibTransId="{D2787608-2143-4546-A3EB-440E28D9A8E2}"/>
    <dgm:cxn modelId="{93AFACEA-A48D-1B43-B28B-FD84457EC389}" type="presOf" srcId="{5C969A57-0E7E-4043-ABC8-68E0C46F4242}" destId="{665FD692-0C30-4645-99E7-4BA37389A2D1}" srcOrd="0" destOrd="0" presId="urn:microsoft.com/office/officeart/2016/7/layout/HexagonTimeline"/>
    <dgm:cxn modelId="{E6C9892A-0B05-3B42-AD4C-E191FBC4B543}" type="presParOf" srcId="{8D8013E9-E7D4-3F49-BD01-7ADE56CB4773}" destId="{8CA7F95A-B1A4-7E41-A1BF-E756AB7CB68C}" srcOrd="0" destOrd="0" presId="urn:microsoft.com/office/officeart/2016/7/layout/HexagonTimeline"/>
    <dgm:cxn modelId="{52C81491-560C-5E4E-B449-5ED9BE5401C2}" type="presParOf" srcId="{8CA7F95A-B1A4-7E41-A1BF-E756AB7CB68C}" destId="{4BFA2224-FE79-9F4E-8538-04557E545F42}" srcOrd="0" destOrd="0" presId="urn:microsoft.com/office/officeart/2016/7/layout/HexagonTimeline"/>
    <dgm:cxn modelId="{EC5E3128-6EE0-424F-A134-9D6A6A211568}" type="presParOf" srcId="{8CA7F95A-B1A4-7E41-A1BF-E756AB7CB68C}" destId="{E394AF72-2730-514A-B64B-8D4C0807120C}" srcOrd="1" destOrd="0" presId="urn:microsoft.com/office/officeart/2016/7/layout/HexagonTimeline"/>
    <dgm:cxn modelId="{C4D9FBEF-315C-C04E-B94F-63EC5241DEF8}" type="presParOf" srcId="{8CA7F95A-B1A4-7E41-A1BF-E756AB7CB68C}" destId="{16270013-A7E7-A046-8F11-AF03EFCF54AE}" srcOrd="2" destOrd="0" presId="urn:microsoft.com/office/officeart/2016/7/layout/HexagonTimeline"/>
    <dgm:cxn modelId="{4F899FB5-5D82-DF4B-87D5-513BE5BD669B}" type="presParOf" srcId="{8CA7F95A-B1A4-7E41-A1BF-E756AB7CB68C}" destId="{FBCE0DC7-F386-2A4B-9EC6-F63A972142E5}" srcOrd="3" destOrd="0" presId="urn:microsoft.com/office/officeart/2016/7/layout/HexagonTimeline"/>
    <dgm:cxn modelId="{183A7C21-6003-9C44-906C-ADEF904FA365}" type="presParOf" srcId="{8CA7F95A-B1A4-7E41-A1BF-E756AB7CB68C}" destId="{B222C50A-8015-994D-840A-272D3BE00997}" srcOrd="4" destOrd="0" presId="urn:microsoft.com/office/officeart/2016/7/layout/HexagonTimeline"/>
    <dgm:cxn modelId="{1CDCB0A3-AE1B-EF40-81B5-221EBB77737F}" type="presParOf" srcId="{8D8013E9-E7D4-3F49-BD01-7ADE56CB4773}" destId="{CC91024D-18D9-7140-85B6-A1A03E326EFE}" srcOrd="1" destOrd="0" presId="urn:microsoft.com/office/officeart/2016/7/layout/HexagonTimeline"/>
    <dgm:cxn modelId="{167E9C30-5A8C-B349-8297-670646A79D2F}" type="presParOf" srcId="{8D8013E9-E7D4-3F49-BD01-7ADE56CB4773}" destId="{B28C5753-4FBF-B84F-9C8B-0A2CAC432101}" srcOrd="2" destOrd="0" presId="urn:microsoft.com/office/officeart/2016/7/layout/HexagonTimeline"/>
    <dgm:cxn modelId="{B7D722E4-9473-9D4B-B65B-A256641EC26F}" type="presParOf" srcId="{B28C5753-4FBF-B84F-9C8B-0A2CAC432101}" destId="{426D044D-300D-E048-808C-E510A176757B}" srcOrd="0" destOrd="0" presId="urn:microsoft.com/office/officeart/2016/7/layout/HexagonTimeline"/>
    <dgm:cxn modelId="{03845FA6-9F80-3F42-9F53-05C453B0B737}" type="presParOf" srcId="{B28C5753-4FBF-B84F-9C8B-0A2CAC432101}" destId="{E12AD62E-E8AC-3E49-AEBD-CCC604AAD232}" srcOrd="1" destOrd="0" presId="urn:microsoft.com/office/officeart/2016/7/layout/HexagonTimeline"/>
    <dgm:cxn modelId="{9682799E-13C3-DB4D-B1ED-8EE182925E5D}" type="presParOf" srcId="{B28C5753-4FBF-B84F-9C8B-0A2CAC432101}" destId="{F2354F50-117C-214E-BC00-4057342849CC}" srcOrd="2" destOrd="0" presId="urn:microsoft.com/office/officeart/2016/7/layout/HexagonTimeline"/>
    <dgm:cxn modelId="{6685DE8A-441E-9243-8722-11709A191BF5}" type="presParOf" srcId="{B28C5753-4FBF-B84F-9C8B-0A2CAC432101}" destId="{5998C20C-1EE0-6847-B46B-2D6AAFB2B1DE}" srcOrd="3" destOrd="0" presId="urn:microsoft.com/office/officeart/2016/7/layout/HexagonTimeline"/>
    <dgm:cxn modelId="{083EADD4-D704-8747-92E3-FD90A52FE741}" type="presParOf" srcId="{B28C5753-4FBF-B84F-9C8B-0A2CAC432101}" destId="{1CD24C7E-3CA2-5D49-81DC-DCF0276BBDCE}" srcOrd="4" destOrd="0" presId="urn:microsoft.com/office/officeart/2016/7/layout/HexagonTimeline"/>
    <dgm:cxn modelId="{BBF5411B-6BEE-0E4F-AAF1-1753A4B5F24E}" type="presParOf" srcId="{8D8013E9-E7D4-3F49-BD01-7ADE56CB4773}" destId="{4D2F8918-7306-5D41-9737-283BE96D7896}" srcOrd="3" destOrd="0" presId="urn:microsoft.com/office/officeart/2016/7/layout/HexagonTimeline"/>
    <dgm:cxn modelId="{77E73A9B-A503-5546-BD96-CCB59A23C249}" type="presParOf" srcId="{8D8013E9-E7D4-3F49-BD01-7ADE56CB4773}" destId="{B94FABBC-B5ED-2345-A539-551C0B0FD733}" srcOrd="4" destOrd="0" presId="urn:microsoft.com/office/officeart/2016/7/layout/HexagonTimeline"/>
    <dgm:cxn modelId="{55D3A699-3CB0-9047-8A43-6E7E82D992D9}" type="presParOf" srcId="{B94FABBC-B5ED-2345-A539-551C0B0FD733}" destId="{B5F9107B-1A7C-E841-B233-ED5AF5E3EBEA}" srcOrd="0" destOrd="0" presId="urn:microsoft.com/office/officeart/2016/7/layout/HexagonTimeline"/>
    <dgm:cxn modelId="{4E0F8E0E-4233-2E47-9298-964BBDED65EE}" type="presParOf" srcId="{B94FABBC-B5ED-2345-A539-551C0B0FD733}" destId="{80F78D71-72E9-F24D-8E87-5D077397CCAE}" srcOrd="1" destOrd="0" presId="urn:microsoft.com/office/officeart/2016/7/layout/HexagonTimeline"/>
    <dgm:cxn modelId="{EC29F55A-E18F-B040-8379-308866DD9EB7}" type="presParOf" srcId="{B94FABBC-B5ED-2345-A539-551C0B0FD733}" destId="{C491850F-9330-AE4A-B2A4-57FE3971BEE4}" srcOrd="2" destOrd="0" presId="urn:microsoft.com/office/officeart/2016/7/layout/HexagonTimeline"/>
    <dgm:cxn modelId="{1F62E529-85D2-9E40-A3BC-1D5F373FE752}" type="presParOf" srcId="{B94FABBC-B5ED-2345-A539-551C0B0FD733}" destId="{17E193A7-D5B2-9A4D-BBE0-BC6FBBF9C37B}" srcOrd="3" destOrd="0" presId="urn:microsoft.com/office/officeart/2016/7/layout/HexagonTimeline"/>
    <dgm:cxn modelId="{5D9795E2-DA43-564A-9E3C-6D0D6D3867D9}" type="presParOf" srcId="{B94FABBC-B5ED-2345-A539-551C0B0FD733}" destId="{54694642-3FD2-FE44-B001-47F4B64C7D36}" srcOrd="4" destOrd="0" presId="urn:microsoft.com/office/officeart/2016/7/layout/HexagonTimeline"/>
    <dgm:cxn modelId="{C131822C-014F-2740-A972-9DDAB51E46B2}" type="presParOf" srcId="{8D8013E9-E7D4-3F49-BD01-7ADE56CB4773}" destId="{144747B8-57FD-3645-9100-808A9CAF5FC5}" srcOrd="5" destOrd="0" presId="urn:microsoft.com/office/officeart/2016/7/layout/HexagonTimeline"/>
    <dgm:cxn modelId="{68C0A7D1-3C72-9C4F-A281-F8A87A55C8D8}" type="presParOf" srcId="{8D8013E9-E7D4-3F49-BD01-7ADE56CB4773}" destId="{12CBF1B7-6F4B-F74A-8408-A65974A95937}" srcOrd="6" destOrd="0" presId="urn:microsoft.com/office/officeart/2016/7/layout/HexagonTimeline"/>
    <dgm:cxn modelId="{8AFDAFA1-DAE0-BD45-AE01-A2BAC7258370}" type="presParOf" srcId="{12CBF1B7-6F4B-F74A-8408-A65974A95937}" destId="{255C3683-2468-AF4B-9425-540F67F464CD}" srcOrd="0" destOrd="0" presId="urn:microsoft.com/office/officeart/2016/7/layout/HexagonTimeline"/>
    <dgm:cxn modelId="{5239D9AF-1ECC-3545-BED6-25C918FF0992}" type="presParOf" srcId="{12CBF1B7-6F4B-F74A-8408-A65974A95937}" destId="{665FD692-0C30-4645-99E7-4BA37389A2D1}" srcOrd="1" destOrd="0" presId="urn:microsoft.com/office/officeart/2016/7/layout/HexagonTimeline"/>
    <dgm:cxn modelId="{759CF03B-8C05-E74B-9AC5-5E6FB91DD566}" type="presParOf" srcId="{12CBF1B7-6F4B-F74A-8408-A65974A95937}" destId="{BDC0E3E1-2186-8642-9500-B5059379BF7B}" srcOrd="2" destOrd="0" presId="urn:microsoft.com/office/officeart/2016/7/layout/HexagonTimeline"/>
    <dgm:cxn modelId="{EF82D435-6C1B-FA40-BF35-EC37A8258B15}" type="presParOf" srcId="{12CBF1B7-6F4B-F74A-8408-A65974A95937}" destId="{88916D4F-F7EF-504B-85BF-436FF633FE92}" srcOrd="3" destOrd="0" presId="urn:microsoft.com/office/officeart/2016/7/layout/HexagonTimeline"/>
    <dgm:cxn modelId="{62C6B620-2183-4B41-BCE4-0CBB6DCE0073}" type="presParOf" srcId="{12CBF1B7-6F4B-F74A-8408-A65974A95937}" destId="{3488589A-0588-B14C-9F9C-E1D9B98B6114}" srcOrd="4" destOrd="0" presId="urn:microsoft.com/office/officeart/2016/7/layout/Hexago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2847C1-67C1-469A-9392-C4B8A545F60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4F9FC294-6579-412A-8947-025B8A10FA97}">
      <dgm:prSet/>
      <dgm:spPr/>
      <dgm:t>
        <a:bodyPr/>
        <a:lstStyle/>
        <a:p>
          <a:r>
            <a:rPr lang="en-US" dirty="0"/>
            <a:t>Van </a:t>
          </a:r>
          <a:r>
            <a:rPr lang="en-US" dirty="0" err="1"/>
            <a:t>Deusen</a:t>
          </a:r>
          <a:r>
            <a:rPr lang="en-US" dirty="0"/>
            <a:t>-Scholl, N., </a:t>
          </a:r>
          <a:r>
            <a:rPr lang="en-US" dirty="0" err="1"/>
            <a:t>Lubrano</a:t>
          </a:r>
          <a:r>
            <a:rPr lang="en-US" dirty="0"/>
            <a:t>, M.J. &amp; </a:t>
          </a:r>
          <a:r>
            <a:rPr lang="en-US" dirty="0" err="1"/>
            <a:t>Sporn</a:t>
          </a:r>
          <a:r>
            <a:rPr lang="en-US" dirty="0"/>
            <a:t>, Z. (2018). Measuring </a:t>
          </a:r>
          <a:r>
            <a:rPr lang="en-US" dirty="0" err="1"/>
            <a:t>Babbel’s</a:t>
          </a:r>
          <a:r>
            <a:rPr lang="en-US" dirty="0"/>
            <a:t> Efficacy in Developing Oral Proficiency (Whitepaper): </a:t>
          </a:r>
          <a:r>
            <a:rPr lang="en-US" dirty="0">
              <a:hlinkClick xmlns:r="http://schemas.openxmlformats.org/officeDocument/2006/relationships" r:id="rId1"/>
            </a:rPr>
            <a:t>https://press.babbel.com/shared/downloads/studies_research/Measuring-Babbels-Efficacy-in-Developing-Oral-Proficiency.pdf</a:t>
          </a:r>
          <a:r>
            <a:rPr lang="en-US" dirty="0"/>
            <a:t>) </a:t>
          </a:r>
        </a:p>
      </dgm:t>
    </dgm:pt>
    <dgm:pt modelId="{F2DC23DB-BB4E-4D5E-AAE4-2F57CB73E80B}" type="parTrans" cxnId="{73177734-2BC5-4DDD-86E3-9059B94034A7}">
      <dgm:prSet/>
      <dgm:spPr/>
      <dgm:t>
        <a:bodyPr/>
        <a:lstStyle/>
        <a:p>
          <a:endParaRPr lang="en-US"/>
        </a:p>
      </dgm:t>
    </dgm:pt>
    <dgm:pt modelId="{A2CEC776-35EA-4B73-9D29-2D215DF0F4E3}" type="sibTrans" cxnId="{73177734-2BC5-4DDD-86E3-9059B94034A7}">
      <dgm:prSet/>
      <dgm:spPr/>
      <dgm:t>
        <a:bodyPr/>
        <a:lstStyle/>
        <a:p>
          <a:endParaRPr lang="en-US"/>
        </a:p>
      </dgm:t>
    </dgm:pt>
    <dgm:pt modelId="{76EB474A-DC6A-4428-9422-2AC57FA51C9C}">
      <dgm:prSet/>
      <dgm:spPr/>
      <dgm:t>
        <a:bodyPr/>
        <a:lstStyle/>
        <a:p>
          <a:r>
            <a:rPr lang="en-US" dirty="0" err="1"/>
            <a:t>DiBiase</a:t>
          </a:r>
          <a:r>
            <a:rPr lang="en-US" dirty="0"/>
            <a:t> - </a:t>
          </a:r>
          <a:r>
            <a:rPr lang="en-US" dirty="0" err="1"/>
            <a:t>Lubrano</a:t>
          </a:r>
          <a:r>
            <a:rPr lang="en-US" dirty="0"/>
            <a:t>, M. J. &amp; </a:t>
          </a:r>
          <a:r>
            <a:rPr lang="en-US" dirty="0" err="1"/>
            <a:t>Vasilj</a:t>
          </a:r>
          <a:r>
            <a:rPr lang="en-US" dirty="0"/>
            <a:t>-Begovic, J. (2021). Rethinking the rating process: solutions to the threshold performance dilemma. </a:t>
          </a:r>
          <a:r>
            <a:rPr lang="en-US" i="1" dirty="0"/>
            <a:t>Journal of Distinguished Language Studies Vol.7, 21-41. </a:t>
          </a:r>
          <a:endParaRPr lang="en-US" dirty="0"/>
        </a:p>
      </dgm:t>
    </dgm:pt>
    <dgm:pt modelId="{E8C35049-28B0-4865-B25D-C357D2DF70A5}" type="parTrans" cxnId="{2D3E2421-2BEC-402B-815B-DA5737A65AEB}">
      <dgm:prSet/>
      <dgm:spPr/>
      <dgm:t>
        <a:bodyPr/>
        <a:lstStyle/>
        <a:p>
          <a:endParaRPr lang="en-US"/>
        </a:p>
      </dgm:t>
    </dgm:pt>
    <dgm:pt modelId="{9BEDDFAC-80C6-40CA-96CF-1BA3D471D821}" type="sibTrans" cxnId="{2D3E2421-2BEC-402B-815B-DA5737A65AEB}">
      <dgm:prSet/>
      <dgm:spPr/>
      <dgm:t>
        <a:bodyPr/>
        <a:lstStyle/>
        <a:p>
          <a:endParaRPr lang="en-US"/>
        </a:p>
      </dgm:t>
    </dgm:pt>
    <dgm:pt modelId="{766775D3-BF04-4516-950D-507BF56C226E}">
      <dgm:prSet/>
      <dgm:spPr/>
      <dgm:t>
        <a:bodyPr/>
        <a:lstStyle/>
        <a:p>
          <a:r>
            <a:rPr lang="en-US" dirty="0" err="1"/>
            <a:t>DiBiase-Lubrano</a:t>
          </a:r>
          <a:r>
            <a:rPr lang="en-US" dirty="0"/>
            <a:t>, M.J. (ed). </a:t>
          </a:r>
          <a:r>
            <a:rPr lang="en-US" i="1" dirty="0"/>
            <a:t>Advancing language study in the 21</a:t>
          </a:r>
          <a:r>
            <a:rPr lang="en-US" i="1" baseline="30000" dirty="0"/>
            <a:t>st</a:t>
          </a:r>
          <a:r>
            <a:rPr lang="en-US" i="1" dirty="0"/>
            <a:t> century</a:t>
          </a:r>
          <a:r>
            <a:rPr lang="en-US" dirty="0"/>
            <a:t>. Cambridge Scholars Publishing (forthcoming Fall 2022)</a:t>
          </a:r>
        </a:p>
      </dgm:t>
    </dgm:pt>
    <dgm:pt modelId="{57DC4800-9C46-41CC-B440-F732507175BC}" type="parTrans" cxnId="{5BE5AF42-1888-4C11-A602-4994CD3B492B}">
      <dgm:prSet/>
      <dgm:spPr/>
      <dgm:t>
        <a:bodyPr/>
        <a:lstStyle/>
        <a:p>
          <a:endParaRPr lang="en-US"/>
        </a:p>
      </dgm:t>
    </dgm:pt>
    <dgm:pt modelId="{05122790-DD03-46CE-8218-CD5979D76371}" type="sibTrans" cxnId="{5BE5AF42-1888-4C11-A602-4994CD3B492B}">
      <dgm:prSet/>
      <dgm:spPr/>
      <dgm:t>
        <a:bodyPr/>
        <a:lstStyle/>
        <a:p>
          <a:endParaRPr lang="en-US"/>
        </a:p>
      </dgm:t>
    </dgm:pt>
    <dgm:pt modelId="{98A36AA8-EEEE-47F2-AE3C-4E32AC27BEA7}">
      <dgm:prSet/>
      <dgm:spPr/>
      <dgm:t>
        <a:bodyPr/>
        <a:lstStyle/>
        <a:p>
          <a:r>
            <a:rPr lang="en-US" dirty="0" err="1"/>
            <a:t>DiBiase</a:t>
          </a:r>
          <a:r>
            <a:rPr lang="en-US" dirty="0"/>
            <a:t> – </a:t>
          </a:r>
          <a:r>
            <a:rPr lang="en-US" dirty="0" err="1"/>
            <a:t>Lubrano</a:t>
          </a:r>
          <a:r>
            <a:rPr lang="en-US" dirty="0"/>
            <a:t>, M.J. (2022). Qualitative Study in Educators’ Willingness to Embrace Innovative Language Pedagogies (Doctoral Dissertation, Sept. 2022) ProQuest</a:t>
          </a:r>
        </a:p>
      </dgm:t>
    </dgm:pt>
    <dgm:pt modelId="{A2D1AA85-5DC3-42A0-8832-4161192CB1F5}" type="parTrans" cxnId="{7421C559-E441-4DB7-A1DD-AAD2CE2236B7}">
      <dgm:prSet/>
      <dgm:spPr/>
      <dgm:t>
        <a:bodyPr/>
        <a:lstStyle/>
        <a:p>
          <a:endParaRPr lang="en-US"/>
        </a:p>
      </dgm:t>
    </dgm:pt>
    <dgm:pt modelId="{7818F3A0-43E9-4F54-B740-F33D825F6893}" type="sibTrans" cxnId="{7421C559-E441-4DB7-A1DD-AAD2CE2236B7}">
      <dgm:prSet/>
      <dgm:spPr/>
      <dgm:t>
        <a:bodyPr/>
        <a:lstStyle/>
        <a:p>
          <a:endParaRPr lang="en-US"/>
        </a:p>
      </dgm:t>
    </dgm:pt>
    <dgm:pt modelId="{6CD5C99E-C57D-D946-AC6D-D5B5B007D73B}">
      <dgm:prSet/>
      <dgm:spPr/>
      <dgm:t>
        <a:bodyPr/>
        <a:lstStyle/>
        <a:p>
          <a:pPr>
            <a:buFont typeface="Arial" panose="020B0604020202020204" pitchFamily="34" charset="0"/>
            <a:buChar char="•"/>
          </a:pPr>
          <a:r>
            <a:rPr lang="en-US" dirty="0"/>
            <a:t>Di </a:t>
          </a:r>
          <a:r>
            <a:rPr lang="en-US" dirty="0" err="1"/>
            <a:t>Biase-Lubrano</a:t>
          </a:r>
          <a:r>
            <a:rPr lang="en-US" dirty="0"/>
            <a:t>, M.J. (2018). The importance of language assessment literacy, </a:t>
          </a:r>
          <a:r>
            <a:rPr lang="en-US" i="1" dirty="0"/>
            <a:t>Die </a:t>
          </a:r>
          <a:r>
            <a:rPr lang="en-US" i="1" dirty="0" err="1"/>
            <a:t>Unterrichtspraxis</a:t>
          </a:r>
          <a:r>
            <a:rPr lang="en-US" i="1" dirty="0"/>
            <a:t>/Teaching German</a:t>
          </a:r>
          <a:r>
            <a:rPr lang="en-US" dirty="0"/>
            <a:t>,52/2 pp. 121-131</a:t>
          </a:r>
        </a:p>
      </dgm:t>
    </dgm:pt>
    <dgm:pt modelId="{555958B1-3EE9-3940-8802-982419F2BAB7}" type="parTrans" cxnId="{9D4315BC-8608-2248-B3FA-A4ED06C513C5}">
      <dgm:prSet/>
      <dgm:spPr/>
      <dgm:t>
        <a:bodyPr/>
        <a:lstStyle/>
        <a:p>
          <a:endParaRPr lang="en-US"/>
        </a:p>
      </dgm:t>
    </dgm:pt>
    <dgm:pt modelId="{F2108EEA-3994-5C48-9D20-DEBD553426BF}" type="sibTrans" cxnId="{9D4315BC-8608-2248-B3FA-A4ED06C513C5}">
      <dgm:prSet/>
      <dgm:spPr/>
      <dgm:t>
        <a:bodyPr/>
        <a:lstStyle/>
        <a:p>
          <a:endParaRPr lang="en-US"/>
        </a:p>
      </dgm:t>
    </dgm:pt>
    <dgm:pt modelId="{DF3E772A-19AB-D14E-8B0F-F0F505C18B1D}" type="pres">
      <dgm:prSet presAssocID="{E92847C1-67C1-469A-9392-C4B8A545F608}" presName="linear" presStyleCnt="0">
        <dgm:presLayoutVars>
          <dgm:animLvl val="lvl"/>
          <dgm:resizeHandles val="exact"/>
        </dgm:presLayoutVars>
      </dgm:prSet>
      <dgm:spPr/>
    </dgm:pt>
    <dgm:pt modelId="{66990BF2-5E86-2440-9294-C8994808C55B}" type="pres">
      <dgm:prSet presAssocID="{6CD5C99E-C57D-D946-AC6D-D5B5B007D73B}" presName="parentText" presStyleLbl="node1" presStyleIdx="0" presStyleCnt="5">
        <dgm:presLayoutVars>
          <dgm:chMax val="0"/>
          <dgm:bulletEnabled val="1"/>
        </dgm:presLayoutVars>
      </dgm:prSet>
      <dgm:spPr/>
    </dgm:pt>
    <dgm:pt modelId="{E453C676-4700-8C45-8385-634DD9A2B9E0}" type="pres">
      <dgm:prSet presAssocID="{F2108EEA-3994-5C48-9D20-DEBD553426BF}" presName="spacer" presStyleCnt="0"/>
      <dgm:spPr/>
    </dgm:pt>
    <dgm:pt modelId="{1C500323-E076-3C49-B9EA-6B7C2E9E2AAB}" type="pres">
      <dgm:prSet presAssocID="{4F9FC294-6579-412A-8947-025B8A10FA97}" presName="parentText" presStyleLbl="node1" presStyleIdx="1" presStyleCnt="5">
        <dgm:presLayoutVars>
          <dgm:chMax val="0"/>
          <dgm:bulletEnabled val="1"/>
        </dgm:presLayoutVars>
      </dgm:prSet>
      <dgm:spPr/>
    </dgm:pt>
    <dgm:pt modelId="{AF1C375A-9C5F-E245-971C-103976F65F78}" type="pres">
      <dgm:prSet presAssocID="{A2CEC776-35EA-4B73-9D29-2D215DF0F4E3}" presName="spacer" presStyleCnt="0"/>
      <dgm:spPr/>
    </dgm:pt>
    <dgm:pt modelId="{34D78136-BD80-364A-A938-9A30A7C44EB4}" type="pres">
      <dgm:prSet presAssocID="{76EB474A-DC6A-4428-9422-2AC57FA51C9C}" presName="parentText" presStyleLbl="node1" presStyleIdx="2" presStyleCnt="5">
        <dgm:presLayoutVars>
          <dgm:chMax val="0"/>
          <dgm:bulletEnabled val="1"/>
        </dgm:presLayoutVars>
      </dgm:prSet>
      <dgm:spPr/>
    </dgm:pt>
    <dgm:pt modelId="{F2206026-A670-5842-ABE7-EB450664DBE1}" type="pres">
      <dgm:prSet presAssocID="{9BEDDFAC-80C6-40CA-96CF-1BA3D471D821}" presName="spacer" presStyleCnt="0"/>
      <dgm:spPr/>
    </dgm:pt>
    <dgm:pt modelId="{7CD17800-4A81-1C41-80C4-0EEF9CC53C88}" type="pres">
      <dgm:prSet presAssocID="{766775D3-BF04-4516-950D-507BF56C226E}" presName="parentText" presStyleLbl="node1" presStyleIdx="3" presStyleCnt="5">
        <dgm:presLayoutVars>
          <dgm:chMax val="0"/>
          <dgm:bulletEnabled val="1"/>
        </dgm:presLayoutVars>
      </dgm:prSet>
      <dgm:spPr/>
    </dgm:pt>
    <dgm:pt modelId="{453672BE-2258-6640-B981-19D3B09EFA25}" type="pres">
      <dgm:prSet presAssocID="{05122790-DD03-46CE-8218-CD5979D76371}" presName="spacer" presStyleCnt="0"/>
      <dgm:spPr/>
    </dgm:pt>
    <dgm:pt modelId="{5C96B5D6-4301-A34D-8843-F2D9D7DDF756}" type="pres">
      <dgm:prSet presAssocID="{98A36AA8-EEEE-47F2-AE3C-4E32AC27BEA7}" presName="parentText" presStyleLbl="node1" presStyleIdx="4" presStyleCnt="5">
        <dgm:presLayoutVars>
          <dgm:chMax val="0"/>
          <dgm:bulletEnabled val="1"/>
        </dgm:presLayoutVars>
      </dgm:prSet>
      <dgm:spPr/>
    </dgm:pt>
  </dgm:ptLst>
  <dgm:cxnLst>
    <dgm:cxn modelId="{2D3E2421-2BEC-402B-815B-DA5737A65AEB}" srcId="{E92847C1-67C1-469A-9392-C4B8A545F608}" destId="{76EB474A-DC6A-4428-9422-2AC57FA51C9C}" srcOrd="2" destOrd="0" parTransId="{E8C35049-28B0-4865-B25D-C357D2DF70A5}" sibTransId="{9BEDDFAC-80C6-40CA-96CF-1BA3D471D821}"/>
    <dgm:cxn modelId="{12BB9B32-9A00-CD48-96E5-4CF9A9DD5062}" type="presOf" srcId="{4F9FC294-6579-412A-8947-025B8A10FA97}" destId="{1C500323-E076-3C49-B9EA-6B7C2E9E2AAB}" srcOrd="0" destOrd="0" presId="urn:microsoft.com/office/officeart/2005/8/layout/vList2"/>
    <dgm:cxn modelId="{73177734-2BC5-4DDD-86E3-9059B94034A7}" srcId="{E92847C1-67C1-469A-9392-C4B8A545F608}" destId="{4F9FC294-6579-412A-8947-025B8A10FA97}" srcOrd="1" destOrd="0" parTransId="{F2DC23DB-BB4E-4D5E-AAE4-2F57CB73E80B}" sibTransId="{A2CEC776-35EA-4B73-9D29-2D215DF0F4E3}"/>
    <dgm:cxn modelId="{5BE5AF42-1888-4C11-A602-4994CD3B492B}" srcId="{E92847C1-67C1-469A-9392-C4B8A545F608}" destId="{766775D3-BF04-4516-950D-507BF56C226E}" srcOrd="3" destOrd="0" parTransId="{57DC4800-9C46-41CC-B440-F732507175BC}" sibTransId="{05122790-DD03-46CE-8218-CD5979D76371}"/>
    <dgm:cxn modelId="{0E0C9948-8237-CA4B-80A3-A956175BEEF2}" type="presOf" srcId="{766775D3-BF04-4516-950D-507BF56C226E}" destId="{7CD17800-4A81-1C41-80C4-0EEF9CC53C88}" srcOrd="0" destOrd="0" presId="urn:microsoft.com/office/officeart/2005/8/layout/vList2"/>
    <dgm:cxn modelId="{7421C559-E441-4DB7-A1DD-AAD2CE2236B7}" srcId="{E92847C1-67C1-469A-9392-C4B8A545F608}" destId="{98A36AA8-EEEE-47F2-AE3C-4E32AC27BEA7}" srcOrd="4" destOrd="0" parTransId="{A2D1AA85-5DC3-42A0-8832-4161192CB1F5}" sibTransId="{7818F3A0-43E9-4F54-B740-F33D825F6893}"/>
    <dgm:cxn modelId="{D9692A82-18C0-A04E-8B20-B342F4491FC0}" type="presOf" srcId="{E92847C1-67C1-469A-9392-C4B8A545F608}" destId="{DF3E772A-19AB-D14E-8B0F-F0F505C18B1D}" srcOrd="0" destOrd="0" presId="urn:microsoft.com/office/officeart/2005/8/layout/vList2"/>
    <dgm:cxn modelId="{5648E39B-3B50-CF4B-B5D0-72B189FD5875}" type="presOf" srcId="{6CD5C99E-C57D-D946-AC6D-D5B5B007D73B}" destId="{66990BF2-5E86-2440-9294-C8994808C55B}" srcOrd="0" destOrd="0" presId="urn:microsoft.com/office/officeart/2005/8/layout/vList2"/>
    <dgm:cxn modelId="{9D4315BC-8608-2248-B3FA-A4ED06C513C5}" srcId="{E92847C1-67C1-469A-9392-C4B8A545F608}" destId="{6CD5C99E-C57D-D946-AC6D-D5B5B007D73B}" srcOrd="0" destOrd="0" parTransId="{555958B1-3EE9-3940-8802-982419F2BAB7}" sibTransId="{F2108EEA-3994-5C48-9D20-DEBD553426BF}"/>
    <dgm:cxn modelId="{17EB0FD9-5245-E44E-8457-566DA12780FD}" type="presOf" srcId="{76EB474A-DC6A-4428-9422-2AC57FA51C9C}" destId="{34D78136-BD80-364A-A938-9A30A7C44EB4}" srcOrd="0" destOrd="0" presId="urn:microsoft.com/office/officeart/2005/8/layout/vList2"/>
    <dgm:cxn modelId="{EF5499FE-B5E2-DA48-80CD-D4DB187A7B8C}" type="presOf" srcId="{98A36AA8-EEEE-47F2-AE3C-4E32AC27BEA7}" destId="{5C96B5D6-4301-A34D-8843-F2D9D7DDF756}" srcOrd="0" destOrd="0" presId="urn:microsoft.com/office/officeart/2005/8/layout/vList2"/>
    <dgm:cxn modelId="{5851F8C2-AE2A-654B-B4CA-3624DA7F15BF}" type="presParOf" srcId="{DF3E772A-19AB-D14E-8B0F-F0F505C18B1D}" destId="{66990BF2-5E86-2440-9294-C8994808C55B}" srcOrd="0" destOrd="0" presId="urn:microsoft.com/office/officeart/2005/8/layout/vList2"/>
    <dgm:cxn modelId="{184ABE86-3F03-B44F-8374-A918FDD24F39}" type="presParOf" srcId="{DF3E772A-19AB-D14E-8B0F-F0F505C18B1D}" destId="{E453C676-4700-8C45-8385-634DD9A2B9E0}" srcOrd="1" destOrd="0" presId="urn:microsoft.com/office/officeart/2005/8/layout/vList2"/>
    <dgm:cxn modelId="{3C13C559-40FC-324D-9F67-5F3762FC62A7}" type="presParOf" srcId="{DF3E772A-19AB-D14E-8B0F-F0F505C18B1D}" destId="{1C500323-E076-3C49-B9EA-6B7C2E9E2AAB}" srcOrd="2" destOrd="0" presId="urn:microsoft.com/office/officeart/2005/8/layout/vList2"/>
    <dgm:cxn modelId="{AB42FDDC-411F-FC46-B5DE-7E12C457411E}" type="presParOf" srcId="{DF3E772A-19AB-D14E-8B0F-F0F505C18B1D}" destId="{AF1C375A-9C5F-E245-971C-103976F65F78}" srcOrd="3" destOrd="0" presId="urn:microsoft.com/office/officeart/2005/8/layout/vList2"/>
    <dgm:cxn modelId="{77016B53-DCE4-6D4D-A7DB-04684AAD4BFD}" type="presParOf" srcId="{DF3E772A-19AB-D14E-8B0F-F0F505C18B1D}" destId="{34D78136-BD80-364A-A938-9A30A7C44EB4}" srcOrd="4" destOrd="0" presId="urn:microsoft.com/office/officeart/2005/8/layout/vList2"/>
    <dgm:cxn modelId="{B887F1D1-7D2E-D846-B370-1ABC3858111B}" type="presParOf" srcId="{DF3E772A-19AB-D14E-8B0F-F0F505C18B1D}" destId="{F2206026-A670-5842-ABE7-EB450664DBE1}" srcOrd="5" destOrd="0" presId="urn:microsoft.com/office/officeart/2005/8/layout/vList2"/>
    <dgm:cxn modelId="{31872025-769E-E84D-BC9E-4EB90A70ED8C}" type="presParOf" srcId="{DF3E772A-19AB-D14E-8B0F-F0F505C18B1D}" destId="{7CD17800-4A81-1C41-80C4-0EEF9CC53C88}" srcOrd="6" destOrd="0" presId="urn:microsoft.com/office/officeart/2005/8/layout/vList2"/>
    <dgm:cxn modelId="{444DEDB3-F45C-ED49-BBA8-714F2C69355F}" type="presParOf" srcId="{DF3E772A-19AB-D14E-8B0F-F0F505C18B1D}" destId="{453672BE-2258-6640-B981-19D3B09EFA25}" srcOrd="7" destOrd="0" presId="urn:microsoft.com/office/officeart/2005/8/layout/vList2"/>
    <dgm:cxn modelId="{73F0A97E-B5E3-814B-9B16-CDA69E5C13E8}" type="presParOf" srcId="{DF3E772A-19AB-D14E-8B0F-F0F505C18B1D}" destId="{5C96B5D6-4301-A34D-8843-F2D9D7DDF756}"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A2224-FE79-9F4E-8538-04557E545F42}">
      <dsp:nvSpPr>
        <dsp:cNvPr id="0" name=""/>
        <dsp:cNvSpPr/>
      </dsp:nvSpPr>
      <dsp:spPr>
        <a:xfrm>
          <a:off x="417479" y="1922400"/>
          <a:ext cx="2147036" cy="471830"/>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533400">
            <a:lnSpc>
              <a:spcPct val="90000"/>
            </a:lnSpc>
            <a:spcBef>
              <a:spcPct val="0"/>
            </a:spcBef>
            <a:spcAft>
              <a:spcPct val="35000"/>
            </a:spcAft>
            <a:buNone/>
          </a:pPr>
          <a:r>
            <a:rPr lang="en-US" sz="1200" kern="1200" dirty="0"/>
            <a:t>March 2022</a:t>
          </a:r>
        </a:p>
      </dsp:txBody>
      <dsp:txXfrm>
        <a:off x="417479" y="1922400"/>
        <a:ext cx="2052670" cy="471830"/>
      </dsp:txXfrm>
    </dsp:sp>
    <dsp:sp modelId="{E394AF72-2730-514A-B64B-8D4C0807120C}">
      <dsp:nvSpPr>
        <dsp:cNvPr id="0" name=""/>
        <dsp:cNvSpPr/>
      </dsp:nvSpPr>
      <dsp:spPr>
        <a:xfrm>
          <a:off x="0" y="192355"/>
          <a:ext cx="2981995" cy="1258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0020" rIns="0" bIns="160020" numCol="1" spcCol="1270" anchor="b" anchorCtr="1">
          <a:noAutofit/>
        </a:bodyPr>
        <a:lstStyle/>
        <a:p>
          <a:pPr marL="0" lvl="0" indent="0" algn="ctr" defTabSz="800100">
            <a:lnSpc>
              <a:spcPct val="90000"/>
            </a:lnSpc>
            <a:spcBef>
              <a:spcPct val="0"/>
            </a:spcBef>
            <a:spcAft>
              <a:spcPct val="35000"/>
            </a:spcAft>
            <a:buNone/>
          </a:pPr>
          <a:r>
            <a:rPr lang="en-US" sz="1800" b="1" kern="1200" dirty="0"/>
            <a:t>Assessing the quality and effectiveness of remote instruction during COVID pandemic (AAAL)</a:t>
          </a:r>
        </a:p>
      </dsp:txBody>
      <dsp:txXfrm>
        <a:off x="0" y="192355"/>
        <a:ext cx="2981995" cy="1258214"/>
      </dsp:txXfrm>
    </dsp:sp>
    <dsp:sp modelId="{CC91024D-18D9-7140-85B6-A1A03E326EFE}">
      <dsp:nvSpPr>
        <dsp:cNvPr id="0" name=""/>
        <dsp:cNvSpPr/>
      </dsp:nvSpPr>
      <dsp:spPr>
        <a:xfrm rot="49495">
          <a:off x="2564473" y="2164326"/>
          <a:ext cx="835045" cy="0"/>
        </a:xfrm>
        <a:custGeom>
          <a:avLst/>
          <a:gdLst/>
          <a:ahLst/>
          <a:cxnLst/>
          <a:rect l="0" t="0" r="0" b="0"/>
          <a:pathLst>
            <a:path>
              <a:moveTo>
                <a:pt x="0" y="0"/>
              </a:moveTo>
              <a:lnTo>
                <a:pt x="835045"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270013-A7E7-A046-8F11-AF03EFCF54AE}">
      <dsp:nvSpPr>
        <dsp:cNvPr id="0" name=""/>
        <dsp:cNvSpPr/>
      </dsp:nvSpPr>
      <dsp:spPr>
        <a:xfrm>
          <a:off x="1490997" y="1529208"/>
          <a:ext cx="0" cy="393192"/>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BCE0DC7-F386-2A4B-9EC6-F63A972142E5}">
      <dsp:nvSpPr>
        <dsp:cNvPr id="0" name=""/>
        <dsp:cNvSpPr/>
      </dsp:nvSpPr>
      <dsp:spPr>
        <a:xfrm>
          <a:off x="1451678" y="1450570"/>
          <a:ext cx="78638" cy="786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6D044D-300D-E048-808C-E510A176757B}">
      <dsp:nvSpPr>
        <dsp:cNvPr id="0" name=""/>
        <dsp:cNvSpPr/>
      </dsp:nvSpPr>
      <dsp:spPr>
        <a:xfrm>
          <a:off x="3399475" y="1934422"/>
          <a:ext cx="2147036" cy="471830"/>
        </a:xfrm>
        <a:prstGeom prst="hexagon">
          <a:avLst>
            <a:gd name="adj" fmla="val 40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533400">
            <a:lnSpc>
              <a:spcPct val="90000"/>
            </a:lnSpc>
            <a:spcBef>
              <a:spcPct val="0"/>
            </a:spcBef>
            <a:spcAft>
              <a:spcPct val="35000"/>
            </a:spcAft>
            <a:buNone/>
          </a:pPr>
          <a:r>
            <a:rPr lang="en-US" sz="1200" kern="1200" dirty="0"/>
            <a:t>May 2022</a:t>
          </a:r>
        </a:p>
      </dsp:txBody>
      <dsp:txXfrm>
        <a:off x="3641305" y="1987566"/>
        <a:ext cx="1663376" cy="365542"/>
      </dsp:txXfrm>
    </dsp:sp>
    <dsp:sp modelId="{E12AD62E-E8AC-3E49-AEBD-CCC604AAD232}">
      <dsp:nvSpPr>
        <dsp:cNvPr id="0" name=""/>
        <dsp:cNvSpPr/>
      </dsp:nvSpPr>
      <dsp:spPr>
        <a:xfrm>
          <a:off x="2981995" y="2878083"/>
          <a:ext cx="2981995" cy="1258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0020" rIns="0" bIns="160020" numCol="1" spcCol="1270" anchor="t" anchorCtr="1">
          <a:noAutofit/>
        </a:bodyPr>
        <a:lstStyle/>
        <a:p>
          <a:pPr marL="0" lvl="0" indent="0" algn="ctr" defTabSz="800100">
            <a:lnSpc>
              <a:spcPct val="90000"/>
            </a:lnSpc>
            <a:spcBef>
              <a:spcPct val="0"/>
            </a:spcBef>
            <a:spcAft>
              <a:spcPct val="35000"/>
            </a:spcAft>
            <a:buNone/>
          </a:pPr>
          <a:r>
            <a:rPr lang="en-US" sz="1800" b="1" kern="1200" dirty="0"/>
            <a:t>The National Italian Exam: Washback and Motivation (DILLE, Pisa)</a:t>
          </a:r>
        </a:p>
      </dsp:txBody>
      <dsp:txXfrm>
        <a:off x="2981995" y="2878083"/>
        <a:ext cx="2981995" cy="1258214"/>
      </dsp:txXfrm>
    </dsp:sp>
    <dsp:sp modelId="{4D2F8918-7306-5D41-9737-283BE96D7896}">
      <dsp:nvSpPr>
        <dsp:cNvPr id="0" name=""/>
        <dsp:cNvSpPr/>
      </dsp:nvSpPr>
      <dsp:spPr>
        <a:xfrm rot="19">
          <a:off x="5546512" y="2170340"/>
          <a:ext cx="834958" cy="0"/>
        </a:xfrm>
        <a:custGeom>
          <a:avLst/>
          <a:gdLst/>
          <a:ahLst/>
          <a:cxnLst/>
          <a:rect l="0" t="0" r="0" b="0"/>
          <a:pathLst>
            <a:path>
              <a:moveTo>
                <a:pt x="0" y="0"/>
              </a:moveTo>
              <a:lnTo>
                <a:pt x="834958"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354F50-117C-214E-BC00-4057342849CC}">
      <dsp:nvSpPr>
        <dsp:cNvPr id="0" name=""/>
        <dsp:cNvSpPr/>
      </dsp:nvSpPr>
      <dsp:spPr>
        <a:xfrm>
          <a:off x="4472993" y="2406253"/>
          <a:ext cx="0" cy="393192"/>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5998C20C-1EE0-6847-B46B-2D6AAFB2B1DE}">
      <dsp:nvSpPr>
        <dsp:cNvPr id="0" name=""/>
        <dsp:cNvSpPr/>
      </dsp:nvSpPr>
      <dsp:spPr>
        <a:xfrm>
          <a:off x="4433674" y="2799445"/>
          <a:ext cx="78638" cy="786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F9107B-1A7C-E841-B233-ED5AF5E3EBEA}">
      <dsp:nvSpPr>
        <dsp:cNvPr id="0" name=""/>
        <dsp:cNvSpPr/>
      </dsp:nvSpPr>
      <dsp:spPr>
        <a:xfrm>
          <a:off x="6381470" y="1934427"/>
          <a:ext cx="2147036" cy="471830"/>
        </a:xfrm>
        <a:prstGeom prst="hexagon">
          <a:avLst>
            <a:gd name="adj" fmla="val 40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533400">
            <a:lnSpc>
              <a:spcPct val="90000"/>
            </a:lnSpc>
            <a:spcBef>
              <a:spcPct val="0"/>
            </a:spcBef>
            <a:spcAft>
              <a:spcPct val="35000"/>
            </a:spcAft>
            <a:buNone/>
          </a:pPr>
          <a:r>
            <a:rPr lang="en-US" sz="1200" kern="1200"/>
            <a:t>June 2022</a:t>
          </a:r>
        </a:p>
      </dsp:txBody>
      <dsp:txXfrm>
        <a:off x="6623300" y="1987571"/>
        <a:ext cx="1663376" cy="365542"/>
      </dsp:txXfrm>
    </dsp:sp>
    <dsp:sp modelId="{80F78D71-72E9-F24D-8E87-5D077397CCAE}">
      <dsp:nvSpPr>
        <dsp:cNvPr id="0" name=""/>
        <dsp:cNvSpPr/>
      </dsp:nvSpPr>
      <dsp:spPr>
        <a:xfrm>
          <a:off x="5963991" y="204382"/>
          <a:ext cx="2981995" cy="1258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0020" rIns="0" bIns="160020" numCol="1" spcCol="1270" anchor="b" anchorCtr="1">
          <a:noAutofit/>
        </a:bodyPr>
        <a:lstStyle/>
        <a:p>
          <a:pPr marL="0" lvl="0" indent="0" algn="ctr" defTabSz="800100">
            <a:lnSpc>
              <a:spcPct val="90000"/>
            </a:lnSpc>
            <a:spcBef>
              <a:spcPct val="0"/>
            </a:spcBef>
            <a:spcAft>
              <a:spcPct val="35000"/>
            </a:spcAft>
            <a:buNone/>
          </a:pPr>
          <a:r>
            <a:rPr lang="en-US" sz="1800" b="1" kern="1200" dirty="0"/>
            <a:t>Test Design and Development Workshop (Uni. Of Chicago)</a:t>
          </a:r>
        </a:p>
      </dsp:txBody>
      <dsp:txXfrm>
        <a:off x="5963991" y="204382"/>
        <a:ext cx="2981995" cy="1258214"/>
      </dsp:txXfrm>
    </dsp:sp>
    <dsp:sp modelId="{144747B8-57FD-3645-9100-808A9CAF5FC5}">
      <dsp:nvSpPr>
        <dsp:cNvPr id="0" name=""/>
        <dsp:cNvSpPr/>
      </dsp:nvSpPr>
      <dsp:spPr>
        <a:xfrm rot="148404">
          <a:off x="8528118" y="2188376"/>
          <a:ext cx="835737" cy="0"/>
        </a:xfrm>
        <a:custGeom>
          <a:avLst/>
          <a:gdLst/>
          <a:ahLst/>
          <a:cxnLst/>
          <a:rect l="0" t="0" r="0" b="0"/>
          <a:pathLst>
            <a:path>
              <a:moveTo>
                <a:pt x="0" y="0"/>
              </a:moveTo>
              <a:lnTo>
                <a:pt x="835737"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91850F-9330-AE4A-B2A4-57FE3971BEE4}">
      <dsp:nvSpPr>
        <dsp:cNvPr id="0" name=""/>
        <dsp:cNvSpPr/>
      </dsp:nvSpPr>
      <dsp:spPr>
        <a:xfrm>
          <a:off x="7454989" y="1541235"/>
          <a:ext cx="0" cy="393192"/>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7E193A7-D5B2-9A4D-BBE0-BC6FBBF9C37B}">
      <dsp:nvSpPr>
        <dsp:cNvPr id="0" name=""/>
        <dsp:cNvSpPr/>
      </dsp:nvSpPr>
      <dsp:spPr>
        <a:xfrm>
          <a:off x="7415670" y="1462597"/>
          <a:ext cx="78638" cy="786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5C3683-2468-AF4B-9425-540F67F464CD}">
      <dsp:nvSpPr>
        <dsp:cNvPr id="0" name=""/>
        <dsp:cNvSpPr/>
      </dsp:nvSpPr>
      <dsp:spPr>
        <a:xfrm rot="10800000">
          <a:off x="9363466" y="1970494"/>
          <a:ext cx="2147036" cy="471830"/>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533400">
            <a:lnSpc>
              <a:spcPct val="90000"/>
            </a:lnSpc>
            <a:spcBef>
              <a:spcPct val="0"/>
            </a:spcBef>
            <a:spcAft>
              <a:spcPct val="35000"/>
            </a:spcAft>
            <a:buNone/>
          </a:pPr>
          <a:r>
            <a:rPr lang="en-US" sz="1200" kern="1200"/>
            <a:t>Sep. 2022</a:t>
          </a:r>
        </a:p>
      </dsp:txBody>
      <dsp:txXfrm rot="10800000">
        <a:off x="9457832" y="1970494"/>
        <a:ext cx="2052670" cy="471830"/>
      </dsp:txXfrm>
    </dsp:sp>
    <dsp:sp modelId="{665FD692-0C30-4645-99E7-4BA37389A2D1}">
      <dsp:nvSpPr>
        <dsp:cNvPr id="0" name=""/>
        <dsp:cNvSpPr/>
      </dsp:nvSpPr>
      <dsp:spPr>
        <a:xfrm>
          <a:off x="8945987" y="2914155"/>
          <a:ext cx="2981995" cy="1258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0020" rIns="0" bIns="160020" numCol="1" spcCol="1270" anchor="t" anchorCtr="1">
          <a:noAutofit/>
        </a:bodyPr>
        <a:lstStyle/>
        <a:p>
          <a:pPr marL="0" lvl="0" indent="0" algn="ctr" defTabSz="800100">
            <a:lnSpc>
              <a:spcPct val="90000"/>
            </a:lnSpc>
            <a:spcBef>
              <a:spcPct val="0"/>
            </a:spcBef>
            <a:spcAft>
              <a:spcPct val="35000"/>
            </a:spcAft>
            <a:buNone/>
          </a:pPr>
          <a:r>
            <a:rPr lang="en-US" sz="1800" b="1" kern="1200" dirty="0"/>
            <a:t>Fairness and Social Justice in the National Italian Exam (LARC/ECOLT/</a:t>
          </a:r>
          <a:r>
            <a:rPr lang="en-US" sz="1800" b="1" kern="1200" dirty="0" err="1"/>
            <a:t>MwALT</a:t>
          </a:r>
          <a:r>
            <a:rPr lang="en-US" sz="1800" b="1" kern="1200" dirty="0"/>
            <a:t>, Chicago</a:t>
          </a:r>
        </a:p>
      </dsp:txBody>
      <dsp:txXfrm>
        <a:off x="8945987" y="2914155"/>
        <a:ext cx="2981995" cy="1258214"/>
      </dsp:txXfrm>
    </dsp:sp>
    <dsp:sp modelId="{BDC0E3E1-2186-8642-9500-B5059379BF7B}">
      <dsp:nvSpPr>
        <dsp:cNvPr id="0" name=""/>
        <dsp:cNvSpPr/>
      </dsp:nvSpPr>
      <dsp:spPr>
        <a:xfrm>
          <a:off x="10436985" y="2442324"/>
          <a:ext cx="0" cy="393192"/>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88916D4F-F7EF-504B-85BF-436FF633FE92}">
      <dsp:nvSpPr>
        <dsp:cNvPr id="0" name=""/>
        <dsp:cNvSpPr/>
      </dsp:nvSpPr>
      <dsp:spPr>
        <a:xfrm>
          <a:off x="10397665" y="2835516"/>
          <a:ext cx="78638" cy="786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990BF2-5E86-2440-9294-C8994808C55B}">
      <dsp:nvSpPr>
        <dsp:cNvPr id="0" name=""/>
        <dsp:cNvSpPr/>
      </dsp:nvSpPr>
      <dsp:spPr>
        <a:xfrm>
          <a:off x="0" y="51093"/>
          <a:ext cx="6245265" cy="106287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Font typeface="Arial" panose="020B0604020202020204" pitchFamily="34" charset="0"/>
            <a:buNone/>
          </a:pPr>
          <a:r>
            <a:rPr lang="en-US" sz="1500" kern="1200" dirty="0"/>
            <a:t>Di </a:t>
          </a:r>
          <a:r>
            <a:rPr lang="en-US" sz="1500" kern="1200" dirty="0" err="1"/>
            <a:t>Biase-Lubrano</a:t>
          </a:r>
          <a:r>
            <a:rPr lang="en-US" sz="1500" kern="1200" dirty="0"/>
            <a:t>, M.J. (2018). The importance of language assessment literacy, </a:t>
          </a:r>
          <a:r>
            <a:rPr lang="en-US" sz="1500" i="1" kern="1200" dirty="0"/>
            <a:t>Die </a:t>
          </a:r>
          <a:r>
            <a:rPr lang="en-US" sz="1500" i="1" kern="1200" dirty="0" err="1"/>
            <a:t>Unterrichtspraxis</a:t>
          </a:r>
          <a:r>
            <a:rPr lang="en-US" sz="1500" i="1" kern="1200" dirty="0"/>
            <a:t>/Teaching German</a:t>
          </a:r>
          <a:r>
            <a:rPr lang="en-US" sz="1500" kern="1200" dirty="0"/>
            <a:t>,52/2 pp. 121-131</a:t>
          </a:r>
        </a:p>
      </dsp:txBody>
      <dsp:txXfrm>
        <a:off x="51885" y="102978"/>
        <a:ext cx="6141495" cy="959101"/>
      </dsp:txXfrm>
    </dsp:sp>
    <dsp:sp modelId="{1C500323-E076-3C49-B9EA-6B7C2E9E2AAB}">
      <dsp:nvSpPr>
        <dsp:cNvPr id="0" name=""/>
        <dsp:cNvSpPr/>
      </dsp:nvSpPr>
      <dsp:spPr>
        <a:xfrm>
          <a:off x="0" y="1157165"/>
          <a:ext cx="6245265" cy="1062871"/>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Van </a:t>
          </a:r>
          <a:r>
            <a:rPr lang="en-US" sz="1500" kern="1200" dirty="0" err="1"/>
            <a:t>Deusen</a:t>
          </a:r>
          <a:r>
            <a:rPr lang="en-US" sz="1500" kern="1200" dirty="0"/>
            <a:t>-Scholl, N., </a:t>
          </a:r>
          <a:r>
            <a:rPr lang="en-US" sz="1500" kern="1200" dirty="0" err="1"/>
            <a:t>Lubrano</a:t>
          </a:r>
          <a:r>
            <a:rPr lang="en-US" sz="1500" kern="1200" dirty="0"/>
            <a:t>, M.J. &amp; </a:t>
          </a:r>
          <a:r>
            <a:rPr lang="en-US" sz="1500" kern="1200" dirty="0" err="1"/>
            <a:t>Sporn</a:t>
          </a:r>
          <a:r>
            <a:rPr lang="en-US" sz="1500" kern="1200" dirty="0"/>
            <a:t>, Z. (2018). Measuring </a:t>
          </a:r>
          <a:r>
            <a:rPr lang="en-US" sz="1500" kern="1200" dirty="0" err="1"/>
            <a:t>Babbel’s</a:t>
          </a:r>
          <a:r>
            <a:rPr lang="en-US" sz="1500" kern="1200" dirty="0"/>
            <a:t> Efficacy in Developing Oral Proficiency (Whitepaper): </a:t>
          </a:r>
          <a:r>
            <a:rPr lang="en-US" sz="1500" kern="1200" dirty="0">
              <a:hlinkClick xmlns:r="http://schemas.openxmlformats.org/officeDocument/2006/relationships" r:id="rId1"/>
            </a:rPr>
            <a:t>https://press.babbel.com/shared/downloads/studies_research/Measuring-Babbels-Efficacy-in-Developing-Oral-Proficiency.pdf</a:t>
          </a:r>
          <a:r>
            <a:rPr lang="en-US" sz="1500" kern="1200" dirty="0"/>
            <a:t>) </a:t>
          </a:r>
        </a:p>
      </dsp:txBody>
      <dsp:txXfrm>
        <a:off x="51885" y="1209050"/>
        <a:ext cx="6141495" cy="959101"/>
      </dsp:txXfrm>
    </dsp:sp>
    <dsp:sp modelId="{34D78136-BD80-364A-A938-9A30A7C44EB4}">
      <dsp:nvSpPr>
        <dsp:cNvPr id="0" name=""/>
        <dsp:cNvSpPr/>
      </dsp:nvSpPr>
      <dsp:spPr>
        <a:xfrm>
          <a:off x="0" y="2263237"/>
          <a:ext cx="6245265" cy="1062871"/>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err="1"/>
            <a:t>DiBiase</a:t>
          </a:r>
          <a:r>
            <a:rPr lang="en-US" sz="1500" kern="1200" dirty="0"/>
            <a:t> - </a:t>
          </a:r>
          <a:r>
            <a:rPr lang="en-US" sz="1500" kern="1200" dirty="0" err="1"/>
            <a:t>Lubrano</a:t>
          </a:r>
          <a:r>
            <a:rPr lang="en-US" sz="1500" kern="1200" dirty="0"/>
            <a:t>, M. J. &amp; </a:t>
          </a:r>
          <a:r>
            <a:rPr lang="en-US" sz="1500" kern="1200" dirty="0" err="1"/>
            <a:t>Vasilj</a:t>
          </a:r>
          <a:r>
            <a:rPr lang="en-US" sz="1500" kern="1200" dirty="0"/>
            <a:t>-Begovic, J. (2021). Rethinking the rating process: solutions to the threshold performance dilemma. </a:t>
          </a:r>
          <a:r>
            <a:rPr lang="en-US" sz="1500" i="1" kern="1200" dirty="0"/>
            <a:t>Journal of Distinguished Language Studies Vol.7, 21-41. </a:t>
          </a:r>
          <a:endParaRPr lang="en-US" sz="1500" kern="1200" dirty="0"/>
        </a:p>
      </dsp:txBody>
      <dsp:txXfrm>
        <a:off x="51885" y="2315122"/>
        <a:ext cx="6141495" cy="959101"/>
      </dsp:txXfrm>
    </dsp:sp>
    <dsp:sp modelId="{7CD17800-4A81-1C41-80C4-0EEF9CC53C88}">
      <dsp:nvSpPr>
        <dsp:cNvPr id="0" name=""/>
        <dsp:cNvSpPr/>
      </dsp:nvSpPr>
      <dsp:spPr>
        <a:xfrm>
          <a:off x="0" y="3369309"/>
          <a:ext cx="6245265" cy="1062871"/>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err="1"/>
            <a:t>DiBiase-Lubrano</a:t>
          </a:r>
          <a:r>
            <a:rPr lang="en-US" sz="1500" kern="1200" dirty="0"/>
            <a:t>, M.J. (ed). </a:t>
          </a:r>
          <a:r>
            <a:rPr lang="en-US" sz="1500" i="1" kern="1200" dirty="0"/>
            <a:t>Advancing language study in the 21</a:t>
          </a:r>
          <a:r>
            <a:rPr lang="en-US" sz="1500" i="1" kern="1200" baseline="30000" dirty="0"/>
            <a:t>st</a:t>
          </a:r>
          <a:r>
            <a:rPr lang="en-US" sz="1500" i="1" kern="1200" dirty="0"/>
            <a:t> century</a:t>
          </a:r>
          <a:r>
            <a:rPr lang="en-US" sz="1500" kern="1200" dirty="0"/>
            <a:t>. Cambridge Scholars Publishing (forthcoming Fall 2022)</a:t>
          </a:r>
        </a:p>
      </dsp:txBody>
      <dsp:txXfrm>
        <a:off x="51885" y="3421194"/>
        <a:ext cx="6141495" cy="959101"/>
      </dsp:txXfrm>
    </dsp:sp>
    <dsp:sp modelId="{5C96B5D6-4301-A34D-8843-F2D9D7DDF756}">
      <dsp:nvSpPr>
        <dsp:cNvPr id="0" name=""/>
        <dsp:cNvSpPr/>
      </dsp:nvSpPr>
      <dsp:spPr>
        <a:xfrm>
          <a:off x="0" y="4475381"/>
          <a:ext cx="6245265" cy="1062871"/>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err="1"/>
            <a:t>DiBiase</a:t>
          </a:r>
          <a:r>
            <a:rPr lang="en-US" sz="1500" kern="1200" dirty="0"/>
            <a:t> – </a:t>
          </a:r>
          <a:r>
            <a:rPr lang="en-US" sz="1500" kern="1200" dirty="0" err="1"/>
            <a:t>Lubrano</a:t>
          </a:r>
          <a:r>
            <a:rPr lang="en-US" sz="1500" kern="1200" dirty="0"/>
            <a:t>, M.J. (2022). Qualitative Study in Educators’ Willingness to Embrace Innovative Language Pedagogies (Doctoral Dissertation, Sept. 2022) ProQuest</a:t>
          </a:r>
        </a:p>
      </dsp:txBody>
      <dsp:txXfrm>
        <a:off x="51885" y="4527266"/>
        <a:ext cx="6141495" cy="959101"/>
      </dsp:txXfrm>
    </dsp:sp>
  </dsp:spTree>
</dsp:drawing>
</file>

<file path=ppt/diagrams/layout1.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2952C-FE59-9223-62D6-7B287C66B9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88EFE4-32FD-10F8-A845-3D9D718AF7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BCF6D9-FE76-32F0-BF9A-C0330FAFD1BA}"/>
              </a:ext>
            </a:extLst>
          </p:cNvPr>
          <p:cNvSpPr>
            <a:spLocks noGrp="1"/>
          </p:cNvSpPr>
          <p:nvPr>
            <p:ph type="dt" sz="half" idx="10"/>
          </p:nvPr>
        </p:nvSpPr>
        <p:spPr/>
        <p:txBody>
          <a:bodyPr/>
          <a:lstStyle/>
          <a:p>
            <a:fld id="{B4FF7FB0-D50D-034D-8BCC-8BE3D68B3C09}" type="datetimeFigureOut">
              <a:rPr lang="en-US" smtClean="0"/>
              <a:t>8/29/22</a:t>
            </a:fld>
            <a:endParaRPr lang="en-US"/>
          </a:p>
        </p:txBody>
      </p:sp>
      <p:sp>
        <p:nvSpPr>
          <p:cNvPr id="5" name="Footer Placeholder 4">
            <a:extLst>
              <a:ext uri="{FF2B5EF4-FFF2-40B4-BE49-F238E27FC236}">
                <a16:creationId xmlns:a16="http://schemas.microsoft.com/office/drawing/2014/main" id="{4AF7F673-935A-9211-95E8-715C545566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C09A22-0906-CD87-01A4-D9342DC257C9}"/>
              </a:ext>
            </a:extLst>
          </p:cNvPr>
          <p:cNvSpPr>
            <a:spLocks noGrp="1"/>
          </p:cNvSpPr>
          <p:nvPr>
            <p:ph type="sldNum" sz="quarter" idx="12"/>
          </p:nvPr>
        </p:nvSpPr>
        <p:spPr/>
        <p:txBody>
          <a:bodyPr/>
          <a:lstStyle/>
          <a:p>
            <a:fld id="{EB5DC312-57C9-DC41-A4E8-EAB62551EE6A}" type="slidenum">
              <a:rPr lang="en-US" smtClean="0"/>
              <a:t>‹#›</a:t>
            </a:fld>
            <a:endParaRPr lang="en-US"/>
          </a:p>
        </p:txBody>
      </p:sp>
    </p:spTree>
    <p:extLst>
      <p:ext uri="{BB962C8B-B14F-4D97-AF65-F5344CB8AC3E}">
        <p14:creationId xmlns:p14="http://schemas.microsoft.com/office/powerpoint/2010/main" val="2729284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5C5E2-E3FB-D5DE-40B6-8A22D0F0F9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50CC81-DF19-C587-17D7-D0A5EB3A87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81924F-669E-D5C8-916E-8C63BE69B626}"/>
              </a:ext>
            </a:extLst>
          </p:cNvPr>
          <p:cNvSpPr>
            <a:spLocks noGrp="1"/>
          </p:cNvSpPr>
          <p:nvPr>
            <p:ph type="dt" sz="half" idx="10"/>
          </p:nvPr>
        </p:nvSpPr>
        <p:spPr/>
        <p:txBody>
          <a:bodyPr/>
          <a:lstStyle/>
          <a:p>
            <a:fld id="{B4FF7FB0-D50D-034D-8BCC-8BE3D68B3C09}" type="datetimeFigureOut">
              <a:rPr lang="en-US" smtClean="0"/>
              <a:t>8/29/22</a:t>
            </a:fld>
            <a:endParaRPr lang="en-US"/>
          </a:p>
        </p:txBody>
      </p:sp>
      <p:sp>
        <p:nvSpPr>
          <p:cNvPr id="5" name="Footer Placeholder 4">
            <a:extLst>
              <a:ext uri="{FF2B5EF4-FFF2-40B4-BE49-F238E27FC236}">
                <a16:creationId xmlns:a16="http://schemas.microsoft.com/office/drawing/2014/main" id="{995A03B6-7461-E8FA-D3A3-6B9711784D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6A7751-69D4-DCFE-8158-34D966A56D6D}"/>
              </a:ext>
            </a:extLst>
          </p:cNvPr>
          <p:cNvSpPr>
            <a:spLocks noGrp="1"/>
          </p:cNvSpPr>
          <p:nvPr>
            <p:ph type="sldNum" sz="quarter" idx="12"/>
          </p:nvPr>
        </p:nvSpPr>
        <p:spPr/>
        <p:txBody>
          <a:bodyPr/>
          <a:lstStyle/>
          <a:p>
            <a:fld id="{EB5DC312-57C9-DC41-A4E8-EAB62551EE6A}" type="slidenum">
              <a:rPr lang="en-US" smtClean="0"/>
              <a:t>‹#›</a:t>
            </a:fld>
            <a:endParaRPr lang="en-US"/>
          </a:p>
        </p:txBody>
      </p:sp>
    </p:spTree>
    <p:extLst>
      <p:ext uri="{BB962C8B-B14F-4D97-AF65-F5344CB8AC3E}">
        <p14:creationId xmlns:p14="http://schemas.microsoft.com/office/powerpoint/2010/main" val="2323612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4404FC-EC97-D98D-8712-F6C32A1E51D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243E87-A8C2-DAF8-8294-A3B1C6C2C8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324520-6E06-5F00-1CA3-8194B14EB6B9}"/>
              </a:ext>
            </a:extLst>
          </p:cNvPr>
          <p:cNvSpPr>
            <a:spLocks noGrp="1"/>
          </p:cNvSpPr>
          <p:nvPr>
            <p:ph type="dt" sz="half" idx="10"/>
          </p:nvPr>
        </p:nvSpPr>
        <p:spPr/>
        <p:txBody>
          <a:bodyPr/>
          <a:lstStyle/>
          <a:p>
            <a:fld id="{B4FF7FB0-D50D-034D-8BCC-8BE3D68B3C09}" type="datetimeFigureOut">
              <a:rPr lang="en-US" smtClean="0"/>
              <a:t>8/29/22</a:t>
            </a:fld>
            <a:endParaRPr lang="en-US"/>
          </a:p>
        </p:txBody>
      </p:sp>
      <p:sp>
        <p:nvSpPr>
          <p:cNvPr id="5" name="Footer Placeholder 4">
            <a:extLst>
              <a:ext uri="{FF2B5EF4-FFF2-40B4-BE49-F238E27FC236}">
                <a16:creationId xmlns:a16="http://schemas.microsoft.com/office/drawing/2014/main" id="{EEAE0B0B-1A5D-09F3-1513-55175F9500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41849B-C039-1608-66A2-8827F7FC436A}"/>
              </a:ext>
            </a:extLst>
          </p:cNvPr>
          <p:cNvSpPr>
            <a:spLocks noGrp="1"/>
          </p:cNvSpPr>
          <p:nvPr>
            <p:ph type="sldNum" sz="quarter" idx="12"/>
          </p:nvPr>
        </p:nvSpPr>
        <p:spPr/>
        <p:txBody>
          <a:bodyPr/>
          <a:lstStyle/>
          <a:p>
            <a:fld id="{EB5DC312-57C9-DC41-A4E8-EAB62551EE6A}" type="slidenum">
              <a:rPr lang="en-US" smtClean="0"/>
              <a:t>‹#›</a:t>
            </a:fld>
            <a:endParaRPr lang="en-US"/>
          </a:p>
        </p:txBody>
      </p:sp>
    </p:spTree>
    <p:extLst>
      <p:ext uri="{BB962C8B-B14F-4D97-AF65-F5344CB8AC3E}">
        <p14:creationId xmlns:p14="http://schemas.microsoft.com/office/powerpoint/2010/main" val="1555582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A027E-4F51-471B-29A6-E9915856E1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B2872-9A28-AB9F-D964-F350758F73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0A2C9D-7114-53C5-828F-8ABC3ECBF909}"/>
              </a:ext>
            </a:extLst>
          </p:cNvPr>
          <p:cNvSpPr>
            <a:spLocks noGrp="1"/>
          </p:cNvSpPr>
          <p:nvPr>
            <p:ph type="dt" sz="half" idx="10"/>
          </p:nvPr>
        </p:nvSpPr>
        <p:spPr/>
        <p:txBody>
          <a:bodyPr/>
          <a:lstStyle/>
          <a:p>
            <a:fld id="{B4FF7FB0-D50D-034D-8BCC-8BE3D68B3C09}" type="datetimeFigureOut">
              <a:rPr lang="en-US" smtClean="0"/>
              <a:t>8/29/22</a:t>
            </a:fld>
            <a:endParaRPr lang="en-US"/>
          </a:p>
        </p:txBody>
      </p:sp>
      <p:sp>
        <p:nvSpPr>
          <p:cNvPr id="5" name="Footer Placeholder 4">
            <a:extLst>
              <a:ext uri="{FF2B5EF4-FFF2-40B4-BE49-F238E27FC236}">
                <a16:creationId xmlns:a16="http://schemas.microsoft.com/office/drawing/2014/main" id="{ECAEE828-1879-B546-8101-A64CB62912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CDEA18-6FBB-96AF-F5D7-6DB3CEDEF546}"/>
              </a:ext>
            </a:extLst>
          </p:cNvPr>
          <p:cNvSpPr>
            <a:spLocks noGrp="1"/>
          </p:cNvSpPr>
          <p:nvPr>
            <p:ph type="sldNum" sz="quarter" idx="12"/>
          </p:nvPr>
        </p:nvSpPr>
        <p:spPr/>
        <p:txBody>
          <a:bodyPr/>
          <a:lstStyle/>
          <a:p>
            <a:fld id="{EB5DC312-57C9-DC41-A4E8-EAB62551EE6A}" type="slidenum">
              <a:rPr lang="en-US" smtClean="0"/>
              <a:t>‹#›</a:t>
            </a:fld>
            <a:endParaRPr lang="en-US"/>
          </a:p>
        </p:txBody>
      </p:sp>
    </p:spTree>
    <p:extLst>
      <p:ext uri="{BB962C8B-B14F-4D97-AF65-F5344CB8AC3E}">
        <p14:creationId xmlns:p14="http://schemas.microsoft.com/office/powerpoint/2010/main" val="837458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B4C3B-9028-FAFD-CD5E-F9A31B1BA0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D8BCDF9-F263-A390-C166-EBC0C03494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43331A-A6A5-5ACA-4546-6079DF6C55C1}"/>
              </a:ext>
            </a:extLst>
          </p:cNvPr>
          <p:cNvSpPr>
            <a:spLocks noGrp="1"/>
          </p:cNvSpPr>
          <p:nvPr>
            <p:ph type="dt" sz="half" idx="10"/>
          </p:nvPr>
        </p:nvSpPr>
        <p:spPr/>
        <p:txBody>
          <a:bodyPr/>
          <a:lstStyle/>
          <a:p>
            <a:fld id="{B4FF7FB0-D50D-034D-8BCC-8BE3D68B3C09}" type="datetimeFigureOut">
              <a:rPr lang="en-US" smtClean="0"/>
              <a:t>8/29/22</a:t>
            </a:fld>
            <a:endParaRPr lang="en-US"/>
          </a:p>
        </p:txBody>
      </p:sp>
      <p:sp>
        <p:nvSpPr>
          <p:cNvPr id="5" name="Footer Placeholder 4">
            <a:extLst>
              <a:ext uri="{FF2B5EF4-FFF2-40B4-BE49-F238E27FC236}">
                <a16:creationId xmlns:a16="http://schemas.microsoft.com/office/drawing/2014/main" id="{ED5B26CD-FC2D-955F-6580-D99FB38DBD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00E2D8-66F9-9455-CA0B-21D75F844C53}"/>
              </a:ext>
            </a:extLst>
          </p:cNvPr>
          <p:cNvSpPr>
            <a:spLocks noGrp="1"/>
          </p:cNvSpPr>
          <p:nvPr>
            <p:ph type="sldNum" sz="quarter" idx="12"/>
          </p:nvPr>
        </p:nvSpPr>
        <p:spPr/>
        <p:txBody>
          <a:bodyPr/>
          <a:lstStyle/>
          <a:p>
            <a:fld id="{EB5DC312-57C9-DC41-A4E8-EAB62551EE6A}" type="slidenum">
              <a:rPr lang="en-US" smtClean="0"/>
              <a:t>‹#›</a:t>
            </a:fld>
            <a:endParaRPr lang="en-US"/>
          </a:p>
        </p:txBody>
      </p:sp>
    </p:spTree>
    <p:extLst>
      <p:ext uri="{BB962C8B-B14F-4D97-AF65-F5344CB8AC3E}">
        <p14:creationId xmlns:p14="http://schemas.microsoft.com/office/powerpoint/2010/main" val="2028892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B42B-0DE8-D6FA-D8AD-00AAC833C0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167E3D-AE60-6F1F-14A1-0FC6CE985F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2860C3-6091-2EEC-B1D4-CD8700ADE80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BC82926-11F9-06FD-6049-72A4E423E002}"/>
              </a:ext>
            </a:extLst>
          </p:cNvPr>
          <p:cNvSpPr>
            <a:spLocks noGrp="1"/>
          </p:cNvSpPr>
          <p:nvPr>
            <p:ph type="dt" sz="half" idx="10"/>
          </p:nvPr>
        </p:nvSpPr>
        <p:spPr/>
        <p:txBody>
          <a:bodyPr/>
          <a:lstStyle/>
          <a:p>
            <a:fld id="{B4FF7FB0-D50D-034D-8BCC-8BE3D68B3C09}" type="datetimeFigureOut">
              <a:rPr lang="en-US" smtClean="0"/>
              <a:t>8/29/22</a:t>
            </a:fld>
            <a:endParaRPr lang="en-US"/>
          </a:p>
        </p:txBody>
      </p:sp>
      <p:sp>
        <p:nvSpPr>
          <p:cNvPr id="6" name="Footer Placeholder 5">
            <a:extLst>
              <a:ext uri="{FF2B5EF4-FFF2-40B4-BE49-F238E27FC236}">
                <a16:creationId xmlns:a16="http://schemas.microsoft.com/office/drawing/2014/main" id="{E46A9016-F9E9-BFEB-D81B-BDDFDE82A1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AA47E6-AD33-F816-5236-9C93E5EEB42E}"/>
              </a:ext>
            </a:extLst>
          </p:cNvPr>
          <p:cNvSpPr>
            <a:spLocks noGrp="1"/>
          </p:cNvSpPr>
          <p:nvPr>
            <p:ph type="sldNum" sz="quarter" idx="12"/>
          </p:nvPr>
        </p:nvSpPr>
        <p:spPr/>
        <p:txBody>
          <a:bodyPr/>
          <a:lstStyle/>
          <a:p>
            <a:fld id="{EB5DC312-57C9-DC41-A4E8-EAB62551EE6A}" type="slidenum">
              <a:rPr lang="en-US" smtClean="0"/>
              <a:t>‹#›</a:t>
            </a:fld>
            <a:endParaRPr lang="en-US"/>
          </a:p>
        </p:txBody>
      </p:sp>
    </p:spTree>
    <p:extLst>
      <p:ext uri="{BB962C8B-B14F-4D97-AF65-F5344CB8AC3E}">
        <p14:creationId xmlns:p14="http://schemas.microsoft.com/office/powerpoint/2010/main" val="461692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36CDC-8D0D-1C31-98D1-14B81DE8865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FDB405-F917-133E-CB17-65EB08AAF9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8989AE-C4EE-ACC5-B769-91058155387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C5B7E6-B105-48C7-A9E6-E72D454F01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3E3D0E-F10F-AA86-24BB-7F40E0B2B7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657F74-6261-50AE-AF35-793481256013}"/>
              </a:ext>
            </a:extLst>
          </p:cNvPr>
          <p:cNvSpPr>
            <a:spLocks noGrp="1"/>
          </p:cNvSpPr>
          <p:nvPr>
            <p:ph type="dt" sz="half" idx="10"/>
          </p:nvPr>
        </p:nvSpPr>
        <p:spPr/>
        <p:txBody>
          <a:bodyPr/>
          <a:lstStyle/>
          <a:p>
            <a:fld id="{B4FF7FB0-D50D-034D-8BCC-8BE3D68B3C09}" type="datetimeFigureOut">
              <a:rPr lang="en-US" smtClean="0"/>
              <a:t>8/29/22</a:t>
            </a:fld>
            <a:endParaRPr lang="en-US"/>
          </a:p>
        </p:txBody>
      </p:sp>
      <p:sp>
        <p:nvSpPr>
          <p:cNvPr id="8" name="Footer Placeholder 7">
            <a:extLst>
              <a:ext uri="{FF2B5EF4-FFF2-40B4-BE49-F238E27FC236}">
                <a16:creationId xmlns:a16="http://schemas.microsoft.com/office/drawing/2014/main" id="{B49D79A0-0B71-CF08-86F5-CE3021F3BEE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46EDA9-AAFD-E98B-2F82-09E4518A4372}"/>
              </a:ext>
            </a:extLst>
          </p:cNvPr>
          <p:cNvSpPr>
            <a:spLocks noGrp="1"/>
          </p:cNvSpPr>
          <p:nvPr>
            <p:ph type="sldNum" sz="quarter" idx="12"/>
          </p:nvPr>
        </p:nvSpPr>
        <p:spPr/>
        <p:txBody>
          <a:bodyPr/>
          <a:lstStyle/>
          <a:p>
            <a:fld id="{EB5DC312-57C9-DC41-A4E8-EAB62551EE6A}" type="slidenum">
              <a:rPr lang="en-US" smtClean="0"/>
              <a:t>‹#›</a:t>
            </a:fld>
            <a:endParaRPr lang="en-US"/>
          </a:p>
        </p:txBody>
      </p:sp>
    </p:spTree>
    <p:extLst>
      <p:ext uri="{BB962C8B-B14F-4D97-AF65-F5344CB8AC3E}">
        <p14:creationId xmlns:p14="http://schemas.microsoft.com/office/powerpoint/2010/main" val="2733173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F62C3-52BF-32EF-19E5-34F48A1C32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C6466D-1315-386D-0A71-2041F06B3D95}"/>
              </a:ext>
            </a:extLst>
          </p:cNvPr>
          <p:cNvSpPr>
            <a:spLocks noGrp="1"/>
          </p:cNvSpPr>
          <p:nvPr>
            <p:ph type="dt" sz="half" idx="10"/>
          </p:nvPr>
        </p:nvSpPr>
        <p:spPr/>
        <p:txBody>
          <a:bodyPr/>
          <a:lstStyle/>
          <a:p>
            <a:fld id="{B4FF7FB0-D50D-034D-8BCC-8BE3D68B3C09}" type="datetimeFigureOut">
              <a:rPr lang="en-US" smtClean="0"/>
              <a:t>8/29/22</a:t>
            </a:fld>
            <a:endParaRPr lang="en-US"/>
          </a:p>
        </p:txBody>
      </p:sp>
      <p:sp>
        <p:nvSpPr>
          <p:cNvPr id="4" name="Footer Placeholder 3">
            <a:extLst>
              <a:ext uri="{FF2B5EF4-FFF2-40B4-BE49-F238E27FC236}">
                <a16:creationId xmlns:a16="http://schemas.microsoft.com/office/drawing/2014/main" id="{9B6158BB-37DF-490D-C4AB-EA7E807630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439DB1-5C8C-3F04-F2A7-0D1F85021A9C}"/>
              </a:ext>
            </a:extLst>
          </p:cNvPr>
          <p:cNvSpPr>
            <a:spLocks noGrp="1"/>
          </p:cNvSpPr>
          <p:nvPr>
            <p:ph type="sldNum" sz="quarter" idx="12"/>
          </p:nvPr>
        </p:nvSpPr>
        <p:spPr/>
        <p:txBody>
          <a:bodyPr/>
          <a:lstStyle/>
          <a:p>
            <a:fld id="{EB5DC312-57C9-DC41-A4E8-EAB62551EE6A}" type="slidenum">
              <a:rPr lang="en-US" smtClean="0"/>
              <a:t>‹#›</a:t>
            </a:fld>
            <a:endParaRPr lang="en-US"/>
          </a:p>
        </p:txBody>
      </p:sp>
    </p:spTree>
    <p:extLst>
      <p:ext uri="{BB962C8B-B14F-4D97-AF65-F5344CB8AC3E}">
        <p14:creationId xmlns:p14="http://schemas.microsoft.com/office/powerpoint/2010/main" val="3377877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8A9AD3-9565-4FB0-F2D3-D67376824712}"/>
              </a:ext>
            </a:extLst>
          </p:cNvPr>
          <p:cNvSpPr>
            <a:spLocks noGrp="1"/>
          </p:cNvSpPr>
          <p:nvPr>
            <p:ph type="dt" sz="half" idx="10"/>
          </p:nvPr>
        </p:nvSpPr>
        <p:spPr/>
        <p:txBody>
          <a:bodyPr/>
          <a:lstStyle/>
          <a:p>
            <a:fld id="{B4FF7FB0-D50D-034D-8BCC-8BE3D68B3C09}" type="datetimeFigureOut">
              <a:rPr lang="en-US" smtClean="0"/>
              <a:t>8/29/22</a:t>
            </a:fld>
            <a:endParaRPr lang="en-US"/>
          </a:p>
        </p:txBody>
      </p:sp>
      <p:sp>
        <p:nvSpPr>
          <p:cNvPr id="3" name="Footer Placeholder 2">
            <a:extLst>
              <a:ext uri="{FF2B5EF4-FFF2-40B4-BE49-F238E27FC236}">
                <a16:creationId xmlns:a16="http://schemas.microsoft.com/office/drawing/2014/main" id="{F961F2B2-497B-4FBD-785D-6577E443FF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2917F6-8DD3-40ED-1D20-84D3B7031D38}"/>
              </a:ext>
            </a:extLst>
          </p:cNvPr>
          <p:cNvSpPr>
            <a:spLocks noGrp="1"/>
          </p:cNvSpPr>
          <p:nvPr>
            <p:ph type="sldNum" sz="quarter" idx="12"/>
          </p:nvPr>
        </p:nvSpPr>
        <p:spPr/>
        <p:txBody>
          <a:bodyPr/>
          <a:lstStyle/>
          <a:p>
            <a:fld id="{EB5DC312-57C9-DC41-A4E8-EAB62551EE6A}" type="slidenum">
              <a:rPr lang="en-US" smtClean="0"/>
              <a:t>‹#›</a:t>
            </a:fld>
            <a:endParaRPr lang="en-US"/>
          </a:p>
        </p:txBody>
      </p:sp>
    </p:spTree>
    <p:extLst>
      <p:ext uri="{BB962C8B-B14F-4D97-AF65-F5344CB8AC3E}">
        <p14:creationId xmlns:p14="http://schemas.microsoft.com/office/powerpoint/2010/main" val="1672163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48F9B-5709-D0FB-F047-F537AA797A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14F84F-441A-70DF-7694-93C438EE5B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5A5721-4F2E-2135-9173-678A324C46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C383C3-06E8-254C-863E-2BBB13523DCF}"/>
              </a:ext>
            </a:extLst>
          </p:cNvPr>
          <p:cNvSpPr>
            <a:spLocks noGrp="1"/>
          </p:cNvSpPr>
          <p:nvPr>
            <p:ph type="dt" sz="half" idx="10"/>
          </p:nvPr>
        </p:nvSpPr>
        <p:spPr/>
        <p:txBody>
          <a:bodyPr/>
          <a:lstStyle/>
          <a:p>
            <a:fld id="{B4FF7FB0-D50D-034D-8BCC-8BE3D68B3C09}" type="datetimeFigureOut">
              <a:rPr lang="en-US" smtClean="0"/>
              <a:t>8/29/22</a:t>
            </a:fld>
            <a:endParaRPr lang="en-US"/>
          </a:p>
        </p:txBody>
      </p:sp>
      <p:sp>
        <p:nvSpPr>
          <p:cNvPr id="6" name="Footer Placeholder 5">
            <a:extLst>
              <a:ext uri="{FF2B5EF4-FFF2-40B4-BE49-F238E27FC236}">
                <a16:creationId xmlns:a16="http://schemas.microsoft.com/office/drawing/2014/main" id="{1FA646DC-E0C3-31DE-CF02-A8875DBDA5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199A66-C291-9696-57BB-D5DEBFF7B111}"/>
              </a:ext>
            </a:extLst>
          </p:cNvPr>
          <p:cNvSpPr>
            <a:spLocks noGrp="1"/>
          </p:cNvSpPr>
          <p:nvPr>
            <p:ph type="sldNum" sz="quarter" idx="12"/>
          </p:nvPr>
        </p:nvSpPr>
        <p:spPr/>
        <p:txBody>
          <a:bodyPr/>
          <a:lstStyle/>
          <a:p>
            <a:fld id="{EB5DC312-57C9-DC41-A4E8-EAB62551EE6A}" type="slidenum">
              <a:rPr lang="en-US" smtClean="0"/>
              <a:t>‹#›</a:t>
            </a:fld>
            <a:endParaRPr lang="en-US"/>
          </a:p>
        </p:txBody>
      </p:sp>
    </p:spTree>
    <p:extLst>
      <p:ext uri="{BB962C8B-B14F-4D97-AF65-F5344CB8AC3E}">
        <p14:creationId xmlns:p14="http://schemas.microsoft.com/office/powerpoint/2010/main" val="2199543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16189-4609-AB29-19EA-0F8B21EAF9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225421-08D3-42B3-63C5-00ED3B1693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B440627-E228-ED96-478D-8B43CCE6A2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4C8CB9-C5F5-FE48-00BA-70A2DA6DB54F}"/>
              </a:ext>
            </a:extLst>
          </p:cNvPr>
          <p:cNvSpPr>
            <a:spLocks noGrp="1"/>
          </p:cNvSpPr>
          <p:nvPr>
            <p:ph type="dt" sz="half" idx="10"/>
          </p:nvPr>
        </p:nvSpPr>
        <p:spPr/>
        <p:txBody>
          <a:bodyPr/>
          <a:lstStyle/>
          <a:p>
            <a:fld id="{B4FF7FB0-D50D-034D-8BCC-8BE3D68B3C09}" type="datetimeFigureOut">
              <a:rPr lang="en-US" smtClean="0"/>
              <a:t>8/29/22</a:t>
            </a:fld>
            <a:endParaRPr lang="en-US"/>
          </a:p>
        </p:txBody>
      </p:sp>
      <p:sp>
        <p:nvSpPr>
          <p:cNvPr id="6" name="Footer Placeholder 5">
            <a:extLst>
              <a:ext uri="{FF2B5EF4-FFF2-40B4-BE49-F238E27FC236}">
                <a16:creationId xmlns:a16="http://schemas.microsoft.com/office/drawing/2014/main" id="{94C3D4C2-6AB6-DD98-E1CB-1B707F12F7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8A633A-079A-CC92-AD36-889B28A13B83}"/>
              </a:ext>
            </a:extLst>
          </p:cNvPr>
          <p:cNvSpPr>
            <a:spLocks noGrp="1"/>
          </p:cNvSpPr>
          <p:nvPr>
            <p:ph type="sldNum" sz="quarter" idx="12"/>
          </p:nvPr>
        </p:nvSpPr>
        <p:spPr/>
        <p:txBody>
          <a:bodyPr/>
          <a:lstStyle/>
          <a:p>
            <a:fld id="{EB5DC312-57C9-DC41-A4E8-EAB62551EE6A}" type="slidenum">
              <a:rPr lang="en-US" smtClean="0"/>
              <a:t>‹#›</a:t>
            </a:fld>
            <a:endParaRPr lang="en-US"/>
          </a:p>
        </p:txBody>
      </p:sp>
    </p:spTree>
    <p:extLst>
      <p:ext uri="{BB962C8B-B14F-4D97-AF65-F5344CB8AC3E}">
        <p14:creationId xmlns:p14="http://schemas.microsoft.com/office/powerpoint/2010/main" val="2415090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BC3975-E567-F416-2B0B-9615382C38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594C47-398F-265C-E142-8CA77B9A9F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CF232F-D4B7-B08C-0016-8AFFE2A19E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FF7FB0-D50D-034D-8BCC-8BE3D68B3C09}" type="datetimeFigureOut">
              <a:rPr lang="en-US" smtClean="0"/>
              <a:t>8/29/22</a:t>
            </a:fld>
            <a:endParaRPr lang="en-US"/>
          </a:p>
        </p:txBody>
      </p:sp>
      <p:sp>
        <p:nvSpPr>
          <p:cNvPr id="5" name="Footer Placeholder 4">
            <a:extLst>
              <a:ext uri="{FF2B5EF4-FFF2-40B4-BE49-F238E27FC236}">
                <a16:creationId xmlns:a16="http://schemas.microsoft.com/office/drawing/2014/main" id="{C8C62EBC-5C64-1C8A-54FC-E7434B8D47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BB3901-0AC5-7A66-028E-12F14D32C6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5DC312-57C9-DC41-A4E8-EAB62551EE6A}" type="slidenum">
              <a:rPr lang="en-US" smtClean="0"/>
              <a:t>‹#›</a:t>
            </a:fld>
            <a:endParaRPr lang="en-US"/>
          </a:p>
        </p:txBody>
      </p:sp>
    </p:spTree>
    <p:extLst>
      <p:ext uri="{BB962C8B-B14F-4D97-AF65-F5344CB8AC3E}">
        <p14:creationId xmlns:p14="http://schemas.microsoft.com/office/powerpoint/2010/main" val="264363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1080/10904018.2021.1941028" TargetMode="External"/><Relationship Id="rId2" Type="http://schemas.openxmlformats.org/officeDocument/2006/relationships/hyperlink" Target="https://msipress.com/media/Sample-article.pdf" TargetMode="External"/><Relationship Id="rId1" Type="http://schemas.openxmlformats.org/officeDocument/2006/relationships/slideLayout" Target="../slideLayouts/slideLayout7.xml"/><Relationship Id="rId5" Type="http://schemas.openxmlformats.org/officeDocument/2006/relationships/hyperlink" Target="https://press.babbel.com/shared/downloads/studies_research/Measuring-Babbels-Efficacy-in-Developing-Oral-Proficiency.pdf" TargetMode="External"/><Relationship Id="rId4" Type="http://schemas.openxmlformats.org/officeDocument/2006/relationships/hyperlink" Target="http://enrichproject.eu/lessons/173-2-4-language-assessment"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researchgate.net/" TargetMode="External"/><Relationship Id="rId2" Type="http://schemas.openxmlformats.org/officeDocument/2006/relationships/hyperlink" Target="https://www.academia.edu/" TargetMode="External"/><Relationship Id="rId1" Type="http://schemas.openxmlformats.org/officeDocument/2006/relationships/slideLayout" Target="../slideLayouts/slideLayout3.xml"/><Relationship Id="rId5" Type="http://schemas.openxmlformats.org/officeDocument/2006/relationships/hyperlink" Target="mailto:ESOL-RESEARCH@jiscmail.ac.uk" TargetMode="External"/><Relationship Id="rId4" Type="http://schemas.openxmlformats.org/officeDocument/2006/relationships/hyperlink" Target="mailto:LTEST-L@lists.psu.edu"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Maryjo.lubrano@yale.edu" TargetMode="External"/><Relationship Id="rId2" Type="http://schemas.openxmlformats.org/officeDocument/2006/relationships/hyperlink" Target="mailto:Maryjo.dibiase@gmail.co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hyperlink" Target="http://enrichproject.eu/lessons/173-2-4-language-assessment"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s://eeagrants.org/archive/2014-2021/projects/PL-EDUCATION-0146" TargetMode="External"/><Relationship Id="rId2" Type="http://schemas.openxmlformats.org/officeDocument/2006/relationships/hyperlink" Target="https://scaled.uw.edu.pl/?fbclid=IwAR3WpVIboUiWTMy1hy4QQxBRFuCs8rtTVFOJ8VbcmEQweYEZFaHLzlsjvz4"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8B469-DEF9-0B9C-7313-99C66BB1D674}"/>
              </a:ext>
            </a:extLst>
          </p:cNvPr>
          <p:cNvSpPr>
            <a:spLocks noGrp="1"/>
          </p:cNvSpPr>
          <p:nvPr>
            <p:ph type="ctrTitle"/>
          </p:nvPr>
        </p:nvSpPr>
        <p:spPr>
          <a:xfrm>
            <a:off x="7188052" y="2123439"/>
            <a:ext cx="5003948" cy="4093251"/>
          </a:xfrm>
        </p:spPr>
        <p:txBody>
          <a:bodyPr anchor="b">
            <a:normAutofit fontScale="90000"/>
          </a:bodyPr>
          <a:lstStyle/>
          <a:p>
            <a:pPr algn="l"/>
            <a:br>
              <a:rPr lang="en-US" sz="5000" b="1" dirty="0"/>
            </a:br>
            <a:br>
              <a:rPr lang="en-US" sz="5000" b="1" dirty="0"/>
            </a:br>
            <a:br>
              <a:rPr lang="en-US" sz="5000" b="1" dirty="0"/>
            </a:br>
            <a:br>
              <a:rPr lang="en-US" sz="5000" b="1" dirty="0"/>
            </a:br>
            <a:br>
              <a:rPr lang="en-US" sz="5000" b="1" dirty="0"/>
            </a:br>
            <a:br>
              <a:rPr lang="en-US" sz="5000" b="1" dirty="0"/>
            </a:br>
            <a:br>
              <a:rPr lang="en-US" sz="5000" b="1" dirty="0"/>
            </a:br>
            <a:br>
              <a:rPr lang="en-US" sz="5000" b="1" dirty="0"/>
            </a:br>
            <a:br>
              <a:rPr lang="en-US" sz="5000" b="1" dirty="0"/>
            </a:br>
            <a:r>
              <a:rPr lang="en-US" sz="5000" b="1" dirty="0"/>
              <a:t>Current Trends in Academia and Testing Organizations</a:t>
            </a:r>
            <a:br>
              <a:rPr lang="en-US" sz="5000" b="1" dirty="0"/>
            </a:br>
            <a:br>
              <a:rPr lang="en-US" sz="5000" b="1" dirty="0"/>
            </a:br>
            <a:br>
              <a:rPr lang="en-US" sz="5000" b="1" dirty="0"/>
            </a:br>
            <a:endParaRPr lang="en-US" sz="5000" b="1" dirty="0"/>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Pen placed on top of a signature line">
            <a:extLst>
              <a:ext uri="{FF2B5EF4-FFF2-40B4-BE49-F238E27FC236}">
                <a16:creationId xmlns:a16="http://schemas.microsoft.com/office/drawing/2014/main" id="{D81E5EB2-193C-41CF-5CE0-20119CC579D8}"/>
              </a:ext>
            </a:extLst>
          </p:cNvPr>
          <p:cNvPicPr>
            <a:picLocks noChangeAspect="1"/>
          </p:cNvPicPr>
          <p:nvPr/>
        </p:nvPicPr>
        <p:blipFill rotWithShape="1">
          <a:blip r:embed="rId2"/>
          <a:srcRect l="31591" r="-1" b="-1"/>
          <a:stretch/>
        </p:blipFill>
        <p:spPr>
          <a:xfrm>
            <a:off x="1" y="10"/>
            <a:ext cx="7010399"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7" name="TextBox 6">
            <a:extLst>
              <a:ext uri="{FF2B5EF4-FFF2-40B4-BE49-F238E27FC236}">
                <a16:creationId xmlns:a16="http://schemas.microsoft.com/office/drawing/2014/main" id="{CDA6161E-69BB-74F1-D51F-284FEBCAB3CC}"/>
              </a:ext>
            </a:extLst>
          </p:cNvPr>
          <p:cNvSpPr txBox="1"/>
          <p:nvPr/>
        </p:nvSpPr>
        <p:spPr>
          <a:xfrm>
            <a:off x="7721600" y="5293360"/>
            <a:ext cx="4388445" cy="923330"/>
          </a:xfrm>
          <a:prstGeom prst="rect">
            <a:avLst/>
          </a:prstGeom>
          <a:noFill/>
        </p:spPr>
        <p:txBody>
          <a:bodyPr wrap="none" rtlCol="0">
            <a:spAutoFit/>
          </a:bodyPr>
          <a:lstStyle/>
          <a:p>
            <a:r>
              <a:rPr lang="en-US" dirty="0"/>
              <a:t>Dr Mary Jo </a:t>
            </a:r>
            <a:r>
              <a:rPr lang="en-US" dirty="0" err="1"/>
              <a:t>DiBiase</a:t>
            </a:r>
            <a:r>
              <a:rPr lang="en-US" dirty="0"/>
              <a:t> (</a:t>
            </a:r>
            <a:r>
              <a:rPr lang="en-US" dirty="0" err="1"/>
              <a:t>Lubrano</a:t>
            </a:r>
            <a:r>
              <a:rPr lang="en-US" dirty="0"/>
              <a:t>), Yale University</a:t>
            </a:r>
          </a:p>
          <a:p>
            <a:r>
              <a:rPr lang="en-US" dirty="0"/>
              <a:t>NATO BILC Testing Conference</a:t>
            </a:r>
          </a:p>
          <a:p>
            <a:r>
              <a:rPr lang="en-US" dirty="0"/>
              <a:t>Bonn, September 6-8, 2022</a:t>
            </a:r>
          </a:p>
        </p:txBody>
      </p:sp>
      <p:pic>
        <p:nvPicPr>
          <p:cNvPr id="10" name="Picture 9" descr="Nato">
            <a:extLst>
              <a:ext uri="{FF2B5EF4-FFF2-40B4-BE49-F238E27FC236}">
                <a16:creationId xmlns:a16="http://schemas.microsoft.com/office/drawing/2014/main" id="{F46DC8F9-EBFA-4EBA-6A63-4CE43934D3F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53051" y="11934"/>
            <a:ext cx="1416099" cy="1075186"/>
          </a:xfrm>
          <a:prstGeom prst="rect">
            <a:avLst/>
          </a:prstGeom>
          <a:noFill/>
        </p:spPr>
      </p:pic>
      <p:pic>
        <p:nvPicPr>
          <p:cNvPr id="11" name="Picture 10">
            <a:extLst>
              <a:ext uri="{FF2B5EF4-FFF2-40B4-BE49-F238E27FC236}">
                <a16:creationId xmlns:a16="http://schemas.microsoft.com/office/drawing/2014/main" id="{773B6503-B3B7-7177-C595-1D3FCFDC43A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252" y="4814"/>
            <a:ext cx="1128980" cy="1082306"/>
          </a:xfrm>
          <a:prstGeom prst="rect">
            <a:avLst/>
          </a:prstGeom>
          <a:noFill/>
        </p:spPr>
      </p:pic>
      <p:sp>
        <p:nvSpPr>
          <p:cNvPr id="6" name="TextBox 5">
            <a:extLst>
              <a:ext uri="{FF2B5EF4-FFF2-40B4-BE49-F238E27FC236}">
                <a16:creationId xmlns:a16="http://schemas.microsoft.com/office/drawing/2014/main" id="{E2096295-52F6-08D1-F520-205C4B1D895D}"/>
              </a:ext>
            </a:extLst>
          </p:cNvPr>
          <p:cNvSpPr txBox="1"/>
          <p:nvPr/>
        </p:nvSpPr>
        <p:spPr>
          <a:xfrm>
            <a:off x="6685280" y="292608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43806477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44EC5D-AC1E-2320-41DE-180DA48572C0}"/>
              </a:ext>
            </a:extLst>
          </p:cNvPr>
          <p:cNvSpPr txBox="1"/>
          <p:nvPr/>
        </p:nvSpPr>
        <p:spPr>
          <a:xfrm>
            <a:off x="2184400" y="142240"/>
            <a:ext cx="8878198" cy="458659"/>
          </a:xfrm>
          <a:prstGeom prst="rect">
            <a:avLst/>
          </a:prstGeom>
          <a:noFill/>
        </p:spPr>
        <p:txBody>
          <a:bodyPr wrap="square" rtlCol="0">
            <a:spAutoFit/>
          </a:bodyPr>
          <a:lstStyle/>
          <a:p>
            <a:pPr algn="ctr"/>
            <a:r>
              <a:rPr lang="en-US" sz="2400" b="1" dirty="0"/>
              <a:t>Test Design &amp; Development Workshop at University of Chicago </a:t>
            </a:r>
          </a:p>
        </p:txBody>
      </p:sp>
      <p:sp>
        <p:nvSpPr>
          <p:cNvPr id="3" name="TextBox 2">
            <a:extLst>
              <a:ext uri="{FF2B5EF4-FFF2-40B4-BE49-F238E27FC236}">
                <a16:creationId xmlns:a16="http://schemas.microsoft.com/office/drawing/2014/main" id="{B489D9AC-6D0F-226D-A82C-6CD51752C2B5}"/>
              </a:ext>
            </a:extLst>
          </p:cNvPr>
          <p:cNvSpPr txBox="1"/>
          <p:nvPr/>
        </p:nvSpPr>
        <p:spPr>
          <a:xfrm>
            <a:off x="802640" y="1554480"/>
            <a:ext cx="184731" cy="369332"/>
          </a:xfrm>
          <a:prstGeom prst="rect">
            <a:avLst/>
          </a:prstGeom>
          <a:noFill/>
        </p:spPr>
        <p:txBody>
          <a:bodyPr wrap="none" rtlCol="0">
            <a:spAutoFit/>
          </a:bodyPr>
          <a:lstStyle/>
          <a:p>
            <a:endParaRPr lang="en-US" dirty="0"/>
          </a:p>
        </p:txBody>
      </p:sp>
      <p:pic>
        <p:nvPicPr>
          <p:cNvPr id="5" name="Picture 4">
            <a:extLst>
              <a:ext uri="{FF2B5EF4-FFF2-40B4-BE49-F238E27FC236}">
                <a16:creationId xmlns:a16="http://schemas.microsoft.com/office/drawing/2014/main" id="{D99E864D-EDF0-0CE7-C70E-D8FD9ECE95EB}"/>
              </a:ext>
            </a:extLst>
          </p:cNvPr>
          <p:cNvPicPr>
            <a:picLocks noChangeAspect="1"/>
          </p:cNvPicPr>
          <p:nvPr/>
        </p:nvPicPr>
        <p:blipFill>
          <a:blip r:embed="rId2"/>
          <a:stretch>
            <a:fillRect/>
          </a:stretch>
        </p:blipFill>
        <p:spPr>
          <a:xfrm rot="16200000">
            <a:off x="2922571" y="-2411431"/>
            <a:ext cx="6346860" cy="12192002"/>
          </a:xfrm>
          <a:prstGeom prst="rect">
            <a:avLst/>
          </a:prstGeom>
        </p:spPr>
      </p:pic>
    </p:spTree>
    <p:extLst>
      <p:ext uri="{BB962C8B-B14F-4D97-AF65-F5344CB8AC3E}">
        <p14:creationId xmlns:p14="http://schemas.microsoft.com/office/powerpoint/2010/main" val="2515777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9082CE-DE1D-1D37-7FF4-BF35D6AB0C18}"/>
              </a:ext>
            </a:extLst>
          </p:cNvPr>
          <p:cNvSpPr txBox="1"/>
          <p:nvPr/>
        </p:nvSpPr>
        <p:spPr>
          <a:xfrm>
            <a:off x="3027680" y="1422400"/>
            <a:ext cx="184731" cy="369332"/>
          </a:xfrm>
          <a:prstGeom prst="rect">
            <a:avLst/>
          </a:prstGeom>
          <a:noFill/>
        </p:spPr>
        <p:txBody>
          <a:bodyPr wrap="none" rtlCol="0">
            <a:spAutoFit/>
          </a:bodyPr>
          <a:lstStyle/>
          <a:p>
            <a:endParaRPr lang="en-US" dirty="0"/>
          </a:p>
        </p:txBody>
      </p:sp>
      <p:pic>
        <p:nvPicPr>
          <p:cNvPr id="4" name="Picture 3">
            <a:extLst>
              <a:ext uri="{FF2B5EF4-FFF2-40B4-BE49-F238E27FC236}">
                <a16:creationId xmlns:a16="http://schemas.microsoft.com/office/drawing/2014/main" id="{C1A7AEBF-00C4-E52E-3958-F00160447804}"/>
              </a:ext>
            </a:extLst>
          </p:cNvPr>
          <p:cNvPicPr>
            <a:picLocks noChangeAspect="1"/>
          </p:cNvPicPr>
          <p:nvPr/>
        </p:nvPicPr>
        <p:blipFill>
          <a:blip r:embed="rId2"/>
          <a:stretch>
            <a:fillRect/>
          </a:stretch>
        </p:blipFill>
        <p:spPr>
          <a:xfrm>
            <a:off x="2228046" y="154547"/>
            <a:ext cx="7985828" cy="6858000"/>
          </a:xfrm>
          <a:prstGeom prst="rect">
            <a:avLst/>
          </a:prstGeom>
        </p:spPr>
      </p:pic>
    </p:spTree>
    <p:extLst>
      <p:ext uri="{BB962C8B-B14F-4D97-AF65-F5344CB8AC3E}">
        <p14:creationId xmlns:p14="http://schemas.microsoft.com/office/powerpoint/2010/main" val="2502633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2E1C0EA3-78A5-DB5D-A595-E789C6A3B48E}"/>
              </a:ext>
            </a:extLst>
          </p:cNvPr>
          <p:cNvPicPr>
            <a:picLocks noChangeAspect="1"/>
          </p:cNvPicPr>
          <p:nvPr/>
        </p:nvPicPr>
        <p:blipFill>
          <a:blip r:embed="rId2"/>
          <a:stretch>
            <a:fillRect/>
          </a:stretch>
        </p:blipFill>
        <p:spPr>
          <a:xfrm>
            <a:off x="1506828" y="0"/>
            <a:ext cx="9221273" cy="6858000"/>
          </a:xfrm>
          <a:prstGeom prst="rect">
            <a:avLst/>
          </a:prstGeom>
        </p:spPr>
      </p:pic>
    </p:spTree>
    <p:extLst>
      <p:ext uri="{BB962C8B-B14F-4D97-AF65-F5344CB8AC3E}">
        <p14:creationId xmlns:p14="http://schemas.microsoft.com/office/powerpoint/2010/main" val="3595547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extBox 1">
            <a:extLst>
              <a:ext uri="{FF2B5EF4-FFF2-40B4-BE49-F238E27FC236}">
                <a16:creationId xmlns:a16="http://schemas.microsoft.com/office/drawing/2014/main" id="{4E1DCFD4-E454-6C5D-688C-632DE525693E}"/>
              </a:ext>
            </a:extLst>
          </p:cNvPr>
          <p:cNvSpPr txBox="1"/>
          <p:nvPr/>
        </p:nvSpPr>
        <p:spPr>
          <a:xfrm>
            <a:off x="479393" y="1064579"/>
            <a:ext cx="4102759" cy="5589347"/>
          </a:xfrm>
          <a:prstGeom prst="rect">
            <a:avLst/>
          </a:prstGeom>
        </p:spPr>
        <p:txBody>
          <a:bodyPr vert="horz" lIns="91440" tIns="45720" rIns="91440" bIns="45720" rtlCol="0" anchor="ctr">
            <a:normAutofit/>
          </a:bodyPr>
          <a:lstStyle/>
          <a:p>
            <a:pPr algn="r">
              <a:lnSpc>
                <a:spcPct val="90000"/>
              </a:lnSpc>
              <a:spcBef>
                <a:spcPct val="0"/>
              </a:spcBef>
              <a:spcAft>
                <a:spcPts val="600"/>
              </a:spcAft>
            </a:pPr>
            <a:r>
              <a:rPr lang="en-US" sz="5800" b="1" kern="1200" dirty="0">
                <a:solidFill>
                  <a:schemeClr val="tx1"/>
                </a:solidFill>
                <a:latin typeface="+mj-lt"/>
                <a:ea typeface="+mj-ea"/>
                <a:cs typeface="+mj-cs"/>
              </a:rPr>
              <a:t>Recent and Forthcoming Publications</a:t>
            </a:r>
          </a:p>
          <a:p>
            <a:pPr algn="r">
              <a:lnSpc>
                <a:spcPct val="90000"/>
              </a:lnSpc>
              <a:spcBef>
                <a:spcPct val="0"/>
              </a:spcBef>
              <a:spcAft>
                <a:spcPts val="600"/>
              </a:spcAft>
            </a:pPr>
            <a:endParaRPr lang="en-US" sz="6200" kern="1200" dirty="0">
              <a:solidFill>
                <a:schemeClr val="tx1"/>
              </a:solidFill>
              <a:latin typeface="+mj-lt"/>
              <a:ea typeface="+mj-ea"/>
              <a:cs typeface="+mj-cs"/>
            </a:endParaRPr>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TextBox 2">
            <a:extLst>
              <a:ext uri="{FF2B5EF4-FFF2-40B4-BE49-F238E27FC236}">
                <a16:creationId xmlns:a16="http://schemas.microsoft.com/office/drawing/2014/main" id="{90E21ADC-31AF-E3AA-80EC-EA4ACDE2B8CC}"/>
              </a:ext>
            </a:extLst>
          </p:cNvPr>
          <p:cNvGraphicFramePr/>
          <p:nvPr>
            <p:extLst>
              <p:ext uri="{D42A27DB-BD31-4B8C-83A1-F6EECF244321}">
                <p14:modId xmlns:p14="http://schemas.microsoft.com/office/powerpoint/2010/main" val="3304111486"/>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80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7924A1-02A0-51B9-006B-FC6BE8E943F5}"/>
              </a:ext>
            </a:extLst>
          </p:cNvPr>
          <p:cNvSpPr txBox="1"/>
          <p:nvPr/>
        </p:nvSpPr>
        <p:spPr>
          <a:xfrm>
            <a:off x="3575106" y="40640"/>
            <a:ext cx="3831534" cy="707886"/>
          </a:xfrm>
          <a:prstGeom prst="rect">
            <a:avLst/>
          </a:prstGeom>
          <a:noFill/>
        </p:spPr>
        <p:txBody>
          <a:bodyPr wrap="square" rtlCol="0">
            <a:spAutoFit/>
          </a:bodyPr>
          <a:lstStyle/>
          <a:p>
            <a:pPr algn="ctr"/>
            <a:r>
              <a:rPr lang="en-US" sz="4000" b="1" dirty="0"/>
              <a:t>References</a:t>
            </a:r>
          </a:p>
        </p:txBody>
      </p:sp>
      <p:sp>
        <p:nvSpPr>
          <p:cNvPr id="5" name="TextBox 4">
            <a:extLst>
              <a:ext uri="{FF2B5EF4-FFF2-40B4-BE49-F238E27FC236}">
                <a16:creationId xmlns:a16="http://schemas.microsoft.com/office/drawing/2014/main" id="{32D5E5E1-368F-3EB3-048F-9D7DD2C5178C}"/>
              </a:ext>
            </a:extLst>
          </p:cNvPr>
          <p:cNvSpPr txBox="1"/>
          <p:nvPr/>
        </p:nvSpPr>
        <p:spPr>
          <a:xfrm>
            <a:off x="0" y="680721"/>
            <a:ext cx="12059920" cy="6740307"/>
          </a:xfrm>
          <a:prstGeom prst="rect">
            <a:avLst/>
          </a:prstGeom>
          <a:noFill/>
        </p:spPr>
        <p:txBody>
          <a:bodyPr wrap="square" rtlCol="0">
            <a:spAutoFit/>
          </a:bodyPr>
          <a:lstStyle/>
          <a:p>
            <a:pPr marL="285750" indent="-285750">
              <a:buFont typeface="Arial" panose="020B0604020202020204" pitchFamily="34" charset="0"/>
              <a:buChar char="•"/>
            </a:pPr>
            <a:r>
              <a:rPr lang="en-US" dirty="0" err="1"/>
              <a:t>DiBiase-Lubrano</a:t>
            </a:r>
            <a:r>
              <a:rPr lang="en-US" dirty="0"/>
              <a:t>, M.J. (ed). </a:t>
            </a:r>
            <a:r>
              <a:rPr lang="en-US" i="1" dirty="0"/>
              <a:t>Advancing language study in the 21</a:t>
            </a:r>
            <a:r>
              <a:rPr lang="en-US" i="1" baseline="30000" dirty="0"/>
              <a:t>st</a:t>
            </a:r>
            <a:r>
              <a:rPr lang="en-US" i="1" dirty="0"/>
              <a:t> century</a:t>
            </a:r>
            <a:r>
              <a:rPr lang="en-US" dirty="0"/>
              <a:t>. Cambridge Scholars Publishing (forthcoming Fall 2022)</a:t>
            </a:r>
          </a:p>
          <a:p>
            <a:pPr marL="285750" indent="-285750">
              <a:buFont typeface="Arial" panose="020B0604020202020204" pitchFamily="34" charset="0"/>
              <a:buChar char="•"/>
            </a:pPr>
            <a:r>
              <a:rPr lang="en-US" dirty="0" err="1"/>
              <a:t>DiBiase</a:t>
            </a:r>
            <a:r>
              <a:rPr lang="en-US" dirty="0"/>
              <a:t> – </a:t>
            </a:r>
            <a:r>
              <a:rPr lang="en-US" dirty="0" err="1"/>
              <a:t>Lubrano</a:t>
            </a:r>
            <a:r>
              <a:rPr lang="en-US" dirty="0"/>
              <a:t>, M.J. (2022). Qualitative Study in Educators’ Willingness to Embrace Innovative Language Pedagogies (Doctoral Dissertation, Sept. 2022) ProQuest</a:t>
            </a:r>
          </a:p>
          <a:p>
            <a:pPr marL="285750" indent="-285750">
              <a:buFont typeface="Arial" panose="020B0604020202020204" pitchFamily="34" charset="0"/>
              <a:buChar char="•"/>
            </a:pPr>
            <a:r>
              <a:rPr lang="en-US" dirty="0" err="1"/>
              <a:t>DiBiase</a:t>
            </a:r>
            <a:r>
              <a:rPr lang="en-US" dirty="0"/>
              <a:t> - </a:t>
            </a:r>
            <a:r>
              <a:rPr lang="en-US" dirty="0" err="1"/>
              <a:t>Lubrano</a:t>
            </a:r>
            <a:r>
              <a:rPr lang="en-US" dirty="0"/>
              <a:t>, M. J. &amp; </a:t>
            </a:r>
            <a:r>
              <a:rPr lang="en-US" dirty="0" err="1"/>
              <a:t>Vasilj</a:t>
            </a:r>
            <a:r>
              <a:rPr lang="en-US" dirty="0"/>
              <a:t>-Begovic, J. (2021). Rethinking the rating process: solutions to the threshold performance dilemma. </a:t>
            </a:r>
            <a:r>
              <a:rPr lang="en-US" i="1" dirty="0"/>
              <a:t>Journal of Distinguished Language Studies Vol.7, 21-41. </a:t>
            </a:r>
            <a:r>
              <a:rPr lang="en-US" dirty="0">
                <a:hlinkClick r:id="rId2"/>
              </a:rPr>
              <a:t>https://msipress.com/media/Sample-article.pdf</a:t>
            </a:r>
            <a:endParaRPr lang="en-US" dirty="0"/>
          </a:p>
          <a:p>
            <a:pPr marL="285750" indent="-285750">
              <a:buFont typeface="Arial" panose="020B0604020202020204" pitchFamily="34" charset="0"/>
              <a:buChar char="•"/>
            </a:pPr>
            <a:r>
              <a:rPr lang="en-US" dirty="0"/>
              <a:t>Di </a:t>
            </a:r>
            <a:r>
              <a:rPr lang="en-US" dirty="0" err="1"/>
              <a:t>Biase-Lubrano</a:t>
            </a:r>
            <a:r>
              <a:rPr lang="en-US" dirty="0"/>
              <a:t>, M.J. (2018), The importance of language assessment literacy, </a:t>
            </a:r>
            <a:r>
              <a:rPr lang="en-US" i="1" dirty="0"/>
              <a:t>Die </a:t>
            </a:r>
            <a:r>
              <a:rPr lang="en-US" i="1" dirty="0" err="1"/>
              <a:t>Unterrichtspraxis</a:t>
            </a:r>
            <a:r>
              <a:rPr lang="en-US" i="1" dirty="0"/>
              <a:t>/Teaching German</a:t>
            </a:r>
            <a:r>
              <a:rPr lang="en-US" dirty="0"/>
              <a:t>,52/2 pp. 121-131</a:t>
            </a:r>
          </a:p>
          <a:p>
            <a:pPr marL="285750" indent="-285750">
              <a:buFont typeface="Arial" panose="020B0604020202020204" pitchFamily="34" charset="0"/>
              <a:buChar char="•"/>
            </a:pPr>
            <a:r>
              <a:rPr lang="en-US" dirty="0"/>
              <a:t>Fulcher, G. &amp; Harding, L. (2021). </a:t>
            </a:r>
            <a:r>
              <a:rPr lang="en-US" i="1" dirty="0"/>
              <a:t>The Routledge Handbook of Language Testing</a:t>
            </a:r>
            <a:r>
              <a:rPr lang="en-US" dirty="0"/>
              <a:t>. Routledge.</a:t>
            </a:r>
          </a:p>
          <a:p>
            <a:pPr marL="285750" indent="-285750">
              <a:buFont typeface="Arial" panose="020B0604020202020204" pitchFamily="34" charset="0"/>
              <a:buChar char="•"/>
            </a:pPr>
            <a:r>
              <a:rPr lang="en-US" dirty="0"/>
              <a:t>McTighe, &amp; Wiggins, G. (2005). </a:t>
            </a:r>
            <a:r>
              <a:rPr lang="en-US" i="1" dirty="0"/>
              <a:t>Understanding by Design</a:t>
            </a:r>
            <a:r>
              <a:rPr lang="en-US" dirty="0"/>
              <a:t>. Pearson.</a:t>
            </a:r>
          </a:p>
          <a:p>
            <a:pPr marL="285750" indent="-285750">
              <a:buFont typeface="Arial" panose="020B0604020202020204" pitchFamily="34" charset="0"/>
              <a:buChar char="•"/>
            </a:pPr>
            <a:r>
              <a:rPr lang="en-US" dirty="0"/>
              <a:t>Suvorov, R</a:t>
            </a:r>
            <a:r>
              <a:rPr lang="en-US" b="1" dirty="0"/>
              <a:t>.</a:t>
            </a:r>
            <a:r>
              <a:rPr lang="en-US" dirty="0"/>
              <a:t> (in press). The use of eye tracking in validating L2 listening assessments. In G. Yu &amp; J. Xu (Eds.), </a:t>
            </a:r>
            <a:r>
              <a:rPr lang="en-US" i="1" dirty="0"/>
              <a:t>Language test validation in a digital age.</a:t>
            </a:r>
            <a:r>
              <a:rPr lang="en-US" dirty="0"/>
              <a:t> Cambridge University Press.</a:t>
            </a:r>
          </a:p>
          <a:p>
            <a:pPr marL="285750" indent="-285750">
              <a:buFont typeface="Arial" panose="020B0604020202020204" pitchFamily="34" charset="0"/>
              <a:buChar char="•"/>
            </a:pPr>
            <a:r>
              <a:rPr lang="en-US" dirty="0"/>
              <a:t>Suvorov, R., &amp; He, S. (2022). Visuals in the assessment and testing of second language listening: A methodological synthesis. </a:t>
            </a:r>
            <a:r>
              <a:rPr lang="en-US" i="1" dirty="0"/>
              <a:t>International Journal of Listening, 36</a:t>
            </a:r>
            <a:r>
              <a:rPr lang="en-US" dirty="0"/>
              <a:t>(2), 80-99. </a:t>
            </a:r>
            <a:r>
              <a:rPr lang="en-US" dirty="0">
                <a:hlinkClick r:id="rId3"/>
              </a:rPr>
              <a:t>https://doi.org/10.1080/10904018.2021.1941028</a:t>
            </a:r>
            <a:endParaRPr lang="en-US" dirty="0"/>
          </a:p>
          <a:p>
            <a:pPr marL="285750" indent="-285750">
              <a:buFont typeface="Arial" panose="020B0604020202020204" pitchFamily="34" charset="0"/>
              <a:buChar char="•"/>
            </a:pPr>
            <a:r>
              <a:rPr lang="en-US" dirty="0" err="1"/>
              <a:t>Tishakov</a:t>
            </a:r>
            <a:r>
              <a:rPr lang="en-US" dirty="0"/>
              <a:t>, T. and Reed, K. (2021). Language assessment [Online Lecture]. In N. Sifakis and S. Kordia (Eds.), </a:t>
            </a:r>
            <a:r>
              <a:rPr lang="en-US" i="1" dirty="0"/>
              <a:t>The ENRICH Continuous Professional Development Course</a:t>
            </a:r>
            <a:r>
              <a:rPr lang="en-US" dirty="0"/>
              <a:t>. The ENRICH Project. (</a:t>
            </a:r>
            <a:r>
              <a:rPr lang="en-US" dirty="0">
                <a:hlinkClick r:id="rId4"/>
              </a:rPr>
              <a:t>http://enrichproject.eu/lessons/173-2-4-language-assessment</a:t>
            </a:r>
            <a:r>
              <a:rPr lang="en-US" dirty="0"/>
              <a:t>)</a:t>
            </a:r>
          </a:p>
          <a:p>
            <a:pPr marL="285750" indent="-285750">
              <a:buFont typeface="Arial" panose="020B0604020202020204" pitchFamily="34" charset="0"/>
              <a:buChar char="•"/>
            </a:pPr>
            <a:r>
              <a:rPr lang="en-US" dirty="0" err="1"/>
              <a:t>Tsagari</a:t>
            </a:r>
            <a:r>
              <a:rPr lang="en-US" dirty="0"/>
              <a:t>, D., Vogt, K., Froehlich, V., </a:t>
            </a:r>
            <a:r>
              <a:rPr lang="en-US" dirty="0" err="1"/>
              <a:t>Csépes</a:t>
            </a:r>
            <a:r>
              <a:rPr lang="en-US" dirty="0"/>
              <a:t>, I., Fekete, A., Green, A., </a:t>
            </a:r>
            <a:r>
              <a:rPr lang="en-US" dirty="0" err="1"/>
              <a:t>Hamps</a:t>
            </a:r>
            <a:r>
              <a:rPr lang="en-US" dirty="0"/>
              <a:t>-Lyons, L., </a:t>
            </a:r>
            <a:r>
              <a:rPr lang="en-US" dirty="0" err="1"/>
              <a:t>Sikakis</a:t>
            </a:r>
            <a:r>
              <a:rPr lang="en-US" dirty="0"/>
              <a:t>, S. &amp; </a:t>
            </a:r>
            <a:r>
              <a:rPr lang="en-US" dirty="0" err="1"/>
              <a:t>Kordie</a:t>
            </a:r>
            <a:r>
              <a:rPr lang="en-US" dirty="0"/>
              <a:t>, S. (2015). http://</a:t>
            </a:r>
            <a:r>
              <a:rPr lang="en-US" dirty="0" err="1"/>
              <a:t>taleproject.eu</a:t>
            </a:r>
            <a:endParaRPr lang="en-US" dirty="0"/>
          </a:p>
          <a:p>
            <a:pPr marL="285750" indent="-285750">
              <a:buFont typeface="Arial" panose="020B0604020202020204" pitchFamily="34" charset="0"/>
              <a:buChar char="•"/>
            </a:pPr>
            <a:r>
              <a:rPr lang="en-US" dirty="0"/>
              <a:t>Van-</a:t>
            </a:r>
            <a:r>
              <a:rPr lang="en-US" dirty="0" err="1"/>
              <a:t>Deusen</a:t>
            </a:r>
            <a:r>
              <a:rPr lang="en-US" dirty="0"/>
              <a:t>-Scholl, N., </a:t>
            </a:r>
            <a:r>
              <a:rPr lang="en-US" dirty="0" err="1"/>
              <a:t>Lubrano</a:t>
            </a:r>
            <a:r>
              <a:rPr lang="en-US" dirty="0"/>
              <a:t>, MJ &amp; </a:t>
            </a:r>
            <a:r>
              <a:rPr lang="en-US" dirty="0" err="1"/>
              <a:t>Sporn</a:t>
            </a:r>
            <a:r>
              <a:rPr lang="en-US" dirty="0"/>
              <a:t>, Z. (2018). Measuring </a:t>
            </a:r>
            <a:r>
              <a:rPr lang="en-US" dirty="0" err="1"/>
              <a:t>Babbel’s</a:t>
            </a:r>
            <a:r>
              <a:rPr lang="en-US" dirty="0"/>
              <a:t> Efficacy in Developing Oral Proficiency (Whitepaper): </a:t>
            </a:r>
            <a:r>
              <a:rPr lang="en-US" dirty="0">
                <a:hlinkClick r:id="rId5"/>
              </a:rPr>
              <a:t>https://press.babbel.com/shared/downloads/studies_research/Measuring-Babbels-Efficacy-in-Developing-Oral-Proficiency.pdf</a:t>
            </a:r>
            <a:r>
              <a:rPr lang="en-US" dirty="0"/>
              <a:t>) </a:t>
            </a:r>
          </a:p>
          <a:p>
            <a:endParaRPr lang="en-US" dirty="0"/>
          </a:p>
          <a:p>
            <a:endParaRPr lang="en-US" dirty="0"/>
          </a:p>
        </p:txBody>
      </p:sp>
    </p:spTree>
    <p:extLst>
      <p:ext uri="{BB962C8B-B14F-4D97-AF65-F5344CB8AC3E}">
        <p14:creationId xmlns:p14="http://schemas.microsoft.com/office/powerpoint/2010/main" val="3425181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E0E95-4D82-549D-D1BB-8790D72F72C9}"/>
              </a:ext>
            </a:extLst>
          </p:cNvPr>
          <p:cNvSpPr>
            <a:spLocks noGrp="1"/>
          </p:cNvSpPr>
          <p:nvPr>
            <p:ph type="title"/>
          </p:nvPr>
        </p:nvSpPr>
        <p:spPr>
          <a:xfrm>
            <a:off x="0" y="1545466"/>
            <a:ext cx="11347450" cy="5008370"/>
          </a:xfrm>
        </p:spPr>
        <p:txBody>
          <a:bodyPr>
            <a:normAutofit fontScale="90000"/>
          </a:bodyPr>
          <a:lstStyle/>
          <a:p>
            <a:r>
              <a:rPr lang="en-US" sz="4400" dirty="0">
                <a:hlinkClick r:id="rId2"/>
              </a:rPr>
              <a:t>https://www.iltaonline.com/</a:t>
            </a:r>
            <a:br>
              <a:rPr lang="en-US" sz="4400" dirty="0">
                <a:hlinkClick r:id="rId2"/>
              </a:rPr>
            </a:br>
            <a:r>
              <a:rPr lang="en-US" sz="4400" dirty="0">
                <a:hlinkClick r:id="rId2"/>
              </a:rPr>
              <a:t>https://www.academia.edu</a:t>
            </a:r>
            <a:br>
              <a:rPr lang="en-US" sz="4400" dirty="0"/>
            </a:br>
            <a:r>
              <a:rPr lang="en-US" sz="4400" dirty="0">
                <a:hlinkClick r:id="rId3"/>
              </a:rPr>
              <a:t>https://www.researchgate.net</a:t>
            </a:r>
            <a:br>
              <a:rPr lang="en-US" sz="4400" dirty="0"/>
            </a:br>
            <a:r>
              <a:rPr lang="en-US" sz="4400" dirty="0">
                <a:hlinkClick r:id="rId4"/>
              </a:rPr>
              <a:t>LTEST-L@lists.psu.edu</a:t>
            </a:r>
            <a:br>
              <a:rPr lang="en-US" sz="4400" dirty="0"/>
            </a:br>
            <a:r>
              <a:rPr lang="en-US" sz="4400" dirty="0">
                <a:hlinkClick r:id="rId5"/>
              </a:rPr>
              <a:t>ESOL-RESEARCH@jiscmail.ac.uk</a:t>
            </a:r>
            <a:br>
              <a:rPr lang="en-US" sz="4400" dirty="0"/>
            </a:br>
            <a:br>
              <a:rPr lang="en-US" sz="4400" dirty="0"/>
            </a:br>
            <a:br>
              <a:rPr lang="en-US" sz="4400" dirty="0"/>
            </a:br>
            <a:endParaRPr lang="en-US" dirty="0"/>
          </a:p>
        </p:txBody>
      </p:sp>
      <p:sp>
        <p:nvSpPr>
          <p:cNvPr id="4" name="TextBox 3">
            <a:extLst>
              <a:ext uri="{FF2B5EF4-FFF2-40B4-BE49-F238E27FC236}">
                <a16:creationId xmlns:a16="http://schemas.microsoft.com/office/drawing/2014/main" id="{2A2088E8-8095-0065-A1F1-E6945A661AAE}"/>
              </a:ext>
            </a:extLst>
          </p:cNvPr>
          <p:cNvSpPr txBox="1"/>
          <p:nvPr/>
        </p:nvSpPr>
        <p:spPr>
          <a:xfrm>
            <a:off x="3911600" y="78844"/>
            <a:ext cx="3334968" cy="789761"/>
          </a:xfrm>
          <a:prstGeom prst="rect">
            <a:avLst/>
          </a:prstGeom>
          <a:noFill/>
        </p:spPr>
        <p:txBody>
          <a:bodyPr wrap="square" rtlCol="0">
            <a:spAutoFit/>
          </a:bodyPr>
          <a:lstStyle/>
          <a:p>
            <a:r>
              <a:rPr lang="en-US" sz="4400" b="1" dirty="0"/>
              <a:t>   Websites</a:t>
            </a:r>
          </a:p>
        </p:txBody>
      </p:sp>
    </p:spTree>
    <p:extLst>
      <p:ext uri="{BB962C8B-B14F-4D97-AF65-F5344CB8AC3E}">
        <p14:creationId xmlns:p14="http://schemas.microsoft.com/office/powerpoint/2010/main" val="3865655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983AB1-3ECB-35E3-54BD-DBB27366BE08}"/>
              </a:ext>
            </a:extLst>
          </p:cNvPr>
          <p:cNvSpPr txBox="1"/>
          <p:nvPr/>
        </p:nvSpPr>
        <p:spPr>
          <a:xfrm>
            <a:off x="3601643" y="3332480"/>
            <a:ext cx="4179734" cy="1815882"/>
          </a:xfrm>
          <a:prstGeom prst="rect">
            <a:avLst/>
          </a:prstGeom>
          <a:noFill/>
        </p:spPr>
        <p:txBody>
          <a:bodyPr wrap="none" rtlCol="0">
            <a:spAutoFit/>
          </a:bodyPr>
          <a:lstStyle/>
          <a:p>
            <a:r>
              <a:rPr lang="en-US" sz="2800" dirty="0">
                <a:hlinkClick r:id="rId2"/>
              </a:rPr>
              <a:t>Maryjo.dibiase@gmail.com</a:t>
            </a:r>
            <a:endParaRPr lang="en-US" sz="2800" dirty="0"/>
          </a:p>
          <a:p>
            <a:endParaRPr lang="en-US" sz="2800" dirty="0"/>
          </a:p>
          <a:p>
            <a:r>
              <a:rPr lang="en-US" sz="2800" dirty="0">
                <a:hlinkClick r:id="rId3"/>
              </a:rPr>
              <a:t>Maryjo.lubrano@yale.edu</a:t>
            </a:r>
            <a:endParaRPr lang="en-US" sz="2800" dirty="0"/>
          </a:p>
          <a:p>
            <a:endParaRPr lang="en-US" sz="2800" dirty="0"/>
          </a:p>
        </p:txBody>
      </p:sp>
      <p:sp>
        <p:nvSpPr>
          <p:cNvPr id="4" name="Rectangle 3">
            <a:extLst>
              <a:ext uri="{FF2B5EF4-FFF2-40B4-BE49-F238E27FC236}">
                <a16:creationId xmlns:a16="http://schemas.microsoft.com/office/drawing/2014/main" id="{3439D11A-7B05-3DEF-96C9-F5D358B40D21}"/>
              </a:ext>
            </a:extLst>
          </p:cNvPr>
          <p:cNvSpPr/>
          <p:nvPr/>
        </p:nvSpPr>
        <p:spPr>
          <a:xfrm>
            <a:off x="3810293" y="1626215"/>
            <a:ext cx="3392853" cy="923330"/>
          </a:xfrm>
          <a:prstGeom prst="rect">
            <a:avLst/>
          </a:prstGeom>
          <a:noFill/>
        </p:spPr>
        <p:txBody>
          <a:bodyPr wrap="none" lIns="91440" tIns="45720" rIns="91440" bIns="45720">
            <a:spAutoFit/>
          </a:bodyPr>
          <a:lstStyle/>
          <a:p>
            <a:pPr algn="ctr"/>
            <a:r>
              <a:rPr lang="en-US" sz="5400" b="1" i="1" dirty="0">
                <a:ln w="22225">
                  <a:solidFill>
                    <a:schemeClr val="accent2"/>
                  </a:solidFill>
                  <a:prstDash val="solid"/>
                </a:ln>
                <a:solidFill>
                  <a:sysClr val="windowText" lastClr="000000"/>
                </a:solidFill>
              </a:rPr>
              <a:t>Thank you!</a:t>
            </a:r>
          </a:p>
        </p:txBody>
      </p:sp>
    </p:spTree>
    <p:extLst>
      <p:ext uri="{BB962C8B-B14F-4D97-AF65-F5344CB8AC3E}">
        <p14:creationId xmlns:p14="http://schemas.microsoft.com/office/powerpoint/2010/main" val="3414309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05B8E46-212E-7758-A3B8-A09ABC783EB6}"/>
              </a:ext>
            </a:extLst>
          </p:cNvPr>
          <p:cNvSpPr txBox="1"/>
          <p:nvPr/>
        </p:nvSpPr>
        <p:spPr>
          <a:xfrm>
            <a:off x="686834" y="1153572"/>
            <a:ext cx="3200400" cy="44611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a:solidFill>
                  <a:srgbClr val="FFFFFF"/>
                </a:solidFill>
                <a:latin typeface="+mj-lt"/>
                <a:ea typeface="+mj-ea"/>
                <a:cs typeface="+mj-cs"/>
              </a:rPr>
              <a:t>Current Trends in Language Testing</a:t>
            </a:r>
          </a:p>
          <a:p>
            <a:pPr>
              <a:lnSpc>
                <a:spcPct val="90000"/>
              </a:lnSpc>
              <a:spcBef>
                <a:spcPct val="0"/>
              </a:spcBef>
              <a:spcAft>
                <a:spcPts val="600"/>
              </a:spcAft>
            </a:pPr>
            <a:r>
              <a:rPr lang="en-US" sz="4400" b="1" kern="1200">
                <a:solidFill>
                  <a:srgbClr val="FFFFFF"/>
                </a:solidFill>
                <a:latin typeface="+mj-lt"/>
                <a:ea typeface="+mj-ea"/>
                <a:cs typeface="+mj-cs"/>
              </a:rPr>
              <a:t>Overview</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TextBox 3">
            <a:extLst>
              <a:ext uri="{FF2B5EF4-FFF2-40B4-BE49-F238E27FC236}">
                <a16:creationId xmlns:a16="http://schemas.microsoft.com/office/drawing/2014/main" id="{0AB0B60A-CD02-F525-E6D8-97415D326B0C}"/>
              </a:ext>
            </a:extLst>
          </p:cNvPr>
          <p:cNvSpPr txBox="1"/>
          <p:nvPr/>
        </p:nvSpPr>
        <p:spPr>
          <a:xfrm>
            <a:off x="4447308" y="591344"/>
            <a:ext cx="6906491" cy="5585619"/>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2400" dirty="0"/>
              <a:t>Literature Review</a:t>
            </a:r>
          </a:p>
          <a:p>
            <a:pPr marL="285750" indent="-228600">
              <a:lnSpc>
                <a:spcPct val="90000"/>
              </a:lnSpc>
              <a:spcAft>
                <a:spcPts val="600"/>
              </a:spcAft>
              <a:buFont typeface="Arial" panose="020B0604020202020204" pitchFamily="34" charset="0"/>
              <a:buChar char="•"/>
            </a:pPr>
            <a:endParaRPr lang="en-US" sz="2400" dirty="0"/>
          </a:p>
          <a:p>
            <a:pPr marL="285750" indent="-228600">
              <a:lnSpc>
                <a:spcPct val="90000"/>
              </a:lnSpc>
              <a:spcAft>
                <a:spcPts val="600"/>
              </a:spcAft>
              <a:buFont typeface="Arial" panose="020B0604020202020204" pitchFamily="34" charset="0"/>
              <a:buChar char="•"/>
            </a:pPr>
            <a:r>
              <a:rPr lang="en-US" sz="2400" dirty="0"/>
              <a:t>Major Conference Themes (Current and Past)</a:t>
            </a:r>
          </a:p>
          <a:p>
            <a:pPr marL="285750" indent="-228600">
              <a:lnSpc>
                <a:spcPct val="90000"/>
              </a:lnSpc>
              <a:spcAft>
                <a:spcPts val="600"/>
              </a:spcAft>
              <a:buFont typeface="Arial" panose="020B0604020202020204" pitchFamily="34" charset="0"/>
              <a:buChar char="•"/>
            </a:pPr>
            <a:endParaRPr lang="en-US" sz="2400" dirty="0"/>
          </a:p>
          <a:p>
            <a:pPr marL="285750" indent="-228600">
              <a:lnSpc>
                <a:spcPct val="90000"/>
              </a:lnSpc>
              <a:spcAft>
                <a:spcPts val="600"/>
              </a:spcAft>
              <a:buFont typeface="Arial" panose="020B0604020202020204" pitchFamily="34" charset="0"/>
              <a:buChar char="•"/>
            </a:pPr>
            <a:r>
              <a:rPr lang="en-US" sz="2400" dirty="0"/>
              <a:t>Connecting with the Testing Community</a:t>
            </a:r>
          </a:p>
          <a:p>
            <a:pPr marL="285750" indent="-228600">
              <a:lnSpc>
                <a:spcPct val="90000"/>
              </a:lnSpc>
              <a:spcAft>
                <a:spcPts val="600"/>
              </a:spcAft>
              <a:buFont typeface="Arial" panose="020B0604020202020204" pitchFamily="34" charset="0"/>
              <a:buChar char="•"/>
            </a:pPr>
            <a:endParaRPr lang="en-US" sz="2400" dirty="0"/>
          </a:p>
          <a:p>
            <a:pPr marL="285750" indent="-228600">
              <a:lnSpc>
                <a:spcPct val="90000"/>
              </a:lnSpc>
              <a:spcAft>
                <a:spcPts val="600"/>
              </a:spcAft>
              <a:buFont typeface="Arial" panose="020B0604020202020204" pitchFamily="34" charset="0"/>
              <a:buChar char="•"/>
            </a:pPr>
            <a:r>
              <a:rPr lang="en-US" sz="2400" dirty="0"/>
              <a:t>Personal Experience and Research</a:t>
            </a:r>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1657386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76B7B2-FE0B-7A7F-C7EF-6E24EA82A876}"/>
              </a:ext>
            </a:extLst>
          </p:cNvPr>
          <p:cNvSpPr txBox="1"/>
          <p:nvPr/>
        </p:nvSpPr>
        <p:spPr>
          <a:xfrm>
            <a:off x="4212245" y="70004"/>
            <a:ext cx="3759747" cy="1200329"/>
          </a:xfrm>
          <a:prstGeom prst="rect">
            <a:avLst/>
          </a:prstGeom>
          <a:noFill/>
        </p:spPr>
        <p:txBody>
          <a:bodyPr wrap="none" rtlCol="0">
            <a:spAutoFit/>
          </a:bodyPr>
          <a:lstStyle/>
          <a:p>
            <a:pPr algn="ctr"/>
            <a:r>
              <a:rPr lang="en-US" sz="3600" b="1" dirty="0"/>
              <a:t>Literature Review  </a:t>
            </a:r>
          </a:p>
          <a:p>
            <a:pPr algn="ctr"/>
            <a:r>
              <a:rPr lang="en-US" sz="3600" b="1" dirty="0"/>
              <a:t>Research areas</a:t>
            </a:r>
          </a:p>
        </p:txBody>
      </p:sp>
      <p:sp>
        <p:nvSpPr>
          <p:cNvPr id="3" name="TextBox 2">
            <a:extLst>
              <a:ext uri="{FF2B5EF4-FFF2-40B4-BE49-F238E27FC236}">
                <a16:creationId xmlns:a16="http://schemas.microsoft.com/office/drawing/2014/main" id="{D6FB496C-5F64-BD19-1259-196C40E08238}"/>
              </a:ext>
            </a:extLst>
          </p:cNvPr>
          <p:cNvSpPr txBox="1"/>
          <p:nvPr/>
        </p:nvSpPr>
        <p:spPr>
          <a:xfrm>
            <a:off x="71120" y="1463040"/>
            <a:ext cx="12120880" cy="6463308"/>
          </a:xfrm>
          <a:prstGeom prst="rect">
            <a:avLst/>
          </a:prstGeom>
          <a:noFill/>
        </p:spPr>
        <p:txBody>
          <a:bodyPr wrap="square" rtlCol="0">
            <a:spAutoFit/>
          </a:bodyPr>
          <a:lstStyle/>
          <a:p>
            <a:r>
              <a:rPr lang="en-US" b="1" dirty="0"/>
              <a:t>ACTFL Research priorities</a:t>
            </a:r>
            <a:r>
              <a:rPr lang="en-US" dirty="0"/>
              <a:t>:                    Assessing Learning Outcomes in K-16 Settings</a:t>
            </a:r>
          </a:p>
          <a:p>
            <a:r>
              <a:rPr lang="en-US" dirty="0"/>
              <a:t>  (2022-2023)                                           Equity and Access in Language Learning</a:t>
            </a:r>
          </a:p>
          <a:p>
            <a:r>
              <a:rPr lang="en-US" dirty="0"/>
              <a:t>                                                                   Equity and Access in Language Teaching</a:t>
            </a:r>
          </a:p>
          <a:p>
            <a:r>
              <a:rPr lang="en-US" dirty="0"/>
              <a:t>                                                                   Immersion/Dual Language and Heritage Language Programs</a:t>
            </a:r>
          </a:p>
          <a:p>
            <a:r>
              <a:rPr lang="en-US" dirty="0"/>
              <a:t>                                                                   Intercultural Teaching and Learning</a:t>
            </a:r>
          </a:p>
          <a:p>
            <a:r>
              <a:rPr lang="en-US" dirty="0"/>
              <a:t>                                                                   K-16 Language Educator Development</a:t>
            </a:r>
          </a:p>
          <a:p>
            <a:endParaRPr lang="en-US" b="1" dirty="0"/>
          </a:p>
          <a:p>
            <a:r>
              <a:rPr lang="en-US" b="1" dirty="0"/>
              <a:t>Eye tracking: 		              </a:t>
            </a:r>
            <a:r>
              <a:rPr lang="en-US" dirty="0"/>
              <a:t>Use of visuals in testing listening &amp; reading</a:t>
            </a:r>
          </a:p>
          <a:p>
            <a:r>
              <a:rPr lang="en-US" b="1" dirty="0"/>
              <a:t>			</a:t>
            </a:r>
            <a:r>
              <a:rPr lang="en-US" dirty="0"/>
              <a:t>              Raters’ area of focus when scoring </a:t>
            </a:r>
          </a:p>
          <a:p>
            <a:endParaRPr lang="en-US" dirty="0"/>
          </a:p>
          <a:p>
            <a:r>
              <a:rPr lang="en-US" b="1" dirty="0"/>
              <a:t>Test Compromise:                                  </a:t>
            </a:r>
            <a:r>
              <a:rPr lang="en-US" dirty="0"/>
              <a:t>Remote testing issues (Pandemic induced)</a:t>
            </a:r>
          </a:p>
          <a:p>
            <a:endParaRPr lang="en-US" b="1" dirty="0"/>
          </a:p>
          <a:p>
            <a:r>
              <a:rPr lang="en-US" b="1" dirty="0"/>
              <a:t>Testing:			</a:t>
            </a:r>
            <a:endParaRPr lang="en-US" dirty="0"/>
          </a:p>
          <a:p>
            <a:r>
              <a:rPr lang="en-US" dirty="0"/>
              <a:t>                                                                  Testing with Duolingo</a:t>
            </a:r>
          </a:p>
          <a:p>
            <a:r>
              <a:rPr lang="en-US" dirty="0"/>
              <a:t>                                                                  Second language varieties in high stakes tests</a:t>
            </a:r>
          </a:p>
          <a:p>
            <a:r>
              <a:rPr lang="en-US" dirty="0"/>
              <a:t>			              Positive washback through assessment literacy</a:t>
            </a:r>
          </a:p>
          <a:p>
            <a:r>
              <a:rPr lang="en-US" dirty="0"/>
              <a:t>                                                                  (Backward) Reverse Design </a:t>
            </a:r>
          </a:p>
          <a:p>
            <a:endParaRPr lang="en-US" dirty="0"/>
          </a:p>
          <a:p>
            <a:endParaRPr lang="en-US" b="1" dirty="0"/>
          </a:p>
          <a:p>
            <a:endParaRPr lang="en-US" b="1" dirty="0"/>
          </a:p>
          <a:p>
            <a:endParaRPr lang="en-US" b="1" dirty="0"/>
          </a:p>
          <a:p>
            <a:endParaRPr lang="en-US" b="1" dirty="0"/>
          </a:p>
          <a:p>
            <a:endParaRPr lang="en-US" b="1" dirty="0"/>
          </a:p>
        </p:txBody>
      </p:sp>
    </p:spTree>
    <p:extLst>
      <p:ext uri="{BB962C8B-B14F-4D97-AF65-F5344CB8AC3E}">
        <p14:creationId xmlns:p14="http://schemas.microsoft.com/office/powerpoint/2010/main" val="1961920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0DA5A5-A54A-7C80-B7FB-808BF87892E2}"/>
              </a:ext>
            </a:extLst>
          </p:cNvPr>
          <p:cNvSpPr txBox="1"/>
          <p:nvPr/>
        </p:nvSpPr>
        <p:spPr>
          <a:xfrm>
            <a:off x="538258" y="1673160"/>
            <a:ext cx="10150062" cy="1754326"/>
          </a:xfrm>
          <a:prstGeom prst="rect">
            <a:avLst/>
          </a:prstGeom>
          <a:noFill/>
        </p:spPr>
        <p:txBody>
          <a:bodyPr wrap="square" rtlCol="0">
            <a:spAutoFit/>
          </a:bodyPr>
          <a:lstStyle/>
          <a:p>
            <a:r>
              <a:rPr lang="en-US" b="1" dirty="0"/>
              <a:t>ALTE 2023 - Madrid</a:t>
            </a:r>
          </a:p>
          <a:p>
            <a:endParaRPr lang="en-US" dirty="0"/>
          </a:p>
          <a:p>
            <a:r>
              <a:rPr lang="en-US" dirty="0"/>
              <a:t>”Fit for the Digital Age” (ALTE, 2023 Conference Strand in Madrid)</a:t>
            </a:r>
          </a:p>
          <a:p>
            <a:r>
              <a:rPr lang="en-US" dirty="0"/>
              <a:t>“Diversity and Inclusion in Language Assessment”</a:t>
            </a:r>
          </a:p>
          <a:p>
            <a:r>
              <a:rPr lang="en-US" dirty="0"/>
              <a:t>“Evolving contexts: Flexibility and Adaptation in language testing and assessment”</a:t>
            </a:r>
          </a:p>
          <a:p>
            <a:endParaRPr lang="en-US" dirty="0"/>
          </a:p>
        </p:txBody>
      </p:sp>
      <p:sp>
        <p:nvSpPr>
          <p:cNvPr id="5" name="TextBox 4">
            <a:extLst>
              <a:ext uri="{FF2B5EF4-FFF2-40B4-BE49-F238E27FC236}">
                <a16:creationId xmlns:a16="http://schemas.microsoft.com/office/drawing/2014/main" id="{FD7F1968-0C96-D4B8-9CCE-25C336E667AB}"/>
              </a:ext>
            </a:extLst>
          </p:cNvPr>
          <p:cNvSpPr txBox="1"/>
          <p:nvPr/>
        </p:nvSpPr>
        <p:spPr>
          <a:xfrm>
            <a:off x="516932" y="4048145"/>
            <a:ext cx="6758517" cy="1477328"/>
          </a:xfrm>
          <a:prstGeom prst="rect">
            <a:avLst/>
          </a:prstGeom>
          <a:noFill/>
        </p:spPr>
        <p:txBody>
          <a:bodyPr wrap="none" rtlCol="0">
            <a:spAutoFit/>
          </a:bodyPr>
          <a:lstStyle/>
          <a:p>
            <a:r>
              <a:rPr lang="en-US" dirty="0"/>
              <a:t>“Language Assessment for a Global, Digital, and More Equitable Era” </a:t>
            </a:r>
          </a:p>
          <a:p>
            <a:endParaRPr lang="en-US" dirty="0">
              <a:effectLst/>
            </a:endParaRPr>
          </a:p>
          <a:p>
            <a:r>
              <a:rPr lang="en-US" b="1" dirty="0">
                <a:effectLst/>
              </a:rPr>
              <a:t>LARC/ECOLT/</a:t>
            </a:r>
            <a:r>
              <a:rPr lang="en-US" b="1" dirty="0" err="1">
                <a:effectLst/>
              </a:rPr>
              <a:t>MwALT</a:t>
            </a:r>
            <a:r>
              <a:rPr lang="en-US" b="1" dirty="0">
                <a:effectLst/>
              </a:rPr>
              <a:t> 2022 </a:t>
            </a:r>
            <a:r>
              <a:rPr lang="en-US" b="1" dirty="0"/>
              <a:t>- </a:t>
            </a:r>
            <a:r>
              <a:rPr lang="en-US" b="1" dirty="0">
                <a:effectLst/>
              </a:rPr>
              <a:t> Chicago</a:t>
            </a:r>
          </a:p>
          <a:p>
            <a:endParaRPr lang="en-US" dirty="0"/>
          </a:p>
          <a:p>
            <a:r>
              <a:rPr lang="en-US" dirty="0">
                <a:effectLst/>
              </a:rPr>
              <a:t>“The Role of Assessment in Transforming Second Language Pedagogy”</a:t>
            </a:r>
            <a:endParaRPr lang="en-US" dirty="0"/>
          </a:p>
        </p:txBody>
      </p:sp>
      <p:sp>
        <p:nvSpPr>
          <p:cNvPr id="6" name="TextBox 5">
            <a:extLst>
              <a:ext uri="{FF2B5EF4-FFF2-40B4-BE49-F238E27FC236}">
                <a16:creationId xmlns:a16="http://schemas.microsoft.com/office/drawing/2014/main" id="{E520D83A-8298-D3CE-7B4C-04460497AC7C}"/>
              </a:ext>
            </a:extLst>
          </p:cNvPr>
          <p:cNvSpPr txBox="1"/>
          <p:nvPr/>
        </p:nvSpPr>
        <p:spPr>
          <a:xfrm>
            <a:off x="91328" y="186341"/>
            <a:ext cx="11064352" cy="584775"/>
          </a:xfrm>
          <a:prstGeom prst="rect">
            <a:avLst/>
          </a:prstGeom>
          <a:noFill/>
        </p:spPr>
        <p:txBody>
          <a:bodyPr wrap="square" rtlCol="0">
            <a:spAutoFit/>
          </a:bodyPr>
          <a:lstStyle/>
          <a:p>
            <a:pPr algn="ctr"/>
            <a:r>
              <a:rPr lang="en-US" sz="3200" b="1" dirty="0"/>
              <a:t>Major Conference Themes and Strands</a:t>
            </a:r>
          </a:p>
        </p:txBody>
      </p:sp>
      <p:sp>
        <p:nvSpPr>
          <p:cNvPr id="7" name="TextBox 6">
            <a:extLst>
              <a:ext uri="{FF2B5EF4-FFF2-40B4-BE49-F238E27FC236}">
                <a16:creationId xmlns:a16="http://schemas.microsoft.com/office/drawing/2014/main" id="{B02B468E-08EF-C2B5-0035-36D99724B7FC}"/>
              </a:ext>
            </a:extLst>
          </p:cNvPr>
          <p:cNvSpPr txBox="1"/>
          <p:nvPr/>
        </p:nvSpPr>
        <p:spPr>
          <a:xfrm>
            <a:off x="548640" y="3525520"/>
            <a:ext cx="2758447" cy="646331"/>
          </a:xfrm>
          <a:prstGeom prst="rect">
            <a:avLst/>
          </a:prstGeom>
          <a:noFill/>
        </p:spPr>
        <p:txBody>
          <a:bodyPr wrap="none" rtlCol="0">
            <a:spAutoFit/>
          </a:bodyPr>
          <a:lstStyle/>
          <a:p>
            <a:r>
              <a:rPr lang="en-US" b="1" dirty="0"/>
              <a:t>LTRC 2023 – New York City</a:t>
            </a:r>
          </a:p>
          <a:p>
            <a:endParaRPr lang="en-US" dirty="0"/>
          </a:p>
        </p:txBody>
      </p:sp>
    </p:spTree>
    <p:extLst>
      <p:ext uri="{BB962C8B-B14F-4D97-AF65-F5344CB8AC3E}">
        <p14:creationId xmlns:p14="http://schemas.microsoft.com/office/powerpoint/2010/main" val="826232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8B30C5-CCA7-DB15-37D3-F546A87876DE}"/>
              </a:ext>
            </a:extLst>
          </p:cNvPr>
          <p:cNvSpPr txBox="1"/>
          <p:nvPr/>
        </p:nvSpPr>
        <p:spPr>
          <a:xfrm>
            <a:off x="2529840" y="30480"/>
            <a:ext cx="7842019" cy="646331"/>
          </a:xfrm>
          <a:prstGeom prst="rect">
            <a:avLst/>
          </a:prstGeom>
          <a:noFill/>
        </p:spPr>
        <p:txBody>
          <a:bodyPr wrap="none" rtlCol="0">
            <a:spAutoFit/>
          </a:bodyPr>
          <a:lstStyle/>
          <a:p>
            <a:r>
              <a:rPr lang="en-US" sz="3600" b="1" dirty="0"/>
              <a:t>Connecting with the Testing Community</a:t>
            </a:r>
          </a:p>
        </p:txBody>
      </p:sp>
      <p:pic>
        <p:nvPicPr>
          <p:cNvPr id="1026" name="Picture 2" descr="The Routledge Handbook of Language Testing  book cover">
            <a:extLst>
              <a:ext uri="{FF2B5EF4-FFF2-40B4-BE49-F238E27FC236}">
                <a16:creationId xmlns:a16="http://schemas.microsoft.com/office/drawing/2014/main" id="{E19F0F58-84CE-6D70-2944-FFAF2E25F6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002280"/>
            <a:ext cx="2286000" cy="3251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96430AD-BB85-44BF-12FE-339F7F88FB23}"/>
              </a:ext>
            </a:extLst>
          </p:cNvPr>
          <p:cNvSpPr txBox="1"/>
          <p:nvPr/>
        </p:nvSpPr>
        <p:spPr>
          <a:xfrm>
            <a:off x="5019040" y="6258560"/>
            <a:ext cx="2461956" cy="369332"/>
          </a:xfrm>
          <a:prstGeom prst="rect">
            <a:avLst/>
          </a:prstGeom>
          <a:noFill/>
        </p:spPr>
        <p:txBody>
          <a:bodyPr wrap="none" rtlCol="0">
            <a:spAutoFit/>
          </a:bodyPr>
          <a:lstStyle/>
          <a:p>
            <a:r>
              <a:rPr lang="en-US" dirty="0"/>
              <a:t>Fulcher &amp; Harding, 2021</a:t>
            </a:r>
          </a:p>
        </p:txBody>
      </p:sp>
      <p:pic>
        <p:nvPicPr>
          <p:cNvPr id="1028" name="Picture 4" descr="Language assessment literacy">
            <a:extLst>
              <a:ext uri="{FF2B5EF4-FFF2-40B4-BE49-F238E27FC236}">
                <a16:creationId xmlns:a16="http://schemas.microsoft.com/office/drawing/2014/main" id="{F938184A-C6C0-84F2-B309-77C95B535C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2639" y="3048000"/>
            <a:ext cx="2086187" cy="312928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FF1362D-BEAF-6029-C29B-6CF16C603087}"/>
              </a:ext>
            </a:extLst>
          </p:cNvPr>
          <p:cNvSpPr txBox="1"/>
          <p:nvPr/>
        </p:nvSpPr>
        <p:spPr>
          <a:xfrm>
            <a:off x="2306320" y="6207760"/>
            <a:ext cx="1407052" cy="369332"/>
          </a:xfrm>
          <a:prstGeom prst="rect">
            <a:avLst/>
          </a:prstGeom>
          <a:noFill/>
        </p:spPr>
        <p:txBody>
          <a:bodyPr wrap="none" rtlCol="0">
            <a:spAutoFit/>
          </a:bodyPr>
          <a:lstStyle/>
          <a:p>
            <a:r>
              <a:rPr lang="en-US" dirty="0" err="1"/>
              <a:t>Tsagari</a:t>
            </a:r>
            <a:r>
              <a:rPr lang="en-US" dirty="0"/>
              <a:t>, 2020</a:t>
            </a:r>
          </a:p>
        </p:txBody>
      </p:sp>
      <p:pic>
        <p:nvPicPr>
          <p:cNvPr id="11" name="Picture 10" descr="Text&#10;&#10;Description automatically generated">
            <a:extLst>
              <a:ext uri="{FF2B5EF4-FFF2-40B4-BE49-F238E27FC236}">
                <a16:creationId xmlns:a16="http://schemas.microsoft.com/office/drawing/2014/main" id="{D233D16F-E287-4F32-DC4A-123CEB3E570A}"/>
              </a:ext>
            </a:extLst>
          </p:cNvPr>
          <p:cNvPicPr>
            <a:picLocks noChangeAspect="1"/>
          </p:cNvPicPr>
          <p:nvPr/>
        </p:nvPicPr>
        <p:blipFill>
          <a:blip r:embed="rId4"/>
          <a:stretch>
            <a:fillRect/>
          </a:stretch>
        </p:blipFill>
        <p:spPr>
          <a:xfrm>
            <a:off x="8466293" y="2982255"/>
            <a:ext cx="2347357" cy="3225505"/>
          </a:xfrm>
          <a:prstGeom prst="rect">
            <a:avLst/>
          </a:prstGeom>
        </p:spPr>
      </p:pic>
      <p:sp>
        <p:nvSpPr>
          <p:cNvPr id="13" name="TextBox 12">
            <a:extLst>
              <a:ext uri="{FF2B5EF4-FFF2-40B4-BE49-F238E27FC236}">
                <a16:creationId xmlns:a16="http://schemas.microsoft.com/office/drawing/2014/main" id="{0E09F625-4CF8-F70F-F44F-FFBA1D78F72E}"/>
              </a:ext>
            </a:extLst>
          </p:cNvPr>
          <p:cNvSpPr txBox="1"/>
          <p:nvPr/>
        </p:nvSpPr>
        <p:spPr>
          <a:xfrm>
            <a:off x="8503920" y="6370320"/>
            <a:ext cx="1995739" cy="369332"/>
          </a:xfrm>
          <a:prstGeom prst="rect">
            <a:avLst/>
          </a:prstGeom>
          <a:noFill/>
        </p:spPr>
        <p:txBody>
          <a:bodyPr wrap="none" rtlCol="0">
            <a:spAutoFit/>
          </a:bodyPr>
          <a:lstStyle/>
          <a:p>
            <a:r>
              <a:rPr lang="en-US" dirty="0" err="1"/>
              <a:t>Tsagari</a:t>
            </a:r>
            <a:r>
              <a:rPr lang="en-US" dirty="0"/>
              <a:t> et al., 2015)</a:t>
            </a:r>
          </a:p>
        </p:txBody>
      </p:sp>
      <p:sp>
        <p:nvSpPr>
          <p:cNvPr id="15" name="TextBox 14">
            <a:extLst>
              <a:ext uri="{FF2B5EF4-FFF2-40B4-BE49-F238E27FC236}">
                <a16:creationId xmlns:a16="http://schemas.microsoft.com/office/drawing/2014/main" id="{75F09055-88C7-0A0B-2206-02743FC05639}"/>
              </a:ext>
            </a:extLst>
          </p:cNvPr>
          <p:cNvSpPr txBox="1"/>
          <p:nvPr/>
        </p:nvSpPr>
        <p:spPr>
          <a:xfrm>
            <a:off x="101600" y="1595120"/>
            <a:ext cx="12090400" cy="923330"/>
          </a:xfrm>
          <a:prstGeom prst="rect">
            <a:avLst/>
          </a:prstGeom>
          <a:noFill/>
        </p:spPr>
        <p:txBody>
          <a:bodyPr wrap="square" rtlCol="0">
            <a:spAutoFit/>
          </a:bodyPr>
          <a:lstStyle/>
          <a:p>
            <a:r>
              <a:rPr lang="en-US" dirty="0"/>
              <a:t> </a:t>
            </a:r>
            <a:r>
              <a:rPr lang="en-US" dirty="0" err="1"/>
              <a:t>Tishakov</a:t>
            </a:r>
            <a:r>
              <a:rPr lang="en-US" dirty="0"/>
              <a:t>, T. and Reed, K. (2021). Language assessment [Online Lecture]. In N. Sifakis and S. Kordia (Eds.), </a:t>
            </a:r>
            <a:r>
              <a:rPr lang="en-US" i="1" dirty="0"/>
              <a:t>The ENRICH Continuous Professional Development Course</a:t>
            </a:r>
            <a:r>
              <a:rPr lang="en-US" dirty="0"/>
              <a:t>. The ENRICH Project. (</a:t>
            </a:r>
            <a:r>
              <a:rPr lang="en-US" dirty="0">
                <a:hlinkClick r:id="rId5"/>
              </a:rPr>
              <a:t>http://enrichproject.eu/lessons/173-2-4-language-assessment</a:t>
            </a:r>
            <a:r>
              <a:rPr lang="en-US" dirty="0"/>
              <a:t>)</a:t>
            </a:r>
          </a:p>
        </p:txBody>
      </p:sp>
    </p:spTree>
    <p:extLst>
      <p:ext uri="{BB962C8B-B14F-4D97-AF65-F5344CB8AC3E}">
        <p14:creationId xmlns:p14="http://schemas.microsoft.com/office/powerpoint/2010/main" val="3509295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2FBE93-87C4-D576-E13B-513E0A94B192}"/>
              </a:ext>
            </a:extLst>
          </p:cNvPr>
          <p:cNvSpPr txBox="1"/>
          <p:nvPr/>
        </p:nvSpPr>
        <p:spPr>
          <a:xfrm>
            <a:off x="4734560" y="812800"/>
            <a:ext cx="2558329" cy="369332"/>
          </a:xfrm>
          <a:prstGeom prst="rect">
            <a:avLst/>
          </a:prstGeom>
          <a:noFill/>
        </p:spPr>
        <p:txBody>
          <a:bodyPr wrap="none" rtlCol="0">
            <a:spAutoFit/>
          </a:bodyPr>
          <a:lstStyle/>
          <a:p>
            <a:r>
              <a:rPr lang="en-US" dirty="0">
                <a:hlinkClick r:id="rId2"/>
              </a:rPr>
              <a:t>https://scaled.uw.edu.pl/</a:t>
            </a:r>
            <a:endParaRPr lang="en-US" dirty="0"/>
          </a:p>
        </p:txBody>
      </p:sp>
      <p:sp>
        <p:nvSpPr>
          <p:cNvPr id="3" name="TextBox 2">
            <a:extLst>
              <a:ext uri="{FF2B5EF4-FFF2-40B4-BE49-F238E27FC236}">
                <a16:creationId xmlns:a16="http://schemas.microsoft.com/office/drawing/2014/main" id="{5F3D4433-EF93-94F1-2940-C12EDD571F63}"/>
              </a:ext>
            </a:extLst>
          </p:cNvPr>
          <p:cNvSpPr txBox="1"/>
          <p:nvPr/>
        </p:nvSpPr>
        <p:spPr>
          <a:xfrm>
            <a:off x="0" y="1182132"/>
            <a:ext cx="12059920" cy="3693319"/>
          </a:xfrm>
          <a:prstGeom prst="rect">
            <a:avLst/>
          </a:prstGeom>
          <a:noFill/>
        </p:spPr>
        <p:txBody>
          <a:bodyPr wrap="square" rtlCol="0">
            <a:spAutoFit/>
          </a:bodyPr>
          <a:lstStyle/>
          <a:p>
            <a:endParaRPr lang="en-US" b="1" dirty="0"/>
          </a:p>
          <a:p>
            <a:r>
              <a:rPr lang="en-US" b="1" dirty="0"/>
              <a:t>SCALED – Supporting Content and Language Learning Across Diversity</a:t>
            </a:r>
          </a:p>
          <a:p>
            <a:r>
              <a:rPr lang="en-US" dirty="0"/>
              <a:t>More at: </a:t>
            </a:r>
            <a:r>
              <a:rPr lang="en-US" dirty="0">
                <a:hlinkClick r:id="rId3"/>
              </a:rPr>
              <a:t>https://eeagrants.org/archive/2014-2021/projects/PL-EDUCATION-0146</a:t>
            </a:r>
            <a:endParaRPr lang="en-US" dirty="0"/>
          </a:p>
          <a:p>
            <a:endParaRPr lang="en-US" dirty="0"/>
          </a:p>
          <a:p>
            <a:r>
              <a:rPr lang="en-US" dirty="0"/>
              <a:t>The aim of the SCALED project is to develop a new educational offer – online course (interactive and self-study mode that can be adapted to onsite use) in the </a:t>
            </a:r>
            <a:r>
              <a:rPr lang="en-US" b="1" dirty="0"/>
              <a:t>field of inclusive education methods, universal design for learning, differentiated instruction and methods of increasing the accessibility of the teaching process, content and materials in the context of foreign language teaching and education through language</a:t>
            </a:r>
            <a:r>
              <a:rPr lang="en-US" dirty="0"/>
              <a:t> (EFL, CLIL, EMI). </a:t>
            </a:r>
          </a:p>
          <a:p>
            <a:r>
              <a:rPr lang="en-US" dirty="0"/>
              <a:t>The course will equip teachers with tools to eliminate barriers and effectively include all students in the language education process. </a:t>
            </a:r>
          </a:p>
          <a:p>
            <a:r>
              <a:rPr lang="en-US" dirty="0"/>
              <a:t>The course will be available as part of open educational resources and widely disseminated locally and internationally and included in the educational offer of partner universities.</a:t>
            </a:r>
          </a:p>
          <a:p>
            <a:endParaRPr lang="en-US" dirty="0"/>
          </a:p>
        </p:txBody>
      </p:sp>
    </p:spTree>
    <p:extLst>
      <p:ext uri="{BB962C8B-B14F-4D97-AF65-F5344CB8AC3E}">
        <p14:creationId xmlns:p14="http://schemas.microsoft.com/office/powerpoint/2010/main" val="2401408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0A821492-F5E3-4DC9-8942-07FC01616FFD}"/>
              </a:ext>
            </a:extLst>
          </p:cNvPr>
          <p:cNvSpPr txBox="1"/>
          <p:nvPr/>
        </p:nvSpPr>
        <p:spPr>
          <a:xfrm>
            <a:off x="121920" y="233680"/>
            <a:ext cx="6274769" cy="6373181"/>
          </a:xfrm>
          <a:prstGeom prst="rect">
            <a:avLst/>
          </a:prstGeom>
        </p:spPr>
        <p:txBody>
          <a:bodyPr vert="horz" lIns="91440" tIns="45720" rIns="91440" bIns="45720" rtlCol="0">
            <a:normAutofit/>
          </a:bodyPr>
          <a:lstStyle/>
          <a:p>
            <a:pPr algn="ctr">
              <a:lnSpc>
                <a:spcPct val="90000"/>
              </a:lnSpc>
              <a:spcAft>
                <a:spcPts val="600"/>
              </a:spcAft>
            </a:pPr>
            <a:r>
              <a:rPr lang="en-US" sz="2800" b="1" dirty="0"/>
              <a:t>Connecting with the Testing Community</a:t>
            </a:r>
          </a:p>
          <a:p>
            <a:pPr>
              <a:lnSpc>
                <a:spcPct val="90000"/>
              </a:lnSpc>
              <a:spcAft>
                <a:spcPts val="600"/>
              </a:spcAft>
            </a:pPr>
            <a:endParaRPr lang="en-US" sz="1700" dirty="0"/>
          </a:p>
          <a:p>
            <a:pPr>
              <a:lnSpc>
                <a:spcPct val="90000"/>
              </a:lnSpc>
              <a:spcAft>
                <a:spcPts val="600"/>
              </a:spcAft>
            </a:pPr>
            <a:endParaRPr lang="en-US" sz="1700" dirty="0"/>
          </a:p>
          <a:p>
            <a:pPr indent="-228600">
              <a:lnSpc>
                <a:spcPct val="90000"/>
              </a:lnSpc>
              <a:spcAft>
                <a:spcPts val="600"/>
              </a:spcAft>
              <a:buFont typeface="Arial" panose="020B0604020202020204" pitchFamily="34" charset="0"/>
              <a:buChar char="•"/>
            </a:pPr>
            <a:endParaRPr lang="en-US" sz="1700" dirty="0"/>
          </a:p>
          <a:p>
            <a:pPr indent="-228600">
              <a:lnSpc>
                <a:spcPct val="90000"/>
              </a:lnSpc>
              <a:spcAft>
                <a:spcPts val="600"/>
              </a:spcAft>
              <a:buFont typeface="Arial" panose="020B0604020202020204" pitchFamily="34" charset="0"/>
              <a:buChar char="•"/>
            </a:pPr>
            <a:r>
              <a:rPr lang="en-US" sz="2000" dirty="0"/>
              <a:t>ILTA Newsletter – Bibliography</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Testing Interest Groups </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Reviewers (Journals, Conference Proposals)</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Collaborative projects: research, projects, exchanges</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Mailing lists: L-TEST; ESOL Research, Twitter</a:t>
            </a:r>
          </a:p>
          <a:p>
            <a:pPr>
              <a:lnSpc>
                <a:spcPct val="90000"/>
              </a:lnSpc>
              <a:spcAft>
                <a:spcPts val="600"/>
              </a:spcAft>
            </a:pPr>
            <a:endParaRPr lang="en-US" sz="2000" dirty="0"/>
          </a:p>
          <a:p>
            <a:pPr indent="-228600">
              <a:lnSpc>
                <a:spcPct val="90000"/>
              </a:lnSpc>
              <a:spcAft>
                <a:spcPts val="600"/>
              </a:spcAft>
              <a:buFont typeface="Arial" panose="020B0604020202020204" pitchFamily="34" charset="0"/>
              <a:buChar char="•"/>
            </a:pPr>
            <a:r>
              <a:rPr lang="en-US" sz="2000" dirty="0"/>
              <a:t>Subscription: </a:t>
            </a:r>
            <a:r>
              <a:rPr lang="en-US" sz="2000" dirty="0" err="1"/>
              <a:t>researchgate.net</a:t>
            </a:r>
            <a:r>
              <a:rPr lang="en-US" sz="2000" dirty="0"/>
              <a:t>; </a:t>
            </a:r>
            <a:r>
              <a:rPr lang="en-US" sz="2000" dirty="0" err="1"/>
              <a:t>academia.edu</a:t>
            </a:r>
            <a:endParaRPr lang="en-US" sz="2000"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Publish!</a:t>
            </a:r>
          </a:p>
        </p:txBody>
      </p:sp>
      <p:sp>
        <p:nvSpPr>
          <p:cNvPr id="11" name="Oval 10">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Block Arc 12">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7" name="Straight Connector 16">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1" name="Arc 20">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6943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9AE4A9-B5BC-F325-2E6F-7FE790C3968F}"/>
              </a:ext>
            </a:extLst>
          </p:cNvPr>
          <p:cNvSpPr txBox="1"/>
          <p:nvPr/>
        </p:nvSpPr>
        <p:spPr>
          <a:xfrm>
            <a:off x="3403600" y="336396"/>
            <a:ext cx="4753417" cy="461665"/>
          </a:xfrm>
          <a:prstGeom prst="rect">
            <a:avLst/>
          </a:prstGeom>
          <a:noFill/>
        </p:spPr>
        <p:txBody>
          <a:bodyPr wrap="none" rtlCol="0">
            <a:spAutoFit/>
          </a:bodyPr>
          <a:lstStyle/>
          <a:p>
            <a:pPr algn="ctr"/>
            <a:r>
              <a:rPr lang="en-US" sz="2400" b="1" dirty="0"/>
              <a:t>Personal Research and Publications </a:t>
            </a:r>
          </a:p>
        </p:txBody>
      </p:sp>
      <p:sp>
        <p:nvSpPr>
          <p:cNvPr id="4" name="TextBox 3">
            <a:extLst>
              <a:ext uri="{FF2B5EF4-FFF2-40B4-BE49-F238E27FC236}">
                <a16:creationId xmlns:a16="http://schemas.microsoft.com/office/drawing/2014/main" id="{8A0DEDF8-93F6-5AE2-1CF1-90AA200E8E5D}"/>
              </a:ext>
            </a:extLst>
          </p:cNvPr>
          <p:cNvSpPr txBox="1"/>
          <p:nvPr/>
        </p:nvSpPr>
        <p:spPr>
          <a:xfrm>
            <a:off x="432083" y="2347853"/>
            <a:ext cx="255198" cy="646331"/>
          </a:xfrm>
          <a:prstGeom prst="rect">
            <a:avLst/>
          </a:prstGeom>
          <a:noFill/>
        </p:spPr>
        <p:txBody>
          <a:bodyPr wrap="none" rtlCol="0">
            <a:spAutoFit/>
          </a:bodyPr>
          <a:lstStyle/>
          <a:p>
            <a:endParaRPr lang="en-US" dirty="0"/>
          </a:p>
          <a:p>
            <a:r>
              <a:rPr lang="en-US" dirty="0"/>
              <a:t>)</a:t>
            </a:r>
          </a:p>
        </p:txBody>
      </p:sp>
      <p:sp>
        <p:nvSpPr>
          <p:cNvPr id="11" name="TextBox 10">
            <a:extLst>
              <a:ext uri="{FF2B5EF4-FFF2-40B4-BE49-F238E27FC236}">
                <a16:creationId xmlns:a16="http://schemas.microsoft.com/office/drawing/2014/main" id="{3AA6CAAB-C69B-8C24-E032-112C5B8AFCBC}"/>
              </a:ext>
            </a:extLst>
          </p:cNvPr>
          <p:cNvSpPr txBox="1"/>
          <p:nvPr/>
        </p:nvSpPr>
        <p:spPr>
          <a:xfrm>
            <a:off x="5069840" y="1036320"/>
            <a:ext cx="1498424" cy="400110"/>
          </a:xfrm>
          <a:prstGeom prst="rect">
            <a:avLst/>
          </a:prstGeom>
          <a:noFill/>
        </p:spPr>
        <p:txBody>
          <a:bodyPr wrap="none" rtlCol="0">
            <a:spAutoFit/>
          </a:bodyPr>
          <a:lstStyle/>
          <a:p>
            <a:pPr algn="ctr"/>
            <a:r>
              <a:rPr lang="en-US" sz="2000" b="1" dirty="0"/>
              <a:t>Conferences</a:t>
            </a:r>
          </a:p>
        </p:txBody>
      </p:sp>
      <p:graphicFrame>
        <p:nvGraphicFramePr>
          <p:cNvPr id="13" name="TextBox 4">
            <a:extLst>
              <a:ext uri="{FF2B5EF4-FFF2-40B4-BE49-F238E27FC236}">
                <a16:creationId xmlns:a16="http://schemas.microsoft.com/office/drawing/2014/main" id="{1A3ED822-7AE9-6453-C7FD-4E6F620F0DC0}"/>
              </a:ext>
            </a:extLst>
          </p:cNvPr>
          <p:cNvGraphicFramePr/>
          <p:nvPr>
            <p:extLst>
              <p:ext uri="{D42A27DB-BD31-4B8C-83A1-F6EECF244321}">
                <p14:modId xmlns:p14="http://schemas.microsoft.com/office/powerpoint/2010/main" val="1523337892"/>
              </p:ext>
            </p:extLst>
          </p:nvPr>
        </p:nvGraphicFramePr>
        <p:xfrm>
          <a:off x="152400" y="1554480"/>
          <a:ext cx="11927983" cy="3931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87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Desk with productivity items">
            <a:extLst>
              <a:ext uri="{FF2B5EF4-FFF2-40B4-BE49-F238E27FC236}">
                <a16:creationId xmlns:a16="http://schemas.microsoft.com/office/drawing/2014/main" id="{248E42FA-EA7F-E791-C5C9-25909AC3D6AD}"/>
              </a:ext>
            </a:extLst>
          </p:cNvPr>
          <p:cNvPicPr>
            <a:picLocks noChangeAspect="1"/>
          </p:cNvPicPr>
          <p:nvPr/>
        </p:nvPicPr>
        <p:blipFill rotWithShape="1">
          <a:blip r:embed="rId2"/>
          <a:srcRect l="33994" r="18745" b="-1"/>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1"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A5027AE-4F71-1A65-A561-E6FDEFF3D5F8}"/>
              </a:ext>
            </a:extLst>
          </p:cNvPr>
          <p:cNvSpPr txBox="1"/>
          <p:nvPr/>
        </p:nvSpPr>
        <p:spPr>
          <a:xfrm>
            <a:off x="5237768" y="174307"/>
            <a:ext cx="5721484" cy="1325563"/>
          </a:xfrm>
          <a:prstGeom prst="rect">
            <a:avLst/>
          </a:prstGeom>
        </p:spPr>
        <p:txBody>
          <a:bodyPr vert="horz" lIns="91440" tIns="45720" rIns="91440" bIns="45720" rtlCol="0" anchor="ctr">
            <a:normAutofit fontScale="92500"/>
          </a:bodyPr>
          <a:lstStyle/>
          <a:p>
            <a:pPr>
              <a:lnSpc>
                <a:spcPct val="90000"/>
              </a:lnSpc>
              <a:spcBef>
                <a:spcPct val="0"/>
              </a:spcBef>
              <a:spcAft>
                <a:spcPts val="600"/>
              </a:spcAft>
            </a:pPr>
            <a:r>
              <a:rPr lang="en-US" sz="3700" b="1" dirty="0">
                <a:latin typeface="+mj-lt"/>
                <a:ea typeface="+mj-ea"/>
                <a:cs typeface="+mj-cs"/>
              </a:rPr>
              <a:t>The University of Chicago </a:t>
            </a:r>
          </a:p>
          <a:p>
            <a:pPr>
              <a:lnSpc>
                <a:spcPct val="90000"/>
              </a:lnSpc>
              <a:spcBef>
                <a:spcPct val="0"/>
              </a:spcBef>
              <a:spcAft>
                <a:spcPts val="600"/>
              </a:spcAft>
            </a:pPr>
            <a:r>
              <a:rPr lang="en-US" sz="3700" b="1" dirty="0">
                <a:latin typeface="+mj-lt"/>
                <a:ea typeface="+mj-ea"/>
                <a:cs typeface="+mj-cs"/>
              </a:rPr>
              <a:t>Test Design and Development</a:t>
            </a:r>
          </a:p>
        </p:txBody>
      </p:sp>
      <p:sp>
        <p:nvSpPr>
          <p:cNvPr id="2" name="TextBox 1">
            <a:extLst>
              <a:ext uri="{FF2B5EF4-FFF2-40B4-BE49-F238E27FC236}">
                <a16:creationId xmlns:a16="http://schemas.microsoft.com/office/drawing/2014/main" id="{E64EB77A-8159-A06F-B4CF-FC68ED67D705}"/>
              </a:ext>
            </a:extLst>
          </p:cNvPr>
          <p:cNvSpPr txBox="1"/>
          <p:nvPr/>
        </p:nvSpPr>
        <p:spPr>
          <a:xfrm>
            <a:off x="5176808" y="1499870"/>
            <a:ext cx="6484622" cy="4950143"/>
          </a:xfrm>
          <a:prstGeom prst="rect">
            <a:avLst/>
          </a:prstGeom>
        </p:spPr>
        <p:txBody>
          <a:bodyPr vert="horz" lIns="91440" tIns="45720" rIns="91440" bIns="45720" rtlCol="0">
            <a:normAutofit lnSpcReduction="10000"/>
          </a:bodyPr>
          <a:lstStyle/>
          <a:p>
            <a:pPr>
              <a:lnSpc>
                <a:spcPct val="90000"/>
              </a:lnSpc>
              <a:spcAft>
                <a:spcPts val="600"/>
              </a:spcAft>
            </a:pPr>
            <a:r>
              <a:rPr lang="en-US" sz="2000" dirty="0"/>
              <a:t>Grant-funded project (the Andrew W. Mellon Foundation – 2016-2024)</a:t>
            </a:r>
          </a:p>
          <a:p>
            <a:pPr>
              <a:lnSpc>
                <a:spcPct val="90000"/>
              </a:lnSpc>
              <a:spcAft>
                <a:spcPts val="600"/>
              </a:spcAft>
            </a:pPr>
            <a:endParaRPr lang="en-US" sz="2000" dirty="0"/>
          </a:p>
          <a:p>
            <a:pPr>
              <a:lnSpc>
                <a:spcPct val="90000"/>
              </a:lnSpc>
              <a:spcAft>
                <a:spcPts val="600"/>
              </a:spcAft>
            </a:pPr>
            <a:r>
              <a:rPr lang="en-US" sz="2000" b="1" dirty="0"/>
              <a:t>Aim:</a:t>
            </a:r>
          </a:p>
          <a:p>
            <a:pPr indent="-228600">
              <a:lnSpc>
                <a:spcPct val="90000"/>
              </a:lnSpc>
              <a:spcAft>
                <a:spcPts val="600"/>
              </a:spcAft>
              <a:buFont typeface="Arial" panose="020B0604020202020204" pitchFamily="34" charset="0"/>
              <a:buChar char="•"/>
            </a:pPr>
            <a:endParaRPr lang="en-US" sz="2000" b="1" dirty="0"/>
          </a:p>
          <a:p>
            <a:pPr indent="-228600">
              <a:lnSpc>
                <a:spcPct val="90000"/>
              </a:lnSpc>
              <a:spcAft>
                <a:spcPts val="600"/>
              </a:spcAft>
              <a:buFont typeface="Arial" panose="020B0604020202020204" pitchFamily="34" charset="0"/>
              <a:buChar char="•"/>
            </a:pPr>
            <a:r>
              <a:rPr lang="en-US" sz="2000" dirty="0"/>
              <a:t>Support Less Commonly Taught Languages (LCTLs) from different institutions to develop shared assessments and curricula in the target language</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Provide professional development to impact assessment and teaching practices</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Promote proficiency-based curricula based on the ACTFL Guidelines</a:t>
            </a:r>
          </a:p>
          <a:p>
            <a:pPr>
              <a:lnSpc>
                <a:spcPct val="90000"/>
              </a:lnSpc>
              <a:spcAft>
                <a:spcPts val="600"/>
              </a:spcAft>
            </a:pPr>
            <a:br>
              <a:rPr lang="en-US" sz="1500" dirty="0"/>
            </a:br>
            <a:endParaRPr lang="en-US" sz="1500" dirty="0"/>
          </a:p>
        </p:txBody>
      </p:sp>
    </p:spTree>
    <p:extLst>
      <p:ext uri="{BB962C8B-B14F-4D97-AF65-F5344CB8AC3E}">
        <p14:creationId xmlns:p14="http://schemas.microsoft.com/office/powerpoint/2010/main" val="40078297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62782</TotalTime>
  <Words>1316</Words>
  <Application>Microsoft Macintosh PowerPoint</Application>
  <PresentationFormat>Widescreen</PresentationFormat>
  <Paragraphs>128</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         Current Trends in Academia and Testing Organizations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https://www.iltaonline.com/ https://www.academia.edu https://www.researchgate.net LTEST-L@lists.psu.edu ESOL-RESEARCH@jiscmail.ac.uk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Research Trends in Language Testing</dc:title>
  <dc:creator>Lubrano, Mary Jo</dc:creator>
  <cp:lastModifiedBy>Lubrano, Mary Jo</cp:lastModifiedBy>
  <cp:revision>12</cp:revision>
  <dcterms:created xsi:type="dcterms:W3CDTF">2022-07-23T15:50:25Z</dcterms:created>
  <dcterms:modified xsi:type="dcterms:W3CDTF">2022-09-07T11:26:20Z</dcterms:modified>
</cp:coreProperties>
</file>