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  <p:sldMasterId id="2147483748" r:id="rId2"/>
    <p:sldMasterId id="2147483764" r:id="rId3"/>
  </p:sldMasterIdLst>
  <p:notesMasterIdLst>
    <p:notesMasterId r:id="rId24"/>
  </p:notesMasterIdLst>
  <p:handoutMasterIdLst>
    <p:handoutMasterId r:id="rId25"/>
  </p:handoutMasterIdLst>
  <p:sldIdLst>
    <p:sldId id="257" r:id="rId4"/>
    <p:sldId id="436" r:id="rId5"/>
    <p:sldId id="427" r:id="rId6"/>
    <p:sldId id="428" r:id="rId7"/>
    <p:sldId id="434" r:id="rId8"/>
    <p:sldId id="430" r:id="rId9"/>
    <p:sldId id="429" r:id="rId10"/>
    <p:sldId id="431" r:id="rId11"/>
    <p:sldId id="442" r:id="rId12"/>
    <p:sldId id="443" r:id="rId13"/>
    <p:sldId id="441" r:id="rId14"/>
    <p:sldId id="446" r:id="rId15"/>
    <p:sldId id="444" r:id="rId16"/>
    <p:sldId id="445" r:id="rId17"/>
    <p:sldId id="440" r:id="rId18"/>
    <p:sldId id="439" r:id="rId19"/>
    <p:sldId id="437" r:id="rId20"/>
    <p:sldId id="438" r:id="rId21"/>
    <p:sldId id="414" r:id="rId22"/>
    <p:sldId id="432" r:id="rId23"/>
  </p:sldIdLst>
  <p:sldSz cx="9144000" cy="6858000" type="screen4x3"/>
  <p:notesSz cx="6669088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519">
          <p15:clr>
            <a:srgbClr val="A4A3A4"/>
          </p15:clr>
        </p15:guide>
        <p15:guide id="2" pos="28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0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omas Fronek" initials="TF" lastIdx="1" clrIdx="0">
    <p:extLst>
      <p:ext uri="{19B8F6BF-5375-455C-9EA6-DF929625EA0E}">
        <p15:presenceInfo xmlns:p15="http://schemas.microsoft.com/office/powerpoint/2012/main" userId="6ed3dad282b1d7a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94" y="62"/>
      </p:cViewPr>
      <p:guideLst>
        <p:guide orient="horz" pos="3519"/>
        <p:guide pos="287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6"/>
    </p:cViewPr>
  </p:sorterViewPr>
  <p:notesViewPr>
    <p:cSldViewPr snapToGrid="0">
      <p:cViewPr varScale="1">
        <p:scale>
          <a:sx n="51" d="100"/>
          <a:sy n="51" d="100"/>
        </p:scale>
        <p:origin x="-3030" y="-108"/>
      </p:cViewPr>
      <p:guideLst>
        <p:guide orient="horz" pos="3126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890559" cy="496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584" tIns="45292" rIns="90584" bIns="45292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6979" y="0"/>
            <a:ext cx="2890559" cy="496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584" tIns="45292" rIns="90584" bIns="45292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28402"/>
            <a:ext cx="2890559" cy="496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584" tIns="45292" rIns="90584" bIns="45292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6979" y="9428402"/>
            <a:ext cx="2890559" cy="496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584" tIns="45292" rIns="90584" bIns="45292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fld id="{018C1A23-1C4F-49F7-A590-76BD6CDFBA9F}" type="slidenum">
              <a:rPr lang="de-AT" altLang="de-DE"/>
              <a:pPr>
                <a:defRPr/>
              </a:pPr>
              <a:t>‹#›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779723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890559" cy="496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584" tIns="45292" rIns="90584" bIns="45292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979" y="0"/>
            <a:ext cx="2890559" cy="496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584" tIns="45292" rIns="90584" bIns="45292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7530" y="4715788"/>
            <a:ext cx="5334028" cy="44666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584" tIns="45292" rIns="90584" bIns="452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noProof="0"/>
              <a:t>Textmasterformate durch Klicken bearbeiten</a:t>
            </a:r>
          </a:p>
          <a:p>
            <a:pPr lvl="1"/>
            <a:r>
              <a:rPr lang="de-AT" altLang="de-DE" noProof="0"/>
              <a:t>Zweite Ebene</a:t>
            </a:r>
          </a:p>
          <a:p>
            <a:pPr lvl="2"/>
            <a:r>
              <a:rPr lang="de-AT" altLang="de-DE" noProof="0"/>
              <a:t>Dritte Ebene</a:t>
            </a:r>
          </a:p>
          <a:p>
            <a:pPr lvl="3"/>
            <a:r>
              <a:rPr lang="de-AT" altLang="de-DE" noProof="0"/>
              <a:t>Vierte Ebene</a:t>
            </a:r>
          </a:p>
          <a:p>
            <a:pPr lvl="4"/>
            <a:r>
              <a:rPr lang="de-AT" altLang="de-DE" noProof="0"/>
              <a:t>Fünfte Ebene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8402"/>
            <a:ext cx="2890559" cy="496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584" tIns="45292" rIns="90584" bIns="45292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979" y="9428402"/>
            <a:ext cx="2890559" cy="496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584" tIns="45292" rIns="90584" bIns="45292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fld id="{D11EC250-2D90-4289-A041-252DA27360A2}" type="slidenum">
              <a:rPr lang="de-AT" altLang="de-DE"/>
              <a:pPr>
                <a:defRPr/>
              </a:pPr>
              <a:t>‹#›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2980519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2F2B4D7-889D-4E79-A26D-C13E63CD1FFD}" type="slidenum">
              <a:rPr lang="de-AT" altLang="de-DE" smtClean="0"/>
              <a:pPr/>
              <a:t>1</a:t>
            </a:fld>
            <a:endParaRPr lang="de-AT" altLang="de-DE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7888" y="715963"/>
            <a:ext cx="4959350" cy="3721100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734" y="4752285"/>
            <a:ext cx="4921091" cy="4439695"/>
          </a:xfrm>
          <a:noFill/>
        </p:spPr>
        <p:txBody>
          <a:bodyPr/>
          <a:lstStyle/>
          <a:p>
            <a:pPr eaLnBrk="1" hangingPunct="1"/>
            <a:endParaRPr lang="de-AT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1EC250-2D90-4289-A041-252DA27360A2}" type="slidenum">
              <a:rPr lang="de-AT" altLang="de-DE" smtClean="0"/>
              <a:pPr>
                <a:defRPr/>
              </a:pPr>
              <a:t>16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525496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lienbildplatzhalter 1">
            <a:extLst>
              <a:ext uri="{FF2B5EF4-FFF2-40B4-BE49-F238E27FC236}">
                <a16:creationId xmlns:a16="http://schemas.microsoft.com/office/drawing/2014/main" id="{920CA86C-6D06-440F-B3CD-31F232A366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izenplatzhalter 2">
            <a:extLst>
              <a:ext uri="{FF2B5EF4-FFF2-40B4-BE49-F238E27FC236}">
                <a16:creationId xmlns:a16="http://schemas.microsoft.com/office/drawing/2014/main" id="{29EA47E2-5C4C-462A-BE2A-0FEAE5C5963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AT" altLang="de-DE" dirty="0"/>
          </a:p>
        </p:txBody>
      </p:sp>
      <p:sp>
        <p:nvSpPr>
          <p:cNvPr id="41988" name="Foliennummernplatzhalter 3">
            <a:extLst>
              <a:ext uri="{FF2B5EF4-FFF2-40B4-BE49-F238E27FC236}">
                <a16:creationId xmlns:a16="http://schemas.microsoft.com/office/drawing/2014/main" id="{628B4EF7-F01D-4220-B455-F6A4018320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889" indent="-28572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2907" indent="-22858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070" indent="-22858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232" indent="-22858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395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559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8722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5884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830B81C-EEEC-466F-A197-87196C1F7A9B}" type="slidenum">
              <a:rPr lang="de-DE" altLang="de-DE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19</a:t>
            </a:fld>
            <a:endParaRPr lang="de-DE" altLang="de-DE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690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9"/>
          <p:cNvSpPr>
            <a:spLocks noGrp="1"/>
          </p:cNvSpPr>
          <p:nvPr>
            <p:ph type="body" sz="quarter" idx="16"/>
          </p:nvPr>
        </p:nvSpPr>
        <p:spPr>
          <a:xfrm>
            <a:off x="1065697" y="1737630"/>
            <a:ext cx="7325828" cy="995631"/>
          </a:xfrm>
          <a:prstGeom prst="rect">
            <a:avLst/>
          </a:prstGeom>
        </p:spPr>
        <p:txBody>
          <a:bodyPr wrap="none" lIns="0" tIns="0" rIns="0" bIns="0"/>
          <a:lstStyle>
            <a:lvl1pPr marL="0" marR="0" indent="0" algn="l" defTabSz="914400" rtl="0" eaLnBrk="1" fontAlgn="auto" latinLnBrk="0" hangingPunct="1">
              <a:lnSpc>
                <a:spcPts val="35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150" b="0" i="0" baseline="0"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7"/>
          </p:nvPr>
        </p:nvSpPr>
        <p:spPr>
          <a:xfrm>
            <a:off x="961558" y="3331086"/>
            <a:ext cx="7306141" cy="8945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aseline="0">
                <a:latin typeface="Franklin Gothic Demi" panose="020B0703020102020204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7814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549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41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357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229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09010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608013"/>
            <a:ext cx="4826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platzhalter 9"/>
          <p:cNvSpPr>
            <a:spLocks noGrp="1"/>
          </p:cNvSpPr>
          <p:nvPr>
            <p:ph type="body" sz="quarter" idx="16"/>
          </p:nvPr>
        </p:nvSpPr>
        <p:spPr>
          <a:xfrm>
            <a:off x="1065697" y="1737630"/>
            <a:ext cx="7325828" cy="995631"/>
          </a:xfrm>
          <a:prstGeom prst="rect">
            <a:avLst/>
          </a:prstGeom>
        </p:spPr>
        <p:txBody>
          <a:bodyPr wrap="none" lIns="0" tIns="0" rIns="0" bIns="0"/>
          <a:lstStyle>
            <a:lvl1pPr marL="0" marR="0" indent="0" algn="l" defTabSz="914400" rtl="0" eaLnBrk="1" fontAlgn="auto" latinLnBrk="0" hangingPunct="1">
              <a:lnSpc>
                <a:spcPts val="35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150" b="0" i="0" baseline="0"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7"/>
          </p:nvPr>
        </p:nvSpPr>
        <p:spPr>
          <a:xfrm>
            <a:off x="961558" y="3331086"/>
            <a:ext cx="7306141" cy="8945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aseline="0">
                <a:latin typeface="Franklin Gothic Demi" panose="020B0703020102020204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3AE1ECD-E079-4151-B644-3296AB39C834}"/>
              </a:ext>
            </a:extLst>
          </p:cNvPr>
          <p:cNvSpPr txBox="1"/>
          <p:nvPr userDrawn="1"/>
        </p:nvSpPr>
        <p:spPr>
          <a:xfrm>
            <a:off x="887419" y="578157"/>
            <a:ext cx="31223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solidFill>
                  <a:prstClr val="black"/>
                </a:solidFill>
                <a:latin typeface="Calibri" pitchFamily="34" charset="0"/>
              </a:rPr>
              <a:t>Austrian </a:t>
            </a:r>
            <a:r>
              <a:rPr lang="de-DE" sz="1100" b="1" dirty="0" err="1">
                <a:solidFill>
                  <a:prstClr val="black"/>
                </a:solidFill>
                <a:latin typeface="Calibri" pitchFamily="34" charset="0"/>
              </a:rPr>
              <a:t>Armed</a:t>
            </a:r>
            <a:r>
              <a:rPr lang="de-DE" sz="1100" b="1" dirty="0">
                <a:solidFill>
                  <a:prstClr val="black"/>
                </a:solidFill>
                <a:latin typeface="Calibri" pitchFamily="34" charset="0"/>
              </a:rPr>
              <a:t> Forces Language Institute</a:t>
            </a:r>
            <a:endParaRPr lang="de-AT" sz="1100" b="1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76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1077913" y="3063875"/>
            <a:ext cx="414337" cy="31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de-DE" altLang="de-DE" dirty="0">
              <a:solidFill>
                <a:srgbClr val="FFFFFF"/>
              </a:solidFill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608013"/>
            <a:ext cx="4826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platzhalter 9"/>
          <p:cNvSpPr>
            <a:spLocks noGrp="1"/>
          </p:cNvSpPr>
          <p:nvPr>
            <p:ph type="body" sz="quarter" idx="16"/>
          </p:nvPr>
        </p:nvSpPr>
        <p:spPr>
          <a:xfrm>
            <a:off x="1065697" y="1737630"/>
            <a:ext cx="7325828" cy="1309725"/>
          </a:xfrm>
          <a:prstGeom prst="rect">
            <a:avLst/>
          </a:prstGeom>
        </p:spPr>
        <p:txBody>
          <a:bodyPr wrap="none" lIns="0" tIns="0" rIns="0" bIns="0"/>
          <a:lstStyle>
            <a:lvl1pPr marL="0" marR="0" indent="0" algn="l" defTabSz="914400" rtl="0" eaLnBrk="1" fontAlgn="auto" latinLnBrk="0" hangingPunct="1">
              <a:lnSpc>
                <a:spcPts val="35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150" b="0" i="0" baseline="0"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7"/>
          </p:nvPr>
        </p:nvSpPr>
        <p:spPr>
          <a:xfrm>
            <a:off x="961558" y="3331086"/>
            <a:ext cx="7306141" cy="8945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aseline="0">
                <a:latin typeface="Franklin Gothic Demi" panose="020B0703020102020204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1C4025E-2D31-4710-9AB3-235B668CB074}"/>
              </a:ext>
            </a:extLst>
          </p:cNvPr>
          <p:cNvSpPr txBox="1"/>
          <p:nvPr userDrawn="1"/>
        </p:nvSpPr>
        <p:spPr>
          <a:xfrm>
            <a:off x="887419" y="578157"/>
            <a:ext cx="31223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solidFill>
                  <a:prstClr val="black"/>
                </a:solidFill>
                <a:latin typeface="Calibri" pitchFamily="34" charset="0"/>
              </a:rPr>
              <a:t>Austrian </a:t>
            </a:r>
            <a:r>
              <a:rPr lang="de-DE" sz="1100" b="1" dirty="0" err="1">
                <a:solidFill>
                  <a:prstClr val="black"/>
                </a:solidFill>
                <a:latin typeface="Calibri" pitchFamily="34" charset="0"/>
              </a:rPr>
              <a:t>Armed</a:t>
            </a:r>
            <a:r>
              <a:rPr lang="de-DE" sz="1100" b="1" dirty="0">
                <a:solidFill>
                  <a:prstClr val="black"/>
                </a:solidFill>
                <a:latin typeface="Calibri" pitchFamily="34" charset="0"/>
              </a:rPr>
              <a:t> Forces Language Institute</a:t>
            </a:r>
            <a:endParaRPr lang="de-AT" sz="1100" b="1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17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gefolie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320675"/>
            <a:ext cx="3302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platzhalter 2"/>
          <p:cNvSpPr>
            <a:spLocks noGrp="1"/>
          </p:cNvSpPr>
          <p:nvPr>
            <p:ph type="body" sz="quarter" idx="17"/>
          </p:nvPr>
        </p:nvSpPr>
        <p:spPr>
          <a:xfrm>
            <a:off x="631525" y="1642157"/>
            <a:ext cx="8141000" cy="7905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tabLst>
                <a:tab pos="989013" algn="l"/>
              </a:tabLst>
              <a:defRPr sz="4200">
                <a:latin typeface="Franklin Gothic Demi" panose="020B0703020102020204" pitchFamily="34" charset="0"/>
              </a:defRPr>
            </a:lvl1pPr>
            <a:lvl2pPr marL="457200" indent="0">
              <a:buNone/>
              <a:defRPr>
                <a:latin typeface="Franklin Gothic Demi" panose="020B0703020102020204" pitchFamily="34" charset="0"/>
              </a:defRPr>
            </a:lvl2pPr>
            <a:lvl3pPr marL="914400" indent="0">
              <a:buNone/>
              <a:defRPr>
                <a:latin typeface="Franklin Gothic Demi" panose="020B0703020102020204" pitchFamily="34" charset="0"/>
              </a:defRPr>
            </a:lvl3pPr>
            <a:lvl4pPr marL="1371600" indent="0">
              <a:buNone/>
              <a:defRPr>
                <a:latin typeface="Franklin Gothic Demi" panose="020B0703020102020204" pitchFamily="34" charset="0"/>
              </a:defRPr>
            </a:lvl4pPr>
            <a:lvl5pPr marL="1828800" indent="0">
              <a:buNone/>
              <a:defRPr>
                <a:latin typeface="Franklin Gothic Demi" panose="020B07030201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9"/>
          </p:nvPr>
        </p:nvSpPr>
        <p:spPr>
          <a:xfrm>
            <a:off x="607051" y="2655072"/>
            <a:ext cx="8089273" cy="3732213"/>
          </a:xfrm>
          <a:prstGeom prst="rect">
            <a:avLst/>
          </a:prstGeom>
        </p:spPr>
        <p:txBody>
          <a:bodyPr/>
          <a:lstStyle>
            <a:lvl1pPr marL="360000" marR="0" indent="-360000" algn="l" defTabSz="720000" rtl="0" eaLnBrk="1" fontAlgn="auto" latinLnBrk="0" hangingPunct="1">
              <a:lnSpc>
                <a:spcPts val="3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 sz="2550" baseline="0">
                <a:latin typeface="Franklin Gothic Demi" panose="020B0703020102020204" pitchFamily="34" charset="0"/>
              </a:defRPr>
            </a:lvl1pPr>
            <a:lvl2pPr marL="457200" indent="0">
              <a:lnSpc>
                <a:spcPct val="150000"/>
              </a:lnSpc>
              <a:buNone/>
              <a:defRPr sz="2550">
                <a:latin typeface="Franklin Gothic Medium" panose="020B0603020102020204" pitchFamily="34" charset="0"/>
              </a:defRPr>
            </a:lvl2pPr>
            <a:lvl3pPr marL="914400" indent="0">
              <a:lnSpc>
                <a:spcPct val="150000"/>
              </a:lnSpc>
              <a:buNone/>
              <a:defRPr sz="2550">
                <a:latin typeface="Franklin Gothic Medium" panose="020B0603020102020204" pitchFamily="34" charset="0"/>
              </a:defRPr>
            </a:lvl3pPr>
            <a:lvl4pPr marL="1371600" indent="0">
              <a:lnSpc>
                <a:spcPct val="150000"/>
              </a:lnSpc>
              <a:buNone/>
              <a:defRPr sz="2550">
                <a:latin typeface="Franklin Gothic Medium" panose="020B0603020102020204" pitchFamily="34" charset="0"/>
              </a:defRPr>
            </a:lvl4pPr>
            <a:lvl5pPr marL="1828800" indent="0">
              <a:lnSpc>
                <a:spcPct val="150000"/>
              </a:lnSpc>
              <a:buNone/>
              <a:defRPr sz="2550"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ABA12FA-F78D-436D-9772-9767FEB1D35D}"/>
              </a:ext>
            </a:extLst>
          </p:cNvPr>
          <p:cNvSpPr txBox="1"/>
          <p:nvPr userDrawn="1"/>
        </p:nvSpPr>
        <p:spPr>
          <a:xfrm>
            <a:off x="607051" y="283363"/>
            <a:ext cx="31223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solidFill>
                  <a:prstClr val="black"/>
                </a:solidFill>
                <a:latin typeface="Calibri" pitchFamily="34" charset="0"/>
              </a:rPr>
              <a:t>Austrian </a:t>
            </a:r>
            <a:r>
              <a:rPr lang="de-DE" sz="1100" b="1" dirty="0" err="1">
                <a:solidFill>
                  <a:prstClr val="black"/>
                </a:solidFill>
                <a:latin typeface="Calibri" pitchFamily="34" charset="0"/>
              </a:rPr>
              <a:t>Armed</a:t>
            </a:r>
            <a:r>
              <a:rPr lang="de-DE" sz="1100" b="1" dirty="0">
                <a:solidFill>
                  <a:prstClr val="black"/>
                </a:solidFill>
                <a:latin typeface="Calibri" pitchFamily="34" charset="0"/>
              </a:rPr>
              <a:t> Forces Language Institute</a:t>
            </a:r>
            <a:endParaRPr lang="de-AT" sz="1100" b="1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93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7296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6210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1077913" y="3063875"/>
            <a:ext cx="414337" cy="31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de-DE" altLang="de-DE" dirty="0">
              <a:solidFill>
                <a:srgbClr val="FFFFFF"/>
              </a:solidFill>
            </a:endParaRPr>
          </a:p>
        </p:txBody>
      </p:sp>
      <p:sp>
        <p:nvSpPr>
          <p:cNvPr id="8" name="Textplatzhalter 9"/>
          <p:cNvSpPr>
            <a:spLocks noGrp="1"/>
          </p:cNvSpPr>
          <p:nvPr>
            <p:ph type="body" sz="quarter" idx="16"/>
          </p:nvPr>
        </p:nvSpPr>
        <p:spPr>
          <a:xfrm>
            <a:off x="1065697" y="1737630"/>
            <a:ext cx="7325828" cy="1309725"/>
          </a:xfrm>
          <a:prstGeom prst="rect">
            <a:avLst/>
          </a:prstGeom>
        </p:spPr>
        <p:txBody>
          <a:bodyPr wrap="none" lIns="0" tIns="0" rIns="0" bIns="0"/>
          <a:lstStyle>
            <a:lvl1pPr marL="0" marR="0" indent="0" algn="l" defTabSz="914400" rtl="0" eaLnBrk="1" fontAlgn="auto" latinLnBrk="0" hangingPunct="1">
              <a:lnSpc>
                <a:spcPts val="35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150" b="0" i="0" baseline="0"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7"/>
          </p:nvPr>
        </p:nvSpPr>
        <p:spPr>
          <a:xfrm>
            <a:off x="961558" y="3331086"/>
            <a:ext cx="7306141" cy="8945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aseline="0">
                <a:latin typeface="Franklin Gothic Demi" panose="020B0703020102020204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117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lgefolie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320675"/>
            <a:ext cx="3302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2ABA12FA-F78D-436D-9772-9767FEB1D35D}"/>
              </a:ext>
            </a:extLst>
          </p:cNvPr>
          <p:cNvSpPr txBox="1"/>
          <p:nvPr userDrawn="1"/>
        </p:nvSpPr>
        <p:spPr>
          <a:xfrm>
            <a:off x="607051" y="283363"/>
            <a:ext cx="31223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solidFill>
                  <a:prstClr val="black"/>
                </a:solidFill>
                <a:latin typeface="Calibri" pitchFamily="34" charset="0"/>
              </a:rPr>
              <a:t>Austrian </a:t>
            </a:r>
            <a:r>
              <a:rPr lang="de-DE" sz="1100" b="1" dirty="0" err="1">
                <a:solidFill>
                  <a:prstClr val="black"/>
                </a:solidFill>
                <a:latin typeface="Calibri" pitchFamily="34" charset="0"/>
              </a:rPr>
              <a:t>Armed</a:t>
            </a:r>
            <a:r>
              <a:rPr lang="de-DE" sz="1100" b="1" dirty="0">
                <a:solidFill>
                  <a:prstClr val="black"/>
                </a:solidFill>
                <a:latin typeface="Calibri" pitchFamily="34" charset="0"/>
              </a:rPr>
              <a:t> Forces Language Institute</a:t>
            </a:r>
            <a:endParaRPr lang="de-AT" sz="1100" b="1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65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8071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0116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839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433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886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22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923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9747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9"/>
          <p:cNvSpPr>
            <a:spLocks noGrp="1"/>
          </p:cNvSpPr>
          <p:nvPr>
            <p:ph type="body" sz="quarter" idx="16"/>
          </p:nvPr>
        </p:nvSpPr>
        <p:spPr>
          <a:xfrm>
            <a:off x="1106157" y="1737630"/>
            <a:ext cx="7325828" cy="995631"/>
          </a:xfrm>
          <a:prstGeom prst="rect">
            <a:avLst/>
          </a:prstGeom>
        </p:spPr>
        <p:txBody>
          <a:bodyPr wrap="none" lIns="0" tIns="0" rIns="0" bIns="0"/>
          <a:lstStyle>
            <a:lvl1pPr marL="0" marR="0" indent="0" algn="l" defTabSz="914400" rtl="0" eaLnBrk="1" fontAlgn="auto" latinLnBrk="0" hangingPunct="1">
              <a:lnSpc>
                <a:spcPts val="35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150" b="0" i="0" baseline="0"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7"/>
          </p:nvPr>
        </p:nvSpPr>
        <p:spPr>
          <a:xfrm>
            <a:off x="1050570" y="3331086"/>
            <a:ext cx="7306141" cy="8945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aseline="0">
                <a:latin typeface="Franklin Gothic Demi" panose="020B0703020102020204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425" y="219208"/>
            <a:ext cx="4826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2ABA12FA-F78D-436D-9772-9767FEB1D35D}"/>
              </a:ext>
            </a:extLst>
          </p:cNvPr>
          <p:cNvSpPr txBox="1"/>
          <p:nvPr userDrawn="1"/>
        </p:nvSpPr>
        <p:spPr>
          <a:xfrm>
            <a:off x="911851" y="219208"/>
            <a:ext cx="3122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Austrian </a:t>
            </a:r>
            <a:r>
              <a:rPr lang="de-DE" sz="1200" b="1" dirty="0" err="1">
                <a:solidFill>
                  <a:prstClr val="black"/>
                </a:solidFill>
                <a:latin typeface="Franklin Gothic Book" panose="020B0503020102020204" pitchFamily="34" charset="0"/>
              </a:rPr>
              <a:t>Armed</a:t>
            </a:r>
            <a:r>
              <a:rPr lang="de-DE" sz="1200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 Forces Language Institute</a:t>
            </a:r>
          </a:p>
          <a:p>
            <a:r>
              <a:rPr lang="de-DE" sz="1200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National </a:t>
            </a:r>
            <a:r>
              <a:rPr lang="de-DE" sz="1200" b="1" dirty="0" err="1">
                <a:solidFill>
                  <a:prstClr val="black"/>
                </a:solidFill>
                <a:latin typeface="Franklin Gothic Book" panose="020B0503020102020204" pitchFamily="34" charset="0"/>
              </a:rPr>
              <a:t>Defence</a:t>
            </a:r>
            <a:r>
              <a:rPr lang="de-DE" sz="1200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 Academy</a:t>
            </a:r>
            <a:endParaRPr lang="de-AT" sz="120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67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gefolie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7"/>
          </p:nvPr>
        </p:nvSpPr>
        <p:spPr>
          <a:xfrm>
            <a:off x="631525" y="1642157"/>
            <a:ext cx="8141000" cy="7905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tabLst>
                <a:tab pos="989013" algn="l"/>
              </a:tabLst>
              <a:defRPr sz="4200">
                <a:latin typeface="Franklin Gothic Demi" panose="020B0703020102020204" pitchFamily="34" charset="0"/>
              </a:defRPr>
            </a:lvl1pPr>
            <a:lvl2pPr marL="457200" indent="0">
              <a:buNone/>
              <a:defRPr>
                <a:latin typeface="Franklin Gothic Demi" panose="020B0703020102020204" pitchFamily="34" charset="0"/>
              </a:defRPr>
            </a:lvl2pPr>
            <a:lvl3pPr marL="914400" indent="0">
              <a:buNone/>
              <a:defRPr>
                <a:latin typeface="Franklin Gothic Demi" panose="020B0703020102020204" pitchFamily="34" charset="0"/>
              </a:defRPr>
            </a:lvl3pPr>
            <a:lvl4pPr marL="1371600" indent="0">
              <a:buNone/>
              <a:defRPr>
                <a:latin typeface="Franklin Gothic Demi" panose="020B0703020102020204" pitchFamily="34" charset="0"/>
              </a:defRPr>
            </a:lvl4pPr>
            <a:lvl5pPr marL="1828800" indent="0">
              <a:buNone/>
              <a:defRPr>
                <a:latin typeface="Franklin Gothic Demi" panose="020B07030201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9"/>
          </p:nvPr>
        </p:nvSpPr>
        <p:spPr>
          <a:xfrm>
            <a:off x="607051" y="2655072"/>
            <a:ext cx="8089273" cy="3732213"/>
          </a:xfrm>
          <a:prstGeom prst="rect">
            <a:avLst/>
          </a:prstGeom>
        </p:spPr>
        <p:txBody>
          <a:bodyPr/>
          <a:lstStyle>
            <a:lvl1pPr marL="360000" marR="0" indent="-360000" algn="l" defTabSz="720000" rtl="0" eaLnBrk="1" fontAlgn="auto" latinLnBrk="0" hangingPunct="1">
              <a:lnSpc>
                <a:spcPts val="3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 sz="2550" baseline="0">
                <a:latin typeface="Franklin Gothic Demi" panose="020B0703020102020204" pitchFamily="34" charset="0"/>
              </a:defRPr>
            </a:lvl1pPr>
            <a:lvl2pPr marL="457200" indent="0">
              <a:lnSpc>
                <a:spcPct val="150000"/>
              </a:lnSpc>
              <a:buNone/>
              <a:defRPr sz="2550">
                <a:latin typeface="Franklin Gothic Medium" panose="020B0603020102020204" pitchFamily="34" charset="0"/>
              </a:defRPr>
            </a:lvl2pPr>
            <a:lvl3pPr marL="914400" indent="0">
              <a:lnSpc>
                <a:spcPct val="150000"/>
              </a:lnSpc>
              <a:buNone/>
              <a:defRPr sz="2550">
                <a:latin typeface="Franklin Gothic Medium" panose="020B0603020102020204" pitchFamily="34" charset="0"/>
              </a:defRPr>
            </a:lvl3pPr>
            <a:lvl4pPr marL="1371600" indent="0">
              <a:lnSpc>
                <a:spcPct val="150000"/>
              </a:lnSpc>
              <a:buNone/>
              <a:defRPr sz="2550">
                <a:latin typeface="Franklin Gothic Medium" panose="020B0603020102020204" pitchFamily="34" charset="0"/>
              </a:defRPr>
            </a:lvl4pPr>
            <a:lvl5pPr marL="1828800" indent="0">
              <a:lnSpc>
                <a:spcPct val="150000"/>
              </a:lnSpc>
              <a:buNone/>
              <a:defRPr sz="2550"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0512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gefoli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3771900"/>
            <a:ext cx="9144000" cy="3086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AT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3525" y="5588000"/>
            <a:ext cx="1181100" cy="119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platzhalter 2"/>
          <p:cNvSpPr>
            <a:spLocks noGrp="1"/>
          </p:cNvSpPr>
          <p:nvPr>
            <p:ph type="body" sz="quarter" idx="17"/>
          </p:nvPr>
        </p:nvSpPr>
        <p:spPr>
          <a:xfrm>
            <a:off x="631525" y="1159557"/>
            <a:ext cx="8141000" cy="7905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tabLst>
                <a:tab pos="989013" algn="l"/>
              </a:tabLst>
              <a:defRPr sz="4200">
                <a:latin typeface="Franklin Gothic Demi" panose="020B0703020102020204" pitchFamily="34" charset="0"/>
              </a:defRPr>
            </a:lvl1pPr>
            <a:lvl2pPr marL="457200" indent="0">
              <a:buNone/>
              <a:defRPr>
                <a:latin typeface="Franklin Gothic Demi" panose="020B0703020102020204" pitchFamily="34" charset="0"/>
              </a:defRPr>
            </a:lvl2pPr>
            <a:lvl3pPr marL="914400" indent="0">
              <a:buNone/>
              <a:defRPr>
                <a:latin typeface="Franklin Gothic Demi" panose="020B0703020102020204" pitchFamily="34" charset="0"/>
              </a:defRPr>
            </a:lvl3pPr>
            <a:lvl4pPr marL="1371600" indent="0">
              <a:buNone/>
              <a:defRPr>
                <a:latin typeface="Franklin Gothic Demi" panose="020B0703020102020204" pitchFamily="34" charset="0"/>
              </a:defRPr>
            </a:lvl4pPr>
            <a:lvl5pPr marL="1828800" indent="0">
              <a:buNone/>
              <a:defRPr>
                <a:latin typeface="Franklin Gothic Demi" panose="020B07030201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9"/>
          </p:nvPr>
        </p:nvSpPr>
        <p:spPr>
          <a:xfrm>
            <a:off x="607051" y="2172472"/>
            <a:ext cx="8089273" cy="4228328"/>
          </a:xfrm>
          <a:prstGeom prst="rect">
            <a:avLst/>
          </a:prstGeom>
        </p:spPr>
        <p:txBody>
          <a:bodyPr/>
          <a:lstStyle>
            <a:lvl1pPr marL="360000" marR="0" indent="-360000" algn="l" defTabSz="720000" rtl="0" eaLnBrk="1" fontAlgn="auto" latinLnBrk="0" hangingPunct="1">
              <a:lnSpc>
                <a:spcPts val="3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 sz="2550" baseline="0">
                <a:latin typeface="Franklin Gothic Demi" panose="020B0703020102020204" pitchFamily="34" charset="0"/>
              </a:defRPr>
            </a:lvl1pPr>
            <a:lvl2pPr marL="457200" indent="0">
              <a:lnSpc>
                <a:spcPct val="150000"/>
              </a:lnSpc>
              <a:buNone/>
              <a:defRPr sz="2550">
                <a:latin typeface="Franklin Gothic Medium" panose="020B0603020102020204" pitchFamily="34" charset="0"/>
              </a:defRPr>
            </a:lvl2pPr>
            <a:lvl3pPr marL="914400" indent="0">
              <a:lnSpc>
                <a:spcPct val="150000"/>
              </a:lnSpc>
              <a:buNone/>
              <a:defRPr sz="2550">
                <a:latin typeface="Franklin Gothic Medium" panose="020B0603020102020204" pitchFamily="34" charset="0"/>
              </a:defRPr>
            </a:lvl3pPr>
            <a:lvl4pPr marL="1371600" indent="0">
              <a:lnSpc>
                <a:spcPct val="150000"/>
              </a:lnSpc>
              <a:buNone/>
              <a:defRPr sz="2550">
                <a:latin typeface="Franklin Gothic Medium" panose="020B0603020102020204" pitchFamily="34" charset="0"/>
              </a:defRPr>
            </a:lvl4pPr>
            <a:lvl5pPr marL="1828800" indent="0">
              <a:lnSpc>
                <a:spcPct val="150000"/>
              </a:lnSpc>
              <a:buNone/>
              <a:defRPr sz="2550"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pic>
        <p:nvPicPr>
          <p:cNvPr id="12" name="Picture 8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825" y="371608"/>
            <a:ext cx="4826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2ABA12FA-F78D-436D-9772-9767FEB1D35D}"/>
              </a:ext>
            </a:extLst>
          </p:cNvPr>
          <p:cNvSpPr txBox="1"/>
          <p:nvPr userDrawn="1"/>
        </p:nvSpPr>
        <p:spPr>
          <a:xfrm>
            <a:off x="1064251" y="371608"/>
            <a:ext cx="3122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Austrian </a:t>
            </a:r>
            <a:r>
              <a:rPr lang="de-DE" sz="1200" b="1" dirty="0" err="1">
                <a:solidFill>
                  <a:prstClr val="black"/>
                </a:solidFill>
                <a:latin typeface="Franklin Gothic Book" panose="020B0503020102020204" pitchFamily="34" charset="0"/>
              </a:rPr>
              <a:t>Armed</a:t>
            </a:r>
            <a:r>
              <a:rPr lang="de-DE" sz="1200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 Forces Language Institute</a:t>
            </a:r>
          </a:p>
          <a:p>
            <a:r>
              <a:rPr lang="de-DE" sz="1200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National </a:t>
            </a:r>
            <a:r>
              <a:rPr lang="de-DE" sz="1200" b="1" dirty="0" err="1">
                <a:solidFill>
                  <a:prstClr val="black"/>
                </a:solidFill>
                <a:latin typeface="Franklin Gothic Book" panose="020B0503020102020204" pitchFamily="34" charset="0"/>
              </a:rPr>
              <a:t>Defence</a:t>
            </a:r>
            <a:r>
              <a:rPr lang="de-DE" sz="1200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 Academy</a:t>
            </a:r>
            <a:endParaRPr lang="de-AT" sz="120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45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3026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lgefolie">
    <p:bg>
      <p:bgPr>
        <a:blipFill dpi="0" rotWithShape="0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7"/>
          </p:nvPr>
        </p:nvSpPr>
        <p:spPr>
          <a:xfrm>
            <a:off x="643882" y="1642157"/>
            <a:ext cx="6376390" cy="79057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tabLst>
                <a:tab pos="989013" algn="l"/>
              </a:tabLst>
              <a:defRPr sz="4200">
                <a:latin typeface="Franklin Gothic Demi" panose="020B0703020102020204" pitchFamily="34" charset="0"/>
              </a:defRPr>
            </a:lvl1pPr>
            <a:lvl2pPr marL="457200" indent="0">
              <a:buNone/>
              <a:defRPr>
                <a:latin typeface="Franklin Gothic Demi" panose="020B0703020102020204" pitchFamily="34" charset="0"/>
              </a:defRPr>
            </a:lvl2pPr>
            <a:lvl3pPr marL="914400" indent="0">
              <a:buNone/>
              <a:defRPr>
                <a:latin typeface="Franklin Gothic Demi" panose="020B0703020102020204" pitchFamily="34" charset="0"/>
              </a:defRPr>
            </a:lvl3pPr>
            <a:lvl4pPr marL="1371600" indent="0">
              <a:buNone/>
              <a:defRPr>
                <a:latin typeface="Franklin Gothic Demi" panose="020B0703020102020204" pitchFamily="34" charset="0"/>
              </a:defRPr>
            </a:lvl4pPr>
            <a:lvl5pPr marL="1828800" indent="0">
              <a:buNone/>
              <a:defRPr>
                <a:latin typeface="Franklin Gothic Demi" panose="020B07030201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9"/>
          </p:nvPr>
        </p:nvSpPr>
        <p:spPr>
          <a:xfrm>
            <a:off x="643883" y="2655072"/>
            <a:ext cx="6376389" cy="3732213"/>
          </a:xfrm>
          <a:prstGeom prst="rect">
            <a:avLst/>
          </a:prstGeom>
        </p:spPr>
        <p:txBody>
          <a:bodyPr lIns="0" tIns="0" rIns="0" bIns="0"/>
          <a:lstStyle>
            <a:lvl1pPr marL="360000" marR="0" indent="-360000" algn="l" defTabSz="720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600"/>
              </a:buClr>
              <a:buSzPct val="90000"/>
              <a:buFont typeface="Franklin Gothic Demi" panose="020B0703020102020204" pitchFamily="34" charset="0"/>
              <a:buChar char="►"/>
              <a:tabLst/>
              <a:defRPr sz="2400" baseline="0">
                <a:latin typeface="Franklin Gothic Demi" panose="020B0703020102020204" pitchFamily="34" charset="0"/>
              </a:defRPr>
            </a:lvl1pPr>
            <a:lvl2pPr marL="720000" indent="-36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6600"/>
              </a:buClr>
              <a:buSzPct val="90000"/>
              <a:buFont typeface="Franklin Gothic Demi" panose="020B0703020102020204" pitchFamily="34" charset="0"/>
              <a:buChar char="►"/>
              <a:defRPr sz="2000">
                <a:latin typeface="Franklin Gothic Medium" panose="020B0603020102020204" pitchFamily="34" charset="0"/>
              </a:defRPr>
            </a:lvl2pPr>
            <a:lvl3pPr marL="1080000" indent="-36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6600"/>
              </a:buClr>
              <a:buSzPct val="90000"/>
              <a:buFont typeface="Franklin Gothic Demi" panose="020B0703020102020204" pitchFamily="34" charset="0"/>
              <a:buChar char="►"/>
              <a:defRPr sz="1800">
                <a:latin typeface="Franklin Gothic Medium" panose="020B0603020102020204" pitchFamily="34" charset="0"/>
              </a:defRPr>
            </a:lvl3pPr>
            <a:lvl4pPr marL="1440000" indent="-36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6600"/>
              </a:buClr>
              <a:buSzPct val="90000"/>
              <a:buFont typeface="Franklin Gothic Demi" panose="020B0703020102020204" pitchFamily="34" charset="0"/>
              <a:buChar char="►"/>
              <a:defRPr sz="1600">
                <a:latin typeface="Franklin Gothic Medium" panose="020B0603020102020204" pitchFamily="34" charset="0"/>
              </a:defRPr>
            </a:lvl4pPr>
            <a:lvl5pPr marL="1800000" indent="-36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6600"/>
              </a:buClr>
              <a:buSzPct val="90000"/>
              <a:buFont typeface="Franklin Gothic Demi" panose="020B0703020102020204" pitchFamily="34" charset="0"/>
              <a:buChar char="►"/>
              <a:defRPr sz="1600"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0"/>
            <a:endParaRPr lang="de-DE" dirty="0"/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2"/>
          </p:nvPr>
        </p:nvSpPr>
        <p:spPr>
          <a:xfrm>
            <a:off x="643882" y="6393548"/>
            <a:ext cx="1897474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fld id="{7A3E160D-85AF-4FC9-8ED6-8297E1611940}" type="datetimeFigureOut">
              <a:rPr lang="de-DE" smtClean="0"/>
              <a:pPr/>
              <a:t>07.09.2023</a:t>
            </a:fld>
            <a:endParaRPr lang="de-DE" dirty="0"/>
          </a:p>
        </p:txBody>
      </p:sp>
      <p:sp>
        <p:nvSpPr>
          <p:cNvPr id="1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370444" y="6392755"/>
            <a:ext cx="2393058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0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2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341346" y="6387285"/>
            <a:ext cx="654618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fld id="{38559483-E252-4F7C-9A75-2A969302993F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3" name="Picture 8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425" y="219208"/>
            <a:ext cx="4826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2ABA12FA-F78D-436D-9772-9767FEB1D35D}"/>
              </a:ext>
            </a:extLst>
          </p:cNvPr>
          <p:cNvSpPr txBox="1"/>
          <p:nvPr userDrawn="1"/>
        </p:nvSpPr>
        <p:spPr>
          <a:xfrm>
            <a:off x="911851" y="219208"/>
            <a:ext cx="3122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Austrian </a:t>
            </a:r>
            <a:r>
              <a:rPr lang="de-DE" sz="1200" b="1" dirty="0" err="1">
                <a:solidFill>
                  <a:prstClr val="black"/>
                </a:solidFill>
                <a:latin typeface="Franklin Gothic Book" panose="020B0503020102020204" pitchFamily="34" charset="0"/>
              </a:rPr>
              <a:t>Armed</a:t>
            </a:r>
            <a:r>
              <a:rPr lang="de-DE" sz="1200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 Forces Language Institute</a:t>
            </a:r>
          </a:p>
          <a:p>
            <a:r>
              <a:rPr lang="de-DE" sz="1200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National </a:t>
            </a:r>
            <a:r>
              <a:rPr lang="de-DE" sz="1200" b="1" dirty="0" err="1">
                <a:solidFill>
                  <a:prstClr val="black"/>
                </a:solidFill>
                <a:latin typeface="Franklin Gothic Book" panose="020B0503020102020204" pitchFamily="34" charset="0"/>
              </a:rPr>
              <a:t>Defence</a:t>
            </a:r>
            <a:r>
              <a:rPr lang="de-DE" sz="1200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 Academy</a:t>
            </a:r>
            <a:endParaRPr lang="de-AT" sz="120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96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olgefolie2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425" y="219208"/>
            <a:ext cx="4826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2ABA12FA-F78D-436D-9772-9767FEB1D35D}"/>
              </a:ext>
            </a:extLst>
          </p:cNvPr>
          <p:cNvSpPr txBox="1"/>
          <p:nvPr userDrawn="1"/>
        </p:nvSpPr>
        <p:spPr>
          <a:xfrm>
            <a:off x="911851" y="219208"/>
            <a:ext cx="3122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Austrian </a:t>
            </a:r>
            <a:r>
              <a:rPr lang="de-DE" sz="1200" b="1" dirty="0" err="1">
                <a:solidFill>
                  <a:prstClr val="black"/>
                </a:solidFill>
                <a:latin typeface="Franklin Gothic Book" panose="020B0503020102020204" pitchFamily="34" charset="0"/>
              </a:rPr>
              <a:t>Armed</a:t>
            </a:r>
            <a:r>
              <a:rPr lang="de-DE" sz="1200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 Forces Language Institute</a:t>
            </a:r>
          </a:p>
          <a:p>
            <a:r>
              <a:rPr lang="de-DE" sz="1200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National </a:t>
            </a:r>
            <a:r>
              <a:rPr lang="de-DE" sz="1200" b="1" dirty="0" err="1">
                <a:solidFill>
                  <a:prstClr val="black"/>
                </a:solidFill>
                <a:latin typeface="Franklin Gothic Book" panose="020B0503020102020204" pitchFamily="34" charset="0"/>
              </a:rPr>
              <a:t>Defence</a:t>
            </a:r>
            <a:r>
              <a:rPr lang="de-DE" sz="1200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 Academy</a:t>
            </a:r>
            <a:endParaRPr lang="de-AT" sz="120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23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bg>
      <p:bgPr>
        <a:blipFill dpi="0" rotWithShape="0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9"/>
          <p:cNvSpPr>
            <a:spLocks noGrp="1"/>
          </p:cNvSpPr>
          <p:nvPr>
            <p:ph type="body" sz="quarter" idx="16"/>
          </p:nvPr>
        </p:nvSpPr>
        <p:spPr>
          <a:xfrm>
            <a:off x="1032113" y="1737630"/>
            <a:ext cx="7559688" cy="1309725"/>
          </a:xfrm>
          <a:prstGeom prst="rect">
            <a:avLst/>
          </a:prstGeom>
        </p:spPr>
        <p:txBody>
          <a:bodyPr wrap="none" lIns="0" tIns="0" rIns="0" bIns="0"/>
          <a:lstStyle>
            <a:lvl1pPr marL="0" marR="0" indent="0" algn="l" defTabSz="914400" rtl="0" eaLnBrk="1" fontAlgn="auto" latinLnBrk="0" hangingPunct="1">
              <a:lnSpc>
                <a:spcPts val="35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150" b="0" i="0" baseline="0"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7"/>
          </p:nvPr>
        </p:nvSpPr>
        <p:spPr>
          <a:xfrm>
            <a:off x="1032113" y="3331086"/>
            <a:ext cx="7663826" cy="8945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500" baseline="0">
                <a:latin typeface="Franklin Gothic Demi" panose="020B0703020102020204" pitchFamily="34" charset="0"/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6" name="Textfeld 15"/>
          <p:cNvSpPr txBox="1"/>
          <p:nvPr userDrawn="1"/>
        </p:nvSpPr>
        <p:spPr>
          <a:xfrm>
            <a:off x="1032113" y="470882"/>
            <a:ext cx="5224585" cy="52322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de-AT" sz="1400" dirty="0">
                <a:latin typeface="Franklin Gothic Demi" panose="020B0703020102020204" pitchFamily="34" charset="0"/>
              </a:rPr>
              <a:t>ÖSTERREICHISCHES BUNDESHEER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AT" sz="1400" dirty="0">
                <a:latin typeface="Franklin Gothic Book" panose="020B0503020102020204" pitchFamily="34" charset="0"/>
              </a:rPr>
              <a:t>Landesverteidigungsakademie</a:t>
            </a:r>
            <a:r>
              <a:rPr lang="de-AT" sz="1400" baseline="0" dirty="0">
                <a:latin typeface="Franklin Gothic Book" panose="020B0503020102020204" pitchFamily="34" charset="0"/>
              </a:rPr>
              <a:t> / Sprachinstitut des Bundesheeres </a:t>
            </a:r>
            <a:endParaRPr lang="de-DE" sz="1400" dirty="0">
              <a:latin typeface="Franklin Gothic Book" panose="020B0503020102020204" pitchFamily="34" charset="0"/>
            </a:endParaRPr>
          </a:p>
        </p:txBody>
      </p:sp>
      <p:pic>
        <p:nvPicPr>
          <p:cNvPr id="17" name="Grafik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82301" y="404664"/>
            <a:ext cx="537495" cy="696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615" y="6330316"/>
            <a:ext cx="1248736" cy="1368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363" y="6010881"/>
            <a:ext cx="1878103" cy="137005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376" y="404664"/>
            <a:ext cx="571738" cy="695753"/>
          </a:xfrm>
          <a:prstGeom prst="rect">
            <a:avLst/>
          </a:prstGeom>
        </p:spPr>
      </p:pic>
      <p:pic>
        <p:nvPicPr>
          <p:cNvPr id="10" name="Picture 54" descr="LVAk_logo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700" y="404664"/>
            <a:ext cx="906696" cy="693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FFFFFF" mc:Ignorable="a14" a14:legacySpreadsheetColorIndex="9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31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1077913" y="3063875"/>
            <a:ext cx="414337" cy="31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de-DE" altLang="de-DE" dirty="0">
              <a:solidFill>
                <a:srgbClr val="FFFFFF"/>
              </a:solidFill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425" y="608013"/>
            <a:ext cx="4826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platzhalter 9"/>
          <p:cNvSpPr>
            <a:spLocks noGrp="1"/>
          </p:cNvSpPr>
          <p:nvPr>
            <p:ph type="body" sz="quarter" idx="16"/>
          </p:nvPr>
        </p:nvSpPr>
        <p:spPr>
          <a:xfrm>
            <a:off x="1065697" y="1737630"/>
            <a:ext cx="7325828" cy="1309725"/>
          </a:xfrm>
          <a:prstGeom prst="rect">
            <a:avLst/>
          </a:prstGeom>
        </p:spPr>
        <p:txBody>
          <a:bodyPr wrap="none" lIns="0" tIns="0" rIns="0" bIns="0"/>
          <a:lstStyle>
            <a:lvl1pPr marL="0" marR="0" indent="0" algn="l" defTabSz="914400" rtl="0" eaLnBrk="1" fontAlgn="auto" latinLnBrk="0" hangingPunct="1">
              <a:lnSpc>
                <a:spcPts val="35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150" b="0" i="0" baseline="0"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7"/>
          </p:nvPr>
        </p:nvSpPr>
        <p:spPr>
          <a:xfrm>
            <a:off x="961558" y="3331086"/>
            <a:ext cx="7306141" cy="8945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aseline="0">
                <a:latin typeface="Franklin Gothic Demi" panose="020B0703020102020204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1C4025E-2D31-4710-9AB3-235B668CB074}"/>
              </a:ext>
            </a:extLst>
          </p:cNvPr>
          <p:cNvSpPr txBox="1"/>
          <p:nvPr userDrawn="1"/>
        </p:nvSpPr>
        <p:spPr>
          <a:xfrm>
            <a:off x="887419" y="578157"/>
            <a:ext cx="31223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solidFill>
                  <a:prstClr val="black"/>
                </a:solidFill>
                <a:latin typeface="Calibri" pitchFamily="34" charset="0"/>
              </a:rPr>
              <a:t>Austrian </a:t>
            </a:r>
            <a:r>
              <a:rPr lang="de-DE" sz="1100" b="1" dirty="0" err="1">
                <a:solidFill>
                  <a:prstClr val="black"/>
                </a:solidFill>
                <a:latin typeface="Calibri" pitchFamily="34" charset="0"/>
              </a:rPr>
              <a:t>Armed</a:t>
            </a:r>
            <a:r>
              <a:rPr lang="de-DE" sz="1100" b="1" dirty="0">
                <a:solidFill>
                  <a:prstClr val="black"/>
                </a:solidFill>
                <a:latin typeface="Calibri" pitchFamily="34" charset="0"/>
              </a:rPr>
              <a:t> Forces Language Institute</a:t>
            </a:r>
            <a:endParaRPr lang="de-AT" sz="1100" b="1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03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CDC3C-FDB7-4596-9236-9456B5F7F2B6}" type="slidenum">
              <a:rPr lang="de-AT" altLang="de-DE"/>
              <a:pPr>
                <a:defRPr/>
              </a:pPr>
              <a:t>‹#›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332306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5071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6396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lgefolie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320675"/>
            <a:ext cx="3302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2ABA12FA-F78D-436D-9772-9767FEB1D35D}"/>
              </a:ext>
            </a:extLst>
          </p:cNvPr>
          <p:cNvSpPr txBox="1"/>
          <p:nvPr userDrawn="1"/>
        </p:nvSpPr>
        <p:spPr>
          <a:xfrm>
            <a:off x="607051" y="283363"/>
            <a:ext cx="31223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solidFill>
                  <a:prstClr val="black"/>
                </a:solidFill>
                <a:latin typeface="Calibri" pitchFamily="34" charset="0"/>
              </a:rPr>
              <a:t>Austrian </a:t>
            </a:r>
            <a:r>
              <a:rPr lang="de-DE" sz="1100" b="1" dirty="0" err="1">
                <a:solidFill>
                  <a:prstClr val="black"/>
                </a:solidFill>
                <a:latin typeface="Calibri" pitchFamily="34" charset="0"/>
              </a:rPr>
              <a:t>Armed</a:t>
            </a:r>
            <a:r>
              <a:rPr lang="de-DE" sz="1100" b="1" dirty="0">
                <a:solidFill>
                  <a:prstClr val="black"/>
                </a:solidFill>
                <a:latin typeface="Calibri" pitchFamily="34" charset="0"/>
              </a:rPr>
              <a:t> Forces Language Institute</a:t>
            </a:r>
            <a:endParaRPr lang="de-AT" sz="1100" b="1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54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6944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8276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510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7.jpeg"/><Relationship Id="rId4" Type="http://schemas.openxmlformats.org/officeDocument/2006/relationships/slideLayout" Target="../slideLayouts/slideLayout32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 userDrawn="1"/>
        </p:nvGrpSpPr>
        <p:grpSpPr>
          <a:xfrm>
            <a:off x="9209" y="318"/>
            <a:ext cx="3524566" cy="646331"/>
            <a:chOff x="9209" y="318"/>
            <a:chExt cx="3524566" cy="646331"/>
          </a:xfrm>
        </p:grpSpPr>
        <p:sp>
          <p:nvSpPr>
            <p:cNvPr id="3" name="Text Box 6"/>
            <p:cNvSpPr txBox="1">
              <a:spLocks noChangeArrowheads="1"/>
            </p:cNvSpPr>
            <p:nvPr userDrawn="1"/>
          </p:nvSpPr>
          <p:spPr bwMode="auto">
            <a:xfrm>
              <a:off x="695643" y="318"/>
              <a:ext cx="2838132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de-AT" altLang="de-DE" sz="1200" b="1" dirty="0"/>
                <a:t>AUSTRIAN ARMED FORCES</a:t>
              </a:r>
            </a:p>
            <a:p>
              <a:pPr>
                <a:spcBef>
                  <a:spcPct val="0"/>
                </a:spcBef>
              </a:pPr>
              <a:r>
                <a:rPr lang="de-AT" altLang="de-DE" sz="1200" dirty="0">
                  <a:solidFill>
                    <a:srgbClr val="808285"/>
                  </a:solidFill>
                  <a:latin typeface="Franklin Gothic Demi" panose="020B0703020102020204" pitchFamily="34" charset="0"/>
                </a:rPr>
                <a:t>National Defence Academy</a:t>
              </a:r>
            </a:p>
            <a:p>
              <a:pPr>
                <a:spcBef>
                  <a:spcPct val="0"/>
                </a:spcBef>
              </a:pPr>
              <a:r>
                <a:rPr lang="de-AT" altLang="de-DE" sz="1200" dirty="0" err="1">
                  <a:solidFill>
                    <a:srgbClr val="3399FF"/>
                  </a:solidFill>
                  <a:latin typeface="Franklin Gothic Demi" panose="020B0703020102020204" pitchFamily="34" charset="0"/>
                </a:rPr>
                <a:t>We</a:t>
              </a:r>
              <a:r>
                <a:rPr lang="de-AT" altLang="de-DE" sz="1200" dirty="0">
                  <a:solidFill>
                    <a:srgbClr val="3399FF"/>
                  </a:solidFill>
                  <a:latin typeface="Franklin Gothic Demi" panose="020B0703020102020204" pitchFamily="34" charset="0"/>
                </a:rPr>
                <a:t> </a:t>
              </a:r>
              <a:r>
                <a:rPr lang="de-AT" altLang="de-DE" sz="1200" dirty="0" err="1">
                  <a:solidFill>
                    <a:srgbClr val="3399FF"/>
                  </a:solidFill>
                  <a:latin typeface="Franklin Gothic Demi" panose="020B0703020102020204" pitchFamily="34" charset="0"/>
                </a:rPr>
                <a:t>shape</a:t>
              </a:r>
              <a:r>
                <a:rPr lang="de-AT" altLang="de-DE" sz="1200" dirty="0">
                  <a:solidFill>
                    <a:srgbClr val="3399FF"/>
                  </a:solidFill>
                  <a:latin typeface="Franklin Gothic Demi" panose="020B0703020102020204" pitchFamily="34" charset="0"/>
                </a:rPr>
                <a:t> </a:t>
              </a:r>
              <a:r>
                <a:rPr lang="de-AT" altLang="de-DE" sz="1200" dirty="0" err="1">
                  <a:solidFill>
                    <a:srgbClr val="3399FF"/>
                  </a:solidFill>
                  <a:latin typeface="Franklin Gothic Demi" panose="020B0703020102020204" pitchFamily="34" charset="0"/>
                </a:rPr>
                <a:t>future</a:t>
              </a:r>
              <a:endParaRPr lang="de-AT" altLang="de-DE" sz="1200" dirty="0">
                <a:solidFill>
                  <a:srgbClr val="3399FF"/>
                </a:solidFill>
                <a:latin typeface="Franklin Gothic Demi" panose="020B0703020102020204" pitchFamily="34" charset="0"/>
              </a:endParaRPr>
            </a:p>
          </p:txBody>
        </p:sp>
        <p:pic>
          <p:nvPicPr>
            <p:cNvPr id="4" name="Picture 2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09" y="24448"/>
              <a:ext cx="676592" cy="573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" name="Picture 8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25" y="97374"/>
            <a:ext cx="4826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409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0906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7535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slidemodel.com/dunning-kruger-effect/" TargetMode="External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68" name="Text Box 3"/>
          <p:cNvSpPr txBox="1">
            <a:spLocks noChangeArrowheads="1"/>
          </p:cNvSpPr>
          <p:nvPr/>
        </p:nvSpPr>
        <p:spPr bwMode="auto">
          <a:xfrm>
            <a:off x="1898288" y="1351748"/>
            <a:ext cx="536592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AT" altLang="de-DE" sz="3200" b="1" dirty="0">
                <a:latin typeface="Arial" charset="0"/>
              </a:rPr>
              <a:t>Face </a:t>
            </a:r>
            <a:r>
              <a:rPr lang="de-AT" altLang="de-DE" sz="3200" b="1" dirty="0" err="1">
                <a:latin typeface="Arial" charset="0"/>
              </a:rPr>
              <a:t>Validity</a:t>
            </a:r>
            <a:r>
              <a:rPr lang="de-AT" altLang="de-DE" sz="3200" b="1" dirty="0">
                <a:latin typeface="Arial" charset="0"/>
              </a:rPr>
              <a:t> </a:t>
            </a:r>
            <a:r>
              <a:rPr lang="de-AT" altLang="de-DE" sz="3200" b="1" dirty="0" err="1">
                <a:latin typeface="Arial" charset="0"/>
              </a:rPr>
              <a:t>as</a:t>
            </a:r>
            <a:r>
              <a:rPr lang="de-AT" altLang="de-DE" sz="3200" b="1" dirty="0">
                <a:latin typeface="Arial" charset="0"/>
              </a:rPr>
              <a:t> an </a:t>
            </a:r>
            <a:r>
              <a:rPr lang="de-AT" altLang="de-DE" sz="3200" b="1" dirty="0" err="1">
                <a:latin typeface="Arial" charset="0"/>
              </a:rPr>
              <a:t>Important</a:t>
            </a:r>
            <a:r>
              <a:rPr lang="de-AT" altLang="de-DE" sz="3200" b="1" dirty="0">
                <a:latin typeface="Arial" charset="0"/>
              </a:rPr>
              <a:t> </a:t>
            </a:r>
            <a:r>
              <a:rPr lang="de-AT" altLang="de-DE" sz="3200" b="1" dirty="0" err="1">
                <a:latin typeface="Arial" charset="0"/>
              </a:rPr>
              <a:t>Factor</a:t>
            </a:r>
            <a:r>
              <a:rPr lang="de-AT" altLang="de-DE" sz="3200" b="1" dirty="0">
                <a:latin typeface="Arial" charset="0"/>
              </a:rPr>
              <a:t> in </a:t>
            </a:r>
            <a:r>
              <a:rPr lang="de-AT" altLang="de-DE" sz="3200" b="1" dirty="0" err="1">
                <a:latin typeface="Arial" charset="0"/>
              </a:rPr>
              <a:t>the</a:t>
            </a:r>
            <a:r>
              <a:rPr lang="de-AT" altLang="de-DE" sz="3200" b="1" dirty="0">
                <a:latin typeface="Arial" charset="0"/>
              </a:rPr>
              <a:t> Military </a:t>
            </a:r>
            <a:r>
              <a:rPr lang="de-AT" altLang="de-DE" sz="3200" b="1" dirty="0" err="1">
                <a:latin typeface="Arial" charset="0"/>
              </a:rPr>
              <a:t>as</a:t>
            </a:r>
            <a:r>
              <a:rPr lang="de-AT" altLang="de-DE" sz="3200" b="1" dirty="0">
                <a:latin typeface="Arial" charset="0"/>
              </a:rPr>
              <a:t> a </a:t>
            </a:r>
            <a:r>
              <a:rPr lang="de-AT" altLang="de-DE" sz="3200" b="1" dirty="0" err="1">
                <a:latin typeface="Arial" charset="0"/>
              </a:rPr>
              <a:t>Social</a:t>
            </a:r>
            <a:r>
              <a:rPr lang="de-AT" altLang="de-DE" sz="3200" b="1" dirty="0">
                <a:latin typeface="Arial" charset="0"/>
              </a:rPr>
              <a:t> System</a:t>
            </a:r>
            <a:endParaRPr lang="de-AT" altLang="de-DE" sz="3200" b="1" dirty="0">
              <a:latin typeface="Times New Roman" pitchFamily="18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DCCFA89-8933-43CF-9A51-2134F3BF7D8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257" y="2315568"/>
            <a:ext cx="1348964" cy="1642087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29155" y="2586621"/>
            <a:ext cx="1733304" cy="1099982"/>
          </a:xfrm>
          <a:prstGeom prst="rect">
            <a:avLst/>
          </a:prstGeom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id="{B5620FD0-1FD4-FE22-2589-3F7089D98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0147" y="3626429"/>
            <a:ext cx="500370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AT" altLang="de-DE" sz="2400" b="1" dirty="0">
                <a:latin typeface="Arial" charset="0"/>
              </a:rPr>
              <a:t>LTC Dr. Karl TESTOR </a:t>
            </a:r>
            <a:br>
              <a:rPr lang="de-AT" altLang="de-DE" sz="2400" b="1" dirty="0">
                <a:latin typeface="Arial" charset="0"/>
              </a:rPr>
            </a:br>
            <a:r>
              <a:rPr lang="de-AT" altLang="de-DE" sz="2400" b="1" dirty="0">
                <a:latin typeface="Arial" charset="0"/>
              </a:rPr>
              <a:t>@ BILC </a:t>
            </a:r>
            <a:r>
              <a:rPr lang="de-AT" altLang="de-DE" sz="2400" b="1" dirty="0" err="1">
                <a:latin typeface="Arial" charset="0"/>
              </a:rPr>
              <a:t>Testing</a:t>
            </a:r>
            <a:r>
              <a:rPr lang="de-AT" altLang="de-DE" sz="2400" b="1" dirty="0">
                <a:latin typeface="Arial" charset="0"/>
              </a:rPr>
              <a:t> Workshop RIGA</a:t>
            </a:r>
            <a:endParaRPr lang="de-AT" altLang="de-DE" sz="2400" b="1" dirty="0"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14">
            <a:extLst>
              <a:ext uri="{FF2B5EF4-FFF2-40B4-BE49-F238E27FC236}">
                <a16:creationId xmlns:a16="http://schemas.microsoft.com/office/drawing/2014/main" id="{B34A27E9-CC63-558B-1C5B-DFA2AA42B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758" y="6350501"/>
            <a:ext cx="6145213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de-AT" altLang="de-DE" sz="1050" baseline="30000" dirty="0">
                <a:latin typeface="Franklin Gothic Book" panose="020B0503020102020204" pitchFamily="34" charset="0"/>
              </a:rPr>
              <a:t>5</a:t>
            </a:r>
            <a:r>
              <a:rPr lang="de-AT" altLang="de-DE" sz="1050" dirty="0">
                <a:latin typeface="Franklin Gothic Book" panose="020B0503020102020204" pitchFamily="34" charset="0"/>
              </a:rPr>
              <a:t> Green, R. &amp; Wall, D. (2005): </a:t>
            </a:r>
            <a:r>
              <a:rPr lang="en-US" altLang="de-DE" sz="1050" dirty="0">
                <a:latin typeface="Franklin Gothic Book" panose="020B0503020102020204" pitchFamily="34" charset="0"/>
              </a:rPr>
              <a:t>Language testing in the military: problems, politics and progress. p.390</a:t>
            </a:r>
            <a:endParaRPr lang="de-AT" altLang="de-DE" sz="1050" dirty="0">
              <a:latin typeface="Franklin Gothic Book" panose="020B0503020102020204" pitchFamily="34" charset="0"/>
            </a:endParaRP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30E7CBF-47F6-233B-1396-C4DEFD9FF0E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AT" dirty="0"/>
              <a:t>Lack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understanding</a:t>
            </a:r>
            <a:r>
              <a:rPr lang="de-AT" dirty="0"/>
              <a:t> testing</a:t>
            </a:r>
            <a:r>
              <a:rPr lang="de-AT" baseline="30000" dirty="0"/>
              <a:t>5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BFC30CE-89F3-B934-F994-7092E33E4C1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“Survey also indicated that there are teams charged with creating fair testing procedures who are then expected to change their standards if circumstances require it.” </a:t>
            </a:r>
          </a:p>
          <a:p>
            <a:r>
              <a:rPr lang="en-US" dirty="0"/>
              <a:t>“[Language] teams often have no say in matters of policy or high-level implementation”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9390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FC2973E6-AA25-D8E6-F4B6-9B2F0FBF0C4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AT" dirty="0" err="1"/>
              <a:t>Complaints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F801D7F-2206-56E8-4310-8F42928F3C6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AT" dirty="0"/>
              <a:t>The </a:t>
            </a:r>
            <a:r>
              <a:rPr lang="de-AT" dirty="0" err="1"/>
              <a:t>topics</a:t>
            </a:r>
            <a:r>
              <a:rPr lang="de-AT" dirty="0"/>
              <a:t> </a:t>
            </a:r>
            <a:r>
              <a:rPr lang="de-AT" dirty="0" err="1"/>
              <a:t>are</a:t>
            </a:r>
            <a:r>
              <a:rPr lang="de-AT" dirty="0"/>
              <a:t> not </a:t>
            </a:r>
            <a:r>
              <a:rPr lang="de-AT" dirty="0" err="1"/>
              <a:t>good</a:t>
            </a:r>
            <a:r>
              <a:rPr lang="de-AT" dirty="0"/>
              <a:t>. </a:t>
            </a:r>
            <a:r>
              <a:rPr lang="de-AT" dirty="0" err="1"/>
              <a:t>Why</a:t>
            </a:r>
            <a:r>
              <a:rPr lang="de-AT" dirty="0"/>
              <a:t> </a:t>
            </a:r>
            <a:r>
              <a:rPr lang="de-AT" dirty="0" err="1"/>
              <a:t>should</a:t>
            </a:r>
            <a:r>
              <a:rPr lang="de-AT" dirty="0"/>
              <a:t> I </a:t>
            </a:r>
            <a:r>
              <a:rPr lang="de-AT" dirty="0" err="1"/>
              <a:t>be</a:t>
            </a:r>
            <a:r>
              <a:rPr lang="de-AT" dirty="0"/>
              <a:t> </a:t>
            </a:r>
            <a:r>
              <a:rPr lang="de-AT" dirty="0" err="1"/>
              <a:t>able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talk</a:t>
            </a:r>
            <a:r>
              <a:rPr lang="de-AT" dirty="0"/>
              <a:t> </a:t>
            </a:r>
            <a:r>
              <a:rPr lang="de-AT" dirty="0" err="1"/>
              <a:t>about</a:t>
            </a:r>
            <a:r>
              <a:rPr lang="de-AT" dirty="0"/>
              <a:t> ZZZ. I do not </a:t>
            </a:r>
            <a:r>
              <a:rPr lang="de-AT" dirty="0" err="1"/>
              <a:t>know</a:t>
            </a:r>
            <a:r>
              <a:rPr lang="de-AT" dirty="0"/>
              <a:t> </a:t>
            </a:r>
            <a:r>
              <a:rPr lang="de-AT" dirty="0" err="1"/>
              <a:t>anything</a:t>
            </a:r>
            <a:r>
              <a:rPr lang="de-AT" dirty="0"/>
              <a:t> </a:t>
            </a:r>
            <a:r>
              <a:rPr lang="de-AT" dirty="0" err="1"/>
              <a:t>about</a:t>
            </a:r>
            <a:r>
              <a:rPr lang="de-AT" dirty="0"/>
              <a:t> it.</a:t>
            </a:r>
          </a:p>
          <a:p>
            <a:r>
              <a:rPr lang="de-AT" dirty="0"/>
              <a:t>In an international </a:t>
            </a:r>
            <a:r>
              <a:rPr lang="de-AT" dirty="0" err="1"/>
              <a:t>mission</a:t>
            </a:r>
            <a:r>
              <a:rPr lang="de-AT" dirty="0"/>
              <a:t>, </a:t>
            </a:r>
            <a:r>
              <a:rPr lang="de-AT" dirty="0" err="1"/>
              <a:t>we</a:t>
            </a:r>
            <a:r>
              <a:rPr lang="de-AT" dirty="0"/>
              <a:t> do not </a:t>
            </a:r>
            <a:r>
              <a:rPr lang="de-AT" dirty="0" err="1"/>
              <a:t>need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know</a:t>
            </a:r>
            <a:r>
              <a:rPr lang="de-AT" dirty="0"/>
              <a:t> </a:t>
            </a:r>
            <a:r>
              <a:rPr lang="de-AT" dirty="0" err="1"/>
              <a:t>these</a:t>
            </a:r>
            <a:r>
              <a:rPr lang="de-AT" dirty="0"/>
              <a:t> </a:t>
            </a:r>
            <a:r>
              <a:rPr lang="de-AT" dirty="0" err="1"/>
              <a:t>things</a:t>
            </a:r>
            <a:r>
              <a:rPr lang="de-AT" dirty="0"/>
              <a:t>.</a:t>
            </a:r>
          </a:p>
          <a:p>
            <a:r>
              <a:rPr lang="de-AT" dirty="0"/>
              <a:t>My </a:t>
            </a:r>
            <a:r>
              <a:rPr lang="de-AT" dirty="0" err="1"/>
              <a:t>level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English </a:t>
            </a:r>
            <a:r>
              <a:rPr lang="de-AT" dirty="0" err="1"/>
              <a:t>works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other</a:t>
            </a:r>
            <a:r>
              <a:rPr lang="de-AT" dirty="0"/>
              <a:t> </a:t>
            </a:r>
            <a:r>
              <a:rPr lang="de-AT" dirty="0" err="1"/>
              <a:t>nations</a:t>
            </a:r>
            <a:r>
              <a:rPr lang="de-AT" dirty="0"/>
              <a:t>. I </a:t>
            </a:r>
            <a:r>
              <a:rPr lang="de-AT" dirty="0" err="1"/>
              <a:t>had</a:t>
            </a:r>
            <a:r>
              <a:rPr lang="de-AT" dirty="0"/>
              <a:t> </a:t>
            </a:r>
            <a:r>
              <a:rPr lang="de-AT" dirty="0" err="1"/>
              <a:t>no</a:t>
            </a:r>
            <a:r>
              <a:rPr lang="de-AT" dirty="0"/>
              <a:t> </a:t>
            </a:r>
            <a:r>
              <a:rPr lang="de-AT" dirty="0" err="1"/>
              <a:t>problems</a:t>
            </a:r>
            <a:r>
              <a:rPr lang="de-AT" dirty="0"/>
              <a:t> in </a:t>
            </a:r>
            <a:r>
              <a:rPr lang="de-AT" dirty="0" err="1"/>
              <a:t>any</a:t>
            </a:r>
            <a:r>
              <a:rPr lang="de-AT" dirty="0"/>
              <a:t> </a:t>
            </a:r>
            <a:r>
              <a:rPr lang="de-AT" dirty="0" err="1"/>
              <a:t>mission</a:t>
            </a:r>
            <a:r>
              <a:rPr lang="de-AT" dirty="0"/>
              <a:t> </a:t>
            </a:r>
            <a:r>
              <a:rPr lang="de-AT" dirty="0" err="1"/>
              <a:t>ever</a:t>
            </a:r>
            <a:r>
              <a:rPr lang="de-AT" dirty="0"/>
              <a:t>…</a:t>
            </a:r>
          </a:p>
          <a:p>
            <a:r>
              <a:rPr lang="de-AT" dirty="0" err="1"/>
              <a:t>Did</a:t>
            </a:r>
            <a:r>
              <a:rPr lang="de-AT" dirty="0"/>
              <a:t> </a:t>
            </a:r>
            <a:r>
              <a:rPr lang="de-AT" dirty="0" err="1"/>
              <a:t>you</a:t>
            </a:r>
            <a:r>
              <a:rPr lang="de-AT" dirty="0"/>
              <a:t> </a:t>
            </a:r>
            <a:r>
              <a:rPr lang="de-AT" dirty="0" err="1"/>
              <a:t>ever</a:t>
            </a:r>
            <a:r>
              <a:rPr lang="de-AT" dirty="0"/>
              <a:t> </a:t>
            </a:r>
            <a:r>
              <a:rPr lang="de-AT" dirty="0" err="1"/>
              <a:t>see</a:t>
            </a:r>
            <a:r>
              <a:rPr lang="de-AT" dirty="0"/>
              <a:t> </a:t>
            </a:r>
            <a:r>
              <a:rPr lang="de-AT" dirty="0" err="1"/>
              <a:t>XXX‘s</a:t>
            </a:r>
            <a:r>
              <a:rPr lang="de-AT" dirty="0"/>
              <a:t> (</a:t>
            </a:r>
            <a:r>
              <a:rPr lang="de-AT" dirty="0" err="1"/>
              <a:t>random</a:t>
            </a:r>
            <a:r>
              <a:rPr lang="de-AT" dirty="0"/>
              <a:t> </a:t>
            </a:r>
            <a:r>
              <a:rPr lang="de-AT" dirty="0" err="1"/>
              <a:t>nation</a:t>
            </a:r>
            <a:r>
              <a:rPr lang="de-AT" dirty="0"/>
              <a:t>) </a:t>
            </a:r>
            <a:r>
              <a:rPr lang="de-AT" dirty="0" err="1"/>
              <a:t>soldiers</a:t>
            </a:r>
            <a:r>
              <a:rPr lang="de-AT" dirty="0"/>
              <a:t>? </a:t>
            </a:r>
            <a:r>
              <a:rPr lang="de-AT" dirty="0" err="1"/>
              <a:t>They</a:t>
            </a:r>
            <a:r>
              <a:rPr lang="de-AT" dirty="0"/>
              <a:t> </a:t>
            </a:r>
            <a:r>
              <a:rPr lang="de-AT" dirty="0" err="1"/>
              <a:t>are</a:t>
            </a:r>
            <a:r>
              <a:rPr lang="de-AT" dirty="0"/>
              <a:t>…</a:t>
            </a:r>
          </a:p>
          <a:p>
            <a:pPr marL="0" indent="0">
              <a:buNone/>
            </a:pPr>
            <a:r>
              <a:rPr lang="de-AT" dirty="0"/>
              <a:t>Who </a:t>
            </a:r>
            <a:r>
              <a:rPr lang="de-AT" dirty="0" err="1"/>
              <a:t>complains</a:t>
            </a:r>
            <a:r>
              <a:rPr lang="de-AT" dirty="0"/>
              <a:t>? The </a:t>
            </a:r>
            <a:r>
              <a:rPr lang="de-AT" dirty="0" err="1"/>
              <a:t>ones</a:t>
            </a:r>
            <a:r>
              <a:rPr lang="de-AT" dirty="0"/>
              <a:t> </a:t>
            </a:r>
            <a:r>
              <a:rPr lang="de-AT" dirty="0" err="1"/>
              <a:t>who</a:t>
            </a:r>
            <a:r>
              <a:rPr lang="de-AT" dirty="0"/>
              <a:t> </a:t>
            </a:r>
            <a:r>
              <a:rPr lang="de-AT" dirty="0" err="1"/>
              <a:t>failed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achieve</a:t>
            </a:r>
            <a:r>
              <a:rPr lang="de-AT" dirty="0"/>
              <a:t> </a:t>
            </a:r>
            <a:br>
              <a:rPr lang="de-AT" dirty="0"/>
            </a:br>
            <a:r>
              <a:rPr lang="de-AT" dirty="0" err="1"/>
              <a:t>their</a:t>
            </a:r>
            <a:r>
              <a:rPr lang="de-AT" dirty="0"/>
              <a:t> </a:t>
            </a:r>
            <a:r>
              <a:rPr lang="de-AT" dirty="0" err="1"/>
              <a:t>level</a:t>
            </a:r>
            <a:r>
              <a:rPr lang="de-AT" dirty="0"/>
              <a:t> </a:t>
            </a:r>
            <a:r>
              <a:rPr lang="de-AT" dirty="0" err="1"/>
              <a:t>expected</a:t>
            </a:r>
            <a:r>
              <a:rPr lang="de-AT" dirty="0"/>
              <a:t>.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D45B7A2-BCD7-7CB4-E382-8F972A46B6B8}"/>
              </a:ext>
            </a:extLst>
          </p:cNvPr>
          <p:cNvSpPr txBox="1"/>
          <p:nvPr/>
        </p:nvSpPr>
        <p:spPr>
          <a:xfrm rot="20470522">
            <a:off x="599836" y="3513453"/>
            <a:ext cx="8204379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AT" sz="2400" dirty="0"/>
              <a:t>The </a:t>
            </a:r>
            <a:r>
              <a:rPr lang="de-AT" sz="2400" dirty="0" err="1"/>
              <a:t>problem</a:t>
            </a:r>
            <a:r>
              <a:rPr lang="de-AT" sz="2400" dirty="0"/>
              <a:t> </a:t>
            </a:r>
            <a:r>
              <a:rPr lang="de-AT" sz="2400" dirty="0" err="1"/>
              <a:t>with</a:t>
            </a:r>
            <a:r>
              <a:rPr lang="de-AT" sz="2400" dirty="0"/>
              <a:t> </a:t>
            </a:r>
            <a:r>
              <a:rPr lang="de-AT" sz="2400" dirty="0" err="1"/>
              <a:t>cognitive</a:t>
            </a:r>
            <a:r>
              <a:rPr lang="de-AT" sz="2400" dirty="0"/>
              <a:t> </a:t>
            </a:r>
            <a:r>
              <a:rPr lang="de-AT" sz="2400" dirty="0" err="1"/>
              <a:t>skills</a:t>
            </a:r>
            <a:r>
              <a:rPr lang="de-AT" sz="2400" dirty="0"/>
              <a:t> </a:t>
            </a:r>
            <a:r>
              <a:rPr lang="de-AT" sz="2400" dirty="0" err="1"/>
              <a:t>as</a:t>
            </a:r>
            <a:r>
              <a:rPr lang="de-AT" sz="2400" dirty="0"/>
              <a:t> </a:t>
            </a:r>
            <a:r>
              <a:rPr lang="de-AT" sz="2400" dirty="0" err="1"/>
              <a:t>oposed</a:t>
            </a:r>
            <a:r>
              <a:rPr lang="de-AT" sz="2400" dirty="0"/>
              <a:t> </a:t>
            </a:r>
            <a:r>
              <a:rPr lang="de-AT" sz="2400" dirty="0" err="1"/>
              <a:t>to</a:t>
            </a:r>
            <a:r>
              <a:rPr lang="de-AT" sz="2400" dirty="0"/>
              <a:t> </a:t>
            </a:r>
            <a:r>
              <a:rPr lang="de-AT" sz="2400" dirty="0" err="1"/>
              <a:t>physical</a:t>
            </a:r>
            <a:r>
              <a:rPr lang="de-AT" sz="2400" dirty="0"/>
              <a:t> </a:t>
            </a:r>
            <a:r>
              <a:rPr lang="de-AT" sz="2400" dirty="0" err="1"/>
              <a:t>skills</a:t>
            </a:r>
            <a:r>
              <a:rPr lang="de-AT" sz="2400" dirty="0"/>
              <a:t>: </a:t>
            </a:r>
            <a:r>
              <a:rPr lang="de-AT" sz="2400" dirty="0" err="1"/>
              <a:t>we</a:t>
            </a:r>
            <a:r>
              <a:rPr lang="de-AT" sz="2400" dirty="0"/>
              <a:t> </a:t>
            </a:r>
            <a:r>
              <a:rPr lang="de-AT" sz="2400" dirty="0" err="1"/>
              <a:t>ourselves</a:t>
            </a:r>
            <a:r>
              <a:rPr lang="de-AT" sz="2400" dirty="0"/>
              <a:t> </a:t>
            </a:r>
            <a:r>
              <a:rPr lang="de-AT" sz="2400" dirty="0" err="1"/>
              <a:t>are</a:t>
            </a:r>
            <a:r>
              <a:rPr lang="de-AT" sz="2400" dirty="0"/>
              <a:t> not </a:t>
            </a:r>
            <a:r>
              <a:rPr lang="de-AT" sz="2400" dirty="0" err="1"/>
              <a:t>able</a:t>
            </a:r>
            <a:r>
              <a:rPr lang="de-AT" sz="2400" dirty="0"/>
              <a:t> </a:t>
            </a:r>
            <a:r>
              <a:rPr lang="de-AT" sz="2400" dirty="0" err="1"/>
              <a:t>to</a:t>
            </a:r>
            <a:r>
              <a:rPr lang="de-AT" sz="2400" dirty="0"/>
              <a:t> “</a:t>
            </a:r>
            <a:r>
              <a:rPr lang="de-AT" sz="2400" dirty="0" err="1"/>
              <a:t>see</a:t>
            </a:r>
            <a:r>
              <a:rPr lang="de-AT" sz="2400" dirty="0"/>
              <a:t>“ </a:t>
            </a:r>
            <a:r>
              <a:rPr lang="de-AT" sz="2400" dirty="0" err="1"/>
              <a:t>our</a:t>
            </a:r>
            <a:r>
              <a:rPr lang="de-AT" sz="2400" dirty="0"/>
              <a:t> </a:t>
            </a:r>
            <a:r>
              <a:rPr lang="de-AT" sz="2400" dirty="0" err="1"/>
              <a:t>limitations</a:t>
            </a:r>
            <a:r>
              <a:rPr lang="de-AT" sz="24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2585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7284F76-3CC6-60CC-C6BF-496587C4C79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AT" dirty="0" err="1"/>
              <a:t>Physical</a:t>
            </a:r>
            <a:r>
              <a:rPr lang="de-AT" dirty="0"/>
              <a:t> </a:t>
            </a:r>
            <a:r>
              <a:rPr lang="de-AT" dirty="0" err="1"/>
              <a:t>skills</a:t>
            </a:r>
            <a:r>
              <a:rPr lang="de-AT" dirty="0"/>
              <a:t> </a:t>
            </a:r>
            <a:r>
              <a:rPr lang="de-AT" dirty="0" err="1"/>
              <a:t>difference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143AD29-889F-A1A9-479A-04A7E88C95C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5" name="Grafik 4" descr="Ein Bild, das draußen, Himmel, Sport, Sprung enthält.&#10;&#10;Automatisch generierte Beschreibung">
            <a:extLst>
              <a:ext uri="{FF2B5EF4-FFF2-40B4-BE49-F238E27FC236}">
                <a16:creationId xmlns:a16="http://schemas.microsoft.com/office/drawing/2014/main" id="{B1E1E60C-EC0D-BCD5-5B63-5C4BFA5280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548" y="2502695"/>
            <a:ext cx="4071153" cy="253730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Grafik 6" descr="Ein Bild, das Gras, draußen, Himmel, Kleinkind enthält.&#10;&#10;Automatisch generierte Beschreibung">
            <a:extLst>
              <a:ext uri="{FF2B5EF4-FFF2-40B4-BE49-F238E27FC236}">
                <a16:creationId xmlns:a16="http://schemas.microsoft.com/office/drawing/2014/main" id="{77FE9FFE-A1E3-ADE6-8E61-F31F092F92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4" y="2507663"/>
            <a:ext cx="3798503" cy="253233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4342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500FE80-4299-EAF7-0FAD-01816362F23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AT" dirty="0"/>
              <a:t>Dunning-Kruger-Effect</a:t>
            </a:r>
            <a:r>
              <a:rPr lang="de-AT" baseline="30000" dirty="0"/>
              <a:t>6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2C07787-E760-7679-884B-40484A0ADB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/>
              <a:t>“Figure 3.</a:t>
            </a:r>
            <a:br>
              <a:rPr lang="en-US" dirty="0"/>
            </a:br>
            <a:r>
              <a:rPr lang="en-US" dirty="0"/>
              <a:t>Perceived grammar </a:t>
            </a:r>
            <a:br>
              <a:rPr lang="en-US" dirty="0"/>
            </a:br>
            <a:r>
              <a:rPr lang="en-US" dirty="0"/>
              <a:t>ability and test </a:t>
            </a:r>
            <a:br>
              <a:rPr lang="en-US" dirty="0"/>
            </a:br>
            <a:r>
              <a:rPr lang="en-US" dirty="0"/>
              <a:t>performance as a </a:t>
            </a:r>
            <a:br>
              <a:rPr lang="en-US" dirty="0"/>
            </a:br>
            <a:r>
              <a:rPr lang="en-US" dirty="0"/>
              <a:t>function of actual </a:t>
            </a:r>
            <a:br>
              <a:rPr lang="en-US" dirty="0"/>
            </a:br>
            <a:r>
              <a:rPr lang="en-US" dirty="0"/>
              <a:t>test performance”</a:t>
            </a:r>
            <a:endParaRPr lang="de-AT" dirty="0"/>
          </a:p>
        </p:txBody>
      </p:sp>
      <p:pic>
        <p:nvPicPr>
          <p:cNvPr id="5" name="Grafik 4" descr="Ein Bild, das Text, Diagramm, Reihe, Screenshot enthält.&#10;&#10;Automatisch generierte Beschreibung">
            <a:extLst>
              <a:ext uri="{FF2B5EF4-FFF2-40B4-BE49-F238E27FC236}">
                <a16:creationId xmlns:a16="http://schemas.microsoft.com/office/drawing/2014/main" id="{1CC29DF5-0527-8928-D185-6F94692FB3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746" y="1714724"/>
            <a:ext cx="5217486" cy="46357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feld 14">
            <a:extLst>
              <a:ext uri="{FF2B5EF4-FFF2-40B4-BE49-F238E27FC236}">
                <a16:creationId xmlns:a16="http://schemas.microsoft.com/office/drawing/2014/main" id="{CADC1857-D4FC-DE5F-5847-0DA6BCA48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758" y="6350501"/>
            <a:ext cx="614521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de-AT" altLang="de-DE" sz="1050" baseline="30000" dirty="0">
                <a:latin typeface="Franklin Gothic Book" panose="020B0503020102020204" pitchFamily="34" charset="0"/>
              </a:rPr>
              <a:t>6</a:t>
            </a:r>
            <a:r>
              <a:rPr lang="de-AT" altLang="de-DE" sz="1050" dirty="0">
                <a:latin typeface="Franklin Gothic Book" panose="020B0503020102020204" pitchFamily="34" charset="0"/>
              </a:rPr>
              <a:t> </a:t>
            </a:r>
            <a:r>
              <a:rPr lang="en-US" sz="1050" dirty="0"/>
              <a:t>Kruger, J. &amp; Dunning, D. (1999): Unskilled and Unaware of It: How Difficulties in Recognizing One’s Own Incompetence Lead to Inflate Self-Assessments</a:t>
            </a:r>
            <a:r>
              <a:rPr lang="en-US" altLang="de-DE" sz="1050" dirty="0">
                <a:latin typeface="Franklin Gothic Book" panose="020B0503020102020204" pitchFamily="34" charset="0"/>
              </a:rPr>
              <a:t>. p.1126</a:t>
            </a:r>
            <a:endParaRPr lang="de-AT" altLang="de-DE" sz="105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61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500FE80-4299-EAF7-0FAD-01816362F23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AT" dirty="0"/>
              <a:t>Dunning-Kruger-</a:t>
            </a:r>
            <a:r>
              <a:rPr lang="de-AT" dirty="0" err="1"/>
              <a:t>Effect</a:t>
            </a:r>
            <a:endParaRPr lang="de-AT" dirty="0"/>
          </a:p>
        </p:txBody>
      </p:sp>
      <p:sp>
        <p:nvSpPr>
          <p:cNvPr id="6" name="Textfeld 14">
            <a:extLst>
              <a:ext uri="{FF2B5EF4-FFF2-40B4-BE49-F238E27FC236}">
                <a16:creationId xmlns:a16="http://schemas.microsoft.com/office/drawing/2014/main" id="{CADC1857-D4FC-DE5F-5847-0DA6BCA48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758" y="6350501"/>
            <a:ext cx="6145213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de-AT" altLang="de-DE" sz="1050" dirty="0">
                <a:latin typeface="Franklin Gothic Book" panose="020B0503020102020204" pitchFamily="34" charset="0"/>
              </a:rPr>
              <a:t>Figure: </a:t>
            </a:r>
            <a:r>
              <a:rPr lang="en-US" sz="1050" dirty="0">
                <a:hlinkClick r:id="rId2"/>
              </a:rPr>
              <a:t>https://slidemodel.com/dunning-kruger-effect/</a:t>
            </a:r>
            <a:r>
              <a:rPr lang="en-US" sz="1050" dirty="0"/>
              <a:t> [accessed 05</a:t>
            </a:r>
            <a:r>
              <a:rPr lang="en-US" sz="1050" baseline="30000" dirty="0"/>
              <a:t>th</a:t>
            </a:r>
            <a:r>
              <a:rPr lang="en-US" sz="1050" dirty="0"/>
              <a:t> September 2023]</a:t>
            </a:r>
            <a:endParaRPr lang="de-AT" altLang="de-DE" sz="1050" dirty="0">
              <a:latin typeface="Franklin Gothic Book" panose="020B0503020102020204" pitchFamily="34" charset="0"/>
            </a:endParaRP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1D668570-D69A-50A3-C589-3B86F965C39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9" name="Grafik 8" descr="Ein Bild, das Text, Diagramm, Reihe, Screenshot enthält.&#10;&#10;Automatisch generierte Beschreibung">
            <a:extLst>
              <a:ext uri="{FF2B5EF4-FFF2-40B4-BE49-F238E27FC236}">
                <a16:creationId xmlns:a16="http://schemas.microsoft.com/office/drawing/2014/main" id="{17452147-EFAF-1373-9019-CF4BDBEAE7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7" t="10023" r="5518" b="10023"/>
          <a:stretch/>
        </p:blipFill>
        <p:spPr>
          <a:xfrm>
            <a:off x="527363" y="1700444"/>
            <a:ext cx="8089273" cy="453888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612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DCEE83-4C4C-9925-5448-069FBED58D0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/>
          </a:bodyPr>
          <a:lstStyle/>
          <a:p>
            <a:r>
              <a:rPr lang="de-AT" dirty="0"/>
              <a:t>Stakeholders‘ </a:t>
            </a:r>
            <a:r>
              <a:rPr lang="de-AT" dirty="0" err="1"/>
              <a:t>purposes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testing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61AA1B3-43F7-9201-2E8B-92A64126F91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AT" dirty="0" err="1"/>
              <a:t>MoD</a:t>
            </a:r>
            <a:r>
              <a:rPr lang="de-AT" dirty="0"/>
              <a:t>	</a:t>
            </a:r>
            <a:r>
              <a:rPr lang="de-AT" dirty="0">
                <a:solidFill>
                  <a:srgbClr val="00B0F0"/>
                </a:solidFill>
              </a:rPr>
              <a:t>-&gt; </a:t>
            </a:r>
            <a:r>
              <a:rPr lang="de-AT" dirty="0" err="1">
                <a:solidFill>
                  <a:srgbClr val="00B0F0"/>
                </a:solidFill>
              </a:rPr>
              <a:t>interoperability</a:t>
            </a:r>
            <a:r>
              <a:rPr lang="de-AT" dirty="0">
                <a:solidFill>
                  <a:srgbClr val="00B0F0"/>
                </a:solidFill>
              </a:rPr>
              <a:t> and </a:t>
            </a:r>
            <a:r>
              <a:rPr lang="de-AT" dirty="0" err="1">
                <a:solidFill>
                  <a:srgbClr val="00B0F0"/>
                </a:solidFill>
              </a:rPr>
              <a:t>mission</a:t>
            </a:r>
            <a:r>
              <a:rPr lang="de-AT" dirty="0">
                <a:solidFill>
                  <a:srgbClr val="00B0F0"/>
                </a:solidFill>
              </a:rPr>
              <a:t> </a:t>
            </a:r>
            <a:r>
              <a:rPr lang="de-AT" dirty="0" err="1">
                <a:solidFill>
                  <a:srgbClr val="00B0F0"/>
                </a:solidFill>
              </a:rPr>
              <a:t>readiness</a:t>
            </a:r>
            <a:endParaRPr lang="de-AT" dirty="0">
              <a:solidFill>
                <a:srgbClr val="00B0F0"/>
              </a:solidFill>
            </a:endParaRPr>
          </a:p>
          <a:p>
            <a:r>
              <a:rPr lang="de-AT" dirty="0"/>
              <a:t>HR-Division </a:t>
            </a:r>
            <a:r>
              <a:rPr lang="de-AT" dirty="0">
                <a:solidFill>
                  <a:srgbClr val="00B0F0"/>
                </a:solidFill>
              </a:rPr>
              <a:t>-&gt; </a:t>
            </a:r>
            <a:r>
              <a:rPr lang="de-AT" dirty="0" err="1">
                <a:solidFill>
                  <a:srgbClr val="00B0F0"/>
                </a:solidFill>
              </a:rPr>
              <a:t>quality</a:t>
            </a:r>
            <a:r>
              <a:rPr lang="de-AT" dirty="0">
                <a:solidFill>
                  <a:srgbClr val="00B0F0"/>
                </a:solidFill>
              </a:rPr>
              <a:t> </a:t>
            </a:r>
            <a:r>
              <a:rPr lang="de-AT" dirty="0" err="1">
                <a:solidFill>
                  <a:srgbClr val="00B0F0"/>
                </a:solidFill>
              </a:rPr>
              <a:t>assurance</a:t>
            </a:r>
            <a:r>
              <a:rPr lang="de-AT" dirty="0">
                <a:solidFill>
                  <a:srgbClr val="00B0F0"/>
                </a:solidFill>
              </a:rPr>
              <a:t> vs. </a:t>
            </a:r>
            <a:r>
              <a:rPr lang="de-AT" dirty="0" err="1">
                <a:solidFill>
                  <a:srgbClr val="00B0F0"/>
                </a:solidFill>
              </a:rPr>
              <a:t>recruiting</a:t>
            </a:r>
            <a:r>
              <a:rPr lang="de-AT" dirty="0">
                <a:solidFill>
                  <a:srgbClr val="00B0F0"/>
                </a:solidFill>
              </a:rPr>
              <a:t> </a:t>
            </a:r>
          </a:p>
          <a:p>
            <a:r>
              <a:rPr lang="de-AT" dirty="0" err="1"/>
              <a:t>Academies</a:t>
            </a:r>
            <a:r>
              <a:rPr lang="de-AT" dirty="0"/>
              <a:t> and Schools </a:t>
            </a:r>
            <a:r>
              <a:rPr lang="de-AT" dirty="0">
                <a:solidFill>
                  <a:srgbClr val="00B0F0"/>
                </a:solidFill>
              </a:rPr>
              <a:t>-&gt; </a:t>
            </a:r>
            <a:r>
              <a:rPr lang="de-AT" dirty="0" err="1">
                <a:solidFill>
                  <a:srgbClr val="00B0F0"/>
                </a:solidFill>
              </a:rPr>
              <a:t>learning</a:t>
            </a:r>
            <a:r>
              <a:rPr lang="de-AT" dirty="0">
                <a:solidFill>
                  <a:srgbClr val="00B0F0"/>
                </a:solidFill>
              </a:rPr>
              <a:t> </a:t>
            </a:r>
            <a:r>
              <a:rPr lang="de-AT" dirty="0" err="1">
                <a:solidFill>
                  <a:srgbClr val="00B0F0"/>
                </a:solidFill>
              </a:rPr>
              <a:t>development</a:t>
            </a:r>
            <a:endParaRPr lang="de-AT" dirty="0">
              <a:solidFill>
                <a:srgbClr val="00B0F0"/>
              </a:solidFill>
            </a:endParaRPr>
          </a:p>
          <a:p>
            <a:r>
              <a:rPr lang="de-AT" dirty="0"/>
              <a:t>Mission(s) </a:t>
            </a:r>
            <a:r>
              <a:rPr lang="de-AT" dirty="0">
                <a:solidFill>
                  <a:srgbClr val="00B0F0"/>
                </a:solidFill>
              </a:rPr>
              <a:t>-&gt; </a:t>
            </a:r>
            <a:r>
              <a:rPr lang="de-AT" dirty="0" err="1">
                <a:solidFill>
                  <a:srgbClr val="00B0F0"/>
                </a:solidFill>
              </a:rPr>
              <a:t>functioning</a:t>
            </a:r>
            <a:r>
              <a:rPr lang="de-AT" dirty="0">
                <a:solidFill>
                  <a:srgbClr val="00B0F0"/>
                </a:solidFill>
              </a:rPr>
              <a:t> </a:t>
            </a:r>
            <a:r>
              <a:rPr lang="de-AT" dirty="0" err="1">
                <a:solidFill>
                  <a:srgbClr val="00B0F0"/>
                </a:solidFill>
              </a:rPr>
              <a:t>soldiers</a:t>
            </a:r>
            <a:endParaRPr lang="de-AT" dirty="0">
              <a:solidFill>
                <a:srgbClr val="00B0F0"/>
              </a:solidFill>
            </a:endParaRPr>
          </a:p>
          <a:p>
            <a:r>
              <a:rPr lang="de-AT" dirty="0"/>
              <a:t>Soldier(s) </a:t>
            </a:r>
            <a:r>
              <a:rPr lang="de-AT" dirty="0">
                <a:solidFill>
                  <a:srgbClr val="00B0F0"/>
                </a:solidFill>
              </a:rPr>
              <a:t>-&gt; </a:t>
            </a:r>
            <a:r>
              <a:rPr lang="de-AT" dirty="0" err="1">
                <a:solidFill>
                  <a:srgbClr val="00B0F0"/>
                </a:solidFill>
              </a:rPr>
              <a:t>career</a:t>
            </a:r>
            <a:r>
              <a:rPr lang="de-AT" dirty="0">
                <a:solidFill>
                  <a:srgbClr val="00B0F0"/>
                </a:solidFill>
              </a:rPr>
              <a:t>/</a:t>
            </a:r>
            <a:r>
              <a:rPr lang="de-AT" dirty="0" err="1">
                <a:solidFill>
                  <a:srgbClr val="00B0F0"/>
                </a:solidFill>
              </a:rPr>
              <a:t>development</a:t>
            </a:r>
            <a:r>
              <a:rPr lang="de-AT" dirty="0">
                <a:solidFill>
                  <a:srgbClr val="00B0F0"/>
                </a:solidFill>
              </a:rPr>
              <a:t>/</a:t>
            </a:r>
            <a:r>
              <a:rPr lang="de-AT" dirty="0" err="1">
                <a:solidFill>
                  <a:srgbClr val="00B0F0"/>
                </a:solidFill>
              </a:rPr>
              <a:t>mission</a:t>
            </a:r>
            <a:r>
              <a:rPr lang="de-AT" dirty="0">
                <a:solidFill>
                  <a:srgbClr val="00B0F0"/>
                </a:solidFill>
              </a:rPr>
              <a:t>/</a:t>
            </a:r>
            <a:r>
              <a:rPr lang="de-AT" dirty="0" err="1">
                <a:solidFill>
                  <a:srgbClr val="00B0F0"/>
                </a:solidFill>
              </a:rPr>
              <a:t>benefits</a:t>
            </a:r>
            <a:r>
              <a:rPr lang="de-AT" dirty="0">
                <a:solidFill>
                  <a:srgbClr val="00B0F0"/>
                </a:solidFill>
              </a:rPr>
              <a:t> ?</a:t>
            </a:r>
          </a:p>
          <a:p>
            <a:r>
              <a:rPr lang="de-AT" dirty="0"/>
              <a:t>… </a:t>
            </a:r>
            <a:r>
              <a:rPr lang="de-AT" dirty="0">
                <a:solidFill>
                  <a:srgbClr val="00B0F0"/>
                </a:solidFill>
              </a:rPr>
              <a:t>-&gt; ….</a:t>
            </a:r>
          </a:p>
          <a:p>
            <a:pPr marL="0" indent="0">
              <a:buNone/>
            </a:pPr>
            <a:r>
              <a:rPr lang="de-AT" dirty="0" err="1"/>
              <a:t>Each</a:t>
            </a:r>
            <a:r>
              <a:rPr lang="de-AT" dirty="0"/>
              <a:t> </a:t>
            </a:r>
            <a:r>
              <a:rPr lang="de-AT" dirty="0" err="1"/>
              <a:t>with</a:t>
            </a:r>
            <a:r>
              <a:rPr lang="de-AT" dirty="0"/>
              <a:t> different “</a:t>
            </a:r>
            <a:r>
              <a:rPr lang="de-AT" dirty="0" err="1"/>
              <a:t>purpose</a:t>
            </a:r>
            <a:r>
              <a:rPr lang="de-AT" dirty="0"/>
              <a:t>“.</a:t>
            </a:r>
          </a:p>
        </p:txBody>
      </p:sp>
    </p:spTree>
    <p:extLst>
      <p:ext uri="{BB962C8B-B14F-4D97-AF65-F5344CB8AC3E}">
        <p14:creationId xmlns:p14="http://schemas.microsoft.com/office/powerpoint/2010/main" val="60691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A635947-C2F4-E56B-127E-D9BD993C362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AT" dirty="0" err="1"/>
              <a:t>Consequences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testing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910A3C2-F5D7-AFEE-D0DF-7743AD18C67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AT" dirty="0"/>
              <a:t>Raise </a:t>
            </a:r>
            <a:r>
              <a:rPr lang="de-AT" dirty="0" err="1"/>
              <a:t>awareness</a:t>
            </a:r>
            <a:r>
              <a:rPr lang="de-AT" dirty="0"/>
              <a:t> in </a:t>
            </a:r>
            <a:r>
              <a:rPr lang="de-AT" dirty="0" err="1"/>
              <a:t>advance</a:t>
            </a:r>
            <a:r>
              <a:rPr lang="de-AT" dirty="0"/>
              <a:t>: Policy-</a:t>
            </a:r>
            <a:r>
              <a:rPr lang="de-AT" dirty="0" err="1"/>
              <a:t>making</a:t>
            </a:r>
            <a:r>
              <a:rPr lang="de-AT" dirty="0"/>
              <a:t> </a:t>
            </a:r>
            <a:r>
              <a:rPr lang="de-AT" dirty="0" err="1"/>
              <a:t>has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be</a:t>
            </a:r>
            <a:r>
              <a:rPr lang="de-AT" dirty="0"/>
              <a:t> </a:t>
            </a:r>
            <a:r>
              <a:rPr lang="de-AT" dirty="0" err="1"/>
              <a:t>done</a:t>
            </a:r>
            <a:r>
              <a:rPr lang="de-AT" dirty="0"/>
              <a:t> in time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ensure</a:t>
            </a:r>
            <a:r>
              <a:rPr lang="de-AT" dirty="0"/>
              <a:t> </a:t>
            </a:r>
            <a:r>
              <a:rPr lang="de-AT" dirty="0" err="1"/>
              <a:t>stakeholders</a:t>
            </a:r>
            <a:r>
              <a:rPr lang="de-AT" dirty="0"/>
              <a:t>‘ support</a:t>
            </a:r>
          </a:p>
          <a:p>
            <a:r>
              <a:rPr lang="de-AT" dirty="0" err="1"/>
              <a:t>Provide</a:t>
            </a:r>
            <a:r>
              <a:rPr lang="de-AT" dirty="0"/>
              <a:t> strong support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validity</a:t>
            </a:r>
            <a:r>
              <a:rPr lang="de-AT" dirty="0"/>
              <a:t> </a:t>
            </a:r>
            <a:r>
              <a:rPr lang="de-AT" dirty="0" err="1"/>
              <a:t>argument</a:t>
            </a:r>
            <a:endParaRPr lang="de-AT" dirty="0"/>
          </a:p>
          <a:p>
            <a:r>
              <a:rPr lang="en-US" dirty="0"/>
              <a:t>“Subject knowledge is needed by test developers […] to produce </a:t>
            </a:r>
            <a:r>
              <a:rPr lang="en-US" b="1" u="sng" dirty="0"/>
              <a:t>appropriate</a:t>
            </a:r>
            <a:r>
              <a:rPr lang="en-US" dirty="0"/>
              <a:t> […] tasks based on </a:t>
            </a:r>
            <a:r>
              <a:rPr lang="en-US" b="1" u="sng" dirty="0"/>
              <a:t>military scenarios</a:t>
            </a:r>
            <a:r>
              <a:rPr lang="en-US" dirty="0"/>
              <a:t>. […] testers have to […] develop authentic tasks”</a:t>
            </a:r>
            <a:r>
              <a:rPr lang="en-US" baseline="30000" dirty="0"/>
              <a:t>7</a:t>
            </a:r>
            <a:endParaRPr lang="en-US" dirty="0"/>
          </a:p>
          <a:p>
            <a:r>
              <a:rPr lang="en-US" dirty="0"/>
              <a:t>Tests only SHOW the STATUS QUO, consequences for the system have to be solved somewhere else.</a:t>
            </a:r>
            <a:endParaRPr lang="de-AT" dirty="0"/>
          </a:p>
        </p:txBody>
      </p:sp>
      <p:sp>
        <p:nvSpPr>
          <p:cNvPr id="4" name="Textfeld 14">
            <a:extLst>
              <a:ext uri="{FF2B5EF4-FFF2-40B4-BE49-F238E27FC236}">
                <a16:creationId xmlns:a16="http://schemas.microsoft.com/office/drawing/2014/main" id="{6E496886-5BF6-4974-1AB5-69587EA89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758" y="6350501"/>
            <a:ext cx="6145213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de-AT" altLang="de-DE" sz="1050" baseline="30000" dirty="0">
                <a:latin typeface="Franklin Gothic Book" panose="020B0503020102020204" pitchFamily="34" charset="0"/>
              </a:rPr>
              <a:t>7</a:t>
            </a:r>
            <a:r>
              <a:rPr lang="de-AT" altLang="de-DE" sz="1050" dirty="0">
                <a:latin typeface="Franklin Gothic Book" panose="020B0503020102020204" pitchFamily="34" charset="0"/>
              </a:rPr>
              <a:t> Green, R. &amp; Wall, D. (2005): </a:t>
            </a:r>
            <a:r>
              <a:rPr lang="en-US" altLang="de-DE" sz="1050" dirty="0">
                <a:latin typeface="Franklin Gothic Book" panose="020B0503020102020204" pitchFamily="34" charset="0"/>
              </a:rPr>
              <a:t>Language testing in the military: problems, politics and progress. p.396</a:t>
            </a:r>
            <a:endParaRPr lang="de-AT" altLang="de-DE" sz="105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18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B0B0086-2350-8C4E-0DF4-039547EED40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AT" dirty="0" err="1"/>
              <a:t>Good</a:t>
            </a:r>
            <a:r>
              <a:rPr lang="de-AT" dirty="0"/>
              <a:t> prompt?!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28E0E49-8B76-3C1B-F9DC-F16F0C75755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Task: Referring to the following prompt, state your opinion and explain in detail.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Studies have linked social media to depression, body image concerns, self-esteem issues, social anxiety, and other problems. Therefore, some would argue that social media is everything but social. </a:t>
            </a:r>
          </a:p>
          <a:p>
            <a:pPr marL="0" indent="0">
              <a:buNone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6764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B0B0086-2350-8C4E-0DF4-039547EED40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AT" dirty="0" err="1"/>
              <a:t>Good</a:t>
            </a:r>
            <a:r>
              <a:rPr lang="de-AT" dirty="0"/>
              <a:t> prompt?!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28E0E49-8B76-3C1B-F9DC-F16F0C75755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Task: Referring to the following prompt, state your opinion and explain in detail.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Studies have linked social media to depression, body image concerns, self-esteem issues, social anxiety, and other problems. Therefore, some would argue that social media is everything but social. </a:t>
            </a:r>
            <a:r>
              <a:rPr lang="en-US" dirty="0">
                <a:solidFill>
                  <a:srgbClr val="FF0000"/>
                </a:solidFill>
              </a:rPr>
              <a:t>However, social media is commonly used by soldiers in missions abroad giving them a slight feeling of home.</a:t>
            </a:r>
          </a:p>
          <a:p>
            <a:pPr marL="0" indent="0">
              <a:buNone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02262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0DFC7EB-87BA-47D3-ABE3-AB2DF7105BE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967" y="3754840"/>
            <a:ext cx="5516729" cy="310316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8F68803C-B4A6-4873-B2C1-17E524DB79A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89" y="1242661"/>
            <a:ext cx="3763334" cy="3957989"/>
          </a:xfrm>
          <a:prstGeom prst="rect">
            <a:avLst/>
          </a:prstGeom>
        </p:spPr>
      </p:pic>
      <p:sp>
        <p:nvSpPr>
          <p:cNvPr id="5" name="Textplatzhalter 2"/>
          <p:cNvSpPr>
            <a:spLocks noGrp="1"/>
          </p:cNvSpPr>
          <p:nvPr>
            <p:ph type="body" sz="quarter" idx="4294967295"/>
          </p:nvPr>
        </p:nvSpPr>
        <p:spPr>
          <a:xfrm>
            <a:off x="3107764" y="657627"/>
            <a:ext cx="6376987" cy="14398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FontTx/>
              <a:buNone/>
              <a:defRPr/>
            </a:pPr>
            <a:endParaRPr lang="de-AT" sz="2400" dirty="0"/>
          </a:p>
          <a:p>
            <a:pPr marL="0" indent="0">
              <a:buFontTx/>
              <a:buNone/>
              <a:defRPr/>
            </a:pPr>
            <a:r>
              <a:rPr lang="de-AT" sz="3600" b="1" dirty="0" err="1">
                <a:latin typeface="Franklin Gothic Book" panose="020B0503020102020204" pitchFamily="34" charset="0"/>
              </a:rPr>
              <a:t>Thank</a:t>
            </a:r>
            <a:r>
              <a:rPr lang="de-AT" sz="3600" b="1" dirty="0">
                <a:latin typeface="Franklin Gothic Book" panose="020B0503020102020204" pitchFamily="34" charset="0"/>
              </a:rPr>
              <a:t> </a:t>
            </a:r>
            <a:r>
              <a:rPr lang="de-AT" sz="3600" b="1" dirty="0" err="1">
                <a:latin typeface="Franklin Gothic Book" panose="020B0503020102020204" pitchFamily="34" charset="0"/>
              </a:rPr>
              <a:t>you</a:t>
            </a:r>
            <a:r>
              <a:rPr lang="de-AT" sz="3600" b="1" dirty="0">
                <a:latin typeface="Franklin Gothic Book" panose="020B0503020102020204" pitchFamily="34" charset="0"/>
              </a:rPr>
              <a:t> </a:t>
            </a:r>
            <a:r>
              <a:rPr lang="de-AT" sz="3600" b="1" dirty="0" err="1">
                <a:latin typeface="Franklin Gothic Book" panose="020B0503020102020204" pitchFamily="34" charset="0"/>
              </a:rPr>
              <a:t>for</a:t>
            </a:r>
            <a:r>
              <a:rPr lang="de-AT" sz="3600" b="1" dirty="0">
                <a:latin typeface="Franklin Gothic Book" panose="020B0503020102020204" pitchFamily="34" charset="0"/>
              </a:rPr>
              <a:t> </a:t>
            </a:r>
            <a:r>
              <a:rPr lang="de-AT" sz="3600" b="1" dirty="0" err="1">
                <a:latin typeface="Franklin Gothic Book" panose="020B0503020102020204" pitchFamily="34" charset="0"/>
              </a:rPr>
              <a:t>your</a:t>
            </a:r>
            <a:r>
              <a:rPr lang="de-AT" sz="3600" b="1" dirty="0">
                <a:latin typeface="Franklin Gothic Book" panose="020B0503020102020204" pitchFamily="34" charset="0"/>
              </a:rPr>
              <a:t> </a:t>
            </a:r>
            <a:r>
              <a:rPr lang="de-AT" sz="3600" b="1" dirty="0" err="1">
                <a:latin typeface="Franklin Gothic Book" panose="020B0503020102020204" pitchFamily="34" charset="0"/>
              </a:rPr>
              <a:t>attention</a:t>
            </a:r>
            <a:r>
              <a:rPr lang="de-AT" sz="3600" b="1" dirty="0">
                <a:latin typeface="Franklin Gothic Book" panose="020B0503020102020204" pitchFamily="34" charset="0"/>
              </a:rPr>
              <a:t>!</a:t>
            </a:r>
          </a:p>
        </p:txBody>
      </p:sp>
      <p:sp>
        <p:nvSpPr>
          <p:cNvPr id="8" name="Textplatzhalter 2"/>
          <p:cNvSpPr txBox="1">
            <a:spLocks/>
          </p:cNvSpPr>
          <p:nvPr/>
        </p:nvSpPr>
        <p:spPr>
          <a:xfrm>
            <a:off x="0" y="5480884"/>
            <a:ext cx="5144878" cy="4396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altLang="de-DE" dirty="0">
                <a:solidFill>
                  <a:srgbClr val="FF0000"/>
                </a:solidFill>
              </a:rPr>
              <a:t>More languages - More security!</a:t>
            </a:r>
          </a:p>
          <a:p>
            <a:pPr marL="0" indent="0">
              <a:buFontTx/>
              <a:buNone/>
              <a:defRPr/>
            </a:pPr>
            <a:endParaRPr lang="de-AT" dirty="0"/>
          </a:p>
          <a:p>
            <a:pPr marL="0" indent="0">
              <a:buFontTx/>
              <a:buNone/>
              <a:defRPr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0999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B0B0086-2350-8C4E-0DF4-039547EED40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AT" dirty="0" err="1"/>
              <a:t>Good</a:t>
            </a:r>
            <a:r>
              <a:rPr lang="de-AT" dirty="0"/>
              <a:t> prompt?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28E0E49-8B76-3C1B-F9DC-F16F0C75755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Task: Referring to the following prompt, state your opinion and explain in detail.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Studies have linked social media to depression, body image concerns, self-esteem issues, social anxiety and other problems. Therefore, some would argue that social media is everything but social. </a:t>
            </a:r>
          </a:p>
          <a:p>
            <a:pPr marL="0" indent="0">
              <a:buNone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01900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6B102E5-AEB1-F4C3-C18C-29BA1CB1A4B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AT" dirty="0" err="1"/>
              <a:t>Literature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B1E2539-75BC-59D4-283E-4048AA48C43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1600" dirty="0"/>
              <a:t>ATrainP-5 (2016): Language Proficiency Levels. Allied Training Publication. NATO Standardization Office.	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Green, R &amp; Wall, D. (2005): Language testing in the military: problems, politics and progress. Language Testing Vol.22, Issue 3, p. 379-398.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Hughes, A. (2003): Testing for Language Teachers. Second Edition. Cambridge University Press.</a:t>
            </a:r>
          </a:p>
          <a:p>
            <a:pPr>
              <a:lnSpc>
                <a:spcPct val="100000"/>
              </a:lnSpc>
            </a:pPr>
            <a:r>
              <a:rPr lang="en-US" sz="1600" dirty="0" err="1"/>
              <a:t>Lepak</a:t>
            </a:r>
            <a:r>
              <a:rPr lang="en-US" sz="1600" dirty="0"/>
              <a:t>, D./Snell, S. (1999): </a:t>
            </a:r>
            <a:r>
              <a:rPr lang="en-US" sz="1600" i="1" dirty="0"/>
              <a:t>The Human Resource Architecture: Toward a Theory of Human Capital Allocation and Development</a:t>
            </a:r>
            <a:r>
              <a:rPr lang="en-US" sz="1600" dirty="0"/>
              <a:t>. The Academy of Management Review, Vol. 24, No.1, p. 31-48.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Kruger, J. &amp; Dunning, D. (1999): Unskilled and Unaware of It: How Difficulties in Recognizing One’s Own Incompetence Lead to Inflate Self-Assessments. Journal of Personality and Social Psychology. Vol. 77, No.6, p.1121-1134</a:t>
            </a:r>
          </a:p>
          <a:p>
            <a:pPr>
              <a:lnSpc>
                <a:spcPct val="100000"/>
              </a:lnSpc>
            </a:pPr>
            <a:r>
              <a:rPr lang="en-US" sz="1600" dirty="0" err="1"/>
              <a:t>Siddiek</a:t>
            </a:r>
            <a:r>
              <a:rPr lang="en-US" sz="1600" dirty="0"/>
              <a:t>, A. G. (2010). </a:t>
            </a:r>
            <a:r>
              <a:rPr lang="en-US" sz="1600" i="1" dirty="0"/>
              <a:t>The impact of test content validity on language teaching and learning</a:t>
            </a:r>
            <a:r>
              <a:rPr lang="en-US" sz="1600" dirty="0"/>
              <a:t>. Asian Social Science. Vol.6, No.12, p.133-143.</a:t>
            </a:r>
          </a:p>
          <a:p>
            <a:endParaRPr lang="en-US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2824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DD5659E-1924-D154-4F94-AC23E57BC61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AT" dirty="0"/>
              <a:t>BILC mission</a:t>
            </a:r>
            <a:r>
              <a:rPr lang="de-AT" baseline="30000" dirty="0"/>
              <a:t>1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15AA75-A12F-090C-39AD-2E1BE911095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To </a:t>
            </a:r>
            <a:r>
              <a:rPr lang="en-US" b="1" u="sng" dirty="0"/>
              <a:t>promote and foster interoperability </a:t>
            </a:r>
            <a:r>
              <a:rPr lang="en-US" dirty="0"/>
              <a:t>among NATO and Partner nations by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furthering standardization of language training and testing,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and </a:t>
            </a:r>
            <a:r>
              <a:rPr lang="en-US" b="1" u="sng" dirty="0"/>
              <a:t>harmonizing language policy.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BILC supports the Alliance through the exchange of knowledge and best practices, in accordance with established procedures and agreements.</a:t>
            </a:r>
            <a:endParaRPr lang="de-AT" dirty="0"/>
          </a:p>
        </p:txBody>
      </p:sp>
      <p:sp>
        <p:nvSpPr>
          <p:cNvPr id="4" name="Textfeld 14">
            <a:extLst>
              <a:ext uri="{FF2B5EF4-FFF2-40B4-BE49-F238E27FC236}">
                <a16:creationId xmlns:a16="http://schemas.microsoft.com/office/drawing/2014/main" id="{F4A80C0B-430C-F866-6C06-130332DC6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372" y="6062663"/>
            <a:ext cx="6145213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de-AT" altLang="de-DE" sz="1050" baseline="30000" dirty="0">
                <a:latin typeface="Franklin Gothic Book" panose="020B0503020102020204" pitchFamily="34" charset="0"/>
              </a:rPr>
              <a:t>1</a:t>
            </a:r>
            <a:r>
              <a:rPr lang="de-AT" altLang="de-DE" sz="1050" dirty="0">
                <a:latin typeface="Franklin Gothic Book" panose="020B0503020102020204" pitchFamily="34" charset="0"/>
              </a:rPr>
              <a:t> Cf. BILC Terms </a:t>
            </a:r>
            <a:r>
              <a:rPr lang="de-AT" altLang="de-DE" sz="1050" dirty="0" err="1">
                <a:latin typeface="Franklin Gothic Book" panose="020B0503020102020204" pitchFamily="34" charset="0"/>
              </a:rPr>
              <a:t>of</a:t>
            </a:r>
            <a:r>
              <a:rPr lang="de-AT" altLang="de-DE" sz="1050" dirty="0">
                <a:latin typeface="Franklin Gothic Book" panose="020B0503020102020204" pitchFamily="34" charset="0"/>
              </a:rPr>
              <a:t> Reference (2016). Edition 1. Mission. </a:t>
            </a:r>
          </a:p>
        </p:txBody>
      </p:sp>
    </p:spTree>
    <p:extLst>
      <p:ext uri="{BB962C8B-B14F-4D97-AF65-F5344CB8AC3E}">
        <p14:creationId xmlns:p14="http://schemas.microsoft.com/office/powerpoint/2010/main" val="1580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DCEE83-4C4C-9925-5448-069FBED58D0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AT" dirty="0"/>
              <a:t>Stakeholders in Military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61AA1B3-43F7-9201-2E8B-92A64126F91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75520" y="1767823"/>
            <a:ext cx="8089273" cy="4228328"/>
          </a:xfrm>
        </p:spPr>
        <p:txBody>
          <a:bodyPr/>
          <a:lstStyle/>
          <a:p>
            <a:r>
              <a:rPr lang="de-AT" dirty="0" err="1"/>
              <a:t>MoD</a:t>
            </a:r>
            <a:endParaRPr lang="de-AT" dirty="0"/>
          </a:p>
          <a:p>
            <a:r>
              <a:rPr lang="de-AT" dirty="0"/>
              <a:t>HR-Division</a:t>
            </a:r>
          </a:p>
          <a:p>
            <a:r>
              <a:rPr lang="de-AT" dirty="0" err="1"/>
              <a:t>Academies</a:t>
            </a:r>
            <a:r>
              <a:rPr lang="de-AT" dirty="0"/>
              <a:t> and Schools</a:t>
            </a:r>
          </a:p>
          <a:p>
            <a:r>
              <a:rPr lang="de-AT" dirty="0"/>
              <a:t>Mission(s) </a:t>
            </a:r>
          </a:p>
          <a:p>
            <a:r>
              <a:rPr lang="de-AT" dirty="0"/>
              <a:t>Soldier(s) </a:t>
            </a:r>
            <a:r>
              <a:rPr lang="de-AT" dirty="0" err="1"/>
              <a:t>themselves</a:t>
            </a:r>
            <a:endParaRPr lang="de-AT" dirty="0"/>
          </a:p>
          <a:p>
            <a:r>
              <a:rPr lang="de-AT" dirty="0"/>
              <a:t>…</a:t>
            </a:r>
          </a:p>
          <a:p>
            <a:pPr marL="0" indent="0">
              <a:buNone/>
            </a:pPr>
            <a:r>
              <a:rPr lang="de-AT" dirty="0" err="1"/>
              <a:t>Each</a:t>
            </a:r>
            <a:r>
              <a:rPr lang="de-AT" dirty="0"/>
              <a:t> </a:t>
            </a:r>
            <a:r>
              <a:rPr lang="de-AT" dirty="0" err="1"/>
              <a:t>with</a:t>
            </a:r>
            <a:r>
              <a:rPr lang="de-AT" dirty="0"/>
              <a:t> different “</a:t>
            </a:r>
            <a:r>
              <a:rPr lang="de-AT" dirty="0" err="1"/>
              <a:t>purpose</a:t>
            </a:r>
            <a:r>
              <a:rPr lang="de-AT" dirty="0"/>
              <a:t>“ </a:t>
            </a:r>
            <a:r>
              <a:rPr lang="de-AT" dirty="0">
                <a:sym typeface="Wingdings" panose="05000000000000000000" pitchFamily="2" charset="2"/>
              </a:rPr>
              <a:t></a:t>
            </a:r>
            <a:r>
              <a:rPr lang="de-AT" dirty="0"/>
              <a:t> </a:t>
            </a:r>
            <a:r>
              <a:rPr lang="de-AT" dirty="0" err="1"/>
              <a:t>Influence</a:t>
            </a:r>
            <a:r>
              <a:rPr lang="de-AT" dirty="0"/>
              <a:t> </a:t>
            </a:r>
            <a:r>
              <a:rPr lang="de-AT" dirty="0" err="1"/>
              <a:t>policy</a:t>
            </a:r>
            <a:endParaRPr lang="de-AT" dirty="0"/>
          </a:p>
          <a:p>
            <a:pPr marL="0" indent="0">
              <a:buNone/>
            </a:pPr>
            <a:r>
              <a:rPr lang="en-US" dirty="0"/>
              <a:t>“Politics plays an important role in many aspects of </a:t>
            </a:r>
            <a:br>
              <a:rPr lang="en-US" dirty="0"/>
            </a:br>
            <a:r>
              <a:rPr lang="en-US" dirty="0"/>
              <a:t>life, and language testing is no exception.”</a:t>
            </a:r>
            <a:r>
              <a:rPr lang="en-US" baseline="30000" dirty="0"/>
              <a:t>1</a:t>
            </a:r>
            <a:endParaRPr lang="de-AT" dirty="0"/>
          </a:p>
        </p:txBody>
      </p:sp>
      <p:sp>
        <p:nvSpPr>
          <p:cNvPr id="5" name="Textfeld 14">
            <a:extLst>
              <a:ext uri="{FF2B5EF4-FFF2-40B4-BE49-F238E27FC236}">
                <a16:creationId xmlns:a16="http://schemas.microsoft.com/office/drawing/2014/main" id="{9CB1025B-B3FF-87D5-B7FF-0D5FFB65E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758" y="6350501"/>
            <a:ext cx="6145213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de-AT" altLang="de-DE" sz="1050" baseline="30000" dirty="0">
                <a:latin typeface="Franklin Gothic Book" panose="020B0503020102020204" pitchFamily="34" charset="0"/>
              </a:rPr>
              <a:t>1</a:t>
            </a:r>
            <a:r>
              <a:rPr lang="de-AT" altLang="de-DE" sz="1050" dirty="0">
                <a:latin typeface="Franklin Gothic Book" panose="020B0503020102020204" pitchFamily="34" charset="0"/>
              </a:rPr>
              <a:t> Green, R &amp; Wall, D. (2005): </a:t>
            </a:r>
            <a:r>
              <a:rPr lang="en-US" altLang="de-DE" sz="1050" dirty="0">
                <a:latin typeface="Franklin Gothic Book" panose="020B0503020102020204" pitchFamily="34" charset="0"/>
              </a:rPr>
              <a:t>Language testing in the military: problems, politics and progress. p.390</a:t>
            </a:r>
            <a:endParaRPr lang="de-AT" altLang="de-DE" sz="105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59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DFD69D7-A902-BC13-5CE6-37D54EC423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AT" dirty="0" err="1"/>
              <a:t>Demographics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3CE05CF-FCDF-972C-6451-15A914F8249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9" name="Grafik 8" descr="Ein Bild, das Text, Screenshot, Schrift, Design enthält.&#10;&#10;Automatisch generierte Beschreibung">
            <a:extLst>
              <a:ext uri="{FF2B5EF4-FFF2-40B4-BE49-F238E27FC236}">
                <a16:creationId xmlns:a16="http://schemas.microsoft.com/office/drawing/2014/main" id="{21FEA8B3-2A2B-3E85-43CA-6F1B86B29E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624" y="1950132"/>
            <a:ext cx="5487941" cy="40775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Grafik 5" descr="Ein Bild, das Text, Diagramm, Screenshot, Reihe enthält.&#10;&#10;Automatisch generierte Beschreibung">
            <a:extLst>
              <a:ext uri="{FF2B5EF4-FFF2-40B4-BE49-F238E27FC236}">
                <a16:creationId xmlns:a16="http://schemas.microsoft.com/office/drawing/2014/main" id="{7B60BC7B-C581-04A1-939B-E5B9A224C2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624" y="720450"/>
            <a:ext cx="5629275" cy="595312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Grafik 4" descr="Ein Bild, das Text, Screenshot, Reihe, Schrift enthält.&#10;&#10;Automatisch generierte Beschreibung">
            <a:extLst>
              <a:ext uri="{FF2B5EF4-FFF2-40B4-BE49-F238E27FC236}">
                <a16:creationId xmlns:a16="http://schemas.microsoft.com/office/drawing/2014/main" id="{838D1A5C-FA10-32CE-5B80-A23F697976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743" y="1860331"/>
            <a:ext cx="6732563" cy="439688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1754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DFD69D7-A902-BC13-5CE6-37D54EC423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AT" dirty="0" err="1"/>
              <a:t>Demographics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3CE05CF-FCDF-972C-6451-15A914F8249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5" name="Grafik 4" descr="Ein Bild, das Text, Diagramm, Screenshot enthält.&#10;&#10;Automatisch generierte Beschreibung">
            <a:extLst>
              <a:ext uri="{FF2B5EF4-FFF2-40B4-BE49-F238E27FC236}">
                <a16:creationId xmlns:a16="http://schemas.microsoft.com/office/drawing/2014/main" id="{A317DDA0-1B7A-9D6D-CCFC-295BAE6B2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99" y="1950132"/>
            <a:ext cx="8141001" cy="45793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C8414440-1ABA-5B87-8015-1CD0CCE0B563}"/>
              </a:ext>
            </a:extLst>
          </p:cNvPr>
          <p:cNvSpPr txBox="1"/>
          <p:nvPr/>
        </p:nvSpPr>
        <p:spPr>
          <a:xfrm rot="945059">
            <a:off x="1194434" y="3908614"/>
            <a:ext cx="675513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AT" sz="2400" dirty="0"/>
              <a:t>On Average: 12% </a:t>
            </a:r>
            <a:r>
              <a:rPr lang="de-AT" sz="2400" dirty="0" err="1"/>
              <a:t>fewer</a:t>
            </a:r>
            <a:r>
              <a:rPr lang="de-AT" sz="2400" dirty="0"/>
              <a:t> </a:t>
            </a:r>
            <a:r>
              <a:rPr lang="de-AT" sz="2400" dirty="0" err="1"/>
              <a:t>people</a:t>
            </a:r>
            <a:r>
              <a:rPr lang="de-AT" sz="2400" dirty="0"/>
              <a:t> in </a:t>
            </a:r>
            <a:r>
              <a:rPr lang="de-AT" sz="2400" dirty="0" err="1"/>
              <a:t>the</a:t>
            </a:r>
            <a:r>
              <a:rPr lang="de-AT" sz="2400" dirty="0"/>
              <a:t> “</a:t>
            </a:r>
            <a:r>
              <a:rPr lang="de-AT" sz="2400" dirty="0" err="1"/>
              <a:t>work</a:t>
            </a:r>
            <a:r>
              <a:rPr lang="de-AT" sz="2400" dirty="0"/>
              <a:t> </a:t>
            </a:r>
            <a:r>
              <a:rPr lang="de-AT" sz="2400" dirty="0" err="1"/>
              <a:t>force</a:t>
            </a:r>
            <a:r>
              <a:rPr lang="de-AT" sz="2400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414826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AF3207F-FD06-D661-DC34-CD67537BD68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de-AT" dirty="0" err="1"/>
              <a:t>Demographics</a:t>
            </a:r>
            <a:r>
              <a:rPr lang="de-AT" dirty="0"/>
              <a:t> </a:t>
            </a:r>
            <a:r>
              <a:rPr lang="de-AT" dirty="0" err="1"/>
              <a:t>influence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11A7838-41D4-516A-D9C5-B04F2078F55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Fewer children</a:t>
            </a:r>
          </a:p>
          <a:p>
            <a:r>
              <a:rPr lang="en-US" dirty="0"/>
              <a:t>Longer life-expectancy</a:t>
            </a:r>
          </a:p>
          <a:p>
            <a:r>
              <a:rPr lang="en-US" dirty="0"/>
              <a:t>Fewer people in “work force“</a:t>
            </a:r>
          </a:p>
          <a:p>
            <a:r>
              <a:rPr lang="en-US" dirty="0"/>
              <a:t>Future AI-development </a:t>
            </a:r>
            <a:r>
              <a:rPr lang="en-US" dirty="0">
                <a:sym typeface="Wingdings" panose="05000000000000000000" pitchFamily="2" charset="2"/>
              </a:rPr>
              <a:t> fewer educated people have higher unemployment rates</a:t>
            </a:r>
          </a:p>
          <a:p>
            <a:r>
              <a:rPr lang="en-US" dirty="0">
                <a:sym typeface="Wingdings" panose="05000000000000000000" pitchFamily="2" charset="2"/>
              </a:rPr>
              <a:t> more budget spending on social security (health, unemployment etc.) 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Therefore, Mil will have to fight for budgets and have less potential to recruit personnel. </a:t>
            </a:r>
          </a:p>
        </p:txBody>
      </p:sp>
    </p:spTree>
    <p:extLst>
      <p:ext uri="{BB962C8B-B14F-4D97-AF65-F5344CB8AC3E}">
        <p14:creationId xmlns:p14="http://schemas.microsoft.com/office/powerpoint/2010/main" val="204355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14">
            <a:extLst>
              <a:ext uri="{FF2B5EF4-FFF2-40B4-BE49-F238E27FC236}">
                <a16:creationId xmlns:a16="http://schemas.microsoft.com/office/drawing/2014/main" id="{87013F74-F422-EAE6-5A75-B183D3E81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758" y="6207642"/>
            <a:ext cx="614521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de-AT" altLang="de-DE" sz="1050" baseline="30000" dirty="0">
                <a:latin typeface="Franklin Gothic Book" panose="020B0503020102020204" pitchFamily="34" charset="0"/>
              </a:rPr>
              <a:t>2</a:t>
            </a:r>
            <a:r>
              <a:rPr lang="de-AT" altLang="de-DE" sz="1050" dirty="0">
                <a:latin typeface="Franklin Gothic Book" panose="020B0503020102020204" pitchFamily="34" charset="0"/>
              </a:rPr>
              <a:t> </a:t>
            </a:r>
            <a:r>
              <a:rPr lang="de-AT" altLang="de-DE" sz="1050" dirty="0" err="1">
                <a:latin typeface="Franklin Gothic Book" panose="020B0503020102020204" pitchFamily="34" charset="0"/>
              </a:rPr>
              <a:t>Siddiek</a:t>
            </a:r>
            <a:r>
              <a:rPr lang="de-AT" altLang="de-DE" sz="1050" dirty="0">
                <a:latin typeface="Franklin Gothic Book" panose="020B0503020102020204" pitchFamily="34" charset="0"/>
              </a:rPr>
              <a:t>, A.G. (2010): The Impact </a:t>
            </a:r>
            <a:r>
              <a:rPr lang="de-AT" altLang="de-DE" sz="1050" dirty="0" err="1">
                <a:latin typeface="Franklin Gothic Book" panose="020B0503020102020204" pitchFamily="34" charset="0"/>
              </a:rPr>
              <a:t>of</a:t>
            </a:r>
            <a:r>
              <a:rPr lang="de-AT" altLang="de-DE" sz="1050" dirty="0">
                <a:latin typeface="Franklin Gothic Book" panose="020B0503020102020204" pitchFamily="34" charset="0"/>
              </a:rPr>
              <a:t> Test Content </a:t>
            </a:r>
            <a:r>
              <a:rPr lang="de-AT" altLang="de-DE" sz="1050" dirty="0" err="1">
                <a:latin typeface="Franklin Gothic Book" panose="020B0503020102020204" pitchFamily="34" charset="0"/>
              </a:rPr>
              <a:t>Validity</a:t>
            </a:r>
            <a:r>
              <a:rPr lang="de-AT" altLang="de-DE" sz="1050" dirty="0">
                <a:latin typeface="Franklin Gothic Book" panose="020B0503020102020204" pitchFamily="34" charset="0"/>
              </a:rPr>
              <a:t> on Language Teaching and Learning. p.137. </a:t>
            </a:r>
          </a:p>
          <a:p>
            <a:r>
              <a:rPr lang="de-AT" altLang="de-DE" sz="1050" baseline="30000" dirty="0">
                <a:latin typeface="Franklin Gothic Book" panose="020B0503020102020204" pitchFamily="34" charset="0"/>
              </a:rPr>
              <a:t>3</a:t>
            </a:r>
            <a:r>
              <a:rPr lang="de-AT" altLang="de-DE" sz="1050" dirty="0">
                <a:latin typeface="Franklin Gothic Book" panose="020B0503020102020204" pitchFamily="34" charset="0"/>
              </a:rPr>
              <a:t> Hughes, A. (2003): </a:t>
            </a:r>
            <a:r>
              <a:rPr lang="de-AT" altLang="de-DE" sz="1050" dirty="0" err="1">
                <a:latin typeface="Franklin Gothic Book" panose="020B0503020102020204" pitchFamily="34" charset="0"/>
              </a:rPr>
              <a:t>Testing</a:t>
            </a:r>
            <a:r>
              <a:rPr lang="de-AT" altLang="de-DE" sz="1050" dirty="0">
                <a:latin typeface="Franklin Gothic Book" panose="020B0503020102020204" pitchFamily="34" charset="0"/>
              </a:rPr>
              <a:t> </a:t>
            </a:r>
            <a:r>
              <a:rPr lang="de-AT" altLang="de-DE" sz="1050" dirty="0" err="1">
                <a:latin typeface="Franklin Gothic Book" panose="020B0503020102020204" pitchFamily="34" charset="0"/>
              </a:rPr>
              <a:t>for</a:t>
            </a:r>
            <a:r>
              <a:rPr lang="de-AT" altLang="de-DE" sz="1050" dirty="0">
                <a:latin typeface="Franklin Gothic Book" panose="020B0503020102020204" pitchFamily="34" charset="0"/>
              </a:rPr>
              <a:t> Language Teachers. p.33.</a:t>
            </a: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6B102E5-AEB1-F4C3-C18C-29BA1CB1A4B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AT" dirty="0"/>
              <a:t>Face </a:t>
            </a:r>
            <a:r>
              <a:rPr lang="de-AT" dirty="0" err="1"/>
              <a:t>validity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B1E2539-75BC-59D4-283E-4048AA48C43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”A test is said to have face validity, if looks as if it, measures what it is supposed to measure”.</a:t>
            </a:r>
            <a:r>
              <a:rPr lang="en-US" baseline="30000" dirty="0"/>
              <a:t>2</a:t>
            </a:r>
            <a:endParaRPr lang="en-US" dirty="0"/>
          </a:p>
          <a:p>
            <a:r>
              <a:rPr lang="en-US" dirty="0"/>
              <a:t>”A test which does not have face validity may not be accepted by candidates, teachers, education authorities or employers. It may simply not be used;”</a:t>
            </a:r>
            <a:r>
              <a:rPr lang="en-US" baseline="30000" dirty="0"/>
              <a:t>3</a:t>
            </a:r>
          </a:p>
          <a:p>
            <a:endParaRPr lang="en-US" dirty="0"/>
          </a:p>
          <a:p>
            <a:r>
              <a:rPr lang="en-US" dirty="0"/>
              <a:t>It is all about acceptance of the test. </a:t>
            </a:r>
          </a:p>
        </p:txBody>
      </p:sp>
    </p:spTree>
    <p:extLst>
      <p:ext uri="{BB962C8B-B14F-4D97-AF65-F5344CB8AC3E}">
        <p14:creationId xmlns:p14="http://schemas.microsoft.com/office/powerpoint/2010/main" val="91494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74CF8BE-607E-CE28-1272-53368AB3020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AT" dirty="0"/>
              <a:t>Writing Level 3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BF5BCEB-62DD-68D1-5426-718FF55AFA5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“Can </a:t>
            </a:r>
            <a:r>
              <a:rPr lang="en-US" dirty="0">
                <a:solidFill>
                  <a:srgbClr val="00B0F0"/>
                </a:solidFill>
              </a:rPr>
              <a:t>write about special fields of competence </a:t>
            </a:r>
            <a:r>
              <a:rPr lang="en-US" dirty="0"/>
              <a:t>with considerable ease. Can use the written language for essay-length argumentation, analysis, hypothesis, and extensive explanation, narration, and description. Can </a:t>
            </a:r>
            <a:r>
              <a:rPr lang="en-US" dirty="0">
                <a:solidFill>
                  <a:srgbClr val="00B0F0"/>
                </a:solidFill>
              </a:rPr>
              <a:t>convey abstract concepts </a:t>
            </a:r>
            <a:r>
              <a:rPr lang="en-US" dirty="0"/>
              <a:t>when writing about complex topics (which may </a:t>
            </a:r>
            <a:r>
              <a:rPr lang="en-US" dirty="0">
                <a:solidFill>
                  <a:srgbClr val="00B0F0"/>
                </a:solidFill>
              </a:rPr>
              <a:t>include economics, culture, science, and technology</a:t>
            </a:r>
            <a:r>
              <a:rPr lang="en-US" dirty="0"/>
              <a:t>) as well as </a:t>
            </a:r>
            <a:r>
              <a:rPr lang="en-US" dirty="0">
                <a:solidFill>
                  <a:srgbClr val="00B0F0"/>
                </a:solidFill>
              </a:rPr>
              <a:t>his/her professional field</a:t>
            </a:r>
            <a:r>
              <a:rPr lang="en-US" dirty="0"/>
              <a:t>.”</a:t>
            </a:r>
            <a:r>
              <a:rPr lang="en-US" baseline="30000" dirty="0"/>
              <a:t>4</a:t>
            </a:r>
            <a:endParaRPr lang="de-AT" dirty="0"/>
          </a:p>
        </p:txBody>
      </p:sp>
      <p:sp>
        <p:nvSpPr>
          <p:cNvPr id="4" name="Textfeld 14">
            <a:extLst>
              <a:ext uri="{FF2B5EF4-FFF2-40B4-BE49-F238E27FC236}">
                <a16:creationId xmlns:a16="http://schemas.microsoft.com/office/drawing/2014/main" id="{4B743971-D086-18E7-C25F-CC8D2AB5F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758" y="6350501"/>
            <a:ext cx="6145213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de-AT" altLang="de-DE" sz="1050" baseline="30000" dirty="0">
                <a:latin typeface="Franklin Gothic Book" panose="020B0503020102020204" pitchFamily="34" charset="0"/>
              </a:rPr>
              <a:t>4</a:t>
            </a:r>
            <a:r>
              <a:rPr lang="de-AT" altLang="de-DE" sz="1050" dirty="0">
                <a:latin typeface="Franklin Gothic Book" panose="020B0503020102020204" pitchFamily="34" charset="0"/>
              </a:rPr>
              <a:t> ATrainP-5 (2016)</a:t>
            </a:r>
            <a:r>
              <a:rPr lang="en-US" altLang="de-DE" sz="1050" dirty="0">
                <a:latin typeface="Franklin Gothic Book" panose="020B0503020102020204" pitchFamily="34" charset="0"/>
              </a:rPr>
              <a:t>: Language Proficiency Levels. p.A8</a:t>
            </a:r>
            <a:endParaRPr lang="de-AT" altLang="de-DE" sz="105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57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UnserHeer_Präsentation">
  <a:themeElements>
    <a:clrScheme name="Office-Desig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Design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5" id="{CA1D3C80-0A2F-F543-8D5E-8953B9CA20BC}" vid="{D7B0C419-6522-F54C-9F3D-76F7A5D9A3B2}"/>
    </a:ext>
  </a:extLst>
</a:theme>
</file>

<file path=ppt/theme/theme2.xml><?xml version="1.0" encoding="utf-8"?>
<a:theme xmlns:a="http://schemas.openxmlformats.org/drawingml/2006/main" name="1_UnserHeer_Präsentation">
  <a:themeElements>
    <a:clrScheme name="Office-Desig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Design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5" id="{CA1D3C80-0A2F-F543-8D5E-8953B9CA20BC}" vid="{D7B0C419-6522-F54C-9F3D-76F7A5D9A3B2}"/>
    </a:ext>
  </a:extLst>
</a:theme>
</file>

<file path=ppt/theme/theme3.xml><?xml version="1.0" encoding="utf-8"?>
<a:theme xmlns:a="http://schemas.openxmlformats.org/drawingml/2006/main" name="2_UnserHeer_Präsentation">
  <a:themeElements>
    <a:clrScheme name="Office-Desig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Design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5" id="{CA1D3C80-0A2F-F543-8D5E-8953B9CA20BC}" vid="{D7B0C419-6522-F54C-9F3D-76F7A5D9A3B2}"/>
    </a:ext>
  </a:extLst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Folienmaster neu</Template>
  <TotalTime>0</TotalTime>
  <Words>1238</Words>
  <Application>Microsoft Office PowerPoint</Application>
  <PresentationFormat>On-screen Show (4:3)</PresentationFormat>
  <Paragraphs>94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Calibri Light</vt:lpstr>
      <vt:lpstr>Franklin Gothic Book</vt:lpstr>
      <vt:lpstr>Franklin Gothic Demi</vt:lpstr>
      <vt:lpstr>Franklin Gothic Medium</vt:lpstr>
      <vt:lpstr>Times New Roman</vt:lpstr>
      <vt:lpstr>UnserHeer_Präsentation</vt:lpstr>
      <vt:lpstr>1_UnserHeer_Präsentation</vt:lpstr>
      <vt:lpstr>2_UnserHeer_Präsentation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BMLV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xsxn</dc:creator>
  <cp:lastModifiedBy>Conference Monika</cp:lastModifiedBy>
  <cp:revision>241</cp:revision>
  <cp:lastPrinted>2018-04-16T13:56:52Z</cp:lastPrinted>
  <dcterms:created xsi:type="dcterms:W3CDTF">2014-04-30T07:06:41Z</dcterms:created>
  <dcterms:modified xsi:type="dcterms:W3CDTF">2023-09-07T05:25:21Z</dcterms:modified>
</cp:coreProperties>
</file>