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56" r:id="rId6"/>
    <p:sldId id="300" r:id="rId7"/>
    <p:sldId id="316" r:id="rId8"/>
    <p:sldId id="306" r:id="rId9"/>
    <p:sldId id="308" r:id="rId10"/>
    <p:sldId id="321" r:id="rId11"/>
    <p:sldId id="315" r:id="rId12"/>
    <p:sldId id="309" r:id="rId13"/>
    <p:sldId id="322" r:id="rId14"/>
    <p:sldId id="312" r:id="rId15"/>
    <p:sldId id="313" r:id="rId16"/>
    <p:sldId id="310" r:id="rId17"/>
    <p:sldId id="319" r:id="rId18"/>
    <p:sldId id="320" r:id="rId19"/>
    <p:sldId id="311" r:id="rId20"/>
    <p:sldId id="304" r:id="rId21"/>
    <p:sldId id="323" r:id="rId2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732" autoAdjust="0"/>
  </p:normalViewPr>
  <p:slideViewPr>
    <p:cSldViewPr>
      <p:cViewPr>
        <p:scale>
          <a:sx n="100" d="100"/>
          <a:sy n="100" d="100"/>
        </p:scale>
        <p:origin x="-79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3B3-79A1-4672-A6EC-B7C39AEB0AA0}" type="datetimeFigureOut">
              <a:rPr lang="en-GB" smtClean="0"/>
              <a:pPr/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E986-CE73-4FC9-A402-EDD3B23A7A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345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9D28-6676-4614-8619-7E5A10CF14D5}" type="datetimeFigureOut">
              <a:rPr lang="en-GB" smtClean="0"/>
              <a:pPr/>
              <a:t>13/10/2018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D6B0-B234-4FB5-9E96-173E97E44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54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896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84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84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84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84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84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84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572642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7664" y="1772816"/>
            <a:ext cx="7268344" cy="50648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572642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662064"/>
            <a:ext cx="6400800" cy="478904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solidFill>
            <a:srgbClr val="57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36512" y="-99392"/>
            <a:ext cx="92170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059112" y="3212977"/>
            <a:ext cx="5761360" cy="432048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Venue</a:t>
            </a:r>
            <a:endParaRPr lang="en-GB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427984" y="5762439"/>
            <a:ext cx="4720630" cy="78153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pic>
        <p:nvPicPr>
          <p:cNvPr id="1026" name="Picture 2" descr="G:\Graphics\LOGOS\Joint Force Development JFD\JFD Pur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6" y="312776"/>
            <a:ext cx="1762754" cy="968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19" y="5741654"/>
            <a:ext cx="4747493" cy="80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95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504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389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7099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4425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0534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756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879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356176"/>
            <a:ext cx="457200" cy="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7AB30C-ECE9-4D76-9F68-9B67883A2C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60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5911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184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4171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85056"/>
            <a:ext cx="7772400" cy="9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4960"/>
            <a:ext cx="7772400" cy="39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4" name="hc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41171"/>
            <a:ext cx="9144000" cy="648072"/>
          </a:xfrm>
          <a:prstGeom prst="rect">
            <a:avLst/>
          </a:prstGeom>
          <a:solidFill>
            <a:srgbClr val="57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237073" y="6381328"/>
            <a:ext cx="543938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© Crown Copyright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3233031" y="6068144"/>
            <a:ext cx="543938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en-GB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Force Development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83568" y="6108007"/>
            <a:ext cx="902879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r">
              <a:defRPr/>
            </a:pPr>
            <a:fld id="{77BFB647-1296-49A2-AC82-DF0A7F2E1187}" type="datetime1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13/10/2018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-220594" y="6090672"/>
            <a:ext cx="902879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r">
              <a:defRPr/>
            </a:pPr>
            <a:fld id="{205D6360-367A-4B97-BD97-379FC0DD329B}" type="slidenum"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c"/>
          <p:cNvSpPr txBox="1"/>
          <p:nvPr/>
        </p:nvSpPr>
        <p:spPr>
          <a:xfrm>
            <a:off x="0" y="6711171"/>
            <a:ext cx="914400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 smtClean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i="0" u="none" kern="1200">
          <a:solidFill>
            <a:srgbClr val="5726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i="0" u="none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3968" y="4509120"/>
            <a:ext cx="4464496" cy="478904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Major David Gibb MA </a:t>
            </a:r>
            <a:r>
              <a:rPr lang="en-GB" altLang="en-US" dirty="0" err="1" smtClean="0"/>
              <a:t>AGC</a:t>
            </a:r>
            <a:r>
              <a:rPr lang="en-GB" altLang="en-US" dirty="0" smtClean="0"/>
              <a:t>(ETS)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4008" y="5085184"/>
            <a:ext cx="4104456" cy="432048"/>
          </a:xfrm>
        </p:spPr>
        <p:txBody>
          <a:bodyPr>
            <a:normAutofit/>
          </a:bodyPr>
          <a:lstStyle/>
          <a:p>
            <a:r>
              <a:rPr lang="en-GB" dirty="0" smtClean="0"/>
              <a:t>BILC – October 2018</a:t>
            </a:r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936104"/>
          </a:xfrm>
        </p:spPr>
        <p:txBody>
          <a:bodyPr/>
          <a:lstStyle/>
          <a:p>
            <a:pPr algn="ctr"/>
            <a:r>
              <a:rPr lang="en-GB" sz="2400" b="0" dirty="0" smtClean="0"/>
              <a:t>Defence Requirements Authority for Culture and Language (DRACL)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91440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“</a:t>
            </a:r>
            <a:r>
              <a:rPr lang="en-GB" sz="3200" dirty="0"/>
              <a:t>Understanding the value added by foreign language skills</a:t>
            </a:r>
            <a:r>
              <a:rPr lang="en-GB" sz="3200" dirty="0" smtClean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022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4624"/>
            <a:ext cx="8363272" cy="1143000"/>
          </a:xfrm>
        </p:spPr>
        <p:txBody>
          <a:bodyPr/>
          <a:lstStyle/>
          <a:p>
            <a:r>
              <a:rPr lang="en-GB" dirty="0" smtClean="0">
                <a:ea typeface="Times New Roman"/>
              </a:rPr>
              <a:t>How </a:t>
            </a:r>
            <a:r>
              <a:rPr lang="en-GB" dirty="0">
                <a:ea typeface="Times New Roman"/>
              </a:rPr>
              <a:t>is value added and how can this value be measured?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05273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ea typeface="Times New Roman"/>
              </a:rPr>
              <a:t>When asked to describe the value that foreign language education adds to their </a:t>
            </a:r>
            <a:r>
              <a:rPr lang="en-GB" sz="2400" dirty="0" smtClean="0">
                <a:ea typeface="Times New Roman"/>
              </a:rPr>
              <a:t>organisation, </a:t>
            </a:r>
            <a:r>
              <a:rPr lang="en-GB" sz="2400" dirty="0">
                <a:ea typeface="Times New Roman"/>
              </a:rPr>
              <a:t>responses included</a:t>
            </a:r>
            <a:r>
              <a:rPr lang="en-GB" sz="2400" dirty="0" smtClean="0">
                <a:ea typeface="Times New Roman"/>
              </a:rPr>
              <a:t>:</a:t>
            </a:r>
            <a:endParaRPr lang="en-GB" sz="2400" dirty="0">
              <a:ea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3568" y="2420888"/>
            <a:ext cx="5688632" cy="2520280"/>
            <a:chOff x="9468544" y="908720"/>
            <a:chExt cx="5688632" cy="252028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9468544" y="908720"/>
              <a:ext cx="5688632" cy="2520280"/>
            </a:xfrm>
            <a:prstGeom prst="wedgeRoundRectCallout">
              <a:avLst>
                <a:gd name="adj1" fmla="val -37565"/>
                <a:gd name="adj2" fmla="val 619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56906" y="1201976"/>
              <a:ext cx="4711908" cy="1938992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r>
                <a:rPr lang="en-GB" sz="2400" dirty="0">
                  <a:ea typeface="Times New Roman"/>
                </a:rPr>
                <a:t>‘Foreign language capability enables effective communication between UK Forces and those we are operating alongside, amongst or against</a:t>
              </a:r>
              <a:r>
                <a:rPr lang="en-GB" sz="2400" dirty="0" smtClean="0">
                  <a:ea typeface="Times New Roman"/>
                </a:rPr>
                <a:t>’.</a:t>
              </a:r>
              <a:endParaRPr lang="en-GB" sz="2400" dirty="0"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99792" y="2276872"/>
            <a:ext cx="5688632" cy="2709545"/>
            <a:chOff x="9468544" y="4581127"/>
            <a:chExt cx="5688632" cy="2709545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9468544" y="4581127"/>
              <a:ext cx="5688632" cy="2709545"/>
            </a:xfrm>
            <a:prstGeom prst="wedgeRoundRectCallout">
              <a:avLst>
                <a:gd name="adj1" fmla="val 38452"/>
                <a:gd name="adj2" fmla="val 6454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09306" y="5027692"/>
              <a:ext cx="4711908" cy="1569660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‘It significantly enhances the UNDERSTAND function and helps build relationships and trust with Host nations’.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7214" y="2787126"/>
            <a:ext cx="5688632" cy="2952328"/>
            <a:chOff x="-5941168" y="629072"/>
            <a:chExt cx="5688632" cy="2952328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-5941168" y="629072"/>
              <a:ext cx="5688632" cy="2952328"/>
            </a:xfrm>
            <a:prstGeom prst="wedgeRoundRectCallout">
              <a:avLst>
                <a:gd name="adj1" fmla="val -37565"/>
                <a:gd name="adj2" fmla="val 619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5452806" y="769020"/>
              <a:ext cx="4711908" cy="2677656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‘It increases the overall effectiveness of personnel enabling them to gather vital intelligence to support military forces deployed around the world and allow them to act with greater situational awareness’.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35616" y="3796072"/>
            <a:ext cx="5688632" cy="2086982"/>
            <a:chOff x="-5788768" y="4771018"/>
            <a:chExt cx="5688632" cy="2086982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-5788768" y="4771018"/>
              <a:ext cx="5688632" cy="2086982"/>
            </a:xfrm>
            <a:prstGeom prst="wedgeRoundRectCallout">
              <a:avLst>
                <a:gd name="adj1" fmla="val -6756"/>
                <a:gd name="adj2" fmla="val 6454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5300406" y="4987042"/>
              <a:ext cx="4711908" cy="1569660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‘It is essential in ensuring that legal and political obligations such as Arms Control treaties and agreements are adhered to’.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3938" y="2027456"/>
            <a:ext cx="6400328" cy="3600400"/>
            <a:chOff x="-5788768" y="-2691680"/>
            <a:chExt cx="6400328" cy="360040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-5788768" y="-2691680"/>
              <a:ext cx="6400328" cy="3600400"/>
            </a:xfrm>
            <a:prstGeom prst="wedgeRoundRectCallout">
              <a:avLst>
                <a:gd name="adj1" fmla="val -37565"/>
                <a:gd name="adj2" fmla="val 619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5228398" y="-2403648"/>
              <a:ext cx="5047870" cy="3046988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‘In particularly challenging and sometimes hostile situations, foreign language skills can be the difference between escalation and non-escalation which has been witnessed first-hand.  It is a necessary capability and has literally saved lives on operations’.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574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15816" y="1990090"/>
            <a:ext cx="5688632" cy="2086982"/>
            <a:chOff x="-3916560" y="-1683568"/>
            <a:chExt cx="5688632" cy="2086982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-3916560" y="-1683568"/>
              <a:ext cx="5688632" cy="2086982"/>
            </a:xfrm>
            <a:prstGeom prst="wedgeRoundRectCallout">
              <a:avLst>
                <a:gd name="adj1" fmla="val -728"/>
                <a:gd name="adj2" fmla="val 681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644222" y="-1606336"/>
              <a:ext cx="5200270" cy="1938992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‘Foreign language capability is essential for the successful integration of UK Forces into any Coalition Force or relationship with Partner Nations’.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en-GB" dirty="0" smtClean="0">
                <a:ea typeface="Times New Roman"/>
              </a:rPr>
              <a:t>What </a:t>
            </a:r>
            <a:r>
              <a:rPr lang="en-GB" dirty="0">
                <a:ea typeface="Times New Roman"/>
              </a:rPr>
              <a:t>is the added benefit of having language capability for Defence </a:t>
            </a:r>
            <a:r>
              <a:rPr lang="en-GB" dirty="0" smtClean="0">
                <a:ea typeface="Times New Roman"/>
              </a:rPr>
              <a:t>or </a:t>
            </a:r>
            <a:r>
              <a:rPr lang="en-GB" dirty="0">
                <a:ea typeface="Times New Roman"/>
              </a:rPr>
              <a:t>for the UK?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ea typeface="Times New Roman"/>
              </a:rPr>
              <a:t>When asked what is the value added to Defence as a </a:t>
            </a:r>
            <a:r>
              <a:rPr lang="en-GB" sz="2400" dirty="0" smtClean="0">
                <a:ea typeface="Times New Roman"/>
              </a:rPr>
              <a:t>whole, </a:t>
            </a:r>
            <a:r>
              <a:rPr lang="en-GB" sz="2400" dirty="0">
                <a:ea typeface="Times New Roman"/>
              </a:rPr>
              <a:t>responses included</a:t>
            </a:r>
            <a:r>
              <a:rPr lang="en-GB" sz="2400" dirty="0" smtClean="0">
                <a:ea typeface="Times New Roman"/>
              </a:rPr>
              <a:t>:</a:t>
            </a:r>
            <a:endParaRPr lang="en-GB" sz="2400" dirty="0">
              <a:ea typeface="Times New Rom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31840" y="3599666"/>
            <a:ext cx="5688632" cy="2086982"/>
            <a:chOff x="-3916560" y="3429000"/>
            <a:chExt cx="5688632" cy="2086982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-3916560" y="3429000"/>
              <a:ext cx="5688632" cy="2086982"/>
            </a:xfrm>
            <a:prstGeom prst="wedgeRoundRectCallout">
              <a:avLst>
                <a:gd name="adj1" fmla="val 4295"/>
                <a:gd name="adj2" fmla="val 654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644222" y="3690898"/>
              <a:ext cx="5200270" cy="1569660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‘It gives a professional, pro-active, and diligent impression of the wider Defence in seeking to enhance communication and understanding’.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512" y="2134106"/>
            <a:ext cx="5688632" cy="2086982"/>
            <a:chOff x="-4068960" y="6165304"/>
            <a:chExt cx="5688632" cy="2086982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-4068960" y="6165304"/>
              <a:ext cx="5688632" cy="2086982"/>
            </a:xfrm>
            <a:prstGeom prst="wedgeRoundRectCallout">
              <a:avLst>
                <a:gd name="adj1" fmla="val -6756"/>
                <a:gd name="adj2" fmla="val 6454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796622" y="6242536"/>
              <a:ext cx="5200270" cy="1938992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‘Foreign language capability adds significant value and credibility to Defence. It reduces any risks associated with using indigenous interpreters’.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3768" y="2204864"/>
            <a:ext cx="5688632" cy="3600400"/>
            <a:chOff x="2339752" y="5805264"/>
            <a:chExt cx="5688632" cy="36004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339752" y="5805264"/>
              <a:ext cx="5688632" cy="3600400"/>
            </a:xfrm>
            <a:prstGeom prst="wedgeRoundRectCallout">
              <a:avLst>
                <a:gd name="adj1" fmla="val 37783"/>
                <a:gd name="adj2" fmla="val 6031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2090" y="5865162"/>
              <a:ext cx="5200270" cy="3416320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‘It plays an important role in Defence Engagement and fostering positive relationships with Host Nations.  It provides an additional instrument with which the UK can promote confidence and security-building measures as well as advance its Defence Engagement and Foreign Policy aims</a:t>
              </a:r>
              <a:r>
                <a:rPr lang="en-GB" sz="2400" dirty="0" smtClean="0">
                  <a:ea typeface="Times New Roman"/>
                </a:rPr>
                <a:t>’.</a:t>
              </a:r>
              <a:endParaRPr lang="en-GB" sz="2400" dirty="0"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528" y="2543214"/>
            <a:ext cx="5688632" cy="3144128"/>
            <a:chOff x="8728942" y="5743798"/>
            <a:chExt cx="5688632" cy="3144128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8728942" y="5743798"/>
              <a:ext cx="5688632" cy="3144128"/>
            </a:xfrm>
            <a:prstGeom prst="wedgeRoundRectCallout">
              <a:avLst>
                <a:gd name="adj1" fmla="val -36225"/>
                <a:gd name="adj2" fmla="val 6091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92810" y="5840938"/>
              <a:ext cx="5200270" cy="3046988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dirty="0">
                  <a:ea typeface="Times New Roman"/>
                </a:rPr>
                <a:t>‘Overall, foreign language capability allows the UK to protect the rules-based international order by holding other countries to principles and commitments and supports Britain’s global objectives by demonstrating the UK’s commitment to European security’.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178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Going from the qualitative to the quantitative – establishing 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003232" cy="46805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b="0" dirty="0"/>
              <a:t>Foreign language skills – possible </a:t>
            </a:r>
            <a:r>
              <a:rPr lang="en-GB" sz="2400" b="0" dirty="0" smtClean="0"/>
              <a:t>effects: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 smtClean="0"/>
              <a:t>Operational </a:t>
            </a:r>
            <a:r>
              <a:rPr lang="en-GB" sz="2400" b="0" dirty="0" smtClean="0"/>
              <a:t>effectiveness.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 smtClean="0"/>
              <a:t>Credibility.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 smtClean="0"/>
              <a:t>Understanding.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 smtClean="0"/>
              <a:t>Communicating.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 smtClean="0"/>
              <a:t>Influencing.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/>
              <a:t>Developing </a:t>
            </a:r>
            <a:r>
              <a:rPr lang="en-GB" sz="2400" b="0" dirty="0" smtClean="0"/>
              <a:t>relationships.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/>
              <a:t>Lives </a:t>
            </a:r>
            <a:r>
              <a:rPr lang="en-GB" sz="2400" b="0" dirty="0" smtClean="0"/>
              <a:t>saved.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/>
              <a:t>Intelligence </a:t>
            </a:r>
            <a:r>
              <a:rPr lang="en-GB" sz="2400" b="0" dirty="0" smtClean="0"/>
              <a:t>gathered.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/>
              <a:t>Arrests </a:t>
            </a:r>
            <a:r>
              <a:rPr lang="en-GB" sz="2400" b="0" dirty="0" smtClean="0"/>
              <a:t>made.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400" b="0" dirty="0" smtClean="0"/>
              <a:t>Financial.</a:t>
            </a:r>
            <a:endParaRPr lang="en-GB" sz="2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76056" y="3284984"/>
            <a:ext cx="3096344" cy="2304256"/>
            <a:chOff x="4860032" y="2636912"/>
            <a:chExt cx="3096344" cy="2304256"/>
          </a:xfrm>
        </p:grpSpPr>
        <p:sp>
          <p:nvSpPr>
            <p:cNvPr id="4" name="Oval 3"/>
            <p:cNvSpPr/>
            <p:nvPr/>
          </p:nvSpPr>
          <p:spPr>
            <a:xfrm>
              <a:off x="4860032" y="2636912"/>
              <a:ext cx="3096344" cy="23042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4048" y="3543399"/>
              <a:ext cx="2808312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angible/intangible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734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Example survey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19256" cy="4608513"/>
          </a:xfrm>
        </p:spPr>
        <p:txBody>
          <a:bodyPr/>
          <a:lstStyle/>
          <a:p>
            <a:r>
              <a:rPr lang="en-GB" sz="2400" b="0" dirty="0" smtClean="0"/>
              <a:t>How effective would we be in Iraq if twice as many </a:t>
            </a:r>
            <a:r>
              <a:rPr lang="en-GB" sz="2400" b="0" dirty="0" err="1" smtClean="0"/>
              <a:t>Arabists</a:t>
            </a:r>
            <a:r>
              <a:rPr lang="en-GB" sz="2400" b="0" dirty="0" smtClean="0"/>
              <a:t> at the same level?</a:t>
            </a:r>
          </a:p>
          <a:p>
            <a:r>
              <a:rPr lang="en-GB" sz="2400" b="0" dirty="0" smtClean="0"/>
              <a:t>Mean response: 73%.</a:t>
            </a:r>
          </a:p>
          <a:p>
            <a:r>
              <a:rPr lang="en-GB" sz="2400" b="0" dirty="0" smtClean="0"/>
              <a:t>Given an annual spend of some £1bn, this suggests delivering a benefit which would otherwise have cost £730M.</a:t>
            </a:r>
          </a:p>
          <a:p>
            <a:r>
              <a:rPr lang="en-GB" sz="2400" b="0" dirty="0" smtClean="0"/>
              <a:t>Even if this has been over-estimated by a factor of 10, the value of the benefit is £73M.</a:t>
            </a:r>
          </a:p>
          <a:p>
            <a:r>
              <a:rPr lang="en-GB" sz="2400" b="0" dirty="0" smtClean="0"/>
              <a:t>If the language training needed costs £8M, the </a:t>
            </a:r>
            <a:r>
              <a:rPr lang="en-GB" sz="2400" b="0" dirty="0" err="1" smtClean="0"/>
              <a:t>ROI</a:t>
            </a:r>
            <a:r>
              <a:rPr lang="en-GB" sz="2400" b="0" dirty="0" smtClean="0"/>
              <a:t> is </a:t>
            </a:r>
            <a:r>
              <a:rPr lang="en-GB" sz="2400" b="0" dirty="0" smtClean="0"/>
              <a:t>approx 900%.</a:t>
            </a:r>
            <a:endParaRPr lang="en-GB" sz="2400" b="0" dirty="0" smtClean="0"/>
          </a:p>
          <a:p>
            <a:r>
              <a:rPr lang="en-GB" sz="2400" b="0" dirty="0" smtClean="0"/>
              <a:t>The benefits repay the costs 9 times over…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90872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Impact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(1):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wasted.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information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gained.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arrests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Better teamwork with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Security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Force colleagues (liaison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training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operations and security sector reform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effective targeting of funds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Savings resulting from improved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Building local operational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57264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Impact Category – Performance (improved productivity)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7264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8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/>
          <a:lstStyle/>
          <a:p>
            <a:pPr algn="ctr"/>
            <a:r>
              <a:rPr lang="en-GB" sz="2400" dirty="0"/>
              <a:t>Key Impact Category – Performance </a:t>
            </a:r>
            <a:r>
              <a:rPr lang="en-GB" sz="2400" dirty="0" smtClean="0"/>
              <a:t>(</a:t>
            </a:r>
            <a:r>
              <a:rPr lang="en-GB" sz="2400" dirty="0"/>
              <a:t>i</a:t>
            </a:r>
            <a:r>
              <a:rPr lang="en-GB" sz="2400" dirty="0" smtClean="0"/>
              <a:t>mproved productivity</a:t>
            </a:r>
            <a:r>
              <a:rPr lang="en-GB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90872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Impact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(2):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access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Interoperability.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relations with local officials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satisfaction among local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effective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effective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negotiation.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insight.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Political-military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 and security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8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075240" cy="48245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 smtClean="0"/>
              <a:t>Defence </a:t>
            </a:r>
            <a:r>
              <a:rPr lang="en-GB" b="0" dirty="0" smtClean="0"/>
              <a:t>aims.</a:t>
            </a:r>
            <a:endParaRPr lang="en-GB" b="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 smtClean="0"/>
              <a:t>Budget </a:t>
            </a:r>
            <a:r>
              <a:rPr lang="en-GB" b="0" i="1" dirty="0" err="1" smtClean="0"/>
              <a:t>vs</a:t>
            </a:r>
            <a:r>
              <a:rPr lang="en-GB" b="0" dirty="0" smtClean="0"/>
              <a:t> </a:t>
            </a:r>
            <a:r>
              <a:rPr lang="en-GB" b="0" dirty="0" smtClean="0"/>
              <a:t>priorities.</a:t>
            </a:r>
            <a:endParaRPr lang="en-GB" b="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 smtClean="0"/>
              <a:t>Greater language proficiency would benefit Defence – but we need to prove </a:t>
            </a:r>
            <a:r>
              <a:rPr lang="en-GB" b="0" dirty="0" smtClean="0"/>
              <a:t>it.</a:t>
            </a:r>
            <a:endParaRPr lang="en-GB" b="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 smtClean="0"/>
              <a:t>Develop evaluation to quantify benefit of foreign languages to </a:t>
            </a:r>
            <a:r>
              <a:rPr lang="en-GB" b="0" dirty="0" smtClean="0"/>
              <a:t>Defence.</a:t>
            </a:r>
            <a:endParaRPr lang="en-GB" b="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 smtClean="0"/>
              <a:t>Develop a Defence language strategy which provides greater motivation for developing and using foreign languages to support </a:t>
            </a:r>
            <a:r>
              <a:rPr lang="en-GB" b="0" dirty="0" smtClean="0"/>
              <a:t>Defence.</a:t>
            </a:r>
            <a:endParaRPr lang="en-GB" b="0" dirty="0" smtClean="0"/>
          </a:p>
          <a:p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565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Gibb Family\Documents\DMG\DRACL\Pooh Bea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78496"/>
            <a:ext cx="2914650" cy="41148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995936" y="260648"/>
            <a:ext cx="4248472" cy="2376264"/>
            <a:chOff x="3995936" y="260648"/>
            <a:chExt cx="4248472" cy="2376264"/>
          </a:xfrm>
        </p:grpSpPr>
        <p:sp>
          <p:nvSpPr>
            <p:cNvPr id="6" name="TextBox 5"/>
            <p:cNvSpPr txBox="1"/>
            <p:nvPr/>
          </p:nvSpPr>
          <p:spPr>
            <a:xfrm>
              <a:off x="4860032" y="1095127"/>
              <a:ext cx="2520280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Questions?</a:t>
              </a:r>
              <a:endParaRPr lang="en-GB" sz="3200" dirty="0" smtClean="0"/>
            </a:p>
          </p:txBody>
        </p:sp>
        <p:sp>
          <p:nvSpPr>
            <p:cNvPr id="8" name="Cloud Callout 7"/>
            <p:cNvSpPr/>
            <p:nvPr/>
          </p:nvSpPr>
          <p:spPr>
            <a:xfrm>
              <a:off x="3995936" y="260648"/>
              <a:ext cx="4248472" cy="2376264"/>
            </a:xfrm>
            <a:prstGeom prst="cloudCallout">
              <a:avLst>
                <a:gd name="adj1" fmla="val -83612"/>
                <a:gd name="adj2" fmla="val 2305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9600" cy="836712"/>
          </a:xfrm>
        </p:spPr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003232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Seminar theme</a:t>
            </a:r>
            <a:r>
              <a:rPr lang="en-US" b="0" dirty="0" smtClean="0"/>
              <a:t>: Language learning and the adult mind: enhancing motivation and efficiency in the military </a:t>
            </a:r>
            <a:r>
              <a:rPr lang="en-US" b="0" dirty="0" smtClean="0"/>
              <a:t>context.</a:t>
            </a:r>
            <a:endParaRPr lang="en-US" b="0" dirty="0" smtClean="0"/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dirty="0" smtClean="0"/>
              <a:t>Aim of presentation</a:t>
            </a:r>
            <a:r>
              <a:rPr lang="en-GB" b="0" dirty="0" smtClean="0"/>
              <a:t>: To address </a:t>
            </a:r>
            <a:r>
              <a:rPr lang="en-GB" b="0" dirty="0"/>
              <a:t>the evaluation of foreign language skills, linking this to the motivation of the individual and the organisation to take the necessary steps for effective and efficient language </a:t>
            </a:r>
            <a:r>
              <a:rPr lang="en-GB" b="0" dirty="0" smtClean="0"/>
              <a:t>learning.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565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38138"/>
          </a:xfrm>
        </p:spPr>
        <p:txBody>
          <a:bodyPr/>
          <a:lstStyle/>
          <a:p>
            <a:r>
              <a:rPr lang="en-GB" dirty="0" smtClean="0"/>
              <a:t>Outside of the training environment, what can we do to improve motivation?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424936" cy="5040560"/>
          </a:xfrm>
        </p:spPr>
        <p:txBody>
          <a:bodyPr/>
          <a:lstStyle/>
          <a:p>
            <a:r>
              <a:rPr lang="en-GB" sz="2000" b="0" dirty="0"/>
              <a:t>Need to know: Adults need to know the reason for learning </a:t>
            </a:r>
            <a:r>
              <a:rPr lang="en-GB" sz="2000" b="0" dirty="0" smtClean="0"/>
              <a:t>something (Malcolm Knowles).</a:t>
            </a:r>
          </a:p>
          <a:p>
            <a:r>
              <a:rPr lang="en-GB" sz="2000" b="0" dirty="0" smtClean="0"/>
              <a:t>The individual may be thinking:</a:t>
            </a:r>
          </a:p>
          <a:p>
            <a:pPr lvl="1"/>
            <a:r>
              <a:rPr lang="en-GB" sz="1800" b="0" dirty="0" smtClean="0"/>
              <a:t>This will be long and difficult.</a:t>
            </a:r>
          </a:p>
          <a:p>
            <a:pPr lvl="1"/>
            <a:r>
              <a:rPr lang="en-GB" sz="1800" b="0" dirty="0" smtClean="0"/>
              <a:t>This may be career negative.</a:t>
            </a:r>
          </a:p>
          <a:p>
            <a:pPr lvl="1"/>
            <a:r>
              <a:rPr lang="en-GB" sz="1800" b="0" dirty="0" smtClean="0"/>
              <a:t>Why can’t I just speak English?</a:t>
            </a:r>
          </a:p>
          <a:p>
            <a:r>
              <a:rPr lang="en-GB" sz="2000" b="0" dirty="0" smtClean="0"/>
              <a:t>Possible motivators:</a:t>
            </a:r>
          </a:p>
          <a:p>
            <a:pPr lvl="1"/>
            <a:r>
              <a:rPr lang="en-GB" sz="1800" b="0" dirty="0" smtClean="0"/>
              <a:t>Organisational </a:t>
            </a:r>
            <a:r>
              <a:rPr lang="en-GB" sz="1800" b="0" dirty="0" smtClean="0"/>
              <a:t>culture.</a:t>
            </a:r>
            <a:endParaRPr lang="en-GB" sz="1800" b="0" dirty="0" smtClean="0"/>
          </a:p>
          <a:p>
            <a:pPr lvl="1"/>
            <a:r>
              <a:rPr lang="en-GB" sz="1800" b="0" dirty="0" smtClean="0"/>
              <a:t>Encourage (mandate?) foreign language </a:t>
            </a:r>
            <a:r>
              <a:rPr lang="en-GB" sz="1800" b="0" dirty="0" smtClean="0"/>
              <a:t>learning.</a:t>
            </a:r>
            <a:endParaRPr lang="en-GB" sz="1800" b="0" dirty="0" smtClean="0"/>
          </a:p>
          <a:p>
            <a:pPr lvl="1"/>
            <a:r>
              <a:rPr lang="en-GB" sz="1800" b="0" dirty="0" smtClean="0"/>
              <a:t>Make learning materials available – and advertise </a:t>
            </a:r>
            <a:r>
              <a:rPr lang="en-GB" sz="1800" b="0" dirty="0" smtClean="0"/>
              <a:t>them.</a:t>
            </a:r>
            <a:endParaRPr lang="en-GB" sz="1800" b="0" dirty="0" smtClean="0"/>
          </a:p>
          <a:p>
            <a:pPr lvl="1"/>
            <a:r>
              <a:rPr lang="en-GB" sz="1800" b="0" dirty="0" smtClean="0"/>
              <a:t>Career </a:t>
            </a:r>
            <a:r>
              <a:rPr lang="en-GB" sz="1800" b="0" dirty="0" smtClean="0"/>
              <a:t>management.</a:t>
            </a:r>
            <a:endParaRPr lang="en-GB" sz="1800" b="0" dirty="0" smtClean="0"/>
          </a:p>
          <a:p>
            <a:pPr lvl="1"/>
            <a:r>
              <a:rPr lang="en-GB" sz="1800" b="0" dirty="0" smtClean="0"/>
              <a:t>Assess existing language </a:t>
            </a:r>
            <a:r>
              <a:rPr lang="en-GB" sz="1800" b="0" dirty="0" smtClean="0"/>
              <a:t>skills.</a:t>
            </a:r>
            <a:endParaRPr lang="en-GB" sz="1800" b="0" dirty="0" smtClean="0"/>
          </a:p>
          <a:p>
            <a:pPr lvl="1"/>
            <a:r>
              <a:rPr lang="en-GB" sz="1800" b="0" dirty="0" smtClean="0"/>
              <a:t>Financial </a:t>
            </a:r>
            <a:r>
              <a:rPr lang="en-GB" sz="1800" b="0" dirty="0" smtClean="0"/>
              <a:t>incentives.</a:t>
            </a:r>
            <a:endParaRPr lang="en-GB" sz="1800" b="0" dirty="0" smtClean="0"/>
          </a:p>
          <a:p>
            <a:pPr lvl="1"/>
            <a:r>
              <a:rPr lang="en-GB" sz="1800" b="0" dirty="0" smtClean="0"/>
              <a:t>Link to promotion?</a:t>
            </a:r>
          </a:p>
          <a:p>
            <a:pPr lvl="1"/>
            <a:r>
              <a:rPr lang="en-GB" sz="1800" b="0" dirty="0" smtClean="0"/>
              <a:t>A better understanding of the benefits to </a:t>
            </a:r>
            <a:r>
              <a:rPr lang="en-GB" sz="1800" b="0" dirty="0" smtClean="0"/>
              <a:t>Defence.</a:t>
            </a: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29597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en-GB" dirty="0" smtClean="0"/>
              <a:t>UK Defence Spending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003232" cy="4392488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 smtClean="0"/>
              <a:t>Annual defence spending </a:t>
            </a:r>
            <a:r>
              <a:rPr lang="en-GB" sz="2400" b="0" dirty="0"/>
              <a:t>is </a:t>
            </a:r>
            <a:r>
              <a:rPr lang="en-GB" sz="2400" b="0" dirty="0" smtClean="0"/>
              <a:t>approx </a:t>
            </a:r>
            <a:r>
              <a:rPr lang="en-GB" sz="2400" b="0" dirty="0"/>
              <a:t>£</a:t>
            </a:r>
            <a:r>
              <a:rPr lang="en-GB" sz="2400" b="0" dirty="0" smtClean="0"/>
              <a:t>40bn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b="0" dirty="0"/>
              <a:t> 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1636" y="2680134"/>
            <a:ext cx="1482092" cy="6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u="none" kern="1200">
                <a:solidFill>
                  <a:srgbClr val="5726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0" dirty="0">
                <a:solidFill>
                  <a:srgbClr val="354248"/>
                </a:solidFill>
                <a:ea typeface="+mn-ea"/>
              </a:rPr>
              <a:t>Cost of: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8675159"/>
              </p:ext>
            </p:extLst>
          </p:nvPr>
        </p:nvGraphicFramePr>
        <p:xfrm>
          <a:off x="4499992" y="3969856"/>
          <a:ext cx="396044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Equipment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Type 45 destroyer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£1bn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Eurofighter Typhoon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£100M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Challenger 2 tank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£4M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Level 3 Arabic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c. </a:t>
                      </a:r>
                      <a:r>
                        <a:rPr lang="en-GB" dirty="0" smtClean="0"/>
                        <a:t>£30k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14-02520\Desktop\typh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01" y="155679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4-02520\Desktop\type 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5" y="3964721"/>
            <a:ext cx="3784441" cy="2128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14-02520\Desktop\Challenger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3228951" cy="1808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29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dirty="0"/>
              <a:t>Ministry of Defence </a:t>
            </a:r>
            <a:r>
              <a:rPr lang="en-GB" dirty="0" smtClean="0"/>
              <a:t>plan (extracts)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568952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0" dirty="0"/>
              <a:t>Our </a:t>
            </a:r>
            <a:r>
              <a:rPr lang="en-GB" b="0" dirty="0" smtClean="0"/>
              <a:t>objectives – we </a:t>
            </a:r>
            <a:r>
              <a:rPr lang="en-GB" b="0" dirty="0"/>
              <a:t>will: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Protect our </a:t>
            </a:r>
            <a:r>
              <a:rPr lang="en-GB" b="0" dirty="0" smtClean="0"/>
              <a:t>people:</a:t>
            </a:r>
            <a:endParaRPr lang="en-GB" b="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 smtClean="0"/>
              <a:t>Defend </a:t>
            </a:r>
            <a:r>
              <a:rPr lang="en-GB" b="0" dirty="0"/>
              <a:t>and contribute to the security and resilience of the UK and Overseas Territories against state and non-state </a:t>
            </a:r>
            <a:r>
              <a:rPr lang="en-GB" b="0" dirty="0" smtClean="0"/>
              <a:t>threats.</a:t>
            </a:r>
            <a:endParaRPr lang="en-GB" b="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 smtClean="0"/>
              <a:t>Conduct </a:t>
            </a:r>
            <a:r>
              <a:rPr lang="en-GB" b="0" dirty="0"/>
              <a:t>overseas defence </a:t>
            </a:r>
            <a:r>
              <a:rPr lang="en-GB" b="0" dirty="0" smtClean="0"/>
              <a:t>activity.</a:t>
            </a:r>
            <a:endParaRPr lang="en-GB" b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Project our global </a:t>
            </a:r>
            <a:r>
              <a:rPr lang="en-GB" b="0" dirty="0" smtClean="0"/>
              <a:t>influence:</a:t>
            </a:r>
            <a:endParaRPr lang="en-GB" b="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 smtClean="0"/>
              <a:t>Influence </a:t>
            </a:r>
            <a:r>
              <a:rPr lang="en-GB" b="0" dirty="0"/>
              <a:t>through international Defence </a:t>
            </a:r>
            <a:r>
              <a:rPr lang="en-GB" b="0" dirty="0" smtClean="0"/>
              <a:t>engagement.</a:t>
            </a:r>
            <a:endParaRPr lang="en-GB" b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Promote our </a:t>
            </a:r>
            <a:r>
              <a:rPr lang="en-GB" b="0" dirty="0" smtClean="0"/>
              <a:t>prosperity:</a:t>
            </a:r>
            <a:endParaRPr lang="en-GB" b="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 smtClean="0"/>
              <a:t>Promote </a:t>
            </a:r>
            <a:r>
              <a:rPr lang="en-GB" b="0" dirty="0"/>
              <a:t>UK prosperity and civil </a:t>
            </a:r>
            <a:r>
              <a:rPr lang="en-GB" b="0" dirty="0" smtClean="0"/>
              <a:t>society:</a:t>
            </a:r>
            <a:endParaRPr lang="en-GB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Promote UK defence exports providing the lead on strategic export </a:t>
            </a:r>
            <a:r>
              <a:rPr lang="en-GB" b="0" dirty="0" smtClean="0"/>
              <a:t>campaigns.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800" b="0" dirty="0"/>
              <a:t> </a:t>
            </a:r>
          </a:p>
          <a:p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="" xmlns:p14="http://schemas.microsoft.com/office/powerpoint/2010/main" val="7734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ibb Family\Documents\DMG\DRACL\Pooh Be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78496"/>
            <a:ext cx="2914650" cy="41148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995936" y="260648"/>
            <a:ext cx="4248472" cy="2376264"/>
            <a:chOff x="3995936" y="260648"/>
            <a:chExt cx="4248472" cy="2376264"/>
          </a:xfrm>
        </p:grpSpPr>
        <p:sp>
          <p:nvSpPr>
            <p:cNvPr id="6" name="Cloud Callout 5"/>
            <p:cNvSpPr/>
            <p:nvPr/>
          </p:nvSpPr>
          <p:spPr>
            <a:xfrm>
              <a:off x="3995936" y="260648"/>
              <a:ext cx="4248472" cy="2376264"/>
            </a:xfrm>
            <a:prstGeom prst="cloudCallout">
              <a:avLst>
                <a:gd name="adj1" fmla="val -83612"/>
                <a:gd name="adj2" fmla="val 2305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5976" y="980728"/>
              <a:ext cx="3600400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Might foreign languages be useful….?</a:t>
              </a:r>
              <a:endParaRPr lang="en-GB" sz="2400" dirty="0" smtClean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274638"/>
            <a:ext cx="8219256" cy="1143000"/>
          </a:xfrm>
        </p:spPr>
        <p:txBody>
          <a:bodyPr/>
          <a:lstStyle/>
          <a:p>
            <a:r>
              <a:rPr lang="en-GB" dirty="0" smtClean="0"/>
              <a:t>DRACL Roles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6663" y="1268760"/>
            <a:ext cx="79557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Governance.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Strategy.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Policy.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Capability.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Requirement.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Assessment.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Evaluation (including External Validation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Foreign Language Financial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Awards.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Assurance.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9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787208" cy="1143000"/>
          </a:xfrm>
        </p:spPr>
        <p:txBody>
          <a:bodyPr/>
          <a:lstStyle/>
          <a:p>
            <a:r>
              <a:rPr lang="en-GB" dirty="0" smtClean="0"/>
              <a:t>Kirkpatrick’s 4 levels of evaluation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197488248"/>
              </p:ext>
            </p:extLst>
          </p:nvPr>
        </p:nvGraphicFramePr>
        <p:xfrm>
          <a:off x="529206" y="1124744"/>
          <a:ext cx="8003234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4"/>
                <a:gridCol w="1728192"/>
                <a:gridCol w="2638825"/>
                <a:gridCol w="2473743"/>
              </a:tblGrid>
              <a:tr h="1191988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is the b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enefit to Defence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(or to the UK)?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Higher-level evaluation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98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Behaviour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Can you </a:t>
                      </a:r>
                      <a:r>
                        <a:rPr lang="en-GB" baseline="0" dirty="0" smtClean="0"/>
                        <a:t>do your job with the language skills you learned?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External</a:t>
                      </a:r>
                      <a:r>
                        <a:rPr lang="en-GB" baseline="0" dirty="0" smtClean="0"/>
                        <a:t> Validation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82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Learning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Did you achieve the learning objectives?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Internal</a:t>
                      </a:r>
                      <a:r>
                        <a:rPr lang="en-GB" baseline="0" dirty="0" smtClean="0"/>
                        <a:t> V</a:t>
                      </a:r>
                      <a:r>
                        <a:rPr lang="en-GB" dirty="0" smtClean="0"/>
                        <a:t>alidation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82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Reaction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How did you feel about the training?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75856" y="908720"/>
            <a:ext cx="5544616" cy="158417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4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4277072"/>
          </a:xfrm>
        </p:spPr>
        <p:txBody>
          <a:bodyPr/>
          <a:lstStyle/>
          <a:p>
            <a:r>
              <a:rPr lang="en-GB" b="0" dirty="0" smtClean="0">
                <a:ea typeface="Times New Roman"/>
              </a:rPr>
              <a:t>How is value added and how can this value be measured</a:t>
            </a:r>
            <a:r>
              <a:rPr lang="en-GB" b="0" dirty="0" smtClean="0">
                <a:ea typeface="Times New Roman"/>
              </a:rPr>
              <a:t>?</a:t>
            </a:r>
          </a:p>
          <a:p>
            <a:endParaRPr lang="en-GB" b="0" dirty="0" smtClean="0">
              <a:ea typeface="Times New Roman"/>
            </a:endParaRPr>
          </a:p>
          <a:p>
            <a:r>
              <a:rPr lang="en-GB" b="0" dirty="0" smtClean="0">
                <a:ea typeface="Times New Roman"/>
              </a:rPr>
              <a:t>What is the added benefit of having language capability for Defence </a:t>
            </a:r>
            <a:r>
              <a:rPr lang="en-GB" b="0" dirty="0" smtClean="0">
                <a:ea typeface="Times New Roman"/>
              </a:rPr>
              <a:t>or </a:t>
            </a:r>
            <a:r>
              <a:rPr lang="en-GB" b="0" dirty="0" smtClean="0">
                <a:ea typeface="Times New Roman"/>
              </a:rPr>
              <a:t>for </a:t>
            </a:r>
            <a:r>
              <a:rPr lang="en-GB" b="0" dirty="0" smtClean="0">
                <a:ea typeface="Times New Roman"/>
              </a:rPr>
              <a:t>your country?</a:t>
            </a:r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FD_Regular">
  <a:themeElements>
    <a:clrScheme name="Defence Academy">
      <a:dk1>
        <a:sysClr val="windowText" lastClr="000000"/>
      </a:dk1>
      <a:lt1>
        <a:sysClr val="window" lastClr="FFFFFF"/>
      </a:lt1>
      <a:dk2>
        <a:srgbClr val="57264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ence_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12841A8869DB425CB829C3875EC558CE0200811FD74AFF4B284DBD369A9AD97E02DD" ma:contentTypeVersion="1" ma:contentTypeDescription="PowerPoint Document" ma:contentTypeScope="" ma:versionID="7599b648be845c4d718fd7a4e8b9c6d0">
  <xsd:schema xmlns:xsd="http://www.w3.org/2001/XMLSchema" xmlns:p="http://schemas.microsoft.com/office/2006/metadata/properties" xmlns:ns2="36FC6741-83B7-4EBF-805E-0CA6CF77541F" xmlns:ns3="36fc6741-83b7-4ebf-805e-0ca6cf77541f" targetNamespace="http://schemas.microsoft.com/office/2006/metadata/properties" ma:root="true" ma:fieldsID="eedf4e1ab25e86fa633293625bc771d3" ns2:_="" ns3:_="">
    <xsd:import namespace="36FC6741-83B7-4EBF-805E-0CA6CF77541F"/>
    <xsd:import namespace="36fc6741-83b7-4ebf-805e-0ca6cf77541f"/>
    <xsd:element name="properties">
      <xsd:complexType>
        <xsd:sequence>
          <xsd:element name="documentManagement">
            <xsd:complexType>
              <xsd:all>
                <xsd:element ref="ns2:UKProtectiveMarking" minOccurs="0"/>
                <xsd:element ref="ns2:UKProtectiveMarkingOOB" minOccurs="0"/>
                <xsd:element ref="ns2:AuthorOriginator" minOccurs="0"/>
                <xsd:element ref="ns2:SubjectCategory" minOccurs="0"/>
                <xsd:element ref="ns2:SubjectCategoryOOB" minOccurs="0"/>
                <xsd:element ref="ns2:SubjectKeyword" minOccurs="0"/>
                <xsd:element ref="ns2:SubjectKeywordOOB" minOccurs="0"/>
                <xsd:element ref="ns2:LocalKeywords" minOccurs="0"/>
                <xsd:element ref="ns2:LocalKeywordsOOB" minOccurs="0"/>
                <xsd:element ref="ns2:DocumentVersion" minOccurs="0"/>
                <xsd:element ref="ns2:DocumentStatus" minOccurs="0"/>
                <xsd:element ref="ns2:DocumentStatusOOB" minOccurs="0"/>
                <xsd:element ref="ns2:CreatedOriginated"/>
                <xsd:element ref="ns2:FOIExemption" minOccurs="0"/>
                <xsd:element ref="ns2:FOIExemptionOOB" minOccurs="0"/>
                <xsd:element ref="ns2:FOIPublicationDate" minOccurs="0"/>
                <xsd:element ref="ns2:FOIReleasedonRequest" minOccurs="0"/>
                <xsd:element ref="ns2:DPAExemption" minOccurs="0"/>
                <xsd:element ref="ns2:DPADisclosabilityIndicator" minOccurs="0"/>
                <xsd:element ref="ns2:EIRDisclosabilityIndicator" minOccurs="0"/>
                <xsd:element ref="ns2:EIRException" minOccurs="0"/>
                <xsd:element ref="ns3:Topic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6FC6741-83B7-4EBF-805E-0CA6CF77541F" elementFormDefault="qualified">
    <xsd:import namespace="http://schemas.microsoft.com/office/2006/documentManagement/types"/>
    <xsd:element name="UKProtectiveMarking" ma:index="8" nillable="true" ma:displayName="UKProtectiveMarking" ma:format="Dropdown" ma:hidden="true" ma:internalName="UKProtectiveMarking">
      <xsd:simpleType>
        <xsd:restriction base="dms:Unknown"/>
      </xsd:simpleType>
    </xsd:element>
    <xsd:element name="UKProtectiveMarkingOOB" ma:index="9" nillable="true" ma:displayName="UKProtectiveMarking:" ma:default="Official" ma:format="Dropdown" ma:internalName="UKProtectiveMarkingOOB">
      <xsd:simpleType>
        <xsd:restriction base="dms:Choice">
          <xsd:enumeration value="Not Protectively Marked"/>
          <xsd:enumeration value="Official"/>
          <xsd:enumeration value="Official Sensitive"/>
          <xsd:enumeration value="Official Sensitive Commercial"/>
          <xsd:enumeration value="Official Sensitive LOCSEN"/>
          <xsd:enumeration value="Official Sensitive Personal"/>
          <xsd:enumeration value="Protected (with Descriptors)"/>
          <xsd:enumeration value="Restricted"/>
        </xsd:restriction>
      </xsd:simpleType>
    </xsd:element>
    <xsd:element name="AuthorOriginator" ma:index="10" nillable="true" ma:displayName="Author (Originator)" ma:internalName="AuthorOriginator">
      <xsd:simpleType>
        <xsd:restriction base="dms:Text"/>
      </xsd:simpleType>
    </xsd:element>
    <xsd:element name="SubjectCategory" ma:index="11" nillable="true" ma:displayName="Subject Category" ma:hidden="true" ma:internalName="SubjectCategory">
      <xsd:simpleType>
        <xsd:restriction base="dms:Unknown"/>
      </xsd:simpleType>
    </xsd:element>
    <xsd:element name="SubjectCategoryOOB" ma:index="12" nillable="true" ma:displayName="Subject Category" ma:description="Category must be selected from the Corporate Thesaurus" ma:internalName="SubjectCategoryO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one"/>
                        <xsd:maxLength value="255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bjectKeyword" ma:index="13" nillable="true" ma:displayName="Subject Keywords" ma:hidden="true" ma:internalName="SubjectKeyword">
      <xsd:simpleType>
        <xsd:restriction base="dms:Unknown"/>
      </xsd:simpleType>
    </xsd:element>
    <xsd:element name="SubjectKeywordOOB" ma:index="14" nillable="true" ma:displayName="Subject Keywords" ma:description="Keywords must be selected from the Corporate Thesaurus" ma:internalName="SubjectKeywordO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one"/>
                        <xsd:maxLength value="255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ocalKeywords" ma:index="15" nillable="true" ma:displayName="Local Keywords" ma:description="Add a list of locally used keywords to help you organize and browse items in your site." ma:hidden="true" ma:internalName="LocalKeywords">
      <xsd:simpleType>
        <xsd:restriction base="dms:Unknown"/>
      </xsd:simpleType>
    </xsd:element>
    <xsd:element name="LocalKeywordsOOB" ma:index="16" nillable="true" ma:displayName="Local Keywords:" ma:description="Add a list of comma separated locally used keywords to help you organize and browse items in your site." ma:internalName="LocalKeywordsO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ILC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ocumentVersion" ma:index="17" nillable="true" ma:displayName="Document Version" ma:internalName="DocumentVersion">
      <xsd:simpleType>
        <xsd:restriction base="dms:Text"/>
      </xsd:simpleType>
    </xsd:element>
    <xsd:element name="DocumentStatus" ma:index="18" nillable="true" ma:displayName="Document Status" ma:format="Dropdown" ma:hidden="true" ma:internalName="DocumentStatus">
      <xsd:simpleType>
        <xsd:restriction base="dms:Unknown"/>
      </xsd:simpleType>
    </xsd:element>
    <xsd:element name="DocumentStatusOOB" ma:index="19" nillable="true" ma:displayName="Document Status:" ma:default="Draft" ma:format="Dropdown" ma:internalName="DocumentStatusOOB">
      <xsd:simpleType>
        <xsd:restriction base="dms:Choice">
          <xsd:enumeration value="Draft"/>
          <xsd:enumeration value="Final"/>
          <xsd:enumeration value="Published"/>
          <xsd:enumeration value="Under Review"/>
        </xsd:restriction>
      </xsd:simpleType>
    </xsd:element>
    <xsd:element name="CreatedOriginated" ma:index="20" ma:displayName="Created (Originated)" ma:default="[today]" ma:format="DateOnly" ma:internalName="CreatedOriginated">
      <xsd:simpleType>
        <xsd:restriction base="dms:DateTime"/>
      </xsd:simpleType>
    </xsd:element>
    <xsd:element name="FOIExemption" ma:index="21" nillable="true" ma:displayName="FOI Exemption" ma:format="Dropdown" ma:hidden="true" ma:internalName="FOIExemption">
      <xsd:simpleType>
        <xsd:restriction base="dms:Unknown"/>
      </xsd:simpleType>
    </xsd:element>
    <xsd:element name="FOIExemptionOOB" ma:index="22" nillable="true" ma:displayName="FOI Exemption:" ma:default="No" ma:format="Dropdown" ma:internalName="FOIExemptionOOB">
      <xsd:simpleType>
        <xsd:restriction base="dms:Choice">
          <xsd:enumeration value="No"/>
          <xsd:enumeration value="Yes"/>
        </xsd:restriction>
      </xsd:simpleType>
    </xsd:element>
    <xsd:element name="FOIPublicationDate" ma:index="23" nillable="true" ma:displayName="FOI Publication Date" ma:format="DateOnly" ma:internalName="FOIPublicationDate">
      <xsd:simpleType>
        <xsd:restriction base="dms:DateTime"/>
      </xsd:simpleType>
    </xsd:element>
    <xsd:element name="FOIReleasedonRequest" ma:index="24" nillable="true" ma:displayName="FOI Released on Request" ma:format="DateOnly" ma:internalName="FOIReleasedonRequest">
      <xsd:simpleType>
        <xsd:restriction base="dms:DateTime"/>
      </xsd:simpleType>
    </xsd:element>
    <xsd:element name="DPAExemption" ma:index="25" nillable="true" ma:displayName="DPA Exemption" ma:format="DateOnly" ma:internalName="DPAExemption">
      <xsd:simpleType>
        <xsd:restriction base="dms:DateTime"/>
      </xsd:simpleType>
    </xsd:element>
    <xsd:element name="DPADisclosabilityIndicator" ma:index="26" nillable="true" ma:displayName="DPA Disclosability Indicator" ma:default="Not Assessed" ma:internalName="DPADisclosabilityIndicator">
      <xsd:simpleType>
        <xsd:restriction base="dms:Choice">
          <xsd:enumeration value="No"/>
          <xsd:enumeration value="Yes"/>
          <xsd:enumeration value="Not Assessed"/>
        </xsd:restriction>
      </xsd:simpleType>
    </xsd:element>
    <xsd:element name="EIRDisclosabilityIndicator" ma:index="27" nillable="true" ma:displayName="EIR Disclosability Indicator" ma:default="Not Assessed" ma:internalName="EIRDisclosabilityIndicator">
      <xsd:simpleType>
        <xsd:restriction base="dms:Choice">
          <xsd:enumeration value="No"/>
          <xsd:enumeration value="Yes"/>
          <xsd:enumeration value="Not Assessed"/>
        </xsd:restriction>
      </xsd:simpleType>
    </xsd:element>
    <xsd:element name="EIRException" ma:index="28" nillable="true" ma:displayName="EIR Exception" ma:internalName="EIRExcept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36fc6741-83b7-4ebf-805e-0ca6cf77541f" elementFormDefault="qualified">
    <xsd:import namespace="http://schemas.microsoft.com/office/2006/documentManagement/types"/>
    <xsd:element name="Topic" ma:index="29" ma:displayName="Topic" ma:format="Dropdown" ma:internalName="Topic">
      <xsd:simpleType>
        <xsd:restriction base="dms:Choice">
          <xsd:enumeration value="Business Continuity"/>
          <xsd:enumeration value="Training Tracker"/>
          <xsd:enumeration value="Ents"/>
          <xsd:enumeration value="External Comm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SubjectKeywordOOB xmlns="36FC6741-83B7-4EBF-805E-0CA6CF77541F"/>
    <FOIExemption xmlns="36FC6741-83B7-4EBF-805E-0CA6CF77541F" xsi:nil="true"/>
    <UKProtectiveMarkingOOB xmlns="36FC6741-83B7-4EBF-805E-0CA6CF77541F">Official</UKProtectiveMarkingOOB>
    <EIRDisclosabilityIndicator xmlns="36FC6741-83B7-4EBF-805E-0CA6CF77541F">Not Assessed</EIRDisclosabilityIndicator>
    <SubjectCategory xmlns="36FC6741-83B7-4EBF-805E-0CA6CF77541F" xsi:nil="true"/>
    <FOIPublicationDate xmlns="36FC6741-83B7-4EBF-805E-0CA6CF77541F" xsi:nil="true"/>
    <FOIReleasedonRequest xmlns="36FC6741-83B7-4EBF-805E-0CA6CF77541F" xsi:nil="true"/>
    <EIRException xmlns="36FC6741-83B7-4EBF-805E-0CA6CF77541F" xsi:nil="true"/>
    <UKProtectiveMarking xmlns="36FC6741-83B7-4EBF-805E-0CA6CF77541F" xsi:nil="true"/>
    <Topic xmlns="36fc6741-83b7-4ebf-805e-0ca6cf77541f">External Comms</Topic>
    <AuthorOriginator xmlns="36FC6741-83B7-4EBF-805E-0CA6CF77541F" xsi:nil="true"/>
    <DocumentVersion xmlns="36FC6741-83B7-4EBF-805E-0CA6CF77541F" xsi:nil="true"/>
    <CreatedOriginated xmlns="36FC6741-83B7-4EBF-805E-0CA6CF77541F">2017-04-03T23:00:00+00:00</CreatedOriginated>
    <SubjectKeyword xmlns="36FC6741-83B7-4EBF-805E-0CA6CF77541F" xsi:nil="true"/>
    <FOIExemptionOOB xmlns="36FC6741-83B7-4EBF-805E-0CA6CF77541F">No</FOIExemptionOOB>
    <DocumentStatus xmlns="36FC6741-83B7-4EBF-805E-0CA6CF77541F" xsi:nil="true"/>
    <DocumentStatusOOB xmlns="36FC6741-83B7-4EBF-805E-0CA6CF77541F">Draft</DocumentStatusOOB>
    <SubjectCategoryOOB xmlns="36FC6741-83B7-4EBF-805E-0CA6CF77541F"/>
    <DPADisclosabilityIndicator xmlns="36FC6741-83B7-4EBF-805E-0CA6CF77541F">Not Assessed</DPADisclosabilityIndicator>
    <LocalKeywords xmlns="36FC6741-83B7-4EBF-805E-0CA6CF77541F" xsi:nil="true"/>
    <LocalKeywordsOOB xmlns="36FC6741-83B7-4EBF-805E-0CA6CF77541F"/>
    <DPAExemption xmlns="36FC6741-83B7-4EBF-805E-0CA6CF77541F" xsi:nil="true"/>
  </documentManagement>
</p:properties>
</file>

<file path=customXml/itemProps1.xml><?xml version="1.0" encoding="utf-8"?>
<ds:datastoreItem xmlns:ds="http://schemas.openxmlformats.org/officeDocument/2006/customXml" ds:itemID="{3D48A338-F8B4-4165-805E-1E97F6389E5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5FB58F34-2803-4C15-9851-13A3174F6D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A425B2-3DE5-499D-AE92-B684218A9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FC6741-83B7-4EBF-805E-0CA6CF77541F"/>
    <ds:schemaRef ds:uri="36fc6741-83b7-4ebf-805e-0ca6cf77541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884EF441-15EE-4683-B952-00697D1D16A4}">
  <ds:schemaRefs>
    <ds:schemaRef ds:uri="http://schemas.microsoft.com/office/2006/documentManagement/types"/>
    <ds:schemaRef ds:uri="http://purl.org/dc/terms/"/>
    <ds:schemaRef ds:uri="36FC6741-83B7-4EBF-805E-0CA6CF77541F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36fc6741-83b7-4ebf-805e-0ca6cf77541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JFD_Regular</Template>
  <TotalTime>2987</TotalTime>
  <Words>1086</Words>
  <Application>Microsoft Office PowerPoint</Application>
  <PresentationFormat>On-screen Show (4:3)</PresentationFormat>
  <Paragraphs>147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JFD_Regular</vt:lpstr>
      <vt:lpstr>Defence Requirements Authority for Culture and Language (DRACL)</vt:lpstr>
      <vt:lpstr>Scope</vt:lpstr>
      <vt:lpstr>Outside of the training environment, what can we do to improve motivation?</vt:lpstr>
      <vt:lpstr>UK Defence Spending</vt:lpstr>
      <vt:lpstr>Ministry of Defence plan (extracts)</vt:lpstr>
      <vt:lpstr>Slide 6</vt:lpstr>
      <vt:lpstr>DRACL Roles</vt:lpstr>
      <vt:lpstr>Kirkpatrick’s 4 levels of evaluation</vt:lpstr>
      <vt:lpstr>Activity</vt:lpstr>
      <vt:lpstr>How is value added and how can this value be measured?</vt:lpstr>
      <vt:lpstr>What is the added benefit of having language capability for Defence or for the UK?</vt:lpstr>
      <vt:lpstr>Going from the qualitative to the quantitative – establishing metrics</vt:lpstr>
      <vt:lpstr>Example survey question</vt:lpstr>
      <vt:lpstr>Slide 14</vt:lpstr>
      <vt:lpstr>Key Impact Category – Performance (improved productivity)</vt:lpstr>
      <vt:lpstr>Summary</vt:lpstr>
      <vt:lpstr>Slide 17</vt:lpstr>
    </vt:vector>
  </TitlesOfParts>
  <Company>Defence Academy Of The United Kingdom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20170509-UK_DRACL_BILC_Presentation_Vienna_with_notes</dc:title>
  <dc:creator>DEFAC-HQ-DRACL WO1</dc:creator>
  <cp:lastModifiedBy>Gibb Family</cp:lastModifiedBy>
  <cp:revision>191</cp:revision>
  <cp:lastPrinted>2017-05-11T08:21:38Z</cp:lastPrinted>
  <dcterms:created xsi:type="dcterms:W3CDTF">2017-04-03T16:38:29Z</dcterms:created>
  <dcterms:modified xsi:type="dcterms:W3CDTF">2018-10-13T16:15:19Z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0x01010012841A8869DB425CB829C3875EC558CE0200811FD74AFF4B284DBD369A9AD97E02DD</vt:lpwstr>
  </property>
</Properties>
</file>