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0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notesMasterIdLst>
    <p:notesMasterId r:id="rId7"/>
  </p:notesMasterIdLst>
  <p:sldIdLst>
    <p:sldId id="271" r:id="rId2"/>
    <p:sldId id="279" r:id="rId3"/>
    <p:sldId id="270" r:id="rId4"/>
    <p:sldId id="267" r:id="rId5"/>
    <p:sldId id="278" r:id="rId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350" autoAdjust="0"/>
  </p:normalViewPr>
  <p:slideViewPr>
    <p:cSldViewPr snapToGrid="0">
      <p:cViewPr varScale="1">
        <p:scale>
          <a:sx n="50" d="100"/>
          <a:sy n="50" d="100"/>
        </p:scale>
        <p:origin x="128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8A870-E4C0-4CA8-9117-B8EBD8E0CC5E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CD321-CB52-4F01-8910-3E1F706D3BF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39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CD321-CB52-4F01-8910-3E1F706D3B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28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CD321-CB52-4F01-8910-3E1F706D3B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78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CD321-CB52-4F01-8910-3E1F706D3B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9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9649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2266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339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247361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3737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2381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8897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0941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297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39093-F1BC-4E26-91AE-99DDF5BA88BF}" type="datetime1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47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4888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9853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8146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0161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6172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048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6329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4656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75149A-9B87-4275-9C9C-6C5C495405DB}" type="datetime1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2DCA20D-1802-4FBA-B15D-5904838A29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5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commons.wikimedia.org/wiki/File:A_JTAC_in_Boldak_140516-M-SG166-038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www.flickr.com/photos/nyng/1666184976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ommons.wikimedia.org/wiki/File:Lithuanian_and_U.S._joint_terminal_attack_controllers_observe_a_U.S._Air_Force_A-10_Thunderbolt_II_aircraft_in_Adai,_Latvia,_June_3,_2013,_during_a_live-fire_exercise_in_preparation_for_Saber_Strike_130603-A-YT363-001.jpg" TargetMode="External"/><Relationship Id="rId5" Type="http://schemas.openxmlformats.org/officeDocument/2006/relationships/image" Target="../media/image10.jpg"/><Relationship Id="rId4" Type="http://schemas.openxmlformats.org/officeDocument/2006/relationships/hyperlink" Target="https://www.flickr.com/photos/142872259@N05/40015536335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ukdefencejournal.org.uk/british-and-german-jtacs-work-together-on-exercise-furious-wolf/" TargetMode="External"/><Relationship Id="rId13" Type="http://schemas.openxmlformats.org/officeDocument/2006/relationships/hyperlink" Target="mailto:BILC@marshallcenter.or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3.0"/><Relationship Id="rId12" Type="http://schemas.openxmlformats.org/officeDocument/2006/relationships/hyperlink" Target="https://www.pinterest.fr/pin/612137774328543205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reativecommons.org/licenses/by-sa/3.0/" TargetMode="External"/><Relationship Id="rId11" Type="http://schemas.openxmlformats.org/officeDocument/2006/relationships/image" Target="../media/image15.jpg"/><Relationship Id="rId5" Type="http://schemas.openxmlformats.org/officeDocument/2006/relationships/hyperlink" Target="https://commons.wikimedia.org/wiki/File:German_JTACs_test_communications_during_Bold_Quest_15.2_150929-F-SD165-004.jpg" TargetMode="External"/><Relationship Id="rId10" Type="http://schemas.openxmlformats.org/officeDocument/2006/relationships/hyperlink" Target="https://commons.wikimedia.org/wiki/File:21st_STS_JTACs_CAS_training_mission_at_Nevada_Test_and_Training_Range.jpg" TargetMode="External"/><Relationship Id="rId4" Type="http://schemas.openxmlformats.org/officeDocument/2006/relationships/image" Target="../media/image12.jpeg"/><Relationship Id="rId9" Type="http://schemas.openxmlformats.org/officeDocument/2006/relationships/image" Target="../media/image14.jp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2E95-E1F0-4DE4-822F-627598855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969477"/>
            <a:ext cx="9144000" cy="188621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BILC JTAC 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Working Group (WG)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B639F0-979A-48D6-9C7F-DF084AB8B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89928"/>
            <a:ext cx="9144000" cy="13997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1F13B-8FAF-446B-9073-699762C52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52840-7151-4A53-BD02-A032EACA5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9244" y="398156"/>
            <a:ext cx="1737511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0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101" y="618517"/>
            <a:ext cx="11671300" cy="1596177"/>
          </a:xfrm>
        </p:spPr>
        <p:txBody>
          <a:bodyPr>
            <a:normAutofit/>
          </a:bodyPr>
          <a:lstStyle/>
          <a:p>
            <a:pPr algn="ctr"/>
            <a:r>
              <a:rPr lang="da-DK" sz="4400" b="1" cap="none" dirty="0" err="1" smtClean="0"/>
              <a:t>What</a:t>
            </a:r>
            <a:r>
              <a:rPr lang="da-DK" sz="4400" b="1" cap="none" dirty="0" smtClean="0"/>
              <a:t> do joint terminal </a:t>
            </a:r>
            <a:r>
              <a:rPr lang="da-DK" sz="4400" b="1" cap="none" dirty="0" err="1" smtClean="0"/>
              <a:t>attack</a:t>
            </a:r>
            <a:r>
              <a:rPr lang="da-DK" sz="4400" b="1" cap="none" dirty="0" smtClean="0"/>
              <a:t> controllers do?</a:t>
            </a:r>
            <a:endParaRPr lang="da-DK" sz="4400" b="1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073" y="1670616"/>
            <a:ext cx="7795727" cy="5187383"/>
          </a:xfrm>
          <a:prstGeom prst="rect">
            <a:avLst/>
          </a:prstGeom>
        </p:spPr>
      </p:pic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5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ABF30-EF4E-4FDE-8DFD-10719F9F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70" y="394656"/>
            <a:ext cx="10515600" cy="1325563"/>
          </a:xfrm>
        </p:spPr>
        <p:txBody>
          <a:bodyPr/>
          <a:lstStyle/>
          <a:p>
            <a:r>
              <a:rPr lang="en-US" b="1" cap="none" dirty="0" smtClean="0"/>
              <a:t>How is BILC involved?</a:t>
            </a:r>
            <a:endParaRPr lang="en-US" b="1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70BE4-394C-4D10-87B2-BC3D36696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9663" y="1720220"/>
            <a:ext cx="6679254" cy="5137780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JTACs have a language requirement as per ATP-3.3.2.2</a:t>
            </a:r>
          </a:p>
          <a:p>
            <a:pPr lvl="1"/>
            <a:r>
              <a:rPr lang="en-US" sz="2000" cap="none" dirty="0" smtClean="0"/>
              <a:t>STANAG 6001 SLP 3332</a:t>
            </a:r>
          </a:p>
          <a:p>
            <a:pPr lvl="1"/>
            <a:r>
              <a:rPr lang="en-US" sz="2000" cap="none" dirty="0" smtClean="0"/>
              <a:t>Many qualified and competent</a:t>
            </a:r>
            <a:r>
              <a:rPr lang="en-US" sz="2000" b="1" cap="none" dirty="0" smtClean="0"/>
              <a:t> </a:t>
            </a:r>
            <a:r>
              <a:rPr lang="en-US" sz="2000" cap="none" dirty="0" smtClean="0"/>
              <a:t>JTACs across NATO fail their STANAG tests</a:t>
            </a:r>
            <a:r>
              <a:rPr lang="en-US" sz="2000" cap="none" dirty="0" smtClean="0"/>
              <a:t>  </a:t>
            </a:r>
          </a:p>
          <a:p>
            <a:r>
              <a:rPr lang="en-US" cap="none" dirty="0" smtClean="0"/>
              <a:t>JTAC stakeholders asked BILC to conduct a language needs analysis </a:t>
            </a:r>
          </a:p>
          <a:p>
            <a:pPr lvl="1"/>
            <a:r>
              <a:rPr lang="en-US" sz="2000" cap="none" dirty="0" smtClean="0"/>
              <a:t>Analyze the unique JTAC language tasks</a:t>
            </a:r>
          </a:p>
          <a:p>
            <a:pPr lvl="1"/>
            <a:r>
              <a:rPr lang="en-US" sz="2000" cap="none" dirty="0" smtClean="0"/>
              <a:t>Include a mix of nationalities in the research </a:t>
            </a:r>
          </a:p>
          <a:p>
            <a:pPr lvl="1"/>
            <a:r>
              <a:rPr lang="en-US" sz="2000" cap="none" dirty="0" smtClean="0"/>
              <a:t>Consider a “more focused test” taking the JTAC environment and range of tasks into account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C4BAC2-BD39-4798-9C49-5BBA58D5D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29B24-F115-4DC0-AA4F-601A6196E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2139" y="354239"/>
            <a:ext cx="1743607" cy="1292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FD0FD-C52B-47D5-A2C0-307496250E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9908" r="19984"/>
          <a:stretch/>
        </p:blipFill>
        <p:spPr>
          <a:xfrm>
            <a:off x="838200" y="1646703"/>
            <a:ext cx="3891668" cy="4583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0CE0F9-939D-40E0-9DD3-5952F242238F}"/>
              </a:ext>
            </a:extLst>
          </p:cNvPr>
          <p:cNvSpPr txBox="1"/>
          <p:nvPr/>
        </p:nvSpPr>
        <p:spPr>
          <a:xfrm>
            <a:off x="720970" y="6347928"/>
            <a:ext cx="46437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www.flickr.com/photos/nyng/16661849760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d/3.0/"/>
              </a:rPr>
              <a:t>CC BY-ND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8638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2EF52-D68D-45BA-B390-7A279E8A1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66" y="365125"/>
            <a:ext cx="10515600" cy="927161"/>
          </a:xfrm>
        </p:spPr>
        <p:txBody>
          <a:bodyPr/>
          <a:lstStyle/>
          <a:p>
            <a:r>
              <a:rPr lang="en-US" cap="none" dirty="0" smtClean="0"/>
              <a:t>Update on recent activities </a:t>
            </a:r>
            <a:endParaRPr lang="en-US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6E53B-B3B6-4140-BEBB-4AB475CF7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964" y="1854200"/>
            <a:ext cx="10171502" cy="5246308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25 May: Briefed 75 JTAC program managers at a CAS conference at </a:t>
            </a:r>
            <a:r>
              <a:rPr lang="en-US" cap="none" dirty="0" err="1"/>
              <a:t>R</a:t>
            </a:r>
            <a:r>
              <a:rPr lang="en-US" cap="none" dirty="0" err="1" smtClean="0"/>
              <a:t>amstein</a:t>
            </a:r>
            <a:r>
              <a:rPr lang="en-US" cap="none" dirty="0" smtClean="0"/>
              <a:t> AFB</a:t>
            </a:r>
          </a:p>
          <a:p>
            <a:r>
              <a:rPr lang="en-US" cap="none" dirty="0" smtClean="0"/>
              <a:t>28 May-3 </a:t>
            </a:r>
            <a:r>
              <a:rPr lang="en-US" cap="none" dirty="0"/>
              <a:t>J</a:t>
            </a:r>
            <a:r>
              <a:rPr lang="en-US" cap="none" dirty="0" smtClean="0"/>
              <a:t>une: </a:t>
            </a:r>
            <a:r>
              <a:rPr lang="en-US" cap="none" dirty="0"/>
              <a:t>A</a:t>
            </a:r>
            <a:r>
              <a:rPr lang="en-US" cap="none" dirty="0" smtClean="0"/>
              <a:t>driatic </a:t>
            </a:r>
            <a:r>
              <a:rPr lang="en-US" cap="none" dirty="0"/>
              <a:t>S</a:t>
            </a:r>
            <a:r>
              <a:rPr lang="en-US" cap="none" dirty="0" smtClean="0"/>
              <a:t>trike exercise in </a:t>
            </a:r>
            <a:r>
              <a:rPr lang="en-US" cap="none" dirty="0"/>
              <a:t>S</a:t>
            </a:r>
            <a:r>
              <a:rPr lang="en-US" cap="none" dirty="0" smtClean="0"/>
              <a:t>lovenia</a:t>
            </a:r>
          </a:p>
          <a:p>
            <a:pPr lvl="1"/>
            <a:r>
              <a:rPr lang="en-US" sz="2000" cap="none" dirty="0" smtClean="0"/>
              <a:t>B</a:t>
            </a:r>
            <a:r>
              <a:rPr lang="en-US" sz="2000" cap="none" dirty="0" smtClean="0"/>
              <a:t>riefed 300 JTACs on the project</a:t>
            </a:r>
          </a:p>
          <a:p>
            <a:pPr lvl="1"/>
            <a:r>
              <a:rPr lang="en-US" sz="2000" cap="none" dirty="0" smtClean="0"/>
              <a:t>O</a:t>
            </a:r>
            <a:r>
              <a:rPr lang="en-US" sz="2000" cap="none" dirty="0" smtClean="0"/>
              <a:t>bserved exercise activities </a:t>
            </a:r>
          </a:p>
          <a:p>
            <a:pPr lvl="1"/>
            <a:r>
              <a:rPr lang="en-US" sz="2000" cap="none" dirty="0" smtClean="0"/>
              <a:t>D</a:t>
            </a:r>
            <a:r>
              <a:rPr lang="en-US" sz="2000" cap="none" dirty="0" smtClean="0"/>
              <a:t>esigned questionnaires for three different audiences; </a:t>
            </a:r>
          </a:p>
          <a:p>
            <a:pPr marL="457200" lvl="1" indent="0">
              <a:buNone/>
            </a:pPr>
            <a:r>
              <a:rPr lang="en-US" sz="2000" cap="none" dirty="0"/>
              <a:t> </a:t>
            </a:r>
            <a:r>
              <a:rPr lang="en-US" sz="2000" cap="none" dirty="0" smtClean="0"/>
              <a:t>  largely </a:t>
            </a:r>
            <a:r>
              <a:rPr lang="en-US" sz="2000" cap="none" dirty="0" smtClean="0"/>
              <a:t>confirming the WG conclusions of misalignment</a:t>
            </a:r>
          </a:p>
          <a:p>
            <a:pPr lvl="2"/>
            <a:r>
              <a:rPr lang="en-US" sz="2000" cap="none" dirty="0" smtClean="0"/>
              <a:t>JTACs (experienced and novice)</a:t>
            </a:r>
          </a:p>
          <a:p>
            <a:pPr lvl="2"/>
            <a:r>
              <a:rPr lang="en-US" sz="2000" cap="none" dirty="0" smtClean="0"/>
              <a:t>JTAC trainers and evaluators</a:t>
            </a:r>
          </a:p>
          <a:p>
            <a:pPr lvl="2"/>
            <a:r>
              <a:rPr lang="en-US" sz="2000" cap="none" dirty="0" smtClean="0"/>
              <a:t>English-language NS JTACs</a:t>
            </a:r>
            <a:endParaRPr lang="en-US" sz="2000" cap="none" dirty="0"/>
          </a:p>
          <a:p>
            <a:r>
              <a:rPr lang="en-US" cap="none" dirty="0" smtClean="0"/>
              <a:t>5 Sept: ICAO meeting and steps toward a JTAC prototype test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2D8DD-A28D-4BEE-8C13-61B95929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4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F7B97F-338C-4E4C-8F93-22ABEA7DF8C5}"/>
              </a:ext>
            </a:extLst>
          </p:cNvPr>
          <p:cNvGrpSpPr/>
          <p:nvPr/>
        </p:nvGrpSpPr>
        <p:grpSpPr>
          <a:xfrm>
            <a:off x="8521700" y="3695700"/>
            <a:ext cx="3403334" cy="3074266"/>
            <a:chOff x="7655170" y="3167719"/>
            <a:chExt cx="4284785" cy="34405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3BF293-7D36-4B7B-9A4E-BFAE247BA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tretch>
              <a:fillRect/>
            </a:stretch>
          </p:blipFill>
          <p:spPr>
            <a:xfrm>
              <a:off x="7655170" y="3167719"/>
              <a:ext cx="4284785" cy="31489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B7B59A-BF1E-47B1-A97C-934650794A34}"/>
                </a:ext>
              </a:extLst>
            </p:cNvPr>
            <p:cNvSpPr txBox="1"/>
            <p:nvPr/>
          </p:nvSpPr>
          <p:spPr>
            <a:xfrm>
              <a:off x="7655170" y="6377459"/>
              <a:ext cx="4064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hlinkClick r:id="rId6" tooltip="https://commons.wikimedia.org/wiki/File:Lithuanian_and_U.S._joint_terminal_attack_controllers_observe_a_U.S._Air_Force_A-10_Thunderbolt_II_aircraft_in_Adai,_Latvia,_June_3,_2013,_during_a_live-fire_exercise_in_preparation_for_Saber_Strike_130603-A-YT363-001.jpg"/>
                </a:rPr>
                <a:t>This Photo</a:t>
              </a:r>
              <a:r>
                <a:rPr lang="en-US" sz="900" dirty="0"/>
                <a:t> by Unknown Author is licensed under </a:t>
              </a:r>
              <a:r>
                <a:rPr lang="en-US" sz="900" dirty="0">
                  <a:hlinkClick r:id="rId7" tooltip="https://creativecommons.org/licenses/by-sa/3.0/"/>
                </a:rPr>
                <a:t>CC BY-SA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2096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041" y="395456"/>
            <a:ext cx="8194559" cy="1791153"/>
          </a:xfrm>
        </p:spPr>
        <p:txBody>
          <a:bodyPr>
            <a:normAutofit/>
          </a:bodyPr>
          <a:lstStyle/>
          <a:p>
            <a:r>
              <a:rPr lang="en-US" b="1" dirty="0"/>
              <a:t>We appreciate the BILC member nations that have offered their input and assistance. 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94E2F0-77F2-4979-BE82-570215292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153" y="2315109"/>
            <a:ext cx="3142339" cy="2026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8D3C5C-BCA1-44B6-9FE0-2C787EDC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5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5AF77A-6D11-4E52-95E3-871EA6B7CC1F}"/>
              </a:ext>
            </a:extLst>
          </p:cNvPr>
          <p:cNvGrpSpPr/>
          <p:nvPr/>
        </p:nvGrpSpPr>
        <p:grpSpPr>
          <a:xfrm>
            <a:off x="745054" y="4694853"/>
            <a:ext cx="3265159" cy="2026622"/>
            <a:chOff x="860154" y="3363429"/>
            <a:chExt cx="4382587" cy="30779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EB4AB1-E53C-45C2-87D3-619772768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tretch>
              <a:fillRect/>
            </a:stretch>
          </p:blipFill>
          <p:spPr>
            <a:xfrm>
              <a:off x="860154" y="3363429"/>
              <a:ext cx="4382587" cy="29171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D56C9C-6F2E-44B9-B523-581A4B72E437}"/>
                </a:ext>
              </a:extLst>
            </p:cNvPr>
            <p:cNvSpPr txBox="1"/>
            <p:nvPr/>
          </p:nvSpPr>
          <p:spPr>
            <a:xfrm>
              <a:off x="1076178" y="6210562"/>
              <a:ext cx="39014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hlinkClick r:id="rId5" tooltip="https://commons.wikimedia.org/wiki/File:German_JTACs_test_communications_during_Bold_Quest_15.2_150929-F-SD165-004.jpg"/>
                </a:rPr>
                <a:t>This Photo</a:t>
              </a:r>
              <a:r>
                <a:rPr lang="en-US" sz="900" dirty="0"/>
                <a:t> by Unknown Author is licensed under </a:t>
              </a:r>
              <a:r>
                <a:rPr lang="en-US" sz="900" dirty="0">
                  <a:hlinkClick r:id="rId6" tooltip="https://creativecommons.org/licenses/by-sa/3.0/"/>
                </a:rPr>
                <a:t>CC BY-SA</a:t>
              </a:r>
              <a:endParaRPr lang="en-US" sz="9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2FFC641-40C5-4DA4-923E-FEEE2225F5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8338293" y="1932588"/>
            <a:ext cx="3287814" cy="2041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EE983A-C6CA-4738-970C-BCBAD0D27535}"/>
              </a:ext>
            </a:extLst>
          </p:cNvPr>
          <p:cNvGrpSpPr/>
          <p:nvPr/>
        </p:nvGrpSpPr>
        <p:grpSpPr>
          <a:xfrm>
            <a:off x="8317798" y="4341731"/>
            <a:ext cx="3287814" cy="2747442"/>
            <a:chOff x="9165102" y="4842864"/>
            <a:chExt cx="1950720" cy="1667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9004D6-1A5D-4AC9-87CA-E31D9ABA7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10"/>
                </a:ext>
              </a:extLst>
            </a:blip>
            <a:stretch>
              <a:fillRect/>
            </a:stretch>
          </p:blipFill>
          <p:spPr>
            <a:xfrm>
              <a:off x="9165102" y="4842864"/>
              <a:ext cx="1950720" cy="12984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1CE615-D1EE-4220-9029-8A9A8C8B6DC2}"/>
                </a:ext>
              </a:extLst>
            </p:cNvPr>
            <p:cNvSpPr txBox="1"/>
            <p:nvPr/>
          </p:nvSpPr>
          <p:spPr>
            <a:xfrm>
              <a:off x="9165102" y="6141312"/>
              <a:ext cx="1950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hlinkClick r:id="rId10" tooltip="https://commons.wikimedia.org/wiki/File:21st_STS_JTACs_CAS_training_mission_at_Nevada_Test_and_Training_Range.jpg"/>
                </a:rPr>
                <a:t>This Photo</a:t>
              </a:r>
              <a:r>
                <a:rPr lang="en-US" sz="900" dirty="0"/>
                <a:t> by Unknown Author is licensed under </a:t>
              </a:r>
              <a:r>
                <a:rPr lang="en-US" sz="900" dirty="0">
                  <a:hlinkClick r:id="rId6" tooltip="https://creativecommons.org/licenses/by-sa/3.0/"/>
                </a:rPr>
                <a:t>CC BY-SA</a:t>
              </a:r>
              <a:endParaRPr lang="en-US" sz="900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1168BC3-378D-4AC2-9FA8-F00BFAF022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4582496" y="2621656"/>
            <a:ext cx="3287814" cy="2199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0C6F41-CD52-469A-BA00-0D4532A9DD21}"/>
              </a:ext>
            </a:extLst>
          </p:cNvPr>
          <p:cNvSpPr txBox="1"/>
          <p:nvPr/>
        </p:nvSpPr>
        <p:spPr>
          <a:xfrm>
            <a:off x="4770782" y="5830956"/>
            <a:ext cx="321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13"/>
              </a:rPr>
              <a:t>BILC@marshallcenter.org</a:t>
            </a:r>
            <a:r>
              <a:rPr lang="en-US" b="1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28E93C-FCAB-4C53-B1C3-CC2EB12F49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47502" y="279047"/>
            <a:ext cx="1737511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6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åbe">
  <a:themeElements>
    <a:clrScheme name="Dråb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åb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åb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Dråbe</Template>
  <TotalTime>939</TotalTime>
  <Words>226</Words>
  <Application>Microsoft Office PowerPoint</Application>
  <PresentationFormat>Widescreen</PresentationFormat>
  <Paragraphs>35</Paragraphs>
  <Slides>5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10" baseType="lpstr">
      <vt:lpstr>Arial</vt:lpstr>
      <vt:lpstr>Arial Black</vt:lpstr>
      <vt:lpstr>Calibri</vt:lpstr>
      <vt:lpstr>Tw Cen MT</vt:lpstr>
      <vt:lpstr>Dråbe</vt:lpstr>
      <vt:lpstr>BILC JTAC  Working Group (WG) Update</vt:lpstr>
      <vt:lpstr>What do joint terminal attack controllers do?</vt:lpstr>
      <vt:lpstr>How is BILC involved?</vt:lpstr>
      <vt:lpstr>Update on recent activities </vt:lpstr>
      <vt:lpstr>We appreciate the BILC member nations that have offered their input and assistance.  </vt:lpstr>
    </vt:vector>
  </TitlesOfParts>
  <Company>GCMC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JTAC WG</dc:title>
  <dc:creator>Garza, Peggy A Ms CIV</dc:creator>
  <cp:lastModifiedBy>Kildevang-Jacobsen, Kåre</cp:lastModifiedBy>
  <cp:revision>103</cp:revision>
  <cp:lastPrinted>2022-05-20T09:55:12Z</cp:lastPrinted>
  <dcterms:created xsi:type="dcterms:W3CDTF">2022-05-11T15:14:33Z</dcterms:created>
  <dcterms:modified xsi:type="dcterms:W3CDTF">2022-09-07T14:00:22Z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6d71ed-e286-42a1-8703-c1fd0ea2549c_Enabled">
    <vt:lpwstr>true</vt:lpwstr>
  </property>
  <property fmtid="{D5CDD505-2E9C-101B-9397-08002B2CF9AE}" pid="3" name="MSIP_Label_536d71ed-e286-42a1-8703-c1fd0ea2549c_SetDate">
    <vt:lpwstr>2022-05-23T14:35:17Z</vt:lpwstr>
  </property>
  <property fmtid="{D5CDD505-2E9C-101B-9397-08002B2CF9AE}" pid="4" name="MSIP_Label_536d71ed-e286-42a1-8703-c1fd0ea2549c_Method">
    <vt:lpwstr>Privileged</vt:lpwstr>
  </property>
  <property fmtid="{D5CDD505-2E9C-101B-9397-08002B2CF9AE}" pid="5" name="MSIP_Label_536d71ed-e286-42a1-8703-c1fd0ea2549c_Name">
    <vt:lpwstr>Ugradert – kan deles fritt</vt:lpwstr>
  </property>
  <property fmtid="{D5CDD505-2E9C-101B-9397-08002B2CF9AE}" pid="6" name="MSIP_Label_536d71ed-e286-42a1-8703-c1fd0ea2549c_SiteId">
    <vt:lpwstr>1e0e6195-b5ec-427a-9cc1-db95904592f9</vt:lpwstr>
  </property>
  <property fmtid="{D5CDD505-2E9C-101B-9397-08002B2CF9AE}" pid="7" name="MSIP_Label_536d71ed-e286-42a1-8703-c1fd0ea2549c_ActionId">
    <vt:lpwstr>ccee72a5-6520-4ca2-84e7-29b23e11269a</vt:lpwstr>
  </property>
  <property fmtid="{D5CDD505-2E9C-101B-9397-08002B2CF9AE}" pid="8" name="MSIP_Label_536d71ed-e286-42a1-8703-c1fd0ea2549c_ContentBits">
    <vt:lpwstr>0</vt:lpwstr>
  </property>
</Properties>
</file>