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2"/>
    <p:sldMasterId id="2147483710" r:id="rId3"/>
    <p:sldMasterId id="2147483678" r:id="rId4"/>
  </p:sldMasterIdLst>
  <p:notesMasterIdLst>
    <p:notesMasterId r:id="rId36"/>
  </p:notesMasterIdLst>
  <p:sldIdLst>
    <p:sldId id="283" r:id="rId5"/>
    <p:sldId id="305" r:id="rId6"/>
    <p:sldId id="309" r:id="rId7"/>
    <p:sldId id="282" r:id="rId8"/>
    <p:sldId id="328" r:id="rId9"/>
    <p:sldId id="329" r:id="rId10"/>
    <p:sldId id="284" r:id="rId11"/>
    <p:sldId id="313" r:id="rId12"/>
    <p:sldId id="314" r:id="rId13"/>
    <p:sldId id="315" r:id="rId14"/>
    <p:sldId id="316" r:id="rId15"/>
    <p:sldId id="317" r:id="rId16"/>
    <p:sldId id="318" r:id="rId17"/>
    <p:sldId id="312" r:id="rId18"/>
    <p:sldId id="338" r:id="rId19"/>
    <p:sldId id="340" r:id="rId20"/>
    <p:sldId id="285" r:id="rId21"/>
    <p:sldId id="323" r:id="rId22"/>
    <p:sldId id="324" r:id="rId23"/>
    <p:sldId id="327" r:id="rId24"/>
    <p:sldId id="325" r:id="rId25"/>
    <p:sldId id="306" r:id="rId26"/>
    <p:sldId id="326" r:id="rId27"/>
    <p:sldId id="330" r:id="rId28"/>
    <p:sldId id="331" r:id="rId29"/>
    <p:sldId id="334" r:id="rId30"/>
    <p:sldId id="335" r:id="rId31"/>
    <p:sldId id="336" r:id="rId32"/>
    <p:sldId id="341" r:id="rId33"/>
    <p:sldId id="337" r:id="rId34"/>
    <p:sldId id="271" r:id="rId35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1"/>
    <a:srgbClr val="D9502B"/>
    <a:srgbClr val="FF0066"/>
    <a:srgbClr val="545454"/>
    <a:srgbClr val="FFFFFF"/>
    <a:srgbClr val="001D39"/>
    <a:srgbClr val="AFD8ED"/>
    <a:srgbClr val="002C56"/>
    <a:srgbClr val="45A4D6"/>
    <a:srgbClr val="F0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84070" autoAdjust="0"/>
  </p:normalViewPr>
  <p:slideViewPr>
    <p:cSldViewPr snapToObjects="1" showGuides="1">
      <p:cViewPr varScale="1">
        <p:scale>
          <a:sx n="93" d="100"/>
          <a:sy n="93" d="100"/>
        </p:scale>
        <p:origin x="174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SUPPORT FOR NATO</a:t>
            </a:r>
          </a:p>
        </c:rich>
      </c:tx>
      <c:layout>
        <c:manualLayout>
          <c:xMode val="edge"/>
          <c:yMode val="edge"/>
          <c:x val="0.25240621457855267"/>
          <c:y val="0.89659582101640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010894290238874"/>
          <c:y val="4.9549722895011521E-2"/>
          <c:w val="0.57978211419522241"/>
          <c:h val="0.7549581989152617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SUPPORT FOR NATO</a:t>
            </a:r>
          </a:p>
        </c:rich>
      </c:tx>
      <c:layout>
        <c:manualLayout>
          <c:xMode val="edge"/>
          <c:yMode val="edge"/>
          <c:x val="0.25240621457855267"/>
          <c:y val="0.89659582101640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010894290238874"/>
          <c:y val="4.9549722895011521E-2"/>
          <c:w val="0.57978211419522241"/>
          <c:h val="0.7549581989152617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SUPPORT FOR NATO</a:t>
            </a:r>
          </a:p>
        </c:rich>
      </c:tx>
      <c:layout>
        <c:manualLayout>
          <c:xMode val="edge"/>
          <c:yMode val="edge"/>
          <c:x val="0.25240621457855267"/>
          <c:y val="0.89659582101640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010894290238874"/>
          <c:y val="4.9549722895011521E-2"/>
          <c:w val="0.57978211419522241"/>
          <c:h val="0.7549581989152617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12886-E533-B743-80F2-FFAD123BFDFB}" type="datetimeFigureOut">
              <a:rPr lang="en-BE" smtClean="0"/>
              <a:t>04/24/2024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8C2CB-92DE-CC40-B566-DF0687972C3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3933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err="1" smtClean="0"/>
              <a:t>Try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take</a:t>
            </a:r>
            <a:r>
              <a:rPr lang="fr-FR" baseline="0" dirty="0" smtClean="0"/>
              <a:t> time for </a:t>
            </a:r>
            <a:r>
              <a:rPr lang="fr-FR" baseline="0" dirty="0" err="1" smtClean="0"/>
              <a:t>systematic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terminology</a:t>
            </a:r>
            <a:endParaRPr lang="fr-FR" baseline="0" dirty="0" smtClean="0"/>
          </a:p>
          <a:p>
            <a:pPr marL="628650" lvl="1" indent="-171450">
              <a:buFontTx/>
              <a:buChar char="-"/>
            </a:pPr>
            <a:r>
              <a:rPr lang="fr-FR" baseline="0" dirty="0" smtClean="0"/>
              <a:t>Missiles</a:t>
            </a:r>
          </a:p>
          <a:p>
            <a:pPr marL="628650" lvl="1" indent="-171450">
              <a:buFontTx/>
              <a:buChar char="-"/>
            </a:pPr>
            <a:r>
              <a:rPr lang="fr-FR" baseline="0" dirty="0" smtClean="0"/>
              <a:t>Drones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C2CB-92DE-CC40-B566-DF0687972C3D}" type="slidenum">
              <a:rPr lang="en-BE" smtClean="0"/>
              <a:t>24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2834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C2CB-92DE-CC40-B566-DF0687972C3D}" type="slidenum">
              <a:rPr lang="en-BE" smtClean="0"/>
              <a:t>25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0244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5E6CAAC-B629-E548-B330-A9FD0C57928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727848" y="1"/>
            <a:ext cx="7464152" cy="3798000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69DA8-BCF7-694F-B1AD-16A00BB0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86587" y="4314694"/>
            <a:ext cx="5761413" cy="1519393"/>
          </a:xfrm>
          <a:noFill/>
          <a:ln w="25400">
            <a:noFill/>
          </a:ln>
          <a:effectLst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rgbClr val="5454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 </a:t>
            </a:r>
            <a:endParaRPr lang="en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99263" y="4483862"/>
            <a:ext cx="45719" cy="1643051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21D610-C921-4645-94DC-BE9CD8D3A5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834087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5601A6-C54D-FA46-96D8-A2AAFAD3FB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837238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BE" dirty="0"/>
              <a:t>LABEL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8FEBE-A466-6D4D-9409-309C4644ABD0}"/>
              </a:ext>
            </a:extLst>
          </p:cNvPr>
          <p:cNvSpPr txBox="1"/>
          <p:nvPr userDrawn="1"/>
        </p:nvSpPr>
        <p:spPr bwMode="auto">
          <a:xfrm>
            <a:off x="1440000" y="221092"/>
            <a:ext cx="5400000" cy="47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ATLANTIC TREATY ORGANIZATION</a:t>
            </a:r>
            <a:br>
              <a:rPr lang="en-GB" altLang="en-US" sz="10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0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DU TRAITÉ DE L’ATLANTIQUE NORD</a:t>
            </a:r>
          </a:p>
        </p:txBody>
      </p:sp>
    </p:spTree>
    <p:extLst>
      <p:ext uri="{BB962C8B-B14F-4D97-AF65-F5344CB8AC3E}">
        <p14:creationId xmlns:p14="http://schemas.microsoft.com/office/powerpoint/2010/main" val="2913440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5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pos="665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7" pos="91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1ED6DF-FF59-A74E-833B-F2FCF86C8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C2BAE2-C0DF-D646-B902-64573BF7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6915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25">
            <a:extLst>
              <a:ext uri="{FF2B5EF4-FFF2-40B4-BE49-F238E27FC236}">
                <a16:creationId xmlns:a16="http://schemas.microsoft.com/office/drawing/2014/main" id="{660AF5F3-395B-C04B-B7C0-C4E21B5E207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71541117"/>
              </p:ext>
            </p:extLst>
          </p:nvPr>
        </p:nvGraphicFramePr>
        <p:xfrm>
          <a:off x="6097441" y="2651917"/>
          <a:ext cx="4398818" cy="337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70CDD05-2C9D-AD41-B946-3A22CC6FEF45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1267690" y="2651918"/>
            <a:ext cx="4398818" cy="3378142"/>
          </a:xfrm>
        </p:spPr>
        <p:txBody>
          <a:bodyPr/>
          <a:lstStyle/>
          <a:p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52B32-4B01-E647-A789-75D4BB3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C765-45C9-C441-81D1-86CB0B7C0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CF2AE-CAF3-054A-AF03-271ECC7E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  <p:graphicFrame>
        <p:nvGraphicFramePr>
          <p:cNvPr id="10" name="Content Placeholder 25">
            <a:extLst>
              <a:ext uri="{FF2B5EF4-FFF2-40B4-BE49-F238E27FC236}">
                <a16:creationId xmlns:a16="http://schemas.microsoft.com/office/drawing/2014/main" id="{87F10C19-9C47-5B46-97A2-15131427E3E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69810310"/>
              </p:ext>
            </p:extLst>
          </p:nvPr>
        </p:nvGraphicFramePr>
        <p:xfrm>
          <a:off x="1267691" y="2651917"/>
          <a:ext cx="4398818" cy="337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25">
            <a:extLst>
              <a:ext uri="{FF2B5EF4-FFF2-40B4-BE49-F238E27FC236}">
                <a16:creationId xmlns:a16="http://schemas.microsoft.com/office/drawing/2014/main" id="{9FF65E60-B7E9-7D4F-826B-05ACAD2E5AA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69810310"/>
              </p:ext>
            </p:extLst>
          </p:nvPr>
        </p:nvGraphicFramePr>
        <p:xfrm>
          <a:off x="6097441" y="2651917"/>
          <a:ext cx="4398818" cy="337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E548A333-8913-584B-A4DE-084F4804C6DF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097441" y="2651916"/>
            <a:ext cx="4398817" cy="3378143"/>
          </a:xfrm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06182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2B32-4B01-E647-A789-75D4BB3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C765-45C9-C441-81D1-86CB0B7C0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CF2AE-CAF3-054A-AF03-271ECC7E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EBA310F8-DC7A-BC43-9251-362ABFCAC01D}"/>
              </a:ext>
            </a:extLst>
          </p:cNvPr>
          <p:cNvSpPr>
            <a:spLocks noGrp="1"/>
          </p:cNvSpPr>
          <p:nvPr>
            <p:ph type="dgm" sz="quarter" idx="18"/>
          </p:nvPr>
        </p:nvSpPr>
        <p:spPr>
          <a:xfrm>
            <a:off x="515938" y="2996952"/>
            <a:ext cx="11160125" cy="1800000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29211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50A1-80AA-4540-867E-9337914D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33" y="124777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92917-C80D-0645-B785-B6B129FA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66813"/>
            <a:ext cx="6172200" cy="49625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E5D54-8724-9B4C-B479-706A97DF7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233" y="23177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1662CC6-465C-4A42-BFF8-83D38E994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18D5C7-803B-E84A-BEDB-AFCEC6FE9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464240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4C744-C537-8445-893C-CE55E502E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136E74-530E-CF40-8523-50A97C1F7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33" y="124777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72D5FD3-AE2B-3F45-BEB0-B180C05E5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233" y="23177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37A7F5-EE0D-7146-BDF7-6B4C160EB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AD4BF7A-9D8E-134C-93D6-6AAD43A51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455846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9" y="1089024"/>
            <a:ext cx="10088894" cy="4679951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8894" h="4679951">
                <a:moveTo>
                  <a:pt x="0" y="0"/>
                </a:moveTo>
                <a:lnTo>
                  <a:pt x="10088894" y="10510"/>
                </a:lnTo>
                <a:cubicBezTo>
                  <a:pt x="10086138" y="267009"/>
                  <a:pt x="10072871" y="2215673"/>
                  <a:pt x="10070115" y="2472172"/>
                </a:cubicBezTo>
                <a:lnTo>
                  <a:pt x="5376643" y="2484494"/>
                </a:lnTo>
                <a:lnTo>
                  <a:pt x="5371990" y="4679951"/>
                </a:lnTo>
                <a:lnTo>
                  <a:pt x="0" y="4679951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BE" dirty="0"/>
              <a:t>Choose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8D8AE4-C68B-F147-A1AE-DC7E19D6F874}"/>
              </a:ext>
            </a:extLst>
          </p:cNvPr>
          <p:cNvSpPr/>
          <p:nvPr userDrawn="1"/>
        </p:nvSpPr>
        <p:spPr>
          <a:xfrm>
            <a:off x="6436659" y="3675529"/>
            <a:ext cx="4966447" cy="2312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836988"/>
            <a:ext cx="502443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1625" y="4536234"/>
            <a:ext cx="5024438" cy="145218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E610F55-BE30-1144-94A8-7CBE71D41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F71E887-6FEA-674A-A086-6C6D3F763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50563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 userDrawn="1">
          <p15:clr>
            <a:srgbClr val="FBAE40"/>
          </p15:clr>
        </p15:guide>
        <p15:guide id="2" pos="7015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9" y="1089024"/>
            <a:ext cx="10088894" cy="4679951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10078465 w 10088894"/>
              <a:gd name="connsiteY3" fmla="*/ 4674539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10078465 w 10088894"/>
              <a:gd name="connsiteY3" fmla="*/ 4674539 h 4679951"/>
              <a:gd name="connsiteX4" fmla="*/ 0 w 10088894"/>
              <a:gd name="connsiteY4" fmla="*/ 4679951 h 4679951"/>
              <a:gd name="connsiteX5" fmla="*/ 0 w 10088894"/>
              <a:gd name="connsiteY5" fmla="*/ 0 h 467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8894" h="4679951">
                <a:moveTo>
                  <a:pt x="0" y="0"/>
                </a:moveTo>
                <a:lnTo>
                  <a:pt x="10088894" y="10510"/>
                </a:lnTo>
                <a:cubicBezTo>
                  <a:pt x="10086138" y="267009"/>
                  <a:pt x="10072871" y="2215673"/>
                  <a:pt x="10070115" y="2472172"/>
                </a:cubicBezTo>
                <a:cubicBezTo>
                  <a:pt x="10072898" y="3206294"/>
                  <a:pt x="10075682" y="3940417"/>
                  <a:pt x="10078465" y="4674539"/>
                </a:cubicBezTo>
                <a:lnTo>
                  <a:pt x="0" y="4679951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BE" dirty="0"/>
              <a:t>Choose picture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E610F55-BE30-1144-94A8-7CBE71D41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F71E887-6FEA-674A-A086-6C6D3F763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22260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BE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617540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4316786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BE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735" y="3605033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2735" y="4304279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2008B75-392B-1A41-81B9-B8F1B8A2A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F2AC46F-A001-3448-8143-A28C03D45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111543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 userDrawn="1">
          <p15:clr>
            <a:srgbClr val="FBAE40"/>
          </p15:clr>
        </p15:guide>
        <p15:guide id="6" pos="3749" userDrawn="1">
          <p15:clr>
            <a:srgbClr val="FBAE40"/>
          </p15:clr>
        </p15:guide>
        <p15:guide id="7" orient="horz" pos="259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BE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617540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4709933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BE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735" y="3605033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2735" y="4697426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4CB97AA-9189-3C45-98CD-178295F25D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7" y="4338884"/>
            <a:ext cx="4602161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en-BE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2148FE-A34A-5E44-A0E3-FF3BECC7A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0876" y="4338884"/>
            <a:ext cx="4602161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en-BE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13CB47B-AEEC-094C-A57F-100EACC17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295F0B-E73E-2F44-8AD2-948678D00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538377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04C343-087C-524F-830F-3969246D07E5}"/>
              </a:ext>
            </a:extLst>
          </p:cNvPr>
          <p:cNvSpPr/>
          <p:nvPr userDrawn="1"/>
        </p:nvSpPr>
        <p:spPr>
          <a:xfrm>
            <a:off x="6240877" y="3428999"/>
            <a:ext cx="4824412" cy="2704921"/>
          </a:xfrm>
          <a:prstGeom prst="rect">
            <a:avLst/>
          </a:prstGeom>
          <a:solidFill>
            <a:srgbClr val="001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7F2593-0F80-E145-BAF0-C444627EEA99}"/>
              </a:ext>
            </a:extLst>
          </p:cNvPr>
          <p:cNvSpPr/>
          <p:nvPr userDrawn="1"/>
        </p:nvSpPr>
        <p:spPr>
          <a:xfrm>
            <a:off x="515939" y="3428999"/>
            <a:ext cx="4824412" cy="2717428"/>
          </a:xfrm>
          <a:prstGeom prst="rect">
            <a:avLst/>
          </a:prstGeom>
          <a:solidFill>
            <a:srgbClr val="001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BE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517" y="3617540"/>
            <a:ext cx="4495329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AFD8ED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517" y="4709933"/>
            <a:ext cx="4495329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BE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3313" y="3605033"/>
            <a:ext cx="443521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AFD8ED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13" y="4697426"/>
            <a:ext cx="4435218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4CB97AA-9189-3C45-98CD-178295F25D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6516" y="4338884"/>
            <a:ext cx="4469395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en-BE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2148FE-A34A-5E44-A0E3-FF3BECC7A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3311" y="4338884"/>
            <a:ext cx="4435217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en-BE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D57E253-7FE0-8F4F-A844-1990B4ED3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3FBBF50-0C91-5247-9CFE-37D8091E4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003454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E9DA405-B2C8-9248-9FD6-56437D2FB91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731751" y="0"/>
            <a:ext cx="7465929" cy="3798000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33057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86563" y="5551437"/>
            <a:ext cx="58419" cy="469851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5CB0752-21B1-A34E-B93A-0196D833F5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578894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en-BE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D90E08BF-0A63-C042-B2C9-0A31520903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582045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BE" dirty="0"/>
              <a:t>LABEL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579E52-51C0-D740-8878-87E45C148123}"/>
              </a:ext>
            </a:extLst>
          </p:cNvPr>
          <p:cNvSpPr txBox="1"/>
          <p:nvPr userDrawn="1"/>
        </p:nvSpPr>
        <p:spPr bwMode="auto">
          <a:xfrm>
            <a:off x="1440000" y="221092"/>
            <a:ext cx="5400000" cy="47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ATLANTIC TREATY ORGANIZATION</a:t>
            </a:r>
            <a:br>
              <a:rPr lang="en-GB" altLang="en-US" sz="10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000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DU TRAITÉ DE L’ATLANTIQUE NORD</a:t>
            </a:r>
          </a:p>
        </p:txBody>
      </p:sp>
    </p:spTree>
    <p:extLst>
      <p:ext uri="{BB962C8B-B14F-4D97-AF65-F5344CB8AC3E}">
        <p14:creationId xmlns:p14="http://schemas.microsoft.com/office/powerpoint/2010/main" val="893420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04C343-087C-524F-830F-3969246D07E5}"/>
              </a:ext>
            </a:extLst>
          </p:cNvPr>
          <p:cNvSpPr/>
          <p:nvPr userDrawn="1"/>
        </p:nvSpPr>
        <p:spPr>
          <a:xfrm>
            <a:off x="6240877" y="3428999"/>
            <a:ext cx="4824412" cy="2704921"/>
          </a:xfrm>
          <a:prstGeom prst="rect">
            <a:avLst/>
          </a:prstGeom>
          <a:solidFill>
            <a:srgbClr val="001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7F2593-0F80-E145-BAF0-C444627EEA99}"/>
              </a:ext>
            </a:extLst>
          </p:cNvPr>
          <p:cNvSpPr/>
          <p:nvPr userDrawn="1"/>
        </p:nvSpPr>
        <p:spPr>
          <a:xfrm>
            <a:off x="515939" y="3428999"/>
            <a:ext cx="4824412" cy="2717428"/>
          </a:xfrm>
          <a:prstGeom prst="rect">
            <a:avLst/>
          </a:prstGeom>
          <a:solidFill>
            <a:srgbClr val="001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BE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517" y="3617540"/>
            <a:ext cx="4495329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AFD8ED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517" y="4314261"/>
            <a:ext cx="4495329" cy="219729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BE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3313" y="3605033"/>
            <a:ext cx="443521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AFD8ED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13" y="4314262"/>
            <a:ext cx="4435218" cy="21847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657737D-F015-CB41-A2DC-45E2C68A3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B7B6367-8A58-E94C-A551-20BF4CCAB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372655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8D8AE4-C68B-F147-A1AE-DC7E19D6F874}"/>
              </a:ext>
            </a:extLst>
          </p:cNvPr>
          <p:cNvSpPr/>
          <p:nvPr userDrawn="1"/>
        </p:nvSpPr>
        <p:spPr>
          <a:xfrm>
            <a:off x="515938" y="2321766"/>
            <a:ext cx="11160125" cy="3447209"/>
          </a:xfrm>
          <a:prstGeom prst="rect">
            <a:avLst/>
          </a:prstGeom>
          <a:solidFill>
            <a:srgbClr val="002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3031052"/>
            <a:ext cx="502443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AAC2DA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755649"/>
            <a:ext cx="5040313" cy="145218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9F1B3-37EE-E548-B284-431ED768190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2200" y="1760629"/>
            <a:ext cx="4550317" cy="3447209"/>
          </a:xfrm>
          <a:solidFill>
            <a:srgbClr val="AFD8ED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BE" dirty="0"/>
              <a:t>Choose picture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96993-E15E-4940-A9BC-7ED7BAAD10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641585"/>
            <a:ext cx="3003550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GB" dirty="0"/>
              <a:t>INSIGHT</a:t>
            </a:r>
            <a:endParaRPr lang="en-BE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3251F8B-F318-5F44-B782-0A1B78572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8648030-9CF7-004F-82B0-682CBA02C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50026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8" userDrawn="1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8D8AE4-C68B-F147-A1AE-DC7E19D6F874}"/>
              </a:ext>
            </a:extLst>
          </p:cNvPr>
          <p:cNvSpPr/>
          <p:nvPr userDrawn="1"/>
        </p:nvSpPr>
        <p:spPr>
          <a:xfrm>
            <a:off x="515939" y="1705395"/>
            <a:ext cx="5580062" cy="3447209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rgbClr val="001D39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4284" y="2636912"/>
            <a:ext cx="10044113" cy="11234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FD8ED"/>
              </a:buClr>
              <a:buSzTx/>
              <a:buFontTx/>
              <a:buNone/>
              <a:tabLst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FD8ED"/>
              </a:buClr>
              <a:buSzTx/>
              <a:buFontTx/>
              <a:buNone/>
              <a:tabLst/>
              <a:defRPr/>
            </a:pPr>
            <a:r>
              <a:rPr lang="en-GB" dirty="0"/>
              <a:t>Quote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96993-E15E-4940-A9BC-7ED7BAAD10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1504" y="3979918"/>
            <a:ext cx="4354100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US" dirty="0">
                <a:effectLst/>
              </a:rPr>
              <a:t>NATO SECRETARY GENERAL JENS STOLTENBERG</a:t>
            </a:r>
            <a:endParaRPr lang="en-B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461205-76E3-1645-BAEA-9824F907EE9C}"/>
              </a:ext>
            </a:extLst>
          </p:cNvPr>
          <p:cNvSpPr/>
          <p:nvPr userDrawn="1"/>
        </p:nvSpPr>
        <p:spPr>
          <a:xfrm>
            <a:off x="1236216" y="4161488"/>
            <a:ext cx="323280" cy="45719"/>
          </a:xfrm>
          <a:prstGeom prst="rect">
            <a:avLst/>
          </a:prstGeom>
          <a:solidFill>
            <a:srgbClr val="45A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B4289-0019-7E40-8571-C42EF6AEA1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916" y="1936345"/>
            <a:ext cx="457200" cy="40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9A5C46-AE34-7245-A4D1-EAA774A737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4905" y="4578999"/>
            <a:ext cx="457200" cy="4064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B4FD6F2-1834-E84C-AE9F-F790780A9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2259B1D-626B-0445-B9CA-501D4CE9A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79659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8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D866-E399-4749-A091-29E354D8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FE3B6-0510-964C-9271-434C25AE8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2438256"/>
            <a:ext cx="5181600" cy="36910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9ADC8-A008-C44B-A3C2-64236DA17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9938" y="2438256"/>
            <a:ext cx="5181600" cy="36910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51194-E9EE-7540-8E8B-9209365E91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x-none" dirty="0"/>
              <a:t>NATO 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2A7FA-1418-1A42-9C50-41C0E64A4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9C1426-0F0D-BC4F-BF6C-4B07893ACD48}" type="datetimeFigureOut">
              <a:rPr lang="x-none" smtClean="0"/>
              <a:pPr/>
              <a:t>24/04/2024</a:t>
            </a:fld>
            <a:r>
              <a:rPr lang="x-none" dirty="0"/>
              <a:t>  </a:t>
            </a:r>
            <a:r>
              <a:rPr lang="x-none" dirty="0">
                <a:effectLst/>
              </a:rPr>
              <a:t>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1C816DB-0434-A043-B222-BC3EC5DC20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40000" y="180000"/>
            <a:ext cx="5400000" cy="540000"/>
          </a:xfrm>
          <a:noFill/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lnSpc>
                <a:spcPts val="1200"/>
              </a:lnSpc>
              <a:spcBef>
                <a:spcPts val="800"/>
              </a:spcBef>
              <a:spcAft>
                <a:spcPts val="400"/>
              </a:spcAft>
              <a:buNone/>
              <a:defRPr sz="100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>
              <a:lnSpc>
                <a:spcPct val="130000"/>
              </a:lnSpc>
              <a:defRPr/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NORTH ATLANTIC TREATY ORGANIZATION</a:t>
            </a:r>
            <a:b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ORGANISATION DU TRAITÉ DE L’ATLANTIQUE NORD</a:t>
            </a:r>
          </a:p>
        </p:txBody>
      </p:sp>
    </p:spTree>
    <p:extLst>
      <p:ext uri="{BB962C8B-B14F-4D97-AF65-F5344CB8AC3E}">
        <p14:creationId xmlns:p14="http://schemas.microsoft.com/office/powerpoint/2010/main" val="2503901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87768-FD67-8849-9497-B615192C46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2969841"/>
            <a:ext cx="677242" cy="813217"/>
          </a:xfrm>
        </p:spPr>
        <p:txBody>
          <a:bodyPr/>
          <a:lstStyle>
            <a:lvl1pPr marL="0" indent="0">
              <a:buNone/>
              <a:defRPr sz="2400">
                <a:solidFill>
                  <a:srgbClr val="45A4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7540FA-DACD-CE4A-ACC0-6B27872E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668005"/>
            <a:ext cx="902431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9237EC-B723-E145-9FEB-3C6B83BB1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0797ED-47D5-2A4E-B24E-5FCCC52FD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26656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87768-FD67-8849-9497-B615192C46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2969841"/>
            <a:ext cx="677242" cy="813217"/>
          </a:xfrm>
        </p:spPr>
        <p:txBody>
          <a:bodyPr/>
          <a:lstStyle>
            <a:lvl1pPr marL="0" indent="0">
              <a:buNone/>
              <a:defRPr sz="2400">
                <a:solidFill>
                  <a:srgbClr val="45A4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7540FA-DACD-CE4A-ACC0-6B27872E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668005"/>
            <a:ext cx="902431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9237EC-B723-E145-9FEB-3C6B83BB1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0797ED-47D5-2A4E-B24E-5FCCC52FD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768635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Image">
    <p:bg>
      <p:bgPr>
        <a:solidFill>
          <a:srgbClr val="001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87768-FD67-8849-9497-B615192C46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2969841"/>
            <a:ext cx="677242" cy="813217"/>
          </a:xfrm>
        </p:spPr>
        <p:txBody>
          <a:bodyPr/>
          <a:lstStyle>
            <a:lvl1pPr marL="0" indent="0">
              <a:buNone/>
              <a:defRPr sz="2400">
                <a:solidFill>
                  <a:srgbClr val="45A4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7540FA-DACD-CE4A-ACC0-6B27872E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668005"/>
            <a:ext cx="902431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9237EC-B723-E145-9FEB-3C6B83BB1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0797ED-47D5-2A4E-B24E-5FCCC52FD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2FC3AB-A2AF-024F-9780-93A1752782CA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726071" y="0"/>
            <a:ext cx="7465929" cy="3798000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513379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C7540FA-DACD-CE4A-ACC0-6B27872E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0" y="2996952"/>
            <a:ext cx="9024318" cy="1325563"/>
          </a:xfrm>
        </p:spPr>
        <p:txBody>
          <a:bodyPr/>
          <a:lstStyle>
            <a:lvl1pPr>
              <a:defRPr>
                <a:solidFill>
                  <a:srgbClr val="AFD8ED"/>
                </a:solidFill>
              </a:defRPr>
            </a:lvl1pPr>
          </a:lstStyle>
          <a:p>
            <a:r>
              <a:rPr lang="en-GB" dirty="0"/>
              <a:t>Contact us</a:t>
            </a:r>
            <a:endParaRPr lang="en-B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90C143-DA3B-4448-9677-16B52934BB82}"/>
              </a:ext>
            </a:extLst>
          </p:cNvPr>
          <p:cNvSpPr/>
          <p:nvPr userDrawn="1"/>
        </p:nvSpPr>
        <p:spPr>
          <a:xfrm>
            <a:off x="1319684" y="4350170"/>
            <a:ext cx="64666" cy="769003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F9B224A-DD06-D343-A646-2D5EC1098C25}"/>
              </a:ext>
            </a:extLst>
          </p:cNvPr>
          <p:cNvSpPr txBox="1">
            <a:spLocks/>
          </p:cNvSpPr>
          <p:nvPr userDrawn="1"/>
        </p:nvSpPr>
        <p:spPr>
          <a:xfrm>
            <a:off x="1617984" y="4350171"/>
            <a:ext cx="832511" cy="413728"/>
          </a:xfrm>
          <a:prstGeom prst="rect">
            <a:avLst/>
          </a:prstGeom>
          <a:noFill/>
          <a:ln w="25400">
            <a:noFill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E-MAIL</a:t>
            </a:r>
            <a:endParaRPr lang="en-BE" sz="1200" dirty="0">
              <a:solidFill>
                <a:srgbClr val="45A4D6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9E80EC9-8B27-EE41-9371-7D76F496AAE4}"/>
              </a:ext>
            </a:extLst>
          </p:cNvPr>
          <p:cNvSpPr txBox="1">
            <a:spLocks/>
          </p:cNvSpPr>
          <p:nvPr userDrawn="1"/>
        </p:nvSpPr>
        <p:spPr>
          <a:xfrm>
            <a:off x="1617984" y="4705446"/>
            <a:ext cx="832511" cy="413728"/>
          </a:xfrm>
          <a:prstGeom prst="rect">
            <a:avLst/>
          </a:prstGeom>
          <a:noFill/>
          <a:ln w="25400">
            <a:noFill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i="0" dirty="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PHONE</a:t>
            </a:r>
            <a:endParaRPr lang="en-BE" sz="1200" b="0" i="0" dirty="0">
              <a:solidFill>
                <a:srgbClr val="45A4D6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510BFC-7967-9A42-8BDB-BFB3BEAC4429}"/>
              </a:ext>
            </a:extLst>
          </p:cNvPr>
          <p:cNvSpPr txBox="1"/>
          <p:nvPr userDrawn="1"/>
        </p:nvSpPr>
        <p:spPr>
          <a:xfrm>
            <a:off x="3160207" y="5290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61FBFD3-0C7E-6944-839E-23CE2A39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1088" y="4337729"/>
            <a:ext cx="3887787" cy="3429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/>
              <a:t>John.doe@nato.int</a:t>
            </a:r>
            <a:endParaRPr lang="en-BE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48D2D7B9-9719-5948-A695-3E51EFFC12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4714542"/>
            <a:ext cx="3887787" cy="3429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+32 (0)475 12 34 56</a:t>
            </a:r>
            <a:endParaRPr lang="en-BE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B634A37-9158-B44C-BD04-1C623BBE9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BE" dirty="0"/>
              <a:t>NATO </a:t>
            </a:r>
            <a:r>
              <a:rPr lang="en-BE" dirty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C5CCA6E-E857-D343-9DF5-20B5F4BA6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71849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">
    <p:bg>
      <p:bgPr>
        <a:solidFill>
          <a:srgbClr val="001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B48B4BE8-597B-0046-A030-B3891F45CEC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726071" y="0"/>
            <a:ext cx="7465929" cy="3798000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AFD8E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69DA8-BCF7-694F-B1AD-16A00BB0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86587" y="4314694"/>
            <a:ext cx="5761413" cy="874313"/>
          </a:xfrm>
          <a:noFill/>
          <a:ln w="25400">
            <a:noFill/>
          </a:ln>
          <a:effectLst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rgbClr val="F0F4F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 </a:t>
            </a:r>
            <a:endParaRPr lang="en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99263" y="4483862"/>
            <a:ext cx="45719" cy="1643051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D0BB9A1-3CA7-0341-8982-29D7CEE2B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834087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0F4F8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en-BE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B7AF234C-DAB3-CC46-8E4B-405085B6F1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837238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BE" dirty="0"/>
              <a:t>LABEL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386ACC-5667-C947-9130-825369D7BCBD}"/>
              </a:ext>
            </a:extLst>
          </p:cNvPr>
          <p:cNvSpPr txBox="1"/>
          <p:nvPr userDrawn="1"/>
        </p:nvSpPr>
        <p:spPr bwMode="auto">
          <a:xfrm>
            <a:off x="1440000" y="221092"/>
            <a:ext cx="5400000" cy="47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ATLANTIC TREATY ORGANIZATION</a:t>
            </a:r>
            <a:b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DU TRAITÉ DE L’ATLANTIQUE NORD</a:t>
            </a:r>
          </a:p>
        </p:txBody>
      </p:sp>
    </p:spTree>
    <p:extLst>
      <p:ext uri="{BB962C8B-B14F-4D97-AF65-F5344CB8AC3E}">
        <p14:creationId xmlns:p14="http://schemas.microsoft.com/office/powerpoint/2010/main" val="1024782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Dark">
    <p:bg>
      <p:bgPr>
        <a:solidFill>
          <a:srgbClr val="001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979B6F6-617E-8547-A144-C62BF97DA45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726071" y="0"/>
            <a:ext cx="7465929" cy="3798000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33057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AFD8E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87489" y="5589240"/>
            <a:ext cx="57494" cy="393744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83EE20C-AAAD-0E46-8D16-931DCEBEB9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578894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0F4F8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en-BE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ED0381FC-A6F2-6941-BE1B-0BAB619E2B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582045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BE" dirty="0"/>
              <a:t>LABEL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D02AA1-B850-0944-9305-ADEC5D3CACD0}"/>
              </a:ext>
            </a:extLst>
          </p:cNvPr>
          <p:cNvSpPr txBox="1"/>
          <p:nvPr userDrawn="1"/>
        </p:nvSpPr>
        <p:spPr bwMode="auto">
          <a:xfrm>
            <a:off x="1440000" y="221092"/>
            <a:ext cx="5400000" cy="47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ATLANTIC TREATY ORGANIZATION</a:t>
            </a:r>
            <a:b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DU TRAITÉ DE L’ATLANTIQUE NORD</a:t>
            </a:r>
          </a:p>
        </p:txBody>
      </p:sp>
    </p:spTree>
    <p:extLst>
      <p:ext uri="{BB962C8B-B14F-4D97-AF65-F5344CB8AC3E}">
        <p14:creationId xmlns:p14="http://schemas.microsoft.com/office/powerpoint/2010/main" val="1613612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6B05-4B85-5D48-9A5B-15D5D64AB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3C0B6-E809-9541-968A-C17FB0308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FD8ED"/>
              </a:buClr>
              <a:defRPr sz="2400"/>
            </a:lvl1pPr>
            <a:lvl2pPr>
              <a:buClr>
                <a:srgbClr val="AFD8ED"/>
              </a:buClr>
              <a:defRPr sz="2000"/>
            </a:lvl2pPr>
            <a:lvl3pPr>
              <a:buClr>
                <a:srgbClr val="AFD8ED"/>
              </a:buClr>
              <a:defRPr sz="1800"/>
            </a:lvl3pPr>
            <a:lvl4pPr>
              <a:buClr>
                <a:srgbClr val="AFD8ED"/>
              </a:buClr>
              <a:defRPr sz="1600"/>
            </a:lvl4pPr>
            <a:lvl5pPr>
              <a:buClr>
                <a:srgbClr val="AFD8ED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231140-1CFD-604E-9043-CF24B588C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15A3FA-235C-F948-BBCC-D89F48F72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38245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D0786-AD54-6A4B-8BA6-F028206B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3173412"/>
            <a:ext cx="5157787" cy="29559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1607-8469-3646-8B93-EA9401D701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2438256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1697A-3AFB-364E-8BF8-A7DD7A410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8350" y="3173412"/>
            <a:ext cx="5183188" cy="29559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0BD1BB-4F76-EA48-8500-4B586D72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34B3D56-08AA-4A47-9152-DA7E97C05A2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848350" y="2438256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70AD413-BADD-CC44-B7AA-EA88967685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8696" y="6308725"/>
            <a:ext cx="4114800" cy="365125"/>
          </a:xfrm>
        </p:spPr>
        <p:txBody>
          <a:bodyPr/>
          <a:lstStyle/>
          <a:p>
            <a:r>
              <a:rPr lang="en-BE" dirty="0"/>
              <a:t>NATO UNCLASSIFIED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F3BEDC5-2F3C-A544-87B2-874948386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80297" y="6308725"/>
            <a:ext cx="2743200" cy="365125"/>
          </a:xfrm>
        </p:spPr>
        <p:txBody>
          <a:bodyPr/>
          <a:lstStyle/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</a:t>
            </a:r>
            <a:r>
              <a:rPr lang="en-BE" dirty="0">
                <a:effectLst/>
              </a:rPr>
              <a:t>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2031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D0786-AD54-6A4B-8BA6-F028206B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3173412"/>
            <a:ext cx="3347815" cy="29559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1607-8469-3646-8B93-EA9401D701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9" y="2438256"/>
            <a:ext cx="3347814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0BD1BB-4F76-EA48-8500-4B586D72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A10ADEA-8541-5B43-B7EA-A39366AB1A9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13903" y="3173412"/>
            <a:ext cx="3347815" cy="29559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6C39F72-553D-D64C-9D1D-AA635EB41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13904" y="2438256"/>
            <a:ext cx="3347814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2530195-F13F-B04D-A745-E6A53976FAC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1869" y="3173412"/>
            <a:ext cx="3347815" cy="29559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413D92C-A42C-2A46-98A0-B29B40B50B2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711870" y="2438256"/>
            <a:ext cx="3347814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4E23829-47DA-2C44-AED6-17CED3230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9A77119-278E-9C47-87E6-D91C61F6D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2579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D0786-AD54-6A4B-8BA6-F028206B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1772816"/>
            <a:ext cx="5157787" cy="165618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1607-8469-3646-8B93-EA9401D701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1037660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1697A-3AFB-364E-8BF8-A7DD7A410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8350" y="1772816"/>
            <a:ext cx="5183188" cy="165618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34B3D56-08AA-4A47-9152-DA7E97C05A2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848350" y="1037660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19221D1-052C-5D40-8511-336429F936D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5938" y="4476260"/>
            <a:ext cx="5157787" cy="165618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20B8056-8C88-0746-A769-F1530B55EF3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5938" y="3741104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0A01FA02-3A50-1046-81FF-94E3ADF0CF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48350" y="4476260"/>
            <a:ext cx="5183188" cy="165618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97670B0-9EC5-7C4B-98A8-A7C9409148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848350" y="3741104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7AB4C84-30B5-7C4B-9D27-50F642A26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BE" dirty="0"/>
              <a:t>NATO </a:t>
            </a:r>
            <a:r>
              <a:rPr lang="en-BE" dirty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19B5221-A9B0-7940-9FF9-F60966C8121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4852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2B32-4B01-E647-A789-75D4BB3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C765-45C9-C441-81D1-86CB0B7C0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CF2AE-CAF3-054A-AF03-271ECC7E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8278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C04C9-B501-5D48-A805-4935DC0B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BC9A9-7B8B-8241-9B15-3E47EEDD0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438256"/>
            <a:ext cx="10515600" cy="3691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</a:t>
            </a:r>
            <a:r>
              <a:rPr lang="en-GB" dirty="0" err="1"/>
              <a:t>leve</a:t>
            </a:r>
            <a:endParaRPr lang="en-GB" dirty="0"/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C20A6-FE70-C243-AE15-9AFDDCD85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C6B1-4B05-8D4F-B57F-AF4A120D8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66EB2F-B83A-A349-B9BF-4E6197A3C9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180000"/>
            <a:ext cx="1080000" cy="5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2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4" r:id="rId3"/>
    <p:sldLayoutId id="2147483668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aramond" panose="02020404030301010803" pitchFamily="18" charset="0"/>
          <a:ea typeface="Noto Serif" panose="02020600060500020200" pitchFamily="18" charset="0"/>
          <a:cs typeface="Noto Serif" panose="02020600060500020200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AFD8ED"/>
        </a:buClr>
        <a:buFont typeface="Wingdings" pitchFamily="2" charset="2"/>
        <a:buChar char="§"/>
        <a:defRPr sz="24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20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18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16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Arial" panose="020B0604020202020204" pitchFamily="34" charset="0"/>
        <a:buChar char="•"/>
        <a:defRPr sz="1800" kern="1200">
          <a:solidFill>
            <a:srgbClr val="383838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121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119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C04C9-B501-5D48-A805-4935DC0B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BC9A9-7B8B-8241-9B15-3E47EEDD0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438256"/>
            <a:ext cx="10515600" cy="3691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</a:t>
            </a:r>
            <a:r>
              <a:rPr lang="en-GB" dirty="0" err="1"/>
              <a:t>leve</a:t>
            </a:r>
            <a:endParaRPr lang="en-GB" dirty="0"/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C20A6-FE70-C243-AE15-9AFDDCD85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C6B1-4B05-8D4F-B57F-AF4A120D8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66EB2F-B83A-A349-B9BF-4E6197A3C97E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180000"/>
            <a:ext cx="1080000" cy="54701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712C414-C3DF-1945-BA0F-6DC5639DDB4D}"/>
              </a:ext>
            </a:extLst>
          </p:cNvPr>
          <p:cNvSpPr txBox="1">
            <a:spLocks/>
          </p:cNvSpPr>
          <p:nvPr userDrawn="1"/>
        </p:nvSpPr>
        <p:spPr>
          <a:xfrm>
            <a:off x="1440000" y="180000"/>
            <a:ext cx="5400000" cy="54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l" defTabSz="914400" rtl="0" eaLnBrk="1" latinLnBrk="0" hangingPunct="1">
              <a:lnSpc>
                <a:spcPts val="1200"/>
              </a:lnSpc>
              <a:spcBef>
                <a:spcPts val="800"/>
              </a:spcBef>
              <a:spcAft>
                <a:spcPts val="400"/>
              </a:spcAft>
              <a:buClr>
                <a:srgbClr val="AFD8ED"/>
              </a:buClr>
              <a:buFont typeface="Wingdings" pitchFamily="2" charset="2"/>
              <a:buNone/>
              <a:defRPr sz="1000" kern="120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000" kern="1200">
                <a:solidFill>
                  <a:srgbClr val="3838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000" kern="1200">
                <a:solidFill>
                  <a:srgbClr val="3838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000" kern="1200">
                <a:solidFill>
                  <a:srgbClr val="3838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GB" altLang="en-US" sz="1000">
                <a:latin typeface="Arial" panose="020B0604020202020204" pitchFamily="34" charset="0"/>
                <a:cs typeface="Arial" panose="020B0604020202020204" pitchFamily="34" charset="0"/>
              </a:rPr>
              <a:t>NORTH ATLANTIC TREATY ORGANIZATION</a:t>
            </a:r>
            <a:br>
              <a:rPr lang="en-GB" altLang="en-US" sz="1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000">
                <a:latin typeface="Arial" panose="020B0604020202020204" pitchFamily="34" charset="0"/>
                <a:cs typeface="Arial" panose="020B0604020202020204" pitchFamily="34" charset="0"/>
              </a:rPr>
              <a:t>ORGANISATION DU TRAITÉ DE L’ATLANTIQUE NORD</a:t>
            </a: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6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71" r:id="rId3"/>
    <p:sldLayoutId id="2147483672" r:id="rId4"/>
    <p:sldLayoutId id="2147483654" r:id="rId5"/>
    <p:sldLayoutId id="2147483673" r:id="rId6"/>
    <p:sldLayoutId id="2147483674" r:id="rId7"/>
    <p:sldLayoutId id="2147483676" r:id="rId8"/>
    <p:sldLayoutId id="2147483656" r:id="rId9"/>
    <p:sldLayoutId id="2147483657" r:id="rId10"/>
    <p:sldLayoutId id="2147483658" r:id="rId11"/>
    <p:sldLayoutId id="2147483675" r:id="rId12"/>
    <p:sldLayoutId id="2147483660" r:id="rId13"/>
    <p:sldLayoutId id="2147483666" r:id="rId14"/>
    <p:sldLayoutId id="2147483669" r:id="rId15"/>
    <p:sldLayoutId id="2147483670" r:id="rId16"/>
    <p:sldLayoutId id="2147483661" r:id="rId17"/>
    <p:sldLayoutId id="2147483665" r:id="rId18"/>
    <p:sldLayoutId id="2147483711" r:id="rId19"/>
    <p:sldLayoutId id="2147483713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aramond" panose="02020404030301010803" pitchFamily="18" charset="0"/>
          <a:ea typeface="Noto Serif" panose="02020600060500020200" pitchFamily="18" charset="0"/>
          <a:cs typeface="Noto Serif" panose="02020600060500020200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AFD8ED"/>
        </a:buClr>
        <a:buFont typeface="Wingdings" pitchFamily="2" charset="2"/>
        <a:buChar char="§"/>
        <a:defRPr sz="24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20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18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16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Arial" panose="020B0604020202020204" pitchFamily="34" charset="0"/>
        <a:buChar char="•"/>
        <a:defRPr sz="1800" kern="1200">
          <a:solidFill>
            <a:srgbClr val="383838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121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119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C04C9-B501-5D48-A805-4935DC0B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BC9A9-7B8B-8241-9B15-3E47EEDD0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438256"/>
            <a:ext cx="10515600" cy="3691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</a:t>
            </a:r>
            <a:r>
              <a:rPr lang="en-GB" dirty="0" err="1"/>
              <a:t>leve</a:t>
            </a:r>
            <a:endParaRPr lang="en-GB" dirty="0"/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C20A6-FE70-C243-AE15-9AFDDCD85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BE" dirty="0"/>
              <a:t>NATO 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C6B1-4B05-8D4F-B57F-AF4A120D8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en-BE" smtClean="0"/>
              <a:pPr/>
              <a:t>04/24/2024</a:t>
            </a:fld>
            <a:r>
              <a:rPr lang="en-BE" dirty="0"/>
              <a:t>  |  </a:t>
            </a:r>
            <a:r>
              <a:rPr lang="en-GB" dirty="0"/>
              <a:t>P</a:t>
            </a:r>
            <a:r>
              <a:rPr lang="en-BE" dirty="0"/>
              <a:t>AGE </a:t>
            </a:r>
            <a:fld id="{3C66DE6B-CC4B-F74A-99D4-2DC8DD154D90}" type="slidenum">
              <a:rPr lang="en-BE" smtClean="0"/>
              <a:pPr/>
              <a:t>‹#›</a:t>
            </a:fld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66EB2F-B83A-A349-B9BF-4E6197A3C9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180000"/>
            <a:ext cx="1080000" cy="54701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AAA4AE7-A41E-1D4A-A158-BE5C849205CB}"/>
              </a:ext>
            </a:extLst>
          </p:cNvPr>
          <p:cNvSpPr txBox="1">
            <a:spLocks/>
          </p:cNvSpPr>
          <p:nvPr userDrawn="1"/>
        </p:nvSpPr>
        <p:spPr>
          <a:xfrm>
            <a:off x="1440000" y="180000"/>
            <a:ext cx="5400000" cy="540000"/>
          </a:xfrm>
          <a:prstGeom prst="rect">
            <a:avLst/>
          </a:prstGeom>
          <a:solidFill>
            <a:srgbClr val="001D39"/>
          </a:solidFill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l" defTabSz="914400" rtl="0" eaLnBrk="1" latinLnBrk="0" hangingPunct="1">
              <a:lnSpc>
                <a:spcPts val="1200"/>
              </a:lnSpc>
              <a:spcBef>
                <a:spcPts val="800"/>
              </a:spcBef>
              <a:spcAft>
                <a:spcPts val="400"/>
              </a:spcAft>
              <a:buClr>
                <a:srgbClr val="AFD8ED"/>
              </a:buClr>
              <a:buFont typeface="Wingdings" pitchFamily="2" charset="2"/>
              <a:buNone/>
              <a:defRPr sz="1000" kern="120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000" kern="1200">
                <a:solidFill>
                  <a:srgbClr val="3838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000" kern="1200">
                <a:solidFill>
                  <a:srgbClr val="3838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000" kern="1200">
                <a:solidFill>
                  <a:srgbClr val="3838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ATLANTIC TREATY ORGANIZATION</a:t>
            </a:r>
          </a:p>
          <a:p>
            <a:pPr>
              <a:lnSpc>
                <a:spcPct val="130000"/>
              </a:lnSpc>
              <a:defRPr/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DU TRAITÉ DE L’ATLANTIQUE NORD</a:t>
            </a:r>
          </a:p>
        </p:txBody>
      </p:sp>
    </p:spTree>
    <p:extLst>
      <p:ext uri="{BB962C8B-B14F-4D97-AF65-F5344CB8AC3E}">
        <p14:creationId xmlns:p14="http://schemas.microsoft.com/office/powerpoint/2010/main" val="69168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7" r:id="rId2"/>
    <p:sldLayoutId id="214748365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FFFF"/>
          </a:solidFill>
          <a:latin typeface="Garamond" panose="02020404030301010803" pitchFamily="18" charset="0"/>
          <a:ea typeface="Noto Serif" panose="02020600060500020200" pitchFamily="18" charset="0"/>
          <a:cs typeface="Noto Serif" panose="02020600060500020200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AFD8ED"/>
        </a:buClr>
        <a:buFont typeface="Wingdings" pitchFamily="2" charset="2"/>
        <a:buChar char="§"/>
        <a:defRPr sz="2400" kern="1200">
          <a:solidFill>
            <a:srgbClr val="FFFFFF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2000" kern="1200">
          <a:solidFill>
            <a:srgbClr val="FFFFFF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1800" kern="1200">
          <a:solidFill>
            <a:srgbClr val="FFFFFF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1600" kern="1200">
          <a:solidFill>
            <a:srgbClr val="FFFFFF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Arial" panose="020B0604020202020204" pitchFamily="34" charset="0"/>
        <a:buChar char="•"/>
        <a:defRPr sz="1800" kern="1200">
          <a:solidFill>
            <a:srgbClr val="383838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121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119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utd-sdt@hq.nato.int?subject=%23OLDF%20:%20Inscription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2856A8-C9FE-FE4B-8358-69AEE89365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Terminology management at NATO IS: Challenges and solutions </a:t>
            </a:r>
            <a:endParaRPr lang="en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CD2C28-40F4-804A-95B3-380165B841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1861" y="5612833"/>
            <a:ext cx="4981012" cy="412750"/>
          </a:xfrm>
        </p:spPr>
        <p:txBody>
          <a:bodyPr>
            <a:normAutofit/>
          </a:bodyPr>
          <a:lstStyle/>
          <a:p>
            <a:r>
              <a:rPr lang="en-US" dirty="0" smtClean="0"/>
              <a:t>11 April </a:t>
            </a:r>
            <a:r>
              <a:rPr lang="en-US" dirty="0"/>
              <a:t>2024</a:t>
            </a:r>
            <a:endParaRPr lang="en-B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0E520A-87A1-874C-9EBC-2A769B893D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7957" y="5612833"/>
            <a:ext cx="1797763" cy="412750"/>
          </a:xfrm>
        </p:spPr>
        <p:txBody>
          <a:bodyPr>
            <a:noAutofit/>
          </a:bodyPr>
          <a:lstStyle/>
          <a:p>
            <a:r>
              <a:rPr lang="fr-FR" sz="1400" dirty="0" smtClean="0"/>
              <a:t>Kateline TSIHLIS</a:t>
            </a:r>
            <a:endParaRPr lang="en-BE" sz="1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" r="9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94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504" y="764704"/>
            <a:ext cx="8726079" cy="609329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4114800" cy="365125"/>
          </a:xfrm>
        </p:spPr>
        <p:txBody>
          <a:bodyPr/>
          <a:lstStyle/>
          <a:p>
            <a:r>
              <a:rPr lang="en-BE" smtClean="0"/>
              <a:t>NATO UNCLASSIFIED</a:t>
            </a:r>
            <a:endParaRPr lang="en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9448800" y="6308725"/>
            <a:ext cx="2743200" cy="365125"/>
          </a:xfrm>
        </p:spPr>
        <p:txBody>
          <a:bodyPr/>
          <a:lstStyle/>
          <a:p>
            <a:fld id="{9BF3962C-AE5B-4EB5-82AA-5807A66D2F5E}" type="datetime1">
              <a:rPr lang="LID4096" smtClean="0"/>
              <a:pPr/>
              <a:t>04/24/2024</a:t>
            </a:fld>
            <a:r>
              <a:rPr lang="en-BE" smtClean="0"/>
              <a:t>  </a:t>
            </a:r>
            <a:r>
              <a:rPr lang="en-BE" smtClean="0">
                <a:effectLst/>
              </a:rPr>
              <a:t>|  </a:t>
            </a:r>
            <a:r>
              <a:rPr lang="en-GB" smtClean="0"/>
              <a:t>P</a:t>
            </a:r>
            <a:r>
              <a:rPr lang="en-BE" smtClean="0"/>
              <a:t>AGE </a:t>
            </a:r>
            <a:fld id="{3C66DE6B-CC4B-F74A-99D4-2DC8DD154D90}" type="slidenum">
              <a:rPr lang="en-BE" smtClean="0"/>
              <a:pPr/>
              <a:t>10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205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85873" y="676715"/>
            <a:ext cx="10515600" cy="1325563"/>
          </a:xfrm>
        </p:spPr>
        <p:txBody>
          <a:bodyPr/>
          <a:lstStyle/>
          <a:p>
            <a:r>
              <a:rPr lang="fr-FR" dirty="0" err="1" smtClean="0"/>
              <a:t>Related</a:t>
            </a:r>
            <a:r>
              <a:rPr lang="fr-FR" dirty="0" smtClean="0"/>
              <a:t> concepts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9710" y="719014"/>
            <a:ext cx="4762500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4114800" cy="365125"/>
          </a:xfrm>
        </p:spPr>
        <p:txBody>
          <a:bodyPr/>
          <a:lstStyle/>
          <a:p>
            <a:r>
              <a:rPr lang="en-BE" smtClean="0"/>
              <a:t>NATO UNCLASSIFIED</a:t>
            </a:r>
            <a:endParaRPr lang="en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9448800" y="6308725"/>
            <a:ext cx="2743200" cy="365125"/>
          </a:xfrm>
        </p:spPr>
        <p:txBody>
          <a:bodyPr/>
          <a:lstStyle/>
          <a:p>
            <a:fld id="{0078B25C-8C73-4979-9473-0E9A00F2658D}" type="datetime1">
              <a:rPr lang="LID4096" smtClean="0"/>
              <a:pPr/>
              <a:t>04/24/2024</a:t>
            </a:fld>
            <a:r>
              <a:rPr lang="en-BE" smtClean="0"/>
              <a:t>  </a:t>
            </a:r>
            <a:r>
              <a:rPr lang="en-BE" smtClean="0">
                <a:effectLst/>
              </a:rPr>
              <a:t>|  </a:t>
            </a:r>
            <a:r>
              <a:rPr lang="en-GB" smtClean="0"/>
              <a:t>P</a:t>
            </a:r>
            <a:r>
              <a:rPr lang="en-BE" smtClean="0"/>
              <a:t>AGE </a:t>
            </a:r>
            <a:fld id="{3C66DE6B-CC4B-F74A-99D4-2DC8DD154D90}" type="slidenum">
              <a:rPr lang="en-BE" smtClean="0"/>
              <a:pPr/>
              <a:t>11</a:t>
            </a:fld>
            <a:endParaRPr lang="en-B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70" y="2056203"/>
            <a:ext cx="5898257" cy="2905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941" y="4534003"/>
            <a:ext cx="4781826" cy="177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70" y="5169950"/>
            <a:ext cx="5898258" cy="1571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4941" y="2688838"/>
            <a:ext cx="4791075" cy="1609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380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Collocations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88" y="2625959"/>
            <a:ext cx="4991100" cy="2028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4114800" cy="365125"/>
          </a:xfrm>
        </p:spPr>
        <p:txBody>
          <a:bodyPr/>
          <a:lstStyle/>
          <a:p>
            <a:r>
              <a:rPr lang="en-BE" smtClean="0"/>
              <a:t>NATO UNCLASSIFIED</a:t>
            </a:r>
            <a:endParaRPr lang="en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9448800" y="6308725"/>
            <a:ext cx="2743200" cy="365125"/>
          </a:xfrm>
        </p:spPr>
        <p:txBody>
          <a:bodyPr/>
          <a:lstStyle/>
          <a:p>
            <a:fld id="{0078B25C-8C73-4979-9473-0E9A00F2658D}" type="datetime1">
              <a:rPr lang="LID4096" smtClean="0"/>
              <a:pPr/>
              <a:t>04/24/2024</a:t>
            </a:fld>
            <a:r>
              <a:rPr lang="en-BE" smtClean="0"/>
              <a:t>  </a:t>
            </a:r>
            <a:r>
              <a:rPr lang="en-BE" smtClean="0">
                <a:effectLst/>
              </a:rPr>
              <a:t>|  </a:t>
            </a:r>
            <a:r>
              <a:rPr lang="en-GB" smtClean="0"/>
              <a:t>P</a:t>
            </a:r>
            <a:r>
              <a:rPr lang="en-BE" smtClean="0"/>
              <a:t>AGE </a:t>
            </a:r>
            <a:fld id="{3C66DE6B-CC4B-F74A-99D4-2DC8DD154D90}" type="slidenum">
              <a:rPr lang="en-BE" smtClean="0"/>
              <a:pPr/>
              <a:t>12</a:t>
            </a:fld>
            <a:endParaRPr lang="en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444" y="588466"/>
            <a:ext cx="6989041" cy="58867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686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Definition</a:t>
            </a:r>
            <a:r>
              <a:rPr lang="fr-FR" dirty="0" smtClean="0"/>
              <a:t> / Observations / </a:t>
            </a:r>
            <a:r>
              <a:rPr lang="fr-FR" dirty="0" err="1" smtClean="0"/>
              <a:t>Linguistic</a:t>
            </a:r>
            <a:r>
              <a:rPr lang="fr-FR" dirty="0" smtClean="0"/>
              <a:t> Notes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4114800" cy="365125"/>
          </a:xfrm>
        </p:spPr>
        <p:txBody>
          <a:bodyPr/>
          <a:lstStyle/>
          <a:p>
            <a:r>
              <a:rPr lang="en-BE" smtClean="0"/>
              <a:t>NATO UNCLASSIFIED</a:t>
            </a:r>
            <a:endParaRPr lang="en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9448800" y="6308725"/>
            <a:ext cx="2743200" cy="365125"/>
          </a:xfrm>
        </p:spPr>
        <p:txBody>
          <a:bodyPr/>
          <a:lstStyle/>
          <a:p>
            <a:fld id="{0078B25C-8C73-4979-9473-0E9A00F2658D}" type="datetime1">
              <a:rPr lang="LID4096" smtClean="0"/>
              <a:pPr/>
              <a:t>04/24/2024</a:t>
            </a:fld>
            <a:r>
              <a:rPr lang="en-BE" smtClean="0"/>
              <a:t>  </a:t>
            </a:r>
            <a:r>
              <a:rPr lang="en-BE" smtClean="0">
                <a:effectLst/>
              </a:rPr>
              <a:t>|  </a:t>
            </a:r>
            <a:r>
              <a:rPr lang="en-GB" smtClean="0"/>
              <a:t>P</a:t>
            </a:r>
            <a:r>
              <a:rPr lang="en-BE" smtClean="0"/>
              <a:t>AGE </a:t>
            </a:r>
            <a:fld id="{3C66DE6B-CC4B-F74A-99D4-2DC8DD154D90}" type="slidenum">
              <a:rPr lang="en-BE" smtClean="0"/>
              <a:pPr/>
              <a:t>13</a:t>
            </a:fld>
            <a:endParaRPr lang="en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438256"/>
            <a:ext cx="5772150" cy="34099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15938" y="2438256"/>
            <a:ext cx="5157787" cy="3691082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terminology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to all NATO Staff</a:t>
            </a:r>
          </a:p>
          <a:p>
            <a:r>
              <a:rPr lang="fr-FR" dirty="0"/>
              <a:t>On </a:t>
            </a:r>
            <a:r>
              <a:rPr lang="fr-FR" dirty="0" err="1"/>
              <a:t>classified</a:t>
            </a:r>
            <a:r>
              <a:rPr lang="fr-FR" dirty="0"/>
              <a:t> network</a:t>
            </a:r>
          </a:p>
          <a:p>
            <a:r>
              <a:rPr lang="fr-FR" dirty="0" err="1"/>
              <a:t>Can’t</a:t>
            </a:r>
            <a:r>
              <a:rPr lang="fr-FR" dirty="0"/>
              <a:t> show all </a:t>
            </a:r>
            <a:r>
              <a:rPr lang="fr-FR" dirty="0" smtClean="0"/>
              <a:t>types </a:t>
            </a:r>
            <a:r>
              <a:rPr lang="fr-FR" dirty="0"/>
              <a:t>of information</a:t>
            </a:r>
          </a:p>
          <a:p>
            <a:pPr lvl="1"/>
            <a:r>
              <a:rPr lang="fr-FR" dirty="0" err="1"/>
              <a:t>Classified</a:t>
            </a:r>
            <a:r>
              <a:rPr lang="fr-FR" dirty="0"/>
              <a:t> information</a:t>
            </a:r>
          </a:p>
          <a:p>
            <a:pPr lvl="1"/>
            <a:r>
              <a:rPr lang="fr-FR" dirty="0" err="1"/>
              <a:t>Names</a:t>
            </a:r>
            <a:r>
              <a:rPr lang="fr-FR" dirty="0"/>
              <a:t> of </a:t>
            </a:r>
            <a:r>
              <a:rPr lang="fr-FR" dirty="0" err="1"/>
              <a:t>our</a:t>
            </a:r>
            <a:r>
              <a:rPr lang="fr-FR" dirty="0"/>
              <a:t> sources/experts</a:t>
            </a:r>
          </a:p>
          <a:p>
            <a:pPr lvl="1"/>
            <a:r>
              <a:rPr lang="fr-FR" dirty="0" err="1"/>
              <a:t>Linguistic</a:t>
            </a:r>
            <a:r>
              <a:rPr lang="fr-FR" dirty="0"/>
              <a:t> information for translators </a:t>
            </a:r>
            <a:endParaRPr lang="en-GB" dirty="0"/>
          </a:p>
          <a:p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848350" y="2438256"/>
            <a:ext cx="5183188" cy="3691082"/>
          </a:xfrm>
        </p:spPr>
        <p:txBody>
          <a:bodyPr/>
          <a:lstStyle/>
          <a:p>
            <a:pPr>
              <a:buFont typeface="Symbol" panose="05050102010706020507" pitchFamily="18" charset="2"/>
              <a:buChar char="Þ"/>
            </a:pPr>
            <a:r>
              <a:rPr lang="fr-FR" dirty="0" smtClean="0"/>
              <a:t>Information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dispatched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fields</a:t>
            </a:r>
            <a:endParaRPr lang="fr-FR" dirty="0" smtClean="0"/>
          </a:p>
          <a:p>
            <a:pPr>
              <a:buFont typeface="Symbol" panose="05050102010706020507" pitchFamily="18" charset="2"/>
              <a:buChar char="Þ"/>
            </a:pP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layout</a:t>
            </a:r>
            <a:r>
              <a:rPr lang="fr-FR" dirty="0" smtClean="0"/>
              <a:t> for NATO Staff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shows </a:t>
            </a:r>
            <a:r>
              <a:rPr lang="fr-FR" dirty="0" err="1" smtClean="0"/>
              <a:t>unclassified</a:t>
            </a:r>
            <a:r>
              <a:rPr lang="fr-FR" dirty="0" smtClean="0"/>
              <a:t> content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Terminology for NATO IS Staff </a:t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 err="1" smtClean="0"/>
              <a:t>coming</a:t>
            </a:r>
            <a:r>
              <a:rPr lang="fr-FR" dirty="0" smtClean="0"/>
              <a:t> </a:t>
            </a:r>
            <a:r>
              <a:rPr lang="fr-FR" dirty="0" err="1" smtClean="0"/>
              <a:t>soon</a:t>
            </a:r>
            <a:r>
              <a:rPr lang="fr-FR" dirty="0" smtClean="0"/>
              <a:t>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x-none" smtClean="0"/>
              <a:t>NATO UNCLASSIFIED</a:t>
            </a:r>
            <a:endParaRPr 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EDE37-C215-4F71-9169-16FBB218ECEF}" type="datetime1">
              <a:rPr lang="x-none" smtClean="0"/>
              <a:pPr/>
              <a:t>24/04/2024</a:t>
            </a:fld>
            <a:r>
              <a:rPr lang="x-none" smtClean="0"/>
              <a:t>  </a:t>
            </a:r>
            <a:r>
              <a:rPr lang="x-none" smtClean="0">
                <a:effectLst/>
              </a:rPr>
              <a:t>|  </a:t>
            </a:r>
            <a:r>
              <a:rPr lang="en-GB" smtClean="0"/>
              <a:t>P</a:t>
            </a:r>
            <a:r>
              <a:rPr lang="x-none" smtClean="0"/>
              <a:t>AGE </a:t>
            </a:r>
            <a:fld id="{3C66DE6B-CC4B-F74A-99D4-2DC8DD154D90}" type="slidenum">
              <a:rPr lang="x-none" smtClean="0"/>
              <a:pPr/>
              <a:t>14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950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65" y="0"/>
            <a:ext cx="5643332" cy="4365104"/>
          </a:xfr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BE" smtClean="0"/>
              <a:t>NATO UNCLASSIFIED</a:t>
            </a:r>
            <a:endParaRPr lang="en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E1C719-D35E-43AD-9332-465B21C6AEA1}" type="datetime1">
              <a:rPr lang="LID4096" smtClean="0"/>
              <a:pPr/>
              <a:t>04/24/2024</a:t>
            </a:fld>
            <a:r>
              <a:rPr lang="en-BE" smtClean="0"/>
              <a:t>  </a:t>
            </a:r>
            <a:r>
              <a:rPr lang="en-BE" smtClean="0">
                <a:effectLst/>
              </a:rPr>
              <a:t>|  </a:t>
            </a:r>
            <a:r>
              <a:rPr lang="en-GB" smtClean="0"/>
              <a:t>P</a:t>
            </a:r>
            <a:r>
              <a:rPr lang="en-BE" smtClean="0"/>
              <a:t>AGE </a:t>
            </a:r>
            <a:fld id="{3C66DE6B-CC4B-F74A-99D4-2DC8DD154D90}" type="slidenum">
              <a:rPr lang="en-BE" smtClean="0"/>
              <a:pPr/>
              <a:t>15</a:t>
            </a:fld>
            <a:endParaRPr lang="en-B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96" y="0"/>
            <a:ext cx="5907304" cy="68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BE" smtClean="0"/>
              <a:t>NATO UNCLASSIFIED</a:t>
            </a:r>
            <a:endParaRPr lang="en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4DABE0-75E5-4E49-AF5D-66334B23C33A}" type="datetime1">
              <a:rPr lang="LID4096" smtClean="0"/>
              <a:pPr/>
              <a:t>04/24/2024</a:t>
            </a:fld>
            <a:r>
              <a:rPr lang="en-BE" smtClean="0"/>
              <a:t>  </a:t>
            </a:r>
            <a:r>
              <a:rPr lang="en-BE" smtClean="0">
                <a:effectLst/>
              </a:rPr>
              <a:t>|  </a:t>
            </a:r>
            <a:r>
              <a:rPr lang="en-GB" smtClean="0"/>
              <a:t>P</a:t>
            </a:r>
            <a:r>
              <a:rPr lang="en-BE" smtClean="0"/>
              <a:t>AGE </a:t>
            </a:r>
            <a:fld id="{3C66DE6B-CC4B-F74A-99D4-2DC8DD154D90}" type="slidenum">
              <a:rPr lang="en-BE" smtClean="0"/>
              <a:pPr/>
              <a:t>16</a:t>
            </a:fld>
            <a:endParaRPr lang="en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7876"/>
            <a:ext cx="5754228" cy="55308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66" y="777876"/>
            <a:ext cx="6130001" cy="4019276"/>
          </a:xfrm>
        </p:spPr>
      </p:pic>
    </p:spTree>
    <p:extLst>
      <p:ext uri="{BB962C8B-B14F-4D97-AF65-F5344CB8AC3E}">
        <p14:creationId xmlns:p14="http://schemas.microsoft.com/office/powerpoint/2010/main" val="3083903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EB1D26-CF1D-0F45-8670-7ACDAAC7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969841"/>
            <a:ext cx="677242" cy="813217"/>
          </a:xfrm>
        </p:spPr>
        <p:txBody>
          <a:bodyPr/>
          <a:lstStyle/>
          <a:p>
            <a:r>
              <a:rPr lang="en-BE" dirty="0"/>
              <a:t>03.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1D4062-0FF1-4045-BCAB-432A99FB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668005"/>
            <a:ext cx="9024318" cy="1325563"/>
          </a:xfrm>
        </p:spPr>
        <p:txBody>
          <a:bodyPr/>
          <a:lstStyle/>
          <a:p>
            <a:r>
              <a:rPr lang="fr-FR" dirty="0" err="1" smtClean="0"/>
              <a:t>Integrating</a:t>
            </a:r>
            <a:r>
              <a:rPr lang="fr-FR" dirty="0" smtClean="0"/>
              <a:t> NATO </a:t>
            </a:r>
            <a:r>
              <a:rPr lang="fr-FR" dirty="0" err="1" smtClean="0"/>
              <a:t>Agreed</a:t>
            </a:r>
            <a:r>
              <a:rPr lang="fr-FR" dirty="0" smtClean="0"/>
              <a:t> Terminology</a:t>
            </a:r>
            <a:endParaRPr lang="en-B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EB1D26-CF1D-0F45-8670-7ACDAAC79BBA}"/>
              </a:ext>
            </a:extLst>
          </p:cNvPr>
          <p:cNvSpPr txBox="1">
            <a:spLocks/>
          </p:cNvSpPr>
          <p:nvPr/>
        </p:nvSpPr>
        <p:spPr>
          <a:xfrm>
            <a:off x="7032104" y="4869160"/>
            <a:ext cx="4032448" cy="813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AFD8ED"/>
              </a:buClr>
              <a:buFont typeface="Wingdings" pitchFamily="2" charset="2"/>
              <a:buNone/>
              <a:defRPr sz="2400" kern="120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Challenge </a:t>
            </a:r>
            <a:r>
              <a:rPr lang="fr-FR" i="1" dirty="0" err="1" smtClean="0"/>
              <a:t>accepted</a:t>
            </a:r>
            <a:r>
              <a:rPr lang="fr-FR" i="1" dirty="0" smtClean="0"/>
              <a:t> !</a:t>
            </a:r>
            <a:endParaRPr lang="en-BE" i="1" dirty="0"/>
          </a:p>
        </p:txBody>
      </p:sp>
    </p:spTree>
    <p:extLst>
      <p:ext uri="{BB962C8B-B14F-4D97-AF65-F5344CB8AC3E}">
        <p14:creationId xmlns:p14="http://schemas.microsoft.com/office/powerpoint/2010/main" val="42596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Challenges…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 : </a:t>
            </a:r>
            <a:r>
              <a:rPr lang="fr-FR" dirty="0" err="1" smtClean="0"/>
              <a:t>MultiTrans</a:t>
            </a:r>
            <a:r>
              <a:rPr lang="fr-FR" dirty="0" smtClean="0"/>
              <a:t> vs. MultiTerm </a:t>
            </a:r>
          </a:p>
          <a:p>
            <a:r>
              <a:rPr lang="fr-FR" dirty="0" smtClean="0"/>
              <a:t>No direct </a:t>
            </a:r>
            <a:r>
              <a:rPr lang="fr-FR" dirty="0" err="1" smtClean="0"/>
              <a:t>integration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Studio</a:t>
            </a:r>
          </a:p>
          <a:p>
            <a:pPr marL="0" indent="0">
              <a:buNone/>
            </a:pPr>
            <a:r>
              <a:rPr lang="fr-FR" dirty="0" smtClean="0"/>
              <a:t>BUT</a:t>
            </a:r>
          </a:p>
          <a:p>
            <a:r>
              <a:rPr lang="fr-FR" dirty="0" smtClean="0"/>
              <a:t>Obligation for translators to use NATO </a:t>
            </a:r>
            <a:r>
              <a:rPr lang="fr-FR" dirty="0" err="1" smtClean="0"/>
              <a:t>Agreed</a:t>
            </a:r>
            <a:r>
              <a:rPr lang="fr-FR" dirty="0" smtClean="0"/>
              <a:t> Terminology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BE" smtClean="0"/>
              <a:t>NATO UNCLASSIFIED</a:t>
            </a:r>
            <a:endParaRPr lang="en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78B25C-8C73-4979-9473-0E9A00F2658D}" type="datetime1">
              <a:rPr lang="LID4096" smtClean="0"/>
              <a:pPr/>
              <a:t>04/24/2024</a:t>
            </a:fld>
            <a:r>
              <a:rPr lang="en-BE" smtClean="0"/>
              <a:t>  </a:t>
            </a:r>
            <a:r>
              <a:rPr lang="en-BE" smtClean="0">
                <a:effectLst/>
              </a:rPr>
              <a:t>|  </a:t>
            </a:r>
            <a:r>
              <a:rPr lang="en-GB" smtClean="0"/>
              <a:t>P</a:t>
            </a:r>
            <a:r>
              <a:rPr lang="en-BE" smtClean="0"/>
              <a:t>AGE </a:t>
            </a:r>
            <a:fld id="{3C66DE6B-CC4B-F74A-99D4-2DC8DD154D90}" type="slidenum">
              <a:rPr lang="en-BE" smtClean="0"/>
              <a:pPr/>
              <a:t>18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0036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…and </a:t>
            </a:r>
            <a:r>
              <a:rPr lang="fr-FR" dirty="0" err="1" smtClean="0"/>
              <a:t>workarounds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2420888"/>
            <a:ext cx="8892430" cy="3691082"/>
          </a:xfrm>
        </p:spPr>
        <p:txBody>
          <a:bodyPr/>
          <a:lstStyle/>
          <a:p>
            <a:r>
              <a:rPr lang="fr-FR" dirty="0" smtClean="0"/>
              <a:t>Export and conversion </a:t>
            </a:r>
            <a:r>
              <a:rPr lang="fr-FR" dirty="0" err="1" smtClean="0"/>
              <a:t>into</a:t>
            </a:r>
            <a:r>
              <a:rPr lang="fr-FR" dirty="0" smtClean="0"/>
              <a:t> MultiTerm format</a:t>
            </a:r>
          </a:p>
          <a:p>
            <a:pPr marL="457200" lvl="1" indent="0">
              <a:buNone/>
            </a:pPr>
            <a:r>
              <a:rPr lang="fr-FR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 </a:t>
            </a:r>
            <a:r>
              <a:rPr lang="fr-FR" dirty="0" smtClean="0">
                <a:sym typeface="Wingdings" panose="05000000000000000000" pitchFamily="2" charset="2"/>
              </a:rPr>
              <a:t>Direct </a:t>
            </a:r>
            <a:r>
              <a:rPr lang="fr-FR" dirty="0" err="1">
                <a:sym typeface="Wingdings" panose="05000000000000000000" pitchFamily="2" charset="2"/>
              </a:rPr>
              <a:t>integration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into</a:t>
            </a:r>
            <a:r>
              <a:rPr lang="fr-FR" dirty="0">
                <a:sym typeface="Wingdings" panose="05000000000000000000" pitchFamily="2" charset="2"/>
              </a:rPr>
              <a:t> Studio via </a:t>
            </a:r>
            <a:r>
              <a:rPr lang="fr-FR" dirty="0" err="1">
                <a:sym typeface="Wingdings" panose="05000000000000000000" pitchFamily="2" charset="2"/>
              </a:rPr>
              <a:t>Term</a:t>
            </a:r>
            <a:r>
              <a:rPr lang="fr-FR" dirty="0">
                <a:sym typeface="Wingdings" panose="05000000000000000000" pitchFamily="2" charset="2"/>
              </a:rPr>
              <a:t> Recognition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fr-FR" dirty="0" err="1" smtClean="0">
                <a:sym typeface="Wingdings" panose="05000000000000000000" pitchFamily="2" charset="2"/>
              </a:rPr>
              <a:t>Very</a:t>
            </a:r>
            <a:r>
              <a:rPr lang="fr-FR" dirty="0" smtClean="0">
                <a:sym typeface="Wingdings" panose="05000000000000000000" pitchFamily="2" charset="2"/>
              </a:rPr>
              <a:t> long, </a:t>
            </a:r>
            <a:r>
              <a:rPr lang="fr-FR" dirty="0" err="1" smtClean="0">
                <a:sym typeface="Wingdings" panose="05000000000000000000" pitchFamily="2" charset="2"/>
              </a:rPr>
              <a:t>complex</a:t>
            </a:r>
            <a:r>
              <a:rPr lang="fr-FR" dirty="0" smtClean="0">
                <a:sym typeface="Wingdings" panose="05000000000000000000" pitchFamily="2" charset="2"/>
              </a:rPr>
              <a:t> and </a:t>
            </a:r>
            <a:r>
              <a:rPr lang="fr-FR" dirty="0" err="1" smtClean="0">
                <a:sym typeface="Wingdings" panose="05000000000000000000" pitchFamily="2" charset="2"/>
              </a:rPr>
              <a:t>fastidious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task</a:t>
            </a:r>
            <a:endParaRPr lang="fr-FR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fr-FR" dirty="0" smtClean="0">
                <a:sym typeface="Wingdings" panose="05000000000000000000" pitchFamily="2" charset="2"/>
              </a:rPr>
              <a:t>1 time a </a:t>
            </a:r>
            <a:r>
              <a:rPr lang="fr-FR" dirty="0" err="1" smtClean="0">
                <a:sym typeface="Wingdings" panose="05000000000000000000" pitchFamily="2" charset="2"/>
              </a:rPr>
              <a:t>year</a:t>
            </a:r>
            <a:endParaRPr lang="fr-FR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L"/>
            </a:pPr>
            <a:r>
              <a:rPr lang="fr-FR" dirty="0" smtClean="0">
                <a:sym typeface="Wingdings" panose="05000000000000000000" pitchFamily="2" charset="2"/>
              </a:rPr>
              <a:t>Copy =&gt; no </a:t>
            </a:r>
            <a:r>
              <a:rPr lang="fr-FR" dirty="0" err="1" smtClean="0">
                <a:sym typeface="Wingdings" panose="05000000000000000000" pitchFamily="2" charset="2"/>
              </a:rPr>
              <a:t>access</a:t>
            </a:r>
            <a:r>
              <a:rPr lang="fr-FR" dirty="0" smtClean="0">
                <a:sym typeface="Wingdings" panose="05000000000000000000" pitchFamily="2" charset="2"/>
              </a:rPr>
              <a:t> to real-time updates</a:t>
            </a:r>
          </a:p>
          <a:p>
            <a:pPr lvl="1">
              <a:buFont typeface="Wingdings" panose="05000000000000000000" pitchFamily="2" charset="2"/>
              <a:buChar char="J"/>
            </a:pPr>
            <a:endParaRPr lang="fr-FR" dirty="0" smtClean="0"/>
          </a:p>
          <a:p>
            <a:pPr lvl="1"/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BE" smtClean="0"/>
              <a:t>NATO UNCLASSIFIED</a:t>
            </a:r>
            <a:endParaRPr lang="en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78B25C-8C73-4979-9473-0E9A00F2658D}" type="datetime1">
              <a:rPr lang="LID4096" smtClean="0"/>
              <a:pPr/>
              <a:t>04/24/2024</a:t>
            </a:fld>
            <a:r>
              <a:rPr lang="en-BE" smtClean="0"/>
              <a:t>  </a:t>
            </a:r>
            <a:r>
              <a:rPr lang="en-BE" smtClean="0">
                <a:effectLst/>
              </a:rPr>
              <a:t>|  </a:t>
            </a:r>
            <a:r>
              <a:rPr lang="en-GB" smtClean="0"/>
              <a:t>P</a:t>
            </a:r>
            <a:r>
              <a:rPr lang="en-BE" smtClean="0"/>
              <a:t>AGE </a:t>
            </a:r>
            <a:fld id="{3C66DE6B-CC4B-F74A-99D4-2DC8DD154D90}" type="slidenum">
              <a:rPr lang="en-BE" smtClean="0"/>
              <a:pPr/>
              <a:t>19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24626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Multiple challenges…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Working</a:t>
            </a:r>
            <a:r>
              <a:rPr lang="fr-FR" dirty="0" smtClean="0"/>
              <a:t> in a </a:t>
            </a:r>
            <a:r>
              <a:rPr lang="fr-FR" dirty="0" err="1" smtClean="0"/>
              <a:t>classified</a:t>
            </a:r>
            <a:r>
              <a:rPr lang="fr-FR" dirty="0" smtClean="0"/>
              <a:t> </a:t>
            </a:r>
            <a:r>
              <a:rPr lang="fr-FR" dirty="0" err="1" smtClean="0"/>
              <a:t>environment</a:t>
            </a:r>
            <a:endParaRPr lang="fr-FR" dirty="0" smtClean="0"/>
          </a:p>
          <a:p>
            <a:r>
              <a:rPr lang="fr-FR" dirty="0" err="1" smtClean="0"/>
              <a:t>Providing</a:t>
            </a:r>
            <a:r>
              <a:rPr lang="fr-FR" dirty="0" smtClean="0"/>
              <a:t> </a:t>
            </a:r>
            <a:r>
              <a:rPr lang="fr-FR" dirty="0" err="1" smtClean="0"/>
              <a:t>useful</a:t>
            </a:r>
            <a:r>
              <a:rPr lang="fr-FR" dirty="0" smtClean="0"/>
              <a:t> information for </a:t>
            </a:r>
            <a:r>
              <a:rPr lang="fr-FR" dirty="0" err="1" smtClean="0"/>
              <a:t>users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and backgrounds</a:t>
            </a:r>
          </a:p>
          <a:p>
            <a:r>
              <a:rPr lang="fr-FR" dirty="0" err="1" smtClean="0"/>
              <a:t>Integrating</a:t>
            </a:r>
            <a:r>
              <a:rPr lang="fr-FR" dirty="0" smtClean="0"/>
              <a:t> NATO </a:t>
            </a:r>
            <a:r>
              <a:rPr lang="fr-FR" dirty="0" err="1" smtClean="0"/>
              <a:t>Agreed</a:t>
            </a:r>
            <a:r>
              <a:rPr lang="fr-FR" dirty="0" smtClean="0"/>
              <a:t> </a:t>
            </a:r>
            <a:r>
              <a:rPr lang="fr-FR" dirty="0" err="1" smtClean="0"/>
              <a:t>terminology</a:t>
            </a:r>
            <a:endParaRPr lang="fr-FR" dirty="0" smtClean="0"/>
          </a:p>
          <a:p>
            <a:r>
              <a:rPr lang="fr-FR" dirty="0" err="1" smtClean="0"/>
              <a:t>Managing</a:t>
            </a:r>
            <a:r>
              <a:rPr lang="fr-FR" dirty="0" smtClean="0"/>
              <a:t> </a:t>
            </a:r>
            <a:r>
              <a:rPr lang="fr-FR" dirty="0" err="1" smtClean="0"/>
              <a:t>systematic</a:t>
            </a:r>
            <a:r>
              <a:rPr lang="fr-FR" dirty="0" smtClean="0"/>
              <a:t> </a:t>
            </a:r>
            <a:r>
              <a:rPr lang="fr-FR" dirty="0" err="1" smtClean="0"/>
              <a:t>terminology</a:t>
            </a:r>
            <a:endParaRPr lang="fr-FR" dirty="0" smtClean="0"/>
          </a:p>
          <a:p>
            <a:r>
              <a:rPr lang="fr-FR" dirty="0" err="1" smtClean="0"/>
              <a:t>Managing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content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5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err="1"/>
              <a:t>Different</a:t>
            </a:r>
            <a:r>
              <a:rPr lang="fr-FR" dirty="0"/>
              <a:t> entry microstructure</a:t>
            </a:r>
          </a:p>
          <a:p>
            <a:r>
              <a:rPr lang="fr-FR" dirty="0"/>
              <a:t>Duplicates in Master MT </a:t>
            </a:r>
            <a:r>
              <a:rPr lang="fr-FR" dirty="0" err="1"/>
              <a:t>Database</a:t>
            </a:r>
            <a:endParaRPr lang="fr-FR" dirty="0"/>
          </a:p>
          <a:p>
            <a:pPr lvl="1"/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indicate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NATO </a:t>
            </a:r>
            <a:r>
              <a:rPr lang="fr-FR" dirty="0" err="1"/>
              <a:t>Agreed</a:t>
            </a:r>
            <a:r>
              <a:rPr lang="fr-FR" dirty="0"/>
              <a:t> Terminology</a:t>
            </a:r>
          </a:p>
          <a:p>
            <a:pPr lvl="1"/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additional</a:t>
            </a:r>
            <a:r>
              <a:rPr lang="fr-FR" dirty="0"/>
              <a:t> information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38163" lvl="1" indent="-358775">
              <a:buFont typeface="Symbol" panose="05050102010706020507" pitchFamily="18" charset="2"/>
              <a:buChar char="Þ"/>
            </a:pP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Approval</a:t>
            </a:r>
            <a:r>
              <a:rPr lang="fr-FR" dirty="0"/>
              <a:t> </a:t>
            </a:r>
            <a:r>
              <a:rPr lang="fr-FR" dirty="0" err="1"/>
              <a:t>Status</a:t>
            </a:r>
            <a:endParaRPr lang="fr-FR" dirty="0"/>
          </a:p>
          <a:p>
            <a:pPr marL="538163" lvl="1" indent="-358775">
              <a:buFont typeface="Symbol" panose="05050102010706020507" pitchFamily="18" charset="2"/>
              <a:buChar char="Þ"/>
            </a:pP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way</a:t>
            </a:r>
            <a:r>
              <a:rPr lang="fr-FR" dirty="0"/>
              <a:t> of </a:t>
            </a:r>
            <a:r>
              <a:rPr lang="fr-FR" dirty="0" err="1"/>
              <a:t>labeling</a:t>
            </a:r>
            <a:r>
              <a:rPr lang="fr-FR" dirty="0"/>
              <a:t> sources 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5938" y="1112693"/>
            <a:ext cx="5157787" cy="1325563"/>
          </a:xfrm>
        </p:spPr>
        <p:txBody>
          <a:bodyPr/>
          <a:lstStyle/>
          <a:p>
            <a:r>
              <a:rPr lang="fr-FR" dirty="0" smtClean="0"/>
              <a:t>Challenges…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BE" smtClean="0"/>
              <a:t>NATO UNCLASSIFIED</a:t>
            </a:r>
            <a:endParaRPr lang="en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2D8574-4DEE-4688-845D-1BB90E38F252}" type="datetime1">
              <a:rPr lang="LID4096" smtClean="0"/>
              <a:pPr/>
              <a:t>04/24/2024</a:t>
            </a:fld>
            <a:r>
              <a:rPr lang="en-BE" smtClean="0"/>
              <a:t>  </a:t>
            </a:r>
            <a:r>
              <a:rPr lang="en-BE" smtClean="0">
                <a:effectLst/>
              </a:rPr>
              <a:t>|  </a:t>
            </a:r>
            <a:r>
              <a:rPr lang="en-GB" smtClean="0"/>
              <a:t>P</a:t>
            </a:r>
            <a:r>
              <a:rPr lang="en-BE" smtClean="0"/>
              <a:t>AGE </a:t>
            </a:r>
            <a:fld id="{3C66DE6B-CC4B-F74A-99D4-2DC8DD154D90}" type="slidenum">
              <a:rPr lang="en-BE" smtClean="0"/>
              <a:pPr/>
              <a:t>20</a:t>
            </a:fld>
            <a:endParaRPr lang="en-BE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5861050" y="1112693"/>
            <a:ext cx="51577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</a:lstStyle>
          <a:p>
            <a:r>
              <a:rPr lang="fr-FR" dirty="0" smtClean="0"/>
              <a:t>…and </a:t>
            </a:r>
            <a:r>
              <a:rPr lang="fr-FR" dirty="0" err="1" smtClean="0"/>
              <a:t>Workarounds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2438256"/>
            <a:ext cx="5148014" cy="4015080"/>
          </a:xfrm>
        </p:spPr>
        <p:txBody>
          <a:bodyPr>
            <a:normAutofit/>
          </a:bodyPr>
          <a:lstStyle/>
          <a:p>
            <a:pPr lvl="1">
              <a:buFont typeface="Symbol" panose="05050102010706020507" pitchFamily="18" charset="2"/>
              <a:buChar char="Þ"/>
            </a:pPr>
            <a:endParaRPr lang="fr-FR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BE" smtClean="0"/>
              <a:t>NATO UNCLASSIFIED</a:t>
            </a:r>
            <a:endParaRPr lang="en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78B25C-8C73-4979-9473-0E9A00F2658D}" type="datetime1">
              <a:rPr lang="LID4096" smtClean="0"/>
              <a:pPr/>
              <a:t>04/24/2024</a:t>
            </a:fld>
            <a:r>
              <a:rPr lang="en-BE" smtClean="0"/>
              <a:t>  </a:t>
            </a:r>
            <a:r>
              <a:rPr lang="en-BE" smtClean="0">
                <a:effectLst/>
              </a:rPr>
              <a:t>|  </a:t>
            </a:r>
            <a:r>
              <a:rPr lang="en-GB" smtClean="0"/>
              <a:t>P</a:t>
            </a:r>
            <a:r>
              <a:rPr lang="en-BE" smtClean="0"/>
              <a:t>AGE </a:t>
            </a:r>
            <a:fld id="{3C66DE6B-CC4B-F74A-99D4-2DC8DD154D90}" type="slidenum">
              <a:rPr lang="en-BE" smtClean="0"/>
              <a:pPr/>
              <a:t>21</a:t>
            </a:fld>
            <a:endParaRPr lang="en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84" y="717708"/>
            <a:ext cx="6120680" cy="6156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1742065"/>
            <a:ext cx="4800600" cy="40671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47528" y="2546974"/>
            <a:ext cx="936104" cy="216024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199456" y="2736104"/>
            <a:ext cx="2664296" cy="216024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199456" y="2971388"/>
            <a:ext cx="3888432" cy="33237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847528" y="4484076"/>
            <a:ext cx="2744944" cy="457091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559496" y="5431371"/>
            <a:ext cx="4761168" cy="144323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7176120" y="4440406"/>
            <a:ext cx="2664296" cy="216024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EB1D26-CF1D-0F45-8670-7ACDAAC7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969841"/>
            <a:ext cx="677242" cy="813217"/>
          </a:xfrm>
        </p:spPr>
        <p:txBody>
          <a:bodyPr/>
          <a:lstStyle/>
          <a:p>
            <a:r>
              <a:rPr lang="en-BE" dirty="0" smtClean="0"/>
              <a:t>0</a:t>
            </a:r>
            <a:r>
              <a:rPr lang="fr-FR" dirty="0" smtClean="0"/>
              <a:t>4</a:t>
            </a:r>
            <a:r>
              <a:rPr lang="en-BE" dirty="0" smtClean="0"/>
              <a:t>.</a:t>
            </a:r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1D4062-0FF1-4045-BCAB-432A99FB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668005"/>
            <a:ext cx="9024318" cy="1325563"/>
          </a:xfrm>
        </p:spPr>
        <p:txBody>
          <a:bodyPr/>
          <a:lstStyle/>
          <a:p>
            <a:r>
              <a:rPr lang="fr-FR" dirty="0" err="1" smtClean="0"/>
              <a:t>Managing</a:t>
            </a:r>
            <a:r>
              <a:rPr lang="fr-FR" dirty="0" smtClean="0"/>
              <a:t> </a:t>
            </a:r>
            <a:r>
              <a:rPr lang="fr-FR" dirty="0" err="1" smtClean="0"/>
              <a:t>systematic</a:t>
            </a:r>
            <a:r>
              <a:rPr lang="fr-FR" dirty="0" smtClean="0"/>
              <a:t> </a:t>
            </a:r>
            <a:r>
              <a:rPr lang="fr-FR" dirty="0" err="1" smtClean="0"/>
              <a:t>terminology</a:t>
            </a:r>
            <a:endParaRPr lang="en-B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EB1D26-CF1D-0F45-8670-7ACDAAC79BBA}"/>
              </a:ext>
            </a:extLst>
          </p:cNvPr>
          <p:cNvSpPr txBox="1">
            <a:spLocks/>
          </p:cNvSpPr>
          <p:nvPr/>
        </p:nvSpPr>
        <p:spPr>
          <a:xfrm>
            <a:off x="7032104" y="4869160"/>
            <a:ext cx="4032448" cy="813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AFD8ED"/>
              </a:buClr>
              <a:buFont typeface="Wingdings" pitchFamily="2" charset="2"/>
              <a:buNone/>
              <a:defRPr sz="2400" kern="120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Challenge </a:t>
            </a:r>
            <a:r>
              <a:rPr lang="fr-FR" i="1" dirty="0" err="1" smtClean="0"/>
              <a:t>accepted</a:t>
            </a:r>
            <a:r>
              <a:rPr lang="fr-FR" i="1" dirty="0" smtClean="0"/>
              <a:t> !</a:t>
            </a:r>
            <a:endParaRPr lang="en-BE" i="1" dirty="0"/>
          </a:p>
        </p:txBody>
      </p:sp>
    </p:spTree>
    <p:extLst>
      <p:ext uri="{BB962C8B-B14F-4D97-AF65-F5344CB8AC3E}">
        <p14:creationId xmlns:p14="http://schemas.microsoft.com/office/powerpoint/2010/main" val="32900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Challenges…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On-</a:t>
            </a:r>
            <a:r>
              <a:rPr lang="fr-FR" dirty="0" err="1" smtClean="0"/>
              <a:t>demand</a:t>
            </a:r>
            <a:r>
              <a:rPr lang="fr-FR" dirty="0" smtClean="0"/>
              <a:t> </a:t>
            </a:r>
            <a:r>
              <a:rPr lang="fr-FR" dirty="0" err="1" smtClean="0"/>
              <a:t>terminology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fr-FR" dirty="0" smtClean="0"/>
          </a:p>
          <a:p>
            <a:r>
              <a:rPr lang="fr-FR" dirty="0" err="1" smtClean="0"/>
              <a:t>Little</a:t>
            </a:r>
            <a:r>
              <a:rPr lang="fr-FR" dirty="0" smtClean="0"/>
              <a:t> time to </a:t>
            </a:r>
            <a:r>
              <a:rPr lang="fr-FR" dirty="0" err="1" smtClean="0"/>
              <a:t>get</a:t>
            </a:r>
            <a:r>
              <a:rPr lang="fr-FR" dirty="0" smtClean="0"/>
              <a:t> the 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picture</a:t>
            </a:r>
            <a:r>
              <a:rPr lang="fr-FR" dirty="0" smtClean="0"/>
              <a:t>, more </a:t>
            </a:r>
            <a:r>
              <a:rPr lang="fr-FR" dirty="0" err="1" smtClean="0"/>
              <a:t>systematic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 of </a:t>
            </a:r>
            <a:r>
              <a:rPr lang="fr-FR" dirty="0" err="1" smtClean="0"/>
              <a:t>working</a:t>
            </a:r>
            <a:endParaRPr lang="fr-FR" dirty="0" smtClean="0"/>
          </a:p>
          <a:p>
            <a:r>
              <a:rPr lang="fr-FR" dirty="0"/>
              <a:t>T</a:t>
            </a:r>
            <a:r>
              <a:rPr lang="fr-FR" dirty="0" smtClean="0"/>
              <a:t>erminology management </a:t>
            </a:r>
            <a:r>
              <a:rPr lang="fr-FR" dirty="0" err="1" smtClean="0"/>
              <a:t>tool</a:t>
            </a:r>
            <a:r>
              <a:rPr lang="fr-FR" dirty="0" smtClean="0"/>
              <a:t> not made for the </a:t>
            </a:r>
            <a:r>
              <a:rPr lang="fr-FR" dirty="0" err="1" smtClean="0"/>
              <a:t>systematic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, for </a:t>
            </a:r>
            <a:r>
              <a:rPr lang="fr-FR" dirty="0" err="1" smtClean="0"/>
              <a:t>conceptual</a:t>
            </a:r>
            <a:r>
              <a:rPr lang="fr-FR" dirty="0" smtClean="0"/>
              <a:t> </a:t>
            </a:r>
            <a:r>
              <a:rPr lang="fr-FR" dirty="0" err="1" smtClean="0"/>
              <a:t>relationships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BE" smtClean="0"/>
              <a:t>NATO UNCLASSIFIED</a:t>
            </a:r>
            <a:endParaRPr lang="en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78B25C-8C73-4979-9473-0E9A00F2658D}" type="datetime1">
              <a:rPr lang="LID4096" smtClean="0"/>
              <a:pPr/>
              <a:t>04/24/2024</a:t>
            </a:fld>
            <a:r>
              <a:rPr lang="en-BE" smtClean="0"/>
              <a:t>  </a:t>
            </a:r>
            <a:r>
              <a:rPr lang="en-BE" smtClean="0">
                <a:effectLst/>
              </a:rPr>
              <a:t>|  </a:t>
            </a:r>
            <a:r>
              <a:rPr lang="en-GB" smtClean="0"/>
              <a:t>P</a:t>
            </a:r>
            <a:r>
              <a:rPr lang="en-BE" smtClean="0"/>
              <a:t>AGE </a:t>
            </a:r>
            <a:fld id="{3C66DE6B-CC4B-F74A-99D4-2DC8DD154D90}" type="slidenum">
              <a:rPr lang="en-BE" smtClean="0"/>
              <a:pPr/>
              <a:t>23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931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…and </a:t>
            </a:r>
            <a:r>
              <a:rPr lang="fr-FR" dirty="0" err="1" smtClean="0"/>
              <a:t>Workarounds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2438256"/>
            <a:ext cx="9756526" cy="3691082"/>
          </a:xfrm>
        </p:spPr>
        <p:txBody>
          <a:bodyPr/>
          <a:lstStyle/>
          <a:p>
            <a:r>
              <a:rPr lang="fr-FR" dirty="0" err="1" smtClean="0"/>
              <a:t>Graphic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=&gt; </a:t>
            </a:r>
            <a:r>
              <a:rPr lang="fr-FR" dirty="0" err="1" smtClean="0"/>
              <a:t>notional</a:t>
            </a:r>
            <a:r>
              <a:rPr lang="fr-FR" dirty="0" smtClean="0"/>
              <a:t> </a:t>
            </a:r>
            <a:r>
              <a:rPr lang="fr-FR" dirty="0" err="1" smtClean="0"/>
              <a:t>diagrams</a:t>
            </a:r>
            <a:endParaRPr lang="fr-FR" dirty="0" smtClean="0"/>
          </a:p>
          <a:p>
            <a:r>
              <a:rPr lang="fr-FR" dirty="0" err="1" smtClean="0"/>
              <a:t>Hyperlinks</a:t>
            </a:r>
            <a:r>
              <a:rPr lang="fr-FR" dirty="0" smtClean="0"/>
              <a:t> (</a:t>
            </a:r>
            <a:r>
              <a:rPr lang="fr-FR" dirty="0" err="1" smtClean="0"/>
              <a:t>Related</a:t>
            </a:r>
            <a:r>
              <a:rPr lang="fr-FR" dirty="0" smtClean="0"/>
              <a:t> concepts </a:t>
            </a:r>
            <a:r>
              <a:rPr lang="fr-FR" dirty="0" err="1" smtClean="0"/>
              <a:t>fields</a:t>
            </a:r>
            <a:r>
              <a:rPr lang="fr-FR" dirty="0" smtClean="0"/>
              <a:t>) =&gt; </a:t>
            </a:r>
            <a:r>
              <a:rPr lang="fr-FR" dirty="0" err="1" smtClean="0"/>
              <a:t>conceptual</a:t>
            </a:r>
            <a:r>
              <a:rPr lang="fr-FR" dirty="0" smtClean="0"/>
              <a:t> </a:t>
            </a:r>
            <a:r>
              <a:rPr lang="fr-FR" dirty="0" err="1" smtClean="0"/>
              <a:t>relationships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BE" smtClean="0"/>
              <a:t>NATO UNCLASSIFIED</a:t>
            </a:r>
            <a:endParaRPr lang="en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78B25C-8C73-4979-9473-0E9A00F2658D}" type="datetime1">
              <a:rPr lang="LID4096" smtClean="0"/>
              <a:pPr/>
              <a:t>04/24/2024</a:t>
            </a:fld>
            <a:r>
              <a:rPr lang="en-BE" smtClean="0"/>
              <a:t>  </a:t>
            </a:r>
            <a:r>
              <a:rPr lang="en-BE" smtClean="0">
                <a:effectLst/>
              </a:rPr>
              <a:t>|  </a:t>
            </a:r>
            <a:r>
              <a:rPr lang="en-GB" smtClean="0"/>
              <a:t>P</a:t>
            </a:r>
            <a:r>
              <a:rPr lang="en-BE" smtClean="0"/>
              <a:t>AGE </a:t>
            </a:r>
            <a:fld id="{3C66DE6B-CC4B-F74A-99D4-2DC8DD154D90}" type="slidenum">
              <a:rPr lang="en-BE" smtClean="0"/>
              <a:pPr/>
              <a:t>24</a:t>
            </a:fld>
            <a:endParaRPr lang="en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466581"/>
            <a:ext cx="5495925" cy="1971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8" y="4372322"/>
            <a:ext cx="4276725" cy="150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972272"/>
            <a:ext cx="5029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BE" dirty="0" smtClean="0"/>
              <a:t>NATO UNCLASSIFIED</a:t>
            </a:r>
            <a:endParaRPr lang="en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78B25C-8C73-4979-9473-0E9A00F2658D}" type="datetime1">
              <a:rPr lang="LID4096" smtClean="0"/>
              <a:pPr/>
              <a:t>04/24/2024</a:t>
            </a:fld>
            <a:r>
              <a:rPr lang="en-BE" smtClean="0"/>
              <a:t>  </a:t>
            </a:r>
            <a:r>
              <a:rPr lang="en-BE" smtClean="0">
                <a:effectLst/>
              </a:rPr>
              <a:t>|  </a:t>
            </a:r>
            <a:r>
              <a:rPr lang="en-GB" smtClean="0"/>
              <a:t>P</a:t>
            </a:r>
            <a:r>
              <a:rPr lang="en-BE" smtClean="0"/>
              <a:t>AGE </a:t>
            </a:r>
            <a:fld id="{3C66DE6B-CC4B-F74A-99D4-2DC8DD154D90}" type="slidenum">
              <a:rPr lang="en-BE" smtClean="0"/>
              <a:pPr/>
              <a:t>25</a:t>
            </a:fld>
            <a:endParaRPr lang="en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62707"/>
            <a:ext cx="5257800" cy="2609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708" y="2762250"/>
            <a:ext cx="7545956" cy="40458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43872" y="3212976"/>
            <a:ext cx="1296144" cy="9581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2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EB1D26-CF1D-0F45-8670-7ACDAAC7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969841"/>
            <a:ext cx="677242" cy="813217"/>
          </a:xfrm>
        </p:spPr>
        <p:txBody>
          <a:bodyPr/>
          <a:lstStyle/>
          <a:p>
            <a:r>
              <a:rPr lang="en-BE" dirty="0" smtClean="0"/>
              <a:t>0</a:t>
            </a:r>
            <a:r>
              <a:rPr lang="fr-FR" dirty="0"/>
              <a:t>5</a:t>
            </a:r>
            <a:r>
              <a:rPr lang="en-BE" dirty="0" smtClean="0"/>
              <a:t>.</a:t>
            </a:r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1D4062-0FF1-4045-BCAB-432A99FB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668005"/>
            <a:ext cx="10656490" cy="1769107"/>
          </a:xfrm>
        </p:spPr>
        <p:txBody>
          <a:bodyPr>
            <a:normAutofit/>
          </a:bodyPr>
          <a:lstStyle/>
          <a:p>
            <a:r>
              <a:rPr lang="fr-FR" dirty="0" err="1" smtClean="0"/>
              <a:t>Twisting</a:t>
            </a:r>
            <a:r>
              <a:rPr lang="fr-FR" dirty="0" smtClean="0"/>
              <a:t> MultiTerm </a:t>
            </a:r>
            <a:br>
              <a:rPr lang="fr-FR" dirty="0" smtClean="0"/>
            </a:br>
            <a:r>
              <a:rPr lang="fr-FR" dirty="0" smtClean="0"/>
              <a:t>to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knowledge</a:t>
            </a:r>
            <a:r>
              <a:rPr lang="fr-FR" dirty="0"/>
              <a:t> management </a:t>
            </a:r>
            <a:r>
              <a:rPr lang="fr-FR" dirty="0" err="1"/>
              <a:t>needs</a:t>
            </a:r>
            <a:endParaRPr lang="en-B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EB1D26-CF1D-0F45-8670-7ACDAAC79BBA}"/>
              </a:ext>
            </a:extLst>
          </p:cNvPr>
          <p:cNvSpPr txBox="1">
            <a:spLocks/>
          </p:cNvSpPr>
          <p:nvPr/>
        </p:nvSpPr>
        <p:spPr>
          <a:xfrm>
            <a:off x="7032104" y="4869160"/>
            <a:ext cx="4032448" cy="813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AFD8ED"/>
              </a:buClr>
              <a:buFont typeface="Wingdings" pitchFamily="2" charset="2"/>
              <a:buNone/>
              <a:defRPr sz="2400" kern="120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Challenge </a:t>
            </a:r>
            <a:r>
              <a:rPr lang="fr-FR" i="1" dirty="0" err="1" smtClean="0"/>
              <a:t>accepted</a:t>
            </a:r>
            <a:r>
              <a:rPr lang="fr-FR" i="1" dirty="0" smtClean="0"/>
              <a:t> !</a:t>
            </a:r>
            <a:endParaRPr lang="en-BE" i="1" dirty="0"/>
          </a:p>
        </p:txBody>
      </p:sp>
    </p:spTree>
    <p:extLst>
      <p:ext uri="{BB962C8B-B14F-4D97-AF65-F5344CB8AC3E}">
        <p14:creationId xmlns:p14="http://schemas.microsoft.com/office/powerpoint/2010/main" val="18680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Challenges…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Work</a:t>
            </a:r>
            <a:r>
              <a:rPr lang="fr-FR" dirty="0" smtClean="0"/>
              <a:t> on missiles</a:t>
            </a:r>
          </a:p>
          <a:p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databases</a:t>
            </a:r>
            <a:r>
              <a:rPr lang="fr-FR" dirty="0" smtClean="0"/>
              <a:t> in place not </a:t>
            </a:r>
            <a:r>
              <a:rPr lang="fr-FR" dirty="0" err="1" smtClean="0"/>
              <a:t>adapted</a:t>
            </a:r>
            <a:r>
              <a:rPr lang="fr-FR" dirty="0" smtClean="0"/>
              <a:t> to missiles</a:t>
            </a:r>
          </a:p>
          <a:p>
            <a:pPr lvl="1"/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names</a:t>
            </a:r>
            <a:r>
              <a:rPr lang="fr-FR" dirty="0" smtClean="0"/>
              <a:t> (National </a:t>
            </a:r>
            <a:r>
              <a:rPr lang="fr-FR" dirty="0" err="1" smtClean="0"/>
              <a:t>name</a:t>
            </a:r>
            <a:r>
              <a:rPr lang="fr-FR" dirty="0" smtClean="0"/>
              <a:t>, </a:t>
            </a:r>
            <a:r>
              <a:rPr lang="fr-FR" dirty="0" err="1" smtClean="0"/>
              <a:t>DoD</a:t>
            </a:r>
            <a:r>
              <a:rPr lang="fr-FR" dirty="0" smtClean="0"/>
              <a:t> </a:t>
            </a:r>
            <a:r>
              <a:rPr lang="fr-FR" dirty="0" err="1" smtClean="0"/>
              <a:t>designation</a:t>
            </a:r>
            <a:r>
              <a:rPr lang="fr-FR" dirty="0" smtClean="0"/>
              <a:t>, GRAU </a:t>
            </a:r>
            <a:r>
              <a:rPr lang="fr-FR" dirty="0" err="1" smtClean="0"/>
              <a:t>designation</a:t>
            </a:r>
            <a:r>
              <a:rPr lang="fr-FR" dirty="0" smtClean="0"/>
              <a:t>, etc.</a:t>
            </a:r>
          </a:p>
          <a:p>
            <a:pPr lvl="1"/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characteristics</a:t>
            </a:r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BE" smtClean="0"/>
              <a:t>NATO UNCLASSIFIED</a:t>
            </a:r>
            <a:endParaRPr lang="en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78B25C-8C73-4979-9473-0E9A00F2658D}" type="datetime1">
              <a:rPr lang="LID4096" smtClean="0"/>
              <a:pPr/>
              <a:t>04/24/2024</a:t>
            </a:fld>
            <a:r>
              <a:rPr lang="en-BE" smtClean="0"/>
              <a:t>  </a:t>
            </a:r>
            <a:r>
              <a:rPr lang="en-BE" smtClean="0">
                <a:effectLst/>
              </a:rPr>
              <a:t>|  </a:t>
            </a:r>
            <a:r>
              <a:rPr lang="en-GB" smtClean="0"/>
              <a:t>P</a:t>
            </a:r>
            <a:r>
              <a:rPr lang="en-BE" smtClean="0"/>
              <a:t>AGE </a:t>
            </a:r>
            <a:fld id="{3C66DE6B-CC4B-F74A-99D4-2DC8DD154D90}" type="slidenum">
              <a:rPr lang="en-BE" smtClean="0"/>
              <a:pPr/>
              <a:t>27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5691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32656"/>
            <a:ext cx="10515600" cy="1325563"/>
          </a:xfrm>
        </p:spPr>
        <p:txBody>
          <a:bodyPr/>
          <a:lstStyle/>
          <a:p>
            <a:r>
              <a:rPr lang="fr-FR" dirty="0" smtClean="0"/>
              <a:t>… and solutions!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BE" smtClean="0"/>
              <a:t>NATO UNCLASSIFIED</a:t>
            </a:r>
            <a:endParaRPr lang="en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78B25C-8C73-4979-9473-0E9A00F2658D}" type="datetime1">
              <a:rPr lang="LID4096" smtClean="0"/>
              <a:pPr/>
              <a:t>04/24/2024</a:t>
            </a:fld>
            <a:r>
              <a:rPr lang="en-BE" smtClean="0"/>
              <a:t>  </a:t>
            </a:r>
            <a:r>
              <a:rPr lang="en-BE" smtClean="0">
                <a:effectLst/>
              </a:rPr>
              <a:t>|  </a:t>
            </a:r>
            <a:r>
              <a:rPr lang="en-GB" smtClean="0"/>
              <a:t>P</a:t>
            </a:r>
            <a:r>
              <a:rPr lang="en-BE" smtClean="0"/>
              <a:t>AGE </a:t>
            </a:r>
            <a:fld id="{3C66DE6B-CC4B-F74A-99D4-2DC8DD154D90}" type="slidenum">
              <a:rPr lang="en-BE" smtClean="0"/>
              <a:pPr/>
              <a:t>28</a:t>
            </a:fld>
            <a:endParaRPr lang="en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550527"/>
            <a:ext cx="4074872" cy="5142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-33976"/>
            <a:ext cx="5977646" cy="689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332656"/>
            <a:ext cx="10515600" cy="1325563"/>
          </a:xfrm>
        </p:spPr>
        <p:txBody>
          <a:bodyPr/>
          <a:lstStyle/>
          <a:p>
            <a:r>
              <a:rPr lang="fr-FR" dirty="0" smtClean="0"/>
              <a:t>… and solutions!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BE" smtClean="0"/>
              <a:t>NATO UNCLASSIFIED</a:t>
            </a:r>
            <a:endParaRPr lang="en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78B25C-8C73-4979-9473-0E9A00F2658D}" type="datetime1">
              <a:rPr lang="LID4096" smtClean="0"/>
              <a:pPr/>
              <a:t>04/24/2024</a:t>
            </a:fld>
            <a:r>
              <a:rPr lang="en-BE" smtClean="0"/>
              <a:t>  </a:t>
            </a:r>
            <a:r>
              <a:rPr lang="en-BE" smtClean="0">
                <a:effectLst/>
              </a:rPr>
              <a:t>|  </a:t>
            </a:r>
            <a:r>
              <a:rPr lang="en-GB" smtClean="0"/>
              <a:t>P</a:t>
            </a:r>
            <a:r>
              <a:rPr lang="en-BE" smtClean="0"/>
              <a:t>AGE </a:t>
            </a:r>
            <a:fld id="{3C66DE6B-CC4B-F74A-99D4-2DC8DD154D90}" type="slidenum">
              <a:rPr lang="en-BE" smtClean="0"/>
              <a:pPr/>
              <a:t>29</a:t>
            </a:fld>
            <a:endParaRPr lang="en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12" y="1314450"/>
            <a:ext cx="58959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clarification…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230882" y="2438256"/>
            <a:ext cx="5619056" cy="3691082"/>
          </a:xfrm>
        </p:spPr>
        <p:txBody>
          <a:bodyPr/>
          <a:lstStyle/>
          <a:p>
            <a:r>
              <a:rPr lang="fr-FR" dirty="0" smtClean="0"/>
              <a:t>Translation </a:t>
            </a:r>
            <a:r>
              <a:rPr lang="fr-FR" dirty="0" err="1"/>
              <a:t>S</a:t>
            </a:r>
            <a:r>
              <a:rPr lang="fr-FR" dirty="0" err="1" smtClean="0"/>
              <a:t>ervice’s</a:t>
            </a:r>
            <a:r>
              <a:rPr lang="fr-FR" dirty="0" smtClean="0"/>
              <a:t> Terminology Unit</a:t>
            </a:r>
          </a:p>
          <a:p>
            <a:r>
              <a:rPr lang="fr-FR" dirty="0" smtClean="0"/>
              <a:t>NATO International Staff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7006395" y="2438256"/>
            <a:ext cx="5181600" cy="3691082"/>
          </a:xfrm>
        </p:spPr>
        <p:txBody>
          <a:bodyPr/>
          <a:lstStyle/>
          <a:p>
            <a:r>
              <a:rPr lang="fr-FR" dirty="0" smtClean="0"/>
              <a:t>NATO Terminology Office</a:t>
            </a:r>
          </a:p>
          <a:p>
            <a:r>
              <a:rPr lang="fr-FR" dirty="0" err="1" smtClean="0"/>
              <a:t>NATOTerm</a:t>
            </a:r>
            <a:r>
              <a:rPr lang="fr-FR" dirty="0" smtClean="0"/>
              <a:t> (</a:t>
            </a:r>
            <a:r>
              <a:rPr lang="fr-FR" dirty="0" err="1" smtClean="0"/>
              <a:t>Agreed</a:t>
            </a:r>
            <a:r>
              <a:rPr lang="fr-FR" dirty="0" smtClean="0"/>
              <a:t> Terminology)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143" r="7143"/>
          <a:stretch/>
        </p:blipFill>
        <p:spPr>
          <a:xfrm>
            <a:off x="8616280" y="4077072"/>
            <a:ext cx="936104" cy="93610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101930" y="5517232"/>
            <a:ext cx="396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https://nso.nato.int/natoterm/Web.mvc</a:t>
            </a:r>
          </a:p>
        </p:txBody>
      </p:sp>
      <p:sp>
        <p:nvSpPr>
          <p:cNvPr id="3" name="Not Equal 2"/>
          <p:cNvSpPr/>
          <p:nvPr/>
        </p:nvSpPr>
        <p:spPr>
          <a:xfrm>
            <a:off x="5529766" y="3851749"/>
            <a:ext cx="1371128" cy="864096"/>
          </a:xfrm>
          <a:prstGeom prst="mathNotEqua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47500" lnSpcReduction="20000"/>
          </a:bodyPr>
          <a:lstStyle/>
          <a:p>
            <a:r>
              <a:rPr lang="fr-FR" sz="3800" dirty="0" smtClean="0"/>
              <a:t>Articles</a:t>
            </a:r>
            <a:endParaRPr lang="fr-FR" dirty="0" smtClean="0"/>
          </a:p>
          <a:p>
            <a:r>
              <a:rPr lang="fr-FR" sz="3800" dirty="0" smtClean="0"/>
              <a:t>Books</a:t>
            </a:r>
          </a:p>
          <a:p>
            <a:r>
              <a:rPr lang="fr-FR" sz="3800" dirty="0" smtClean="0"/>
              <a:t>Podcasts</a:t>
            </a:r>
          </a:p>
          <a:p>
            <a:r>
              <a:rPr lang="fr-FR" sz="3800" dirty="0" smtClean="0"/>
              <a:t>Vidéos</a:t>
            </a:r>
          </a:p>
          <a:p>
            <a:r>
              <a:rPr lang="fr-FR" sz="3800" dirty="0" err="1" smtClean="0"/>
              <a:t>Origin</a:t>
            </a:r>
            <a:r>
              <a:rPr lang="fr-FR" sz="3800" dirty="0" smtClean="0"/>
              <a:t> of </a:t>
            </a:r>
            <a:r>
              <a:rPr lang="fr-FR" sz="3800" dirty="0" err="1" smtClean="0"/>
              <a:t>words</a:t>
            </a:r>
            <a:r>
              <a:rPr lang="fr-FR" sz="3800" dirty="0" smtClean="0"/>
              <a:t> or expressions</a:t>
            </a:r>
          </a:p>
          <a:p>
            <a:r>
              <a:rPr lang="fr-FR" sz="3800" dirty="0" smtClean="0"/>
              <a:t>Articles on French in </a:t>
            </a:r>
            <a:r>
              <a:rPr lang="fr-FR" sz="3800" dirty="0" err="1" smtClean="0"/>
              <a:t>Allied</a:t>
            </a:r>
            <a:r>
              <a:rPr lang="fr-FR" sz="3800" dirty="0" smtClean="0"/>
              <a:t> countries</a:t>
            </a:r>
          </a:p>
          <a:p>
            <a:r>
              <a:rPr lang="fr-FR" sz="3800" dirty="0" smtClean="0"/>
              <a:t>Focus on a </a:t>
            </a:r>
            <a:r>
              <a:rPr lang="fr-FR" sz="3800" dirty="0" err="1" smtClean="0"/>
              <a:t>specific</a:t>
            </a:r>
            <a:r>
              <a:rPr lang="fr-FR" sz="3800" dirty="0" smtClean="0"/>
              <a:t> </a:t>
            </a:r>
            <a:r>
              <a:rPr lang="fr-FR" sz="3800" dirty="0" err="1" smtClean="0"/>
              <a:t>theme</a:t>
            </a:r>
            <a:endParaRPr lang="fr-FR" sz="3800" dirty="0" smtClean="0"/>
          </a:p>
          <a:p>
            <a:r>
              <a:rPr lang="fr-FR" sz="3800" dirty="0" smtClean="0"/>
              <a:t>Terminology</a:t>
            </a:r>
          </a:p>
          <a:p>
            <a:r>
              <a:rPr lang="fr-FR" sz="3800" dirty="0" smtClean="0"/>
              <a:t>Play </a:t>
            </a:r>
            <a:r>
              <a:rPr lang="fr-FR" sz="3800" dirty="0" err="1" smtClean="0"/>
              <a:t>with</a:t>
            </a:r>
            <a:r>
              <a:rPr lang="fr-FR" sz="3800" dirty="0" smtClean="0"/>
              <a:t> French </a:t>
            </a:r>
            <a:r>
              <a:rPr lang="fr-FR" sz="3800" dirty="0" err="1" smtClean="0"/>
              <a:t>language</a:t>
            </a:r>
            <a:endParaRPr lang="fr-FR" sz="3800" dirty="0" smtClean="0"/>
          </a:p>
          <a:p>
            <a:endParaRPr lang="fr-FR" sz="3800" dirty="0"/>
          </a:p>
          <a:p>
            <a:r>
              <a:rPr lang="fr-FR" sz="3800" dirty="0" err="1" smtClean="0">
                <a:solidFill>
                  <a:srgbClr val="004A91"/>
                </a:solidFill>
              </a:rPr>
              <a:t>Defense</a:t>
            </a:r>
            <a:endParaRPr lang="fr-FR" sz="3800" dirty="0">
              <a:solidFill>
                <a:srgbClr val="004A91"/>
              </a:solidFill>
            </a:endParaRPr>
          </a:p>
          <a:p>
            <a:r>
              <a:rPr lang="fr-FR" sz="3800" dirty="0" err="1" smtClean="0">
                <a:solidFill>
                  <a:srgbClr val="004A91"/>
                </a:solidFill>
              </a:rPr>
              <a:t>Geopolitics</a:t>
            </a:r>
            <a:endParaRPr lang="fr-FR" sz="3800" dirty="0" smtClean="0">
              <a:solidFill>
                <a:srgbClr val="004A91"/>
              </a:solidFill>
            </a:endParaRPr>
          </a:p>
          <a:p>
            <a:r>
              <a:rPr lang="fr-FR" sz="3800" dirty="0" err="1" smtClean="0">
                <a:solidFill>
                  <a:srgbClr val="004A91"/>
                </a:solidFill>
              </a:rPr>
              <a:t>Technology</a:t>
            </a:r>
            <a:endParaRPr lang="fr-FR" sz="3800" dirty="0" smtClean="0">
              <a:solidFill>
                <a:srgbClr val="004A91"/>
              </a:solidFill>
            </a:endParaRPr>
          </a:p>
          <a:p>
            <a:endParaRPr lang="fr-FR" sz="3800" dirty="0" smtClean="0"/>
          </a:p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BE" smtClean="0"/>
              <a:t>NATO UNCLASSIFIED</a:t>
            </a:r>
            <a:endParaRPr lang="en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78B25C-8C73-4979-9473-0E9A00F2658D}" type="datetime1">
              <a:rPr lang="LID4096" smtClean="0"/>
              <a:pPr/>
              <a:t>04/24/2024</a:t>
            </a:fld>
            <a:r>
              <a:rPr lang="en-BE" smtClean="0"/>
              <a:t>  </a:t>
            </a:r>
            <a:r>
              <a:rPr lang="en-BE" smtClean="0">
                <a:effectLst/>
              </a:rPr>
              <a:t>|  </a:t>
            </a:r>
            <a:r>
              <a:rPr lang="en-GB" smtClean="0"/>
              <a:t>P</a:t>
            </a:r>
            <a:r>
              <a:rPr lang="en-BE" smtClean="0"/>
              <a:t>AGE </a:t>
            </a:r>
            <a:fld id="{3C66DE6B-CC4B-F74A-99D4-2DC8DD154D90}" type="slidenum">
              <a:rPr lang="en-BE" smtClean="0"/>
              <a:pPr/>
              <a:t>30</a:t>
            </a:fld>
            <a:endParaRPr lang="en-BE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112693"/>
            <a:ext cx="2743764" cy="9935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926331" y="127264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fr-FR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L’info à lire, écouter, regarder… </a:t>
            </a:r>
            <a:endParaRPr lang="fr-FR" dirty="0" smtClean="0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fr-FR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français !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66666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Abonnement : </a:t>
            </a:r>
            <a:r>
              <a:rPr lang="fr-FR" u="sng" dirty="0">
                <a:solidFill>
                  <a:srgbClr val="66666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utd-sdt@hq.nato.int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5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F080-4902-3942-8318-5D418D92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211" y="2564904"/>
            <a:ext cx="9024318" cy="1325563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 !</a:t>
            </a:r>
            <a:br>
              <a:rPr lang="fr-FR" dirty="0" smtClean="0"/>
            </a:br>
            <a:r>
              <a:rPr lang="fr-FR" dirty="0" err="1" smtClean="0"/>
              <a:t>Any</a:t>
            </a:r>
            <a:r>
              <a:rPr lang="fr-FR" dirty="0" smtClean="0"/>
              <a:t> questions?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B22C4-1860-3341-BA3F-C9AA730E3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t</a:t>
            </a:r>
            <a:r>
              <a:rPr lang="fr-FR" dirty="0" err="1" smtClean="0"/>
              <a:t>sihlis.kateline</a:t>
            </a:r>
            <a:r>
              <a:rPr lang="en-BE" dirty="0" smtClean="0"/>
              <a:t>@</a:t>
            </a:r>
            <a:r>
              <a:rPr lang="fr-FR" dirty="0" err="1" smtClean="0"/>
              <a:t>hq</a:t>
            </a:r>
            <a:r>
              <a:rPr lang="fr-FR" dirty="0" smtClean="0"/>
              <a:t>.</a:t>
            </a:r>
            <a:r>
              <a:rPr lang="en-BE" dirty="0" smtClean="0"/>
              <a:t>nato.int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956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EB1D26-CF1D-0F45-8670-7ACDAAC79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01.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1D4062-0FF1-4045-BCAB-432A99FB6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Working</a:t>
            </a:r>
            <a:r>
              <a:rPr lang="fr-FR" dirty="0"/>
              <a:t> in a </a:t>
            </a:r>
            <a:r>
              <a:rPr lang="fr-FR" dirty="0" err="1"/>
              <a:t>classified</a:t>
            </a:r>
            <a:r>
              <a:rPr lang="fr-FR" dirty="0"/>
              <a:t> </a:t>
            </a:r>
            <a:r>
              <a:rPr lang="fr-FR" dirty="0" err="1"/>
              <a:t>environment</a:t>
            </a:r>
            <a:endParaRPr lang="fr-FR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EB1D26-CF1D-0F45-8670-7ACDAAC79BBA}"/>
              </a:ext>
            </a:extLst>
          </p:cNvPr>
          <p:cNvSpPr txBox="1">
            <a:spLocks/>
          </p:cNvSpPr>
          <p:nvPr/>
        </p:nvSpPr>
        <p:spPr>
          <a:xfrm>
            <a:off x="7032104" y="4869160"/>
            <a:ext cx="4032448" cy="813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AFD8ED"/>
              </a:buClr>
              <a:buFont typeface="Wingdings" pitchFamily="2" charset="2"/>
              <a:buNone/>
              <a:defRPr sz="2400" kern="120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Challenge </a:t>
            </a:r>
            <a:r>
              <a:rPr lang="fr-FR" i="1" dirty="0" err="1" smtClean="0"/>
              <a:t>accepted</a:t>
            </a:r>
            <a:r>
              <a:rPr lang="fr-FR" i="1" dirty="0" smtClean="0"/>
              <a:t> !</a:t>
            </a:r>
            <a:endParaRPr lang="en-BE" i="1" dirty="0"/>
          </a:p>
        </p:txBody>
      </p:sp>
    </p:spTree>
    <p:extLst>
      <p:ext uri="{BB962C8B-B14F-4D97-AF65-F5344CB8AC3E}">
        <p14:creationId xmlns:p14="http://schemas.microsoft.com/office/powerpoint/2010/main" val="9105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Master </a:t>
            </a:r>
            <a:r>
              <a:rPr lang="fr-FR" dirty="0" smtClean="0"/>
              <a:t>MultiTerm </a:t>
            </a:r>
            <a:r>
              <a:rPr lang="fr-FR" dirty="0" err="1" smtClean="0"/>
              <a:t>databases</a:t>
            </a:r>
            <a:endParaRPr lang="fr-FR" dirty="0" smtClean="0"/>
          </a:p>
          <a:p>
            <a:pPr lvl="1"/>
            <a:r>
              <a:rPr lang="fr-FR" dirty="0" smtClean="0"/>
              <a:t>Jérôme (58000 entries)</a:t>
            </a:r>
          </a:p>
          <a:p>
            <a:pPr lvl="2"/>
            <a:r>
              <a:rPr lang="fr-FR" dirty="0"/>
              <a:t>EN : 84798 </a:t>
            </a:r>
            <a:r>
              <a:rPr lang="fr-FR" dirty="0" err="1" smtClean="0"/>
              <a:t>terms</a:t>
            </a:r>
            <a:endParaRPr lang="fr-FR" dirty="0"/>
          </a:p>
          <a:p>
            <a:pPr lvl="2"/>
            <a:r>
              <a:rPr lang="fr-FR" dirty="0"/>
              <a:t>FR : 81010 </a:t>
            </a:r>
            <a:r>
              <a:rPr lang="fr-FR" dirty="0" err="1" smtClean="0"/>
              <a:t>terms</a:t>
            </a:r>
            <a:endParaRPr lang="fr-FR" dirty="0"/>
          </a:p>
          <a:p>
            <a:pPr lvl="2"/>
            <a:r>
              <a:rPr lang="fr-FR" dirty="0"/>
              <a:t>RU : 804</a:t>
            </a:r>
          </a:p>
          <a:p>
            <a:pPr lvl="2"/>
            <a:r>
              <a:rPr lang="fr-FR" dirty="0"/>
              <a:t>UKR : 11</a:t>
            </a:r>
          </a:p>
          <a:p>
            <a:r>
              <a:rPr lang="fr-FR" dirty="0" smtClean="0"/>
              <a:t>NS/NR/NU </a:t>
            </a:r>
            <a:r>
              <a:rPr lang="fr-FR" dirty="0"/>
              <a:t>entries</a:t>
            </a:r>
            <a:endParaRPr lang="en-GB" dirty="0"/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D9502B"/>
                </a:solidFill>
              </a:rPr>
              <a:t>CLASSIFIED NETWORK</a:t>
            </a:r>
            <a:endParaRPr lang="en-GB" dirty="0">
              <a:solidFill>
                <a:srgbClr val="D9502B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848350" y="3173412"/>
            <a:ext cx="5183188" cy="191177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Copy of </a:t>
            </a:r>
            <a:r>
              <a:rPr lang="fr-FR" dirty="0" smtClean="0"/>
              <a:t>MultiTerm </a:t>
            </a:r>
            <a:r>
              <a:rPr lang="fr-FR" dirty="0" err="1"/>
              <a:t>database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NU </a:t>
            </a:r>
            <a:r>
              <a:rPr lang="fr-FR" dirty="0"/>
              <a:t>entries </a:t>
            </a:r>
            <a:r>
              <a:rPr lang="fr-FR" dirty="0" err="1"/>
              <a:t>only</a:t>
            </a:r>
            <a:r>
              <a:rPr lang="fr-FR" dirty="0"/>
              <a:t> (</a:t>
            </a:r>
            <a:r>
              <a:rPr lang="fr-FR" dirty="0" err="1"/>
              <a:t>filtered</a:t>
            </a:r>
            <a:r>
              <a:rPr lang="fr-FR" dirty="0"/>
              <a:t> export)</a:t>
            </a:r>
          </a:p>
          <a:p>
            <a:r>
              <a:rPr lang="fr-FR" dirty="0"/>
              <a:t>U</a:t>
            </a:r>
            <a:r>
              <a:rPr lang="fr-FR" dirty="0" smtClean="0"/>
              <a:t>pdates </a:t>
            </a:r>
            <a:r>
              <a:rPr lang="fr-FR" dirty="0" err="1" smtClean="0"/>
              <a:t>every</a:t>
            </a:r>
            <a:r>
              <a:rPr lang="fr-FR" dirty="0" smtClean="0"/>
              <a:t> 2 </a:t>
            </a:r>
            <a:r>
              <a:rPr lang="fr-FR" dirty="0" err="1" smtClean="0"/>
              <a:t>weeks</a:t>
            </a:r>
            <a:endParaRPr lang="fr-FR" dirty="0"/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Dealing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environments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fr-FR" dirty="0" smtClean="0"/>
              <a:t>UNCLASSIFIED NETWORK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x-none" smtClean="0"/>
              <a:t>NATO UNCLASSIFIED</a:t>
            </a:r>
            <a:endParaRPr 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F35E5-DF60-4AA4-B322-2497A0F40B01}" type="datetime1">
              <a:rPr lang="x-none" smtClean="0"/>
              <a:pPr/>
              <a:t>24/04/2024</a:t>
            </a:fld>
            <a:r>
              <a:rPr lang="x-none" smtClean="0"/>
              <a:t>  </a:t>
            </a:r>
            <a:r>
              <a:rPr lang="x-none" smtClean="0">
                <a:effectLst/>
              </a:rPr>
              <a:t>|  </a:t>
            </a:r>
            <a:r>
              <a:rPr lang="en-GB" smtClean="0"/>
              <a:t>P</a:t>
            </a:r>
            <a:r>
              <a:rPr lang="x-none" smtClean="0"/>
              <a:t>AGE </a:t>
            </a:r>
            <a:fld id="{3C66DE6B-CC4B-F74A-99D4-2DC8DD154D90}" type="slidenum">
              <a:rPr lang="x-none" smtClean="0"/>
              <a:pPr/>
              <a:t>5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267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848350" y="3173412"/>
            <a:ext cx="5183188" cy="2955926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2</a:t>
            </a:r>
            <a:r>
              <a:rPr lang="fr-FR" baseline="30000" dirty="0" smtClean="0"/>
              <a:t>nd</a:t>
            </a:r>
            <a:r>
              <a:rPr lang="fr-FR" dirty="0" smtClean="0"/>
              <a:t> </a:t>
            </a:r>
            <a:r>
              <a:rPr lang="fr-FR" dirty="0" err="1" smtClean="0"/>
              <a:t>database</a:t>
            </a:r>
            <a:r>
              <a:rPr lang="fr-FR" dirty="0" smtClean="0"/>
              <a:t> (</a:t>
            </a:r>
            <a:r>
              <a:rPr lang="fr-FR" dirty="0" err="1" smtClean="0"/>
              <a:t>Terms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Purpose</a:t>
            </a:r>
            <a:r>
              <a:rPr lang="fr-FR" dirty="0" smtClean="0"/>
              <a:t> : </a:t>
            </a:r>
            <a:r>
              <a:rPr lang="fr-FR" dirty="0" err="1" smtClean="0"/>
              <a:t>Term</a:t>
            </a:r>
            <a:r>
              <a:rPr lang="fr-FR" dirty="0" smtClean="0"/>
              <a:t> recognition in Studio</a:t>
            </a:r>
          </a:p>
          <a:p>
            <a:pPr lvl="1"/>
            <a:r>
              <a:rPr lang="fr-FR" dirty="0" err="1" smtClean="0"/>
              <a:t>Exported</a:t>
            </a:r>
            <a:r>
              <a:rPr lang="fr-FR" dirty="0" smtClean="0"/>
              <a:t> </a:t>
            </a:r>
            <a:r>
              <a:rPr lang="fr-FR" dirty="0" err="1" smtClean="0"/>
              <a:t>fields</a:t>
            </a:r>
            <a:r>
              <a:rPr lang="fr-FR" dirty="0" smtClean="0"/>
              <a:t> : </a:t>
            </a:r>
          </a:p>
          <a:p>
            <a:pPr lvl="2"/>
            <a:r>
              <a:rPr lang="fr-FR" dirty="0" err="1" smtClean="0"/>
              <a:t>Terms</a:t>
            </a:r>
            <a:endParaRPr lang="fr-FR" dirty="0" smtClean="0"/>
          </a:p>
          <a:p>
            <a:pPr lvl="2"/>
            <a:r>
              <a:rPr lang="fr-FR" dirty="0" smtClean="0"/>
              <a:t>Usage (</a:t>
            </a:r>
            <a:r>
              <a:rPr lang="fr-FR" dirty="0" err="1" smtClean="0"/>
              <a:t>Preferred</a:t>
            </a:r>
            <a:r>
              <a:rPr lang="fr-FR" dirty="0" smtClean="0"/>
              <a:t> /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avoided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Usage note</a:t>
            </a:r>
          </a:p>
          <a:p>
            <a:pPr lvl="2"/>
            <a:r>
              <a:rPr lang="fr-FR" dirty="0" err="1" smtClean="0"/>
              <a:t>Approval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endParaRPr lang="fr-FR" dirty="0" smtClean="0"/>
          </a:p>
          <a:p>
            <a:pPr lvl="2"/>
            <a:r>
              <a:rPr lang="fr-FR" dirty="0" err="1" smtClean="0"/>
              <a:t>Domains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Dealing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 smtClean="0"/>
              <a:t>environments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fr-FR" dirty="0" smtClean="0"/>
              <a:t>UNCLASSIFIED NETWORK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x-none" smtClean="0"/>
              <a:t>NATO UNCLASSIFIED</a:t>
            </a:r>
            <a:endParaRPr 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F35E5-DF60-4AA4-B322-2497A0F40B01}" type="datetime1">
              <a:rPr lang="x-none" smtClean="0"/>
              <a:pPr/>
              <a:t>24/04/2024</a:t>
            </a:fld>
            <a:r>
              <a:rPr lang="x-none" smtClean="0"/>
              <a:t>  </a:t>
            </a:r>
            <a:r>
              <a:rPr lang="x-none" smtClean="0">
                <a:effectLst/>
              </a:rPr>
              <a:t>|  </a:t>
            </a:r>
            <a:r>
              <a:rPr lang="en-GB" smtClean="0"/>
              <a:t>P</a:t>
            </a:r>
            <a:r>
              <a:rPr lang="x-none" smtClean="0"/>
              <a:t>AGE </a:t>
            </a:r>
            <a:fld id="{3C66DE6B-CC4B-F74A-99D4-2DC8DD154D90}" type="slidenum">
              <a:rPr lang="x-none" smtClean="0"/>
              <a:pPr/>
              <a:t>6</a:t>
            </a:fld>
            <a:endParaRPr lang="x-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2134138"/>
            <a:ext cx="3747064" cy="45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EB1D26-CF1D-0F45-8670-7ACDAAC7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969841"/>
            <a:ext cx="677242" cy="813217"/>
          </a:xfrm>
        </p:spPr>
        <p:txBody>
          <a:bodyPr/>
          <a:lstStyle/>
          <a:p>
            <a:r>
              <a:rPr lang="en-BE"/>
              <a:t>02.</a:t>
            </a:r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1D4062-0FF1-4045-BCAB-432A99FB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668005"/>
            <a:ext cx="9024318" cy="1325563"/>
          </a:xfrm>
        </p:spPr>
        <p:txBody>
          <a:bodyPr/>
          <a:lstStyle/>
          <a:p>
            <a:r>
              <a:rPr lang="fr-FR" dirty="0" err="1" smtClean="0"/>
              <a:t>Providing</a:t>
            </a:r>
            <a:r>
              <a:rPr lang="fr-FR" dirty="0" smtClean="0"/>
              <a:t> </a:t>
            </a:r>
            <a:r>
              <a:rPr lang="fr-FR" dirty="0" err="1" smtClean="0"/>
              <a:t>useful</a:t>
            </a:r>
            <a:r>
              <a:rPr lang="fr-FR" dirty="0" smtClean="0"/>
              <a:t> information for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users</a:t>
            </a:r>
            <a:endParaRPr lang="en-B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EB1D26-CF1D-0F45-8670-7ACDAAC79BBA}"/>
              </a:ext>
            </a:extLst>
          </p:cNvPr>
          <p:cNvSpPr txBox="1">
            <a:spLocks/>
          </p:cNvSpPr>
          <p:nvPr/>
        </p:nvSpPr>
        <p:spPr>
          <a:xfrm>
            <a:off x="7032104" y="4869160"/>
            <a:ext cx="4032448" cy="813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AFD8ED"/>
              </a:buClr>
              <a:buFont typeface="Wingdings" pitchFamily="2" charset="2"/>
              <a:buNone/>
              <a:defRPr sz="2400" kern="120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 smtClean="0"/>
              <a:t>Challenge </a:t>
            </a:r>
            <a:r>
              <a:rPr lang="fr-FR" i="1" dirty="0" err="1" smtClean="0"/>
              <a:t>accepted</a:t>
            </a:r>
            <a:r>
              <a:rPr lang="fr-FR" i="1" dirty="0" smtClean="0"/>
              <a:t> !</a:t>
            </a:r>
            <a:endParaRPr lang="en-BE" i="1" dirty="0"/>
          </a:p>
        </p:txBody>
      </p:sp>
    </p:spTree>
    <p:extLst>
      <p:ext uri="{BB962C8B-B14F-4D97-AF65-F5344CB8AC3E}">
        <p14:creationId xmlns:p14="http://schemas.microsoft.com/office/powerpoint/2010/main" val="9361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</a:t>
            </a:r>
            <a:r>
              <a:rPr lang="fr-FR" dirty="0" err="1" smtClean="0"/>
              <a:t>users</a:t>
            </a:r>
            <a:r>
              <a:rPr lang="fr-FR" dirty="0" smtClean="0"/>
              <a:t>?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Translators</a:t>
            </a:r>
          </a:p>
          <a:p>
            <a:r>
              <a:rPr lang="fr-FR" dirty="0" err="1" smtClean="0"/>
              <a:t>Interpreters</a:t>
            </a:r>
            <a:endParaRPr lang="fr-FR" dirty="0" smtClean="0"/>
          </a:p>
          <a:p>
            <a:r>
              <a:rPr lang="fr-FR" dirty="0" smtClean="0"/>
              <a:t>NATO Staff (</a:t>
            </a:r>
            <a:r>
              <a:rPr lang="fr-FR" dirty="0" err="1" smtClean="0"/>
              <a:t>coming</a:t>
            </a:r>
            <a:r>
              <a:rPr lang="fr-FR" dirty="0" smtClean="0"/>
              <a:t> </a:t>
            </a:r>
            <a:r>
              <a:rPr lang="fr-FR" dirty="0" err="1" smtClean="0"/>
              <a:t>soon</a:t>
            </a:r>
            <a:r>
              <a:rPr lang="fr-FR" dirty="0" smtClean="0"/>
              <a:t>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BE" smtClean="0"/>
              <a:t>NATO UNCLASSIFIED</a:t>
            </a:r>
            <a:endParaRPr lang="en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51682E-79B1-4E5A-96F1-9DE80D86305C}" type="datetime1">
              <a:rPr lang="LID4096" smtClean="0"/>
              <a:pPr/>
              <a:t>04/24/2024</a:t>
            </a:fld>
            <a:r>
              <a:rPr lang="en-BE" smtClean="0"/>
              <a:t>  |  </a:t>
            </a:r>
            <a:r>
              <a:rPr lang="en-GB" smtClean="0"/>
              <a:t>P</a:t>
            </a:r>
            <a:r>
              <a:rPr lang="en-BE" smtClean="0"/>
              <a:t>AGE </a:t>
            </a:r>
            <a:fld id="{3C66DE6B-CC4B-F74A-99D4-2DC8DD154D90}" type="slidenum">
              <a:rPr lang="en-BE" smtClean="0"/>
              <a:pPr/>
              <a:t>8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345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Hyperlinks</a:t>
            </a:r>
            <a:r>
              <a:rPr lang="fr-FR" dirty="0" smtClean="0"/>
              <a:t> to </a:t>
            </a:r>
            <a:r>
              <a:rPr lang="fr-FR" dirty="0" err="1" smtClean="0"/>
              <a:t>founding</a:t>
            </a:r>
            <a:r>
              <a:rPr lang="fr-FR" dirty="0" smtClean="0"/>
              <a:t> documents/</a:t>
            </a:r>
            <a:r>
              <a:rPr lang="fr-FR" dirty="0" err="1" smtClean="0"/>
              <a:t>treaties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512" y="2438400"/>
            <a:ext cx="8038237" cy="441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4114800" cy="365125"/>
          </a:xfrm>
        </p:spPr>
        <p:txBody>
          <a:bodyPr/>
          <a:lstStyle/>
          <a:p>
            <a:r>
              <a:rPr lang="en-BE" smtClean="0"/>
              <a:t>NATO UNCLASSIFIED</a:t>
            </a:r>
            <a:endParaRPr lang="en-B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9448800" y="6308725"/>
            <a:ext cx="2743200" cy="365125"/>
          </a:xfrm>
        </p:spPr>
        <p:txBody>
          <a:bodyPr/>
          <a:lstStyle/>
          <a:p>
            <a:fld id="{9CB1FCDD-D314-422D-A2A7-21F72F4D1F28}" type="datetime1">
              <a:rPr lang="LID4096" smtClean="0"/>
              <a:pPr/>
              <a:t>04/24/2024</a:t>
            </a:fld>
            <a:r>
              <a:rPr lang="en-BE" smtClean="0"/>
              <a:t>  </a:t>
            </a:r>
            <a:r>
              <a:rPr lang="en-BE" smtClean="0">
                <a:effectLst/>
              </a:rPr>
              <a:t>|  </a:t>
            </a:r>
            <a:r>
              <a:rPr lang="en-GB" smtClean="0"/>
              <a:t>P</a:t>
            </a:r>
            <a:r>
              <a:rPr lang="en-BE" smtClean="0"/>
              <a:t>AGE </a:t>
            </a:r>
            <a:fld id="{3C66DE6B-CC4B-F74A-99D4-2DC8DD154D90}" type="slidenum">
              <a:rPr lang="en-BE" smtClean="0"/>
              <a:pPr/>
              <a:t>9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2882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ver slides">
  <a:themeElements>
    <a:clrScheme name="International Military Staff">
      <a:dk1>
        <a:srgbClr val="0D0D0D"/>
      </a:dk1>
      <a:lt1>
        <a:srgbClr val="FFFFFF"/>
      </a:lt1>
      <a:dk2>
        <a:srgbClr val="024689"/>
      </a:dk2>
      <a:lt2>
        <a:srgbClr val="E7E6E6"/>
      </a:lt2>
      <a:accent1>
        <a:srgbClr val="024689"/>
      </a:accent1>
      <a:accent2>
        <a:srgbClr val="118ACB"/>
      </a:accent2>
      <a:accent3>
        <a:srgbClr val="88C3E3"/>
      </a:accent3>
      <a:accent4>
        <a:srgbClr val="023364"/>
      </a:accent4>
      <a:accent5>
        <a:srgbClr val="035CB5"/>
      </a:accent5>
      <a:accent6>
        <a:srgbClr val="1DA3ED"/>
      </a:accent6>
      <a:hlink>
        <a:srgbClr val="00499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 xmlns:p="http://schemas.openxmlformats.org/presentationml/2006/main" xmlns:r="http://schemas.openxmlformats.org/officeDocument/2006/relationships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xmlns:p="http://schemas.openxmlformats.org/presentationml/2006/main" xmlns:r="http://schemas.openxmlformats.org/officeDocument/2006/relationships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>
        <a:spAutoFit/>
      </a:bodyPr>
      <a:lstStyle>
        <a:defPPr algn="l" eaLnBrk="1" hangingPunct="1">
          <a:lnSpc>
            <a:spcPct val="130000"/>
          </a:lnSpc>
          <a:defRPr sz="1000" b="0" i="0" dirty="0">
            <a:solidFill>
              <a:srgbClr val="545454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tent Slides">
  <a:themeElements>
    <a:clrScheme name="International Military Staff">
      <a:dk1>
        <a:srgbClr val="0D0D0D"/>
      </a:dk1>
      <a:lt1>
        <a:srgbClr val="FFFFFF"/>
      </a:lt1>
      <a:dk2>
        <a:srgbClr val="024689"/>
      </a:dk2>
      <a:lt2>
        <a:srgbClr val="E7E6E6"/>
      </a:lt2>
      <a:accent1>
        <a:srgbClr val="024689"/>
      </a:accent1>
      <a:accent2>
        <a:srgbClr val="118ACB"/>
      </a:accent2>
      <a:accent3>
        <a:srgbClr val="88C3E3"/>
      </a:accent3>
      <a:accent4>
        <a:srgbClr val="023364"/>
      </a:accent4>
      <a:accent5>
        <a:srgbClr val="035CB5"/>
      </a:accent5>
      <a:accent6>
        <a:srgbClr val="1DA3ED"/>
      </a:accent6>
      <a:hlink>
        <a:srgbClr val="00499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r="http://schemas.openxmlformats.org/officeDocument/2006/relationships" xmlns:p="http://schemas.openxmlformats.org/presentationml/2006/main"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>
        <a:spAutoFit/>
      </a:bodyPr>
      <a:lstStyle>
        <a:defPPr algn="l" eaLnBrk="1" hangingPunct="1">
          <a:lnSpc>
            <a:spcPct val="130000"/>
          </a:lnSpc>
          <a:defRPr sz="1000" b="0" i="0" dirty="0">
            <a:solidFill>
              <a:srgbClr val="545454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ver slides">
  <a:themeElements>
    <a:clrScheme name="International Military Staff">
      <a:dk1>
        <a:srgbClr val="0D0D0D"/>
      </a:dk1>
      <a:lt1>
        <a:srgbClr val="FFFFFF"/>
      </a:lt1>
      <a:dk2>
        <a:srgbClr val="024689"/>
      </a:dk2>
      <a:lt2>
        <a:srgbClr val="E7E6E6"/>
      </a:lt2>
      <a:accent1>
        <a:srgbClr val="024689"/>
      </a:accent1>
      <a:accent2>
        <a:srgbClr val="118ACB"/>
      </a:accent2>
      <a:accent3>
        <a:srgbClr val="88C3E3"/>
      </a:accent3>
      <a:accent4>
        <a:srgbClr val="023364"/>
      </a:accent4>
      <a:accent5>
        <a:srgbClr val="035CB5"/>
      </a:accent5>
      <a:accent6>
        <a:srgbClr val="1DA3ED"/>
      </a:accent6>
      <a:hlink>
        <a:srgbClr val="00499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r="http://schemas.openxmlformats.org/officeDocument/2006/relationships" xmlns:p="http://schemas.openxmlformats.org/presentationml/2006/main"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>
        <a:spAutoFit/>
      </a:bodyPr>
      <a:lstStyle>
        <a:defPPr algn="l" eaLnBrk="1" hangingPunct="1">
          <a:lnSpc>
            <a:spcPct val="130000"/>
          </a:lnSpc>
          <a:defRPr sz="1000" b="0" i="0" dirty="0">
            <a:solidFill>
              <a:srgbClr val="545454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itus xmlns="http://schemas.titus.com/TitusProperties/">
  <TitusGUID xmlns="">20ce3b22-9441-4712-be3e-cb4526dbf424</TitusGUID>
  <TitusMetadata xmlns="">eyJucyI6Imh0dHA6XC9cL3d3dy50aXR1cy5jb21cL25zXC9uYXRvIiwicHJvcHMiOlt7Im4iOiJPd25lcnNoaXAiLCJ2YWxzIjpbeyJ2YWx1ZSI6Ik5BVE8ifV19LHsibiI6IkNsYXNzaWZpY2F0aW9uIiwidmFscyI6W3sidmFsdWUiOiJVTkNMQVNTSUZJRUQifV19LHsibiI6IlJlbGVhc2FiaWxpdHkiLCJ2YWxzIjpbXX0seyJuIjoiT25seSIsInZhbHMiOltdfSx7Im4iOiJMaW1pdGVkIiwidmFscyI6W3sidmFsdWUiOiJObyJ9XX0seyJuIjoiQWRtaW5pc3RyYXRpdmVNYXJraW5ncyIsInZhbHMiOlt7InZhbHVlIjoiTm9uZSJ9XX1dfQ==</TitusMetadata>
</titus>
</file>

<file path=customXml/itemProps1.xml><?xml version="1.0" encoding="utf-8"?>
<ds:datastoreItem xmlns:ds="http://schemas.openxmlformats.org/officeDocument/2006/customXml" ds:itemID="{C385C159-4BD5-4092-8854-97F687C825A0}">
  <ds:schemaRefs>
    <ds:schemaRef ds:uri="http://schemas.titus.com/TitusProperties/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11948</TotalTime>
  <Words>678</Words>
  <Application>Microsoft Office PowerPoint</Application>
  <PresentationFormat>Widescreen</PresentationFormat>
  <Paragraphs>172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Calibri</vt:lpstr>
      <vt:lpstr>Garamond</vt:lpstr>
      <vt:lpstr>Noto Sans</vt:lpstr>
      <vt:lpstr>Noto Serif</vt:lpstr>
      <vt:lpstr>Orpheus Pro Medium</vt:lpstr>
      <vt:lpstr>Source Sans Pro</vt:lpstr>
      <vt:lpstr>Symbol</vt:lpstr>
      <vt:lpstr>Tahoma</vt:lpstr>
      <vt:lpstr>Times New Roman</vt:lpstr>
      <vt:lpstr>Wingdings</vt:lpstr>
      <vt:lpstr>1_Cover slides</vt:lpstr>
      <vt:lpstr>2_Content Slides</vt:lpstr>
      <vt:lpstr>2_Cover slides</vt:lpstr>
      <vt:lpstr>Terminology management at NATO IS: Challenges and solutions </vt:lpstr>
      <vt:lpstr>Multiple challenges…</vt:lpstr>
      <vt:lpstr>Some clarification…</vt:lpstr>
      <vt:lpstr>Working in a classified environment</vt:lpstr>
      <vt:lpstr>Dealing with two environments</vt:lpstr>
      <vt:lpstr>Dealing with two environments</vt:lpstr>
      <vt:lpstr>Providing useful information for our users</vt:lpstr>
      <vt:lpstr>Our users? </vt:lpstr>
      <vt:lpstr>Hyperlinks to founding documents/treaties</vt:lpstr>
      <vt:lpstr>PowerPoint Presentation</vt:lpstr>
      <vt:lpstr>Related concepts</vt:lpstr>
      <vt:lpstr>Collocations</vt:lpstr>
      <vt:lpstr>Definition / Observations / Linguistic Notes</vt:lpstr>
      <vt:lpstr>Terminology for NATO IS Staff  (coming soon)</vt:lpstr>
      <vt:lpstr>PowerPoint Presentation</vt:lpstr>
      <vt:lpstr>PowerPoint Presentation</vt:lpstr>
      <vt:lpstr>Integrating NATO Agreed Terminology</vt:lpstr>
      <vt:lpstr>Challenges…</vt:lpstr>
      <vt:lpstr>…and workarounds</vt:lpstr>
      <vt:lpstr>Challenges…</vt:lpstr>
      <vt:lpstr>PowerPoint Presentation</vt:lpstr>
      <vt:lpstr>Managing systematic terminology</vt:lpstr>
      <vt:lpstr>Challenges…</vt:lpstr>
      <vt:lpstr>…and Workarounds</vt:lpstr>
      <vt:lpstr>PowerPoint Presentation</vt:lpstr>
      <vt:lpstr>Twisting MultiTerm  to your knowledge management needs</vt:lpstr>
      <vt:lpstr>Challenges…</vt:lpstr>
      <vt:lpstr>… and solutions!</vt:lpstr>
      <vt:lpstr>… and solutions!</vt:lpstr>
      <vt:lpstr> </vt:lpstr>
      <vt:lpstr>Thank you for your attention !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Lies Pauwels</dc:creator>
  <cp:lastModifiedBy>Tsihlis Kateline</cp:lastModifiedBy>
  <cp:revision>198</cp:revision>
  <dcterms:created xsi:type="dcterms:W3CDTF">2020-04-24T10:03:43Z</dcterms:created>
  <dcterms:modified xsi:type="dcterms:W3CDTF">2024-04-24T08:51:18Z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20ce3b22-9441-4712-be3e-cb4526dbf424</vt:lpwstr>
  </property>
  <property fmtid="{D5CDD505-2E9C-101B-9397-08002B2CF9AE}" pid="3" name="TitusOriginalClassifier">
    <vt:lpwstr>zelnickova.marcela</vt:lpwstr>
  </property>
  <property fmtid="{D5CDD505-2E9C-101B-9397-08002B2CF9AE}" pid="4" name="Ownership">
    <vt:lpwstr>NATO</vt:lpwstr>
  </property>
  <property fmtid="{D5CDD505-2E9C-101B-9397-08002B2CF9AE}" pid="5" name="Classification">
    <vt:lpwstr>UNCLASSIFIED</vt:lpwstr>
  </property>
  <property fmtid="{D5CDD505-2E9C-101B-9397-08002B2CF9AE}" pid="6" name="Limited">
    <vt:lpwstr>No</vt:lpwstr>
  </property>
  <property fmtid="{D5CDD505-2E9C-101B-9397-08002B2CF9AE}" pid="7" name="AdministrativeMarkings">
    <vt:lpwstr>None</vt:lpwstr>
  </property>
  <property fmtid="{D5CDD505-2E9C-101B-9397-08002B2CF9AE}" pid="8" name="Releasability">
    <vt:lpwstr/>
  </property>
  <property fmtid="{D5CDD505-2E9C-101B-9397-08002B2CF9AE}" pid="9" name="Only">
    <vt:lpwstr/>
  </property>
</Properties>
</file>