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8" r:id="rId4"/>
    <p:sldId id="302" r:id="rId5"/>
    <p:sldId id="303" r:id="rId6"/>
    <p:sldId id="259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94" r:id="rId17"/>
    <p:sldId id="269" r:id="rId18"/>
    <p:sldId id="270" r:id="rId19"/>
    <p:sldId id="271" r:id="rId20"/>
    <p:sldId id="272" r:id="rId21"/>
    <p:sldId id="273" r:id="rId22"/>
    <p:sldId id="274" r:id="rId23"/>
    <p:sldId id="285" r:id="rId24"/>
    <p:sldId id="286" r:id="rId25"/>
    <p:sldId id="287" r:id="rId26"/>
    <p:sldId id="275" r:id="rId27"/>
    <p:sldId id="276" r:id="rId28"/>
    <p:sldId id="277" r:id="rId29"/>
    <p:sldId id="296" r:id="rId30"/>
    <p:sldId id="297" r:id="rId31"/>
    <p:sldId id="298" r:id="rId32"/>
    <p:sldId id="289" r:id="rId33"/>
    <p:sldId id="300" r:id="rId34"/>
    <p:sldId id="299" r:id="rId35"/>
    <p:sldId id="278" r:id="rId36"/>
    <p:sldId id="290" r:id="rId37"/>
    <p:sldId id="279" r:id="rId38"/>
    <p:sldId id="291" r:id="rId39"/>
    <p:sldId id="280" r:id="rId40"/>
    <p:sldId id="281" r:id="rId41"/>
    <p:sldId id="304" r:id="rId42"/>
    <p:sldId id="282" r:id="rId43"/>
    <p:sldId id="283" r:id="rId44"/>
    <p:sldId id="293" r:id="rId45"/>
    <p:sldId id="292" r:id="rId46"/>
    <p:sldId id="301" r:id="rId4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68">
          <p15:clr>
            <a:srgbClr val="A4A3A4"/>
          </p15:clr>
        </p15:guide>
        <p15:guide id="2" pos="21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047"/>
    <a:srgbClr val="000000"/>
    <a:srgbClr val="55286E"/>
    <a:srgbClr val="FFFFFF"/>
    <a:srgbClr val="0E3B6E"/>
    <a:srgbClr val="005187"/>
    <a:srgbClr val="00423C"/>
    <a:srgbClr val="0E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0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-211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3857" y="469911"/>
            <a:ext cx="5762433" cy="4364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858" y="120404"/>
            <a:ext cx="2945140" cy="15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8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3858" y="9429973"/>
            <a:ext cx="5912106" cy="496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nl-NL"/>
              <a:t>Eventuele voettekst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495210" y="9429973"/>
            <a:ext cx="224510" cy="496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fld id="{E1460D1F-5074-4EB0-BB4F-B8A7850CD94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2788" name="RubriceringEnMerking2"/>
          <p:cNvSpPr txBox="1">
            <a:spLocks noChangeArrowheads="1"/>
          </p:cNvSpPr>
          <p:nvPr/>
        </p:nvSpPr>
        <p:spPr bwMode="auto">
          <a:xfrm rot="-5400000">
            <a:off x="4605466" y="2937675"/>
            <a:ext cx="4011794" cy="1231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endParaRPr lang="nl-NL" sz="800">
              <a:latin typeface="Arial" charset="0"/>
            </a:endParaRPr>
          </a:p>
        </p:txBody>
      </p:sp>
      <p:sp>
        <p:nvSpPr>
          <p:cNvPr id="32789" name="RubriceringEnMerking"/>
          <p:cNvSpPr txBox="1">
            <a:spLocks noChangeArrowheads="1"/>
          </p:cNvSpPr>
          <p:nvPr/>
        </p:nvSpPr>
        <p:spPr bwMode="auto">
          <a:xfrm rot="-5400000">
            <a:off x="4603908" y="6879232"/>
            <a:ext cx="4011793" cy="1231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endParaRPr lang="nl-NL" sz="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003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3857" y="471582"/>
            <a:ext cx="5762433" cy="4347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299" y="120404"/>
            <a:ext cx="2945139" cy="155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7188" y="982663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3857" y="4896428"/>
            <a:ext cx="4639881" cy="40502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het opmaakprofiel van de modeltekst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22299" y="9429973"/>
            <a:ext cx="5988502" cy="496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Eventuele voettekst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496770" y="9429973"/>
            <a:ext cx="226069" cy="496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fld id="{9FC98DC9-4F28-4B39-8B6E-408133FC7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39" name="RubriceringEnMerking2"/>
          <p:cNvSpPr txBox="1">
            <a:spLocks noChangeArrowheads="1"/>
          </p:cNvSpPr>
          <p:nvPr/>
        </p:nvSpPr>
        <p:spPr bwMode="auto">
          <a:xfrm rot="-5400000">
            <a:off x="4605466" y="2937675"/>
            <a:ext cx="4011794" cy="1231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endParaRPr lang="nl-NL" sz="800">
              <a:latin typeface="Arial" charset="0"/>
            </a:endParaRPr>
          </a:p>
        </p:txBody>
      </p:sp>
      <p:sp>
        <p:nvSpPr>
          <p:cNvPr id="5140" name="RubriceringEnMerking"/>
          <p:cNvSpPr txBox="1">
            <a:spLocks noChangeArrowheads="1"/>
          </p:cNvSpPr>
          <p:nvPr/>
        </p:nvSpPr>
        <p:spPr bwMode="auto">
          <a:xfrm rot="-5400000">
            <a:off x="4603908" y="6879232"/>
            <a:ext cx="4011793" cy="1231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endParaRPr lang="nl-NL" sz="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87561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1905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3810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5715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7620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9" descr="Bar_Right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E17000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sz="2600">
              <a:solidFill>
                <a:schemeClr val="bg1"/>
              </a:solidFill>
            </a:endParaRPr>
          </a:p>
        </p:txBody>
      </p:sp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4933950" y="2474913"/>
            <a:ext cx="3598863" cy="942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endParaRPr lang="nl-NL" sz="2600">
              <a:solidFill>
                <a:schemeClr val="bg1"/>
              </a:solidFill>
            </a:endParaRPr>
          </a:p>
        </p:txBody>
      </p:sp>
      <p:sp>
        <p:nvSpPr>
          <p:cNvPr id="6" name="ZwarteBalk" hidden="1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pPr eaLnBrk="0" hangingPunct="0">
              <a:spcBef>
                <a:spcPct val="50000"/>
              </a:spcBef>
              <a:defRPr/>
            </a:pPr>
            <a:endParaRPr lang="nl-NL"/>
          </a:p>
        </p:txBody>
      </p:sp>
      <p:sp>
        <p:nvSpPr>
          <p:cNvPr id="7" name="ZwarteB" descr="Bar_Classification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pPr eaLnBrk="0" hangingPunct="0">
              <a:spcBef>
                <a:spcPct val="50000"/>
              </a:spcBef>
              <a:defRPr/>
            </a:pPr>
            <a:endParaRPr lang="nl-NL" dirty="0"/>
          </a:p>
        </p:txBody>
      </p:sp>
      <p:pic>
        <p:nvPicPr>
          <p:cNvPr id="9" name="LogoLandmacht" descr="Placeholder_Depart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veBenaming"/>
          <p:cNvSpPr txBox="1">
            <a:spLocks noChangeArrowheads="1"/>
          </p:cNvSpPr>
          <p:nvPr userDrawn="1"/>
        </p:nvSpPr>
        <p:spPr bwMode="auto">
          <a:xfrm>
            <a:off x="4932363" y="5386388"/>
            <a:ext cx="3887787" cy="287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0" rIns="0" bIns="0" anchor="b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DOSCO</a:t>
            </a:r>
          </a:p>
        </p:txBody>
      </p:sp>
      <p:sp>
        <p:nvSpPr>
          <p:cNvPr id="11" name="Afdeling"/>
          <p:cNvSpPr txBox="1">
            <a:spLocks noChangeArrowheads="1"/>
          </p:cNvSpPr>
          <p:nvPr userDrawn="1"/>
        </p:nvSpPr>
        <p:spPr bwMode="auto">
          <a:xfrm>
            <a:off x="4932363" y="5746750"/>
            <a:ext cx="3886200" cy="201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Netherlands Defence Academy</a:t>
            </a:r>
          </a:p>
        </p:txBody>
      </p:sp>
      <p:sp>
        <p:nvSpPr>
          <p:cNvPr id="12" name="Auteur"/>
          <p:cNvSpPr txBox="1">
            <a:spLocks noChangeArrowheads="1"/>
          </p:cNvSpPr>
          <p:nvPr userDrawn="1"/>
        </p:nvSpPr>
        <p:spPr bwMode="auto">
          <a:xfrm>
            <a:off x="4932363" y="5949950"/>
            <a:ext cx="3886200" cy="201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Harry Kirkels and Karishma Chafekar</a:t>
            </a:r>
          </a:p>
        </p:txBody>
      </p:sp>
      <p:sp>
        <p:nvSpPr>
          <p:cNvPr id="13" name="Functie"/>
          <p:cNvSpPr txBox="1">
            <a:spLocks noChangeArrowheads="1"/>
          </p:cNvSpPr>
          <p:nvPr userDrawn="1"/>
        </p:nvSpPr>
        <p:spPr bwMode="auto">
          <a:xfrm>
            <a:off x="4932363" y="6164263"/>
            <a:ext cx="3886200" cy="142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Lecturers of English</a:t>
            </a:r>
          </a:p>
        </p:txBody>
      </p:sp>
      <p:sp>
        <p:nvSpPr>
          <p:cNvPr id="7364" name="Rectangle 196"/>
          <p:cNvSpPr>
            <a:spLocks noGrp="1" noChangeArrowheads="1"/>
          </p:cNvSpPr>
          <p:nvPr>
            <p:ph type="ctrTitle"/>
          </p:nvPr>
        </p:nvSpPr>
        <p:spPr>
          <a:xfrm>
            <a:off x="4933950" y="1700213"/>
            <a:ext cx="3598863" cy="889000"/>
          </a:xfrm>
        </p:spPr>
        <p:txBody>
          <a:bodyPr lIns="90000" tIns="45720" rIns="90000" bIns="4572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dirty="0" smtClean="0"/>
          </a:p>
        </p:txBody>
      </p:sp>
      <p:sp>
        <p:nvSpPr>
          <p:cNvPr id="7374" name="Rectangle 206"/>
          <p:cNvSpPr>
            <a:spLocks noGrp="1" noChangeArrowheads="1"/>
          </p:cNvSpPr>
          <p:nvPr>
            <p:ph type="subTitle" idx="1"/>
          </p:nvPr>
        </p:nvSpPr>
        <p:spPr>
          <a:xfrm>
            <a:off x="4933950" y="2781300"/>
            <a:ext cx="3598863" cy="2447925"/>
          </a:xfrm>
        </p:spPr>
        <p:txBody>
          <a:bodyPr lIns="91440" tIns="45720" rIns="91440" bIns="4572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  <p:sp>
        <p:nvSpPr>
          <p:cNvPr id="14" name="Date Placeholder 1" descr="Date"/>
          <p:cNvSpPr>
            <a:spLocks noGrp="1"/>
          </p:cNvSpPr>
          <p:nvPr>
            <p:ph type="dt" sz="half" idx="10"/>
          </p:nvPr>
        </p:nvSpPr>
        <p:spPr>
          <a:xfrm>
            <a:off x="4935538" y="6469063"/>
            <a:ext cx="1663700" cy="365125"/>
          </a:xfrm>
        </p:spPr>
        <p:txBody>
          <a:bodyPr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41054F8-FBD4-42F6-BF6A-A58BB8CBC45E}" type="datetime4">
              <a:rPr lang="nl-NL"/>
              <a:pPr>
                <a:defRPr/>
              </a:pPr>
              <a:t>17 oktober 2018</a:t>
            </a:fld>
            <a:endParaRPr lang="nl-NL" dirty="0"/>
          </a:p>
        </p:txBody>
      </p:sp>
      <p:sp>
        <p:nvSpPr>
          <p:cNvPr id="8" name="RubriceringEnMerking"/>
          <p:cNvSpPr txBox="1">
            <a:spLocks noChangeArrowheads="1"/>
          </p:cNvSpPr>
          <p:nvPr/>
        </p:nvSpPr>
        <p:spPr bwMode="auto">
          <a:xfrm rot="16200000">
            <a:off x="5589242" y="3303240"/>
            <a:ext cx="6858000" cy="251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eaLnBrk="0" hangingPunct="0"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            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32C91-E9E3-4224-BBB3-D6578776AF3E}" type="datetime4">
              <a:rPr lang="nl-NL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488" y="1265238"/>
            <a:ext cx="1943100" cy="4754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65238"/>
            <a:ext cx="5678488" cy="4754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4F8E1-A2E8-4961-B4A2-F014D9CC6A95}" type="datetime4">
              <a:rPr lang="nl-NL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83F28-1ECE-45F8-8503-8DCAA38E635A}" type="datetime4">
              <a:rPr lang="nl-NL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73238"/>
            <a:ext cx="381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73238"/>
            <a:ext cx="381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B173-C839-46E2-B359-2519204723B8}" type="datetime4">
              <a:rPr lang="nl-NL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36004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8DED-70D2-484B-A04D-3C9401595804}" type="datetime4">
              <a:rPr lang="nl-NL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2B0CE-C6C7-436D-8CEF-0A1751D12FDE}" type="datetime4">
              <a:rPr lang="nl-NL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3116A-2F65-4FA2-9EC4-D06607E58C0B}" type="datetime4">
              <a:rPr lang="nl-NL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3008313" cy="3103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A74E-A4C5-4BBE-80EC-AA99846FCB01}" type="datetime4">
              <a:rPr lang="nl-NL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4743"/>
            <a:ext cx="54864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CDA0-5ECA-4F61-944A-2C4EEC3C44F5}" type="datetime4">
              <a:rPr lang="nl-NL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E17000"/>
          </a:solidFill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endParaRPr lang="nl-NL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7" name="Rectangle 46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609600" y="1773238"/>
            <a:ext cx="777240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het opmaakprofiel van de modeltekst te bewerken</a:t>
            </a:r>
          </a:p>
          <a:p>
            <a:pPr lvl="1"/>
            <a:r>
              <a:rPr lang="en-US" smtClean="0"/>
              <a:t> </a:t>
            </a:r>
          </a:p>
          <a:p>
            <a:pPr lvl="2"/>
            <a:r>
              <a:rPr lang="en-US" smtClean="0"/>
              <a:t> </a:t>
            </a:r>
          </a:p>
          <a:p>
            <a:pPr lvl="3"/>
            <a:r>
              <a:rPr lang="en-US" smtClean="0"/>
              <a:t> </a:t>
            </a:r>
          </a:p>
          <a:p>
            <a:pPr lvl="4"/>
            <a:r>
              <a:rPr lang="en-US" smtClean="0"/>
              <a:t> </a:t>
            </a:r>
          </a:p>
        </p:txBody>
      </p:sp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E17000"/>
          </a:solidFill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endParaRPr lang="nl-NL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265238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 smtClean="0"/>
          </a:p>
        </p:txBody>
      </p:sp>
      <p:sp>
        <p:nvSpPr>
          <p:cNvPr id="1099" name="shpKleurvlakBoven"/>
          <p:cNvSpPr>
            <a:spLocks noChangeArrowheads="1"/>
          </p:cNvSpPr>
          <p:nvPr/>
        </p:nvSpPr>
        <p:spPr bwMode="auto">
          <a:xfrm>
            <a:off x="4500563" y="6308725"/>
            <a:ext cx="4164012" cy="2873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r>
              <a:rPr lang="nl-NL" sz="1100" dirty="0">
                <a:solidFill>
                  <a:schemeClr val="bg1"/>
                </a:solidFill>
                <a:cs typeface="Arial" charset="0"/>
              </a:rPr>
              <a:t>DOSCO</a:t>
            </a:r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387350" y="6362700"/>
            <a:ext cx="712788" cy="3635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fld id="{07382E3B-8403-45AB-A22D-980A32E9F913}" type="slidenum">
              <a:rPr lang="nl-NL" sz="1000">
                <a:solidFill>
                  <a:schemeClr val="bg1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nl-NL" sz="1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09" name="TitelSlide2"/>
          <p:cNvSpPr txBox="1">
            <a:spLocks noChangeArrowheads="1"/>
          </p:cNvSpPr>
          <p:nvPr/>
        </p:nvSpPr>
        <p:spPr bwMode="auto">
          <a:xfrm>
            <a:off x="4500563" y="6524625"/>
            <a:ext cx="2735262" cy="2174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Willing Suspension of Disbelief</a:t>
            </a:r>
          </a:p>
        </p:txBody>
      </p:sp>
      <p:sp>
        <p:nvSpPr>
          <p:cNvPr id="1113" name="ZwarteBalk" hidden="1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pPr eaLnBrk="0" hangingPunct="0">
              <a:spcBef>
                <a:spcPct val="50000"/>
              </a:spcBef>
              <a:defRPr/>
            </a:pPr>
            <a:endParaRPr lang="nl-NL"/>
          </a:p>
        </p:txBody>
      </p:sp>
      <p:sp>
        <p:nvSpPr>
          <p:cNvPr id="1118" name="ZwarteB" descr="Bar_Classification2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pPr eaLnBrk="0" hangingPunct="0">
              <a:spcBef>
                <a:spcPct val="50000"/>
              </a:spcBef>
              <a:defRPr/>
            </a:pPr>
            <a:endParaRPr lang="nl-NL" dirty="0"/>
          </a:p>
        </p:txBody>
      </p:sp>
      <p:sp>
        <p:nvSpPr>
          <p:cNvPr id="1116" name="RubriceringEnMerking" descr="Bar_Classification"/>
          <p:cNvSpPr txBox="1">
            <a:spLocks noChangeArrowheads="1"/>
          </p:cNvSpPr>
          <p:nvPr/>
        </p:nvSpPr>
        <p:spPr bwMode="auto">
          <a:xfrm rot="-5400000">
            <a:off x="5589241" y="3303239"/>
            <a:ext cx="6858000" cy="2515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eaLnBrk="0" hangingPunct="0"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            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036" name="LogoLandmacht" descr="Placeholder_Logo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35463" y="0"/>
            <a:ext cx="439737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7227888" y="6469063"/>
            <a:ext cx="1665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50000"/>
              </a:spcBef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D8C42F-7154-4953-B071-224E4D212AE9}" type="datetime4">
              <a:rPr lang="nl-NL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5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9pPr>
    </p:titleStyle>
    <p:bodyStyle>
      <a:lvl1pPr algn="l" rtl="0" eaLnBrk="1" fontAlgn="base" hangingPunct="1">
        <a:spcBef>
          <a:spcPct val="5000"/>
        </a:spcBef>
        <a:spcAft>
          <a:spcPct val="0"/>
        </a:spcAft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374650" indent="-184150" algn="l" rtl="0" eaLnBrk="1" fontAlgn="base" hangingPunct="1">
        <a:spcBef>
          <a:spcPct val="5000"/>
        </a:spcBef>
        <a:spcAft>
          <a:spcPct val="0"/>
        </a:spcAft>
        <a:buChar char="•"/>
        <a:defRPr sz="2200">
          <a:solidFill>
            <a:srgbClr val="000000"/>
          </a:solidFill>
          <a:latin typeface="+mn-lt"/>
        </a:defRPr>
      </a:lvl2pPr>
      <a:lvl3pPr marL="6223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–"/>
        <a:defRPr sz="2200">
          <a:solidFill>
            <a:srgbClr val="000000"/>
          </a:solidFill>
          <a:latin typeface="+mn-lt"/>
        </a:defRPr>
      </a:lvl3pPr>
      <a:lvl4pPr marL="1166813" indent="-17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›"/>
        <a:defRPr sz="2200">
          <a:solidFill>
            <a:srgbClr val="000000"/>
          </a:solidFill>
          <a:latin typeface="+mn-lt"/>
        </a:defRPr>
      </a:lvl4pPr>
      <a:lvl5pPr marL="13462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5pPr>
      <a:lvl6pPr marL="18034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6pPr>
      <a:lvl7pPr marL="22606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7pPr>
      <a:lvl8pPr marL="271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8pPr>
      <a:lvl9pPr marL="31750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k.chafekar@mindef.n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pTitel"/>
          <p:cNvSpPr>
            <a:spLocks noGrp="1" noChangeArrowheads="1"/>
          </p:cNvSpPr>
          <p:nvPr>
            <p:ph type="title"/>
          </p:nvPr>
        </p:nvSpPr>
        <p:spPr>
          <a:xfrm>
            <a:off x="4933950" y="2097088"/>
            <a:ext cx="3598863" cy="492125"/>
          </a:xfrm>
        </p:spPr>
        <p:txBody>
          <a:bodyPr/>
          <a:lstStyle/>
          <a:p>
            <a:pPr eaLnBrk="1" hangingPunct="1"/>
            <a:r>
              <a:rPr lang="nl-NL" smtClean="0">
                <a:solidFill>
                  <a:srgbClr val="2494C5"/>
                </a:solidFill>
              </a:rPr>
              <a:t>Willing Suspension of Disbelief</a:t>
            </a:r>
          </a:p>
        </p:txBody>
      </p:sp>
      <p:sp>
        <p:nvSpPr>
          <p:cNvPr id="4099" name="shpTekst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dirty="0"/>
          </a:p>
        </p:txBody>
      </p:sp>
      <p:sp>
        <p:nvSpPr>
          <p:cNvPr id="410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C4926D-726B-4BFE-BCAD-61A89A579889}" type="datetime4">
              <a:rPr lang="nl-NL" smtClean="0"/>
              <a:pPr/>
              <a:t>17 oktober 2018</a:t>
            </a:fld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Royal Netherlands Military Academy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59" y="1773238"/>
            <a:ext cx="5662082" cy="4246562"/>
          </a:xfrm>
        </p:spPr>
      </p:pic>
    </p:spTree>
    <p:extLst>
      <p:ext uri="{BB962C8B-B14F-4D97-AF65-F5344CB8AC3E}">
        <p14:creationId xmlns:p14="http://schemas.microsoft.com/office/powerpoint/2010/main" val="5032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Grammar? </a:t>
            </a:r>
            <a:r>
              <a:rPr lang="hr-HR" dirty="0" smtClean="0"/>
              <a:t>Oh no, not</a:t>
            </a:r>
            <a:r>
              <a:rPr lang="nl-NL" dirty="0" smtClean="0"/>
              <a:t> again!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57" y="1773238"/>
            <a:ext cx="3321086" cy="4246562"/>
          </a:xfrm>
        </p:spPr>
      </p:pic>
    </p:spTree>
    <p:extLst>
      <p:ext uri="{BB962C8B-B14F-4D97-AF65-F5344CB8AC3E}">
        <p14:creationId xmlns:p14="http://schemas.microsoft.com/office/powerpoint/2010/main" val="27922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Shock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3" y="1773238"/>
            <a:ext cx="7757753" cy="4246562"/>
          </a:xfrm>
        </p:spPr>
      </p:pic>
    </p:spTree>
    <p:extLst>
      <p:ext uri="{BB962C8B-B14F-4D97-AF65-F5344CB8AC3E}">
        <p14:creationId xmlns:p14="http://schemas.microsoft.com/office/powerpoint/2010/main" val="24381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Soldier-Diplomat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6011"/>
            <a:ext cx="5943600" cy="3961015"/>
          </a:xfrm>
        </p:spPr>
      </p:pic>
    </p:spTree>
    <p:extLst>
      <p:ext uri="{BB962C8B-B14F-4D97-AF65-F5344CB8AC3E}">
        <p14:creationId xmlns:p14="http://schemas.microsoft.com/office/powerpoint/2010/main" val="255327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Picture 2" descr="T:\willing-suspension-of-disbelief-by-samuel-taylor-coleridge-1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14" y="1773238"/>
            <a:ext cx="5656172" cy="424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 …it was agreed, that my </a:t>
            </a:r>
            <a:r>
              <a:rPr lang="en-US" dirty="0" err="1"/>
              <a:t>endeavours</a:t>
            </a:r>
            <a:r>
              <a:rPr lang="en-US" dirty="0"/>
              <a:t> should be directed to persons and characters supernatural, or at least romantic, yet so as to transfer from our inward nature a human interest and a semblance of truth sufficient to procure for these shadows of imagination that </a:t>
            </a:r>
            <a:r>
              <a:rPr lang="en-US" b="1" dirty="0"/>
              <a:t>willing suspension of disbelief </a:t>
            </a:r>
            <a:r>
              <a:rPr lang="en-US" dirty="0"/>
              <a:t>for the moment, which constitutes poetic faith”.</a:t>
            </a:r>
            <a:endParaRPr lang="nl-NL" dirty="0"/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39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Trident Juncture 2018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officeArt object" descr="cid:76A6B778-5B34-4C6B-8C65-86F79264792C@home"/>
          <p:cNvPicPr>
            <a:picLocks noGrp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00175" y="2139156"/>
            <a:ext cx="6191250" cy="35147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Rod Ellis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19" y="1773238"/>
            <a:ext cx="4246562" cy="4246562"/>
          </a:xfrm>
        </p:spPr>
      </p:pic>
    </p:spTree>
    <p:extLst>
      <p:ext uri="{BB962C8B-B14F-4D97-AF65-F5344CB8AC3E}">
        <p14:creationId xmlns:p14="http://schemas.microsoft.com/office/powerpoint/2010/main" val="10648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TBLT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Arial" charset="0"/>
              <a:buChar char="•"/>
            </a:pPr>
            <a:r>
              <a:rPr lang="nl-NL" dirty="0" err="1"/>
              <a:t>Situational</a:t>
            </a:r>
            <a:r>
              <a:rPr lang="nl-NL" dirty="0"/>
              <a:t> </a:t>
            </a:r>
            <a:r>
              <a:rPr lang="nl-NL" dirty="0" err="1"/>
              <a:t>authenticity</a:t>
            </a:r>
            <a:r>
              <a:rPr lang="nl-NL" dirty="0"/>
              <a:t>: real </a:t>
            </a:r>
            <a:r>
              <a:rPr lang="nl-NL" dirty="0" err="1"/>
              <a:t>world</a:t>
            </a:r>
            <a:r>
              <a:rPr lang="nl-NL" dirty="0"/>
              <a:t> </a:t>
            </a:r>
            <a:r>
              <a:rPr lang="nl-NL" dirty="0" err="1"/>
              <a:t>task</a:t>
            </a:r>
            <a:r>
              <a:rPr lang="nl-NL" dirty="0">
                <a:sym typeface="Wingdings" panose="05000000000000000000" pitchFamily="2" charset="2"/>
              </a:rPr>
              <a:t>. </a:t>
            </a:r>
          </a:p>
          <a:p>
            <a:pPr lvl="0"/>
            <a:endParaRPr lang="nl-NL" dirty="0">
              <a:sym typeface="Wingdings" panose="05000000000000000000" pitchFamily="2" charset="2"/>
            </a:endParaRPr>
          </a:p>
          <a:p>
            <a:pPr lvl="0"/>
            <a:r>
              <a:rPr lang="nl-NL" dirty="0">
                <a:sym typeface="Wingdings" panose="05000000000000000000" pitchFamily="2" charset="2"/>
              </a:rPr>
              <a:t>E.g. </a:t>
            </a:r>
            <a:r>
              <a:rPr lang="nl-NL" dirty="0" err="1">
                <a:sym typeface="Wingdings" panose="05000000000000000000" pitchFamily="2" charset="2"/>
              </a:rPr>
              <a:t>borrowing</a:t>
            </a:r>
            <a:r>
              <a:rPr lang="nl-NL" dirty="0">
                <a:sym typeface="Wingdings" panose="05000000000000000000" pitchFamily="2" charset="2"/>
              </a:rPr>
              <a:t> a </a:t>
            </a:r>
            <a:r>
              <a:rPr lang="nl-NL" dirty="0" err="1">
                <a:sym typeface="Wingdings" panose="05000000000000000000" pitchFamily="2" charset="2"/>
              </a:rPr>
              <a:t>library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book</a:t>
            </a:r>
            <a:r>
              <a:rPr lang="nl-NL" dirty="0">
                <a:sym typeface="Wingdings" panose="05000000000000000000" pitchFamily="2" charset="2"/>
              </a:rPr>
              <a:t>, </a:t>
            </a:r>
            <a:r>
              <a:rPr lang="nl-NL" dirty="0" err="1">
                <a:sym typeface="Wingdings" panose="05000000000000000000" pitchFamily="2" charset="2"/>
              </a:rPr>
              <a:t>painting</a:t>
            </a:r>
            <a:r>
              <a:rPr lang="nl-NL" dirty="0">
                <a:sym typeface="Wingdings" panose="05000000000000000000" pitchFamily="2" charset="2"/>
              </a:rPr>
              <a:t> a </a:t>
            </a:r>
            <a:r>
              <a:rPr lang="nl-NL" dirty="0" err="1">
                <a:sym typeface="Wingdings" panose="05000000000000000000" pitchFamily="2" charset="2"/>
              </a:rPr>
              <a:t>fence</a:t>
            </a:r>
            <a:endParaRPr lang="nl-NL" dirty="0">
              <a:sym typeface="Wingdings" panose="05000000000000000000" pitchFamily="2" charset="2"/>
            </a:endParaRPr>
          </a:p>
          <a:p>
            <a:pPr lvl="0"/>
            <a:endParaRPr lang="nl-NL" dirty="0"/>
          </a:p>
          <a:p>
            <a:pPr marL="342900" lvl="0" indent="-342900">
              <a:buFont typeface="Arial" charset="0"/>
              <a:buChar char="•"/>
            </a:pPr>
            <a:r>
              <a:rPr lang="nl-NL" dirty="0" err="1"/>
              <a:t>Interactional</a:t>
            </a:r>
            <a:r>
              <a:rPr lang="nl-NL" dirty="0"/>
              <a:t> </a:t>
            </a:r>
            <a:r>
              <a:rPr lang="nl-NL" dirty="0" err="1"/>
              <a:t>authenticity</a:t>
            </a:r>
            <a:r>
              <a:rPr lang="nl-NL" dirty="0"/>
              <a:t>: </a:t>
            </a:r>
            <a:r>
              <a:rPr lang="nl-NL" dirty="0" err="1"/>
              <a:t>communicative</a:t>
            </a:r>
            <a:r>
              <a:rPr lang="nl-NL" dirty="0"/>
              <a:t> </a:t>
            </a:r>
            <a:r>
              <a:rPr lang="nl-NL" dirty="0" err="1"/>
              <a:t>behaviour</a:t>
            </a:r>
            <a:r>
              <a:rPr lang="nl-NL" dirty="0"/>
              <a:t> </a:t>
            </a:r>
            <a:r>
              <a:rPr lang="nl-NL" dirty="0" err="1"/>
              <a:t>arising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performing</a:t>
            </a:r>
            <a:r>
              <a:rPr lang="nl-NL" dirty="0"/>
              <a:t> real </a:t>
            </a:r>
            <a:r>
              <a:rPr lang="nl-NL" dirty="0" err="1"/>
              <a:t>world</a:t>
            </a:r>
            <a:r>
              <a:rPr lang="nl-NL" dirty="0"/>
              <a:t> </a:t>
            </a:r>
            <a:r>
              <a:rPr lang="nl-NL" dirty="0" err="1"/>
              <a:t>tasks</a:t>
            </a:r>
            <a:r>
              <a:rPr lang="nl-NL" dirty="0"/>
              <a:t>: in order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task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successfully</a:t>
            </a:r>
            <a:r>
              <a:rPr lang="nl-NL" dirty="0"/>
              <a:t> </a:t>
            </a:r>
            <a:r>
              <a:rPr lang="nl-NL" dirty="0" err="1"/>
              <a:t>completed</a:t>
            </a:r>
            <a:r>
              <a:rPr lang="nl-NL" dirty="0"/>
              <a:t>, </a:t>
            </a:r>
            <a:r>
              <a:rPr lang="nl-NL" dirty="0" err="1"/>
              <a:t>interaction</a:t>
            </a:r>
            <a:r>
              <a:rPr lang="nl-NL" dirty="0"/>
              <a:t> must take </a:t>
            </a:r>
            <a:r>
              <a:rPr lang="nl-NL" dirty="0" err="1"/>
              <a:t>place</a:t>
            </a:r>
            <a:r>
              <a:rPr lang="nl-NL" dirty="0"/>
              <a:t>! 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E.g. </a:t>
            </a:r>
            <a:r>
              <a:rPr lang="nl-NL" dirty="0">
                <a:sym typeface="Wingdings" panose="05000000000000000000" pitchFamily="2" charset="2"/>
              </a:rPr>
              <a:t>picture </a:t>
            </a:r>
            <a:r>
              <a:rPr lang="nl-NL" dirty="0" err="1">
                <a:sym typeface="Wingdings" panose="05000000000000000000" pitchFamily="2" charset="2"/>
              </a:rPr>
              <a:t>drawing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task</a:t>
            </a:r>
            <a:r>
              <a:rPr lang="nl-NL" dirty="0">
                <a:sym typeface="Wingdings" panose="05000000000000000000" pitchFamily="2" charset="2"/>
              </a:rPr>
              <a:t> (</a:t>
            </a:r>
            <a:r>
              <a:rPr lang="nl-NL" dirty="0" err="1">
                <a:sym typeface="Wingdings" panose="05000000000000000000" pitchFamily="2" charset="2"/>
              </a:rPr>
              <a:t>asking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questions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and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clarifying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meanings</a:t>
            </a:r>
            <a:r>
              <a:rPr lang="nl-NL" dirty="0">
                <a:sym typeface="Wingdings" panose="05000000000000000000" pitchFamily="2" charset="2"/>
              </a:rPr>
              <a:t>)</a:t>
            </a:r>
            <a:endParaRPr lang="nl-NL" dirty="0"/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227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10 Commandments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/>
            <a:r>
              <a:rPr lang="en-GB" b="1" u="sng" dirty="0"/>
              <a:t>Teacher's Version </a:t>
            </a:r>
            <a:r>
              <a:rPr lang="en-GB" dirty="0"/>
              <a:t>	    </a:t>
            </a:r>
            <a:r>
              <a:rPr lang="en-GB" b="1" u="sng" dirty="0"/>
              <a:t>Learner's Version</a:t>
            </a:r>
            <a:endParaRPr lang="nl-NL" b="1" u="sng" dirty="0"/>
          </a:p>
          <a:p>
            <a:pPr marL="342900" lvl="0" indent="-342900"/>
            <a:r>
              <a:rPr lang="en-GB" sz="1800" dirty="0"/>
              <a:t>1 	Lower inhibitions 	                 Fear not!</a:t>
            </a:r>
            <a:endParaRPr lang="nl-NL" sz="1800" dirty="0"/>
          </a:p>
          <a:p>
            <a:pPr marL="342900" lvl="0" indent="-342900"/>
            <a:r>
              <a:rPr lang="en-GB" sz="1800" dirty="0"/>
              <a:t>2 	Encourage risk-taking 	      Dive in</a:t>
            </a:r>
            <a:endParaRPr lang="nl-NL" sz="1800" dirty="0"/>
          </a:p>
          <a:p>
            <a:pPr marL="342900" lvl="0" indent="-342900"/>
            <a:r>
              <a:rPr lang="en-GB" sz="1800" dirty="0"/>
              <a:t>3 	Build self-confidence 	      Believe in yourself</a:t>
            </a:r>
            <a:endParaRPr lang="nl-NL" sz="1800" dirty="0"/>
          </a:p>
          <a:p>
            <a:pPr marL="342900" lvl="0" indent="-342900"/>
            <a:r>
              <a:rPr lang="en-GB" sz="1800" dirty="0"/>
              <a:t>4 	Develop intrinsic motivation</a:t>
            </a:r>
            <a:r>
              <a:rPr lang="en-GB" sz="1800" b="1" dirty="0"/>
              <a:t>  </a:t>
            </a:r>
            <a:r>
              <a:rPr lang="hr-HR" sz="1800" b="1" dirty="0" smtClean="0"/>
              <a:t>     </a:t>
            </a:r>
            <a:r>
              <a:rPr lang="en-GB" sz="1800" dirty="0" smtClean="0"/>
              <a:t>Seize </a:t>
            </a:r>
            <a:r>
              <a:rPr lang="en-GB" sz="1800" dirty="0"/>
              <a:t>the day</a:t>
            </a:r>
            <a:endParaRPr lang="nl-NL" sz="1800" dirty="0"/>
          </a:p>
          <a:p>
            <a:pPr marL="342900" lvl="0" indent="-342900"/>
            <a:r>
              <a:rPr lang="en-GB" sz="1800" dirty="0"/>
              <a:t>5 	Engage in cooperative learning   Love thy neighbour</a:t>
            </a:r>
            <a:endParaRPr lang="nl-NL" sz="1800" dirty="0"/>
          </a:p>
          <a:p>
            <a:pPr marL="342900" lvl="0" indent="-342900"/>
            <a:r>
              <a:rPr lang="en-GB" sz="1800" dirty="0"/>
              <a:t>6 	Use right-brain processes 	      Get the BIG picture</a:t>
            </a:r>
            <a:endParaRPr lang="nl-NL" sz="1800" dirty="0"/>
          </a:p>
          <a:p>
            <a:pPr marL="342900" lvl="0" indent="-342900"/>
            <a:r>
              <a:rPr lang="en-GB" sz="1800" dirty="0"/>
              <a:t>7 	Promote ambiguity tolerance      Cope with the chaos</a:t>
            </a:r>
            <a:endParaRPr lang="nl-NL" sz="1800" dirty="0"/>
          </a:p>
          <a:p>
            <a:pPr marL="342900" lvl="0" indent="-342900"/>
            <a:r>
              <a:rPr lang="en-GB" sz="1800" dirty="0"/>
              <a:t>8 	Practice intuition 	                 Go with your hunches          </a:t>
            </a:r>
            <a:endParaRPr lang="nl-NL" sz="1800" dirty="0"/>
          </a:p>
          <a:p>
            <a:pPr marL="342900" lvl="0" indent="-342900"/>
            <a:r>
              <a:rPr lang="en-GB" sz="1800" dirty="0"/>
              <a:t>9 	Process error feedback 	      Make mistakes work for you</a:t>
            </a:r>
            <a:endParaRPr lang="nl-NL" sz="1800" dirty="0"/>
          </a:p>
          <a:p>
            <a:pPr marL="342900" lvl="0" indent="-342900"/>
            <a:r>
              <a:rPr lang="en-GB" sz="1800" dirty="0"/>
              <a:t>10 Set personal goals 	                 Set your own goals</a:t>
            </a:r>
          </a:p>
          <a:p>
            <a:pPr marL="342900" lvl="0" indent="-342900"/>
            <a:endParaRPr lang="en-GB" sz="1800" dirty="0"/>
          </a:p>
          <a:p>
            <a:pPr marL="342900" lvl="0" indent="-342900"/>
            <a:r>
              <a:rPr lang="en-GB" sz="1800" dirty="0"/>
              <a:t>Brown, 2014 (135)</a:t>
            </a:r>
            <a:endParaRPr lang="nl-NL" sz="1800" dirty="0"/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04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Work hard play hard</a:t>
            </a:r>
            <a:endParaRPr lang="nl-NL" dirty="0" smtClean="0"/>
          </a:p>
        </p:txBody>
      </p:sp>
      <p:sp>
        <p:nvSpPr>
          <p:cNvPr id="5123" name="Rectangle 1027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dirty="0" smtClean="0"/>
          </a:p>
        </p:txBody>
      </p:sp>
      <p:sp>
        <p:nvSpPr>
          <p:cNvPr id="512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744142-EAFB-40CD-98DF-E277934D0D34}" type="datetime4">
              <a:rPr lang="nl-NL" smtClean="0"/>
              <a:pPr/>
              <a:t>17 oktober 2018</a:t>
            </a:fld>
            <a:endParaRPr lang="nl-NL" smtClean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04" y="1773238"/>
            <a:ext cx="3641768" cy="4246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615553"/>
          </a:xfrm>
        </p:spPr>
        <p:txBody>
          <a:bodyPr/>
          <a:lstStyle/>
          <a:p>
            <a:r>
              <a:rPr lang="en-US" dirty="0" smtClean="0"/>
              <a:t>Officer Training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C83F28-1ECE-45F8-8503-8DCAA38E635A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08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Short-term Commissioning Officers’ Course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60 contact hours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30 study hours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Audience: </a:t>
            </a:r>
            <a:r>
              <a:rPr lang="hr-HR" dirty="0" smtClean="0"/>
              <a:t>approx. </a:t>
            </a:r>
            <a:r>
              <a:rPr lang="en-US" dirty="0" smtClean="0"/>
              <a:t>level </a:t>
            </a:r>
            <a:r>
              <a:rPr lang="en-US" dirty="0"/>
              <a:t>2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16 </a:t>
            </a:r>
            <a:r>
              <a:rPr lang="en-US" dirty="0" err="1"/>
              <a:t>pax</a:t>
            </a:r>
            <a:endParaRPr lang="nl-NL" dirty="0"/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121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00110"/>
          </a:xfrm>
        </p:spPr>
        <p:txBody>
          <a:bodyPr/>
          <a:lstStyle/>
          <a:p>
            <a:r>
              <a:rPr lang="nl-NL" dirty="0"/>
              <a:t>STANAG 6001 </a:t>
            </a:r>
            <a:r>
              <a:rPr lang="nl-NL" dirty="0" err="1"/>
              <a:t>Speaking</a:t>
            </a:r>
            <a:r>
              <a:rPr lang="nl-NL" dirty="0"/>
              <a:t> Level 3 Professional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Speaking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1200" dirty="0"/>
              <a:t>“answering objections, clarifying points, justifying decisions, responding to challenges, supporting opinion, stating and defending policy…conducting meetings, delivering briefings or other extended and elaborate monologues, </a:t>
            </a:r>
            <a:r>
              <a:rPr lang="en-US" sz="1600" kern="1200" dirty="0" err="1"/>
              <a:t>hypothesising</a:t>
            </a:r>
            <a:r>
              <a:rPr lang="en-US" sz="1600" kern="1200" dirty="0"/>
              <a:t>, and dealing with unfamiliar subjects and situations.”</a:t>
            </a:r>
            <a:endParaRPr lang="en-GB" sz="1600" kern="1200" dirty="0"/>
          </a:p>
          <a:p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Writing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1200" dirty="0"/>
              <a:t>“…essay-length argumentation, analysis, hypothesis, and extensive explanation, narration, and description. ….abstract concepts when writing about complex topics”</a:t>
            </a:r>
          </a:p>
          <a:p>
            <a:endParaRPr lang="nl-N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918DED-70D2-484B-A04D-3C9401595804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3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Military Tasks: Formal Meeting</a:t>
            </a:r>
            <a:endParaRPr lang="nl-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4" y="2253456"/>
            <a:ext cx="6674693" cy="333734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68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Military tasks: </a:t>
            </a:r>
            <a:r>
              <a:rPr lang="en-US" dirty="0" err="1" smtClean="0"/>
              <a:t>Defence</a:t>
            </a:r>
            <a:r>
              <a:rPr lang="en-US" dirty="0" smtClean="0"/>
              <a:t> </a:t>
            </a:r>
            <a:r>
              <a:rPr lang="en-US" dirty="0" err="1" smtClean="0"/>
              <a:t>Attache</a:t>
            </a:r>
            <a:endParaRPr lang="nl-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6883" y="1773238"/>
            <a:ext cx="6397833" cy="42465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354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Military tasks: Conduct Briefings</a:t>
            </a:r>
            <a:endParaRPr lang="nl-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9893" y="1773238"/>
            <a:ext cx="6391814" cy="42465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773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44824"/>
            <a:ext cx="6191250" cy="3486150"/>
          </a:xfrm>
        </p:spPr>
      </p:pic>
      <p:sp>
        <p:nvSpPr>
          <p:cNvPr id="6" name="Oval 5"/>
          <p:cNvSpPr/>
          <p:nvPr/>
        </p:nvSpPr>
        <p:spPr bwMode="auto">
          <a:xfrm>
            <a:off x="2987824" y="3068960"/>
            <a:ext cx="2016224" cy="9361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19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Course Design UN Mission</a:t>
            </a:r>
            <a:endParaRPr lang="nl-NL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4180" y="2900112"/>
            <a:ext cx="548688" cy="100592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51520" y="1985712"/>
            <a:ext cx="1490464" cy="9144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Orientation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42862" y="1985712"/>
            <a:ext cx="1389856" cy="9144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Preparation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280324" y="1985712"/>
            <a:ext cx="1440160" cy="9144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Deployment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550076" y="1988934"/>
            <a:ext cx="1355624" cy="9144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Wind-down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742924" y="2900112"/>
            <a:ext cx="484632" cy="978408"/>
          </a:xfrm>
          <a:prstGeom prst="downArrow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3446" y="2886352"/>
            <a:ext cx="548688" cy="1005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2906797"/>
            <a:ext cx="548688" cy="100592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 bwMode="auto">
          <a:xfrm>
            <a:off x="251520" y="4005064"/>
            <a:ext cx="1584176" cy="787856"/>
          </a:xfrm>
          <a:prstGeom prst="ellips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Familiarisation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conflict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123728" y="4005064"/>
            <a:ext cx="1608990" cy="787855"/>
          </a:xfrm>
          <a:prstGeom prst="ellips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Pre-deployment training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280324" y="4005064"/>
            <a:ext cx="1515812" cy="815375"/>
          </a:xfrm>
          <a:prstGeom prst="ellips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Boots on the ground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343742" y="4005064"/>
            <a:ext cx="1590930" cy="815375"/>
          </a:xfrm>
          <a:prstGeom prst="ellips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Ops Update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251520" y="5225497"/>
            <a:ext cx="1584176" cy="704239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Process,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disseminate information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120819" y="5243063"/>
            <a:ext cx="1800200" cy="704239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Compare, contrast, clarify points, support opinion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4241199" y="5243063"/>
            <a:ext cx="1872208" cy="704239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Thinking and talking on your feet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444208" y="5157192"/>
            <a:ext cx="1656184" cy="106427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732240" y="5661248"/>
            <a:ext cx="914400" cy="9144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6660232" y="5229200"/>
            <a:ext cx="1346448" cy="693291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Briefing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0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1 Orientation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827584" y="2276872"/>
            <a:ext cx="4464496" cy="1944216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Geo-political situation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Verdana" pitchFamily="34" charset="0"/>
              </a:rPr>
              <a:t>Actors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UN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Verdana" pitchFamily="34" charset="0"/>
              </a:rPr>
              <a:t>Article 100</a:t>
            </a:r>
            <a:endParaRPr kumimoji="0" lang="nl-NL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5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Geo-political situation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hr-HR" dirty="0" smtClean="0"/>
              <a:t>Territorial claims</a:t>
            </a:r>
          </a:p>
          <a:p>
            <a:pPr>
              <a:buFont typeface="Arial" charset="0"/>
              <a:buChar char="•"/>
            </a:pPr>
            <a:r>
              <a:rPr lang="hr-HR" dirty="0" smtClean="0"/>
              <a:t>Refugees</a:t>
            </a:r>
          </a:p>
          <a:p>
            <a:pPr>
              <a:buFont typeface="Arial" charset="0"/>
              <a:buChar char="•"/>
            </a:pPr>
            <a:r>
              <a:rPr lang="hr-HR" dirty="0" smtClean="0"/>
              <a:t>Repression</a:t>
            </a:r>
          </a:p>
          <a:p>
            <a:pPr>
              <a:buFont typeface="Arial" charset="0"/>
              <a:buChar char="•"/>
            </a:pPr>
            <a:r>
              <a:rPr lang="hr-HR" dirty="0" smtClean="0"/>
              <a:t>Oil</a:t>
            </a:r>
          </a:p>
          <a:p>
            <a:pPr>
              <a:buFont typeface="Arial" charset="0"/>
              <a:buChar char="•"/>
            </a:pPr>
            <a:r>
              <a:rPr lang="hr-HR" dirty="0" smtClean="0"/>
              <a:t>Religious strife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This is not Martina</a:t>
            </a:r>
            <a:endParaRPr lang="nl-NL" dirty="0" smtClean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E20B16-0136-412C-AF7B-04AA60B19AA6}" type="datetime4">
              <a:rPr lang="nl-NL" smtClean="0"/>
              <a:pPr/>
              <a:t>17 oktober 2018</a:t>
            </a:fld>
            <a:endParaRPr lang="nl-NL" smtClean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72" y="1773238"/>
            <a:ext cx="6366456" cy="4246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Actors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3 or 4 states and </a:t>
            </a:r>
          </a:p>
          <a:p>
            <a:endParaRPr lang="hr-HR" dirty="0" smtClean="0"/>
          </a:p>
          <a:p>
            <a:r>
              <a:rPr lang="hr-HR" dirty="0" smtClean="0"/>
              <a:t>2 or 3 non-state actors</a:t>
            </a:r>
          </a:p>
          <a:p>
            <a:pPr>
              <a:buFont typeface="Arial" charset="0"/>
              <a:buChar char="•"/>
            </a:pPr>
            <a:endParaRPr lang="hr-HR" dirty="0" smtClean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UN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UNSC</a:t>
            </a:r>
          </a:p>
          <a:p>
            <a:r>
              <a:rPr lang="hr-HR" dirty="0" smtClean="0"/>
              <a:t>Charter</a:t>
            </a:r>
          </a:p>
          <a:p>
            <a:r>
              <a:rPr lang="hr-HR" dirty="0" smtClean="0"/>
              <a:t>Chapter 6 &amp; 7</a:t>
            </a:r>
          </a:p>
          <a:p>
            <a:r>
              <a:rPr lang="hr-HR" dirty="0" smtClean="0"/>
              <a:t>PSO</a:t>
            </a:r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Preamble UN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WE THE PEOPLES OF THE UNITED NATIONS </a:t>
            </a:r>
            <a:r>
              <a:rPr lang="en-US" b="1" dirty="0" smtClean="0"/>
              <a:t>DETERMINED</a:t>
            </a:r>
          </a:p>
          <a:p>
            <a:endParaRPr lang="en-US" b="1" dirty="0"/>
          </a:p>
          <a:p>
            <a:r>
              <a:rPr lang="en-US" sz="2000" dirty="0"/>
              <a:t>to save succeeding generations from the scourge of war, which twice in our lifetime has brought untold sorrow to mankind, </a:t>
            </a:r>
            <a:r>
              <a:rPr lang="en-US" sz="2000" dirty="0" smtClean="0"/>
              <a:t>and to </a:t>
            </a:r>
            <a:r>
              <a:rPr lang="en-US" sz="2000" dirty="0"/>
              <a:t>reaffirm faith in fundamental human rights, in the dignity and worth of the human person, in the equal rights of men and women and of nations large and small, </a:t>
            </a:r>
            <a:r>
              <a:rPr lang="en-US" sz="2000" dirty="0" smtClean="0"/>
              <a:t>and to </a:t>
            </a:r>
            <a:r>
              <a:rPr lang="en-US" sz="2000" dirty="0"/>
              <a:t>establish conditions under which justice and respect for the obligations arising from treaties and other sources of international law can be maintained, </a:t>
            </a:r>
            <a:r>
              <a:rPr lang="en-US" sz="2000" dirty="0" smtClean="0"/>
              <a:t>and to </a:t>
            </a:r>
            <a:r>
              <a:rPr lang="en-US" sz="2000" dirty="0"/>
              <a:t>promote social progress and better standards of life in larger </a:t>
            </a:r>
            <a:r>
              <a:rPr lang="en-US" sz="2000" dirty="0" smtClean="0"/>
              <a:t>freedom…</a:t>
            </a:r>
            <a:endParaRPr lang="en-US" sz="2000" dirty="0"/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76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Article 100 Process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7772400" cy="392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1 Orientation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827584" y="2276872"/>
            <a:ext cx="4464496" cy="1944216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Geo-political situation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Verdana" pitchFamily="34" charset="0"/>
              </a:rPr>
              <a:t>Actors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UN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Verdana" pitchFamily="34" charset="0"/>
              </a:rPr>
              <a:t>Article 100</a:t>
            </a:r>
            <a:endParaRPr kumimoji="0" lang="nl-NL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5507275" y="3006664"/>
            <a:ext cx="978408" cy="484632"/>
          </a:xfrm>
          <a:prstGeom prst="rightArrow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700879" y="3068960"/>
            <a:ext cx="1202432" cy="360040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Debate</a:t>
            </a:r>
            <a:endParaRPr kumimoji="0" lang="nl-NL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5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2 Preparation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899592" y="2492896"/>
            <a:ext cx="2952328" cy="2520280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r-HR" sz="2000" dirty="0" smtClean="0">
              <a:solidFill>
                <a:schemeClr val="tx1"/>
              </a:solidFill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r-HR" sz="2000" dirty="0" smtClean="0">
              <a:solidFill>
                <a:schemeClr val="tx1"/>
              </a:solidFill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800" dirty="0" smtClean="0">
                <a:solidFill>
                  <a:schemeClr val="tx1"/>
                </a:solidFill>
                <a:latin typeface="Verdana" pitchFamily="34" charset="0"/>
              </a:rPr>
              <a:t>PDT-programme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  <a:latin typeface="Verdana" pitchFamily="34" charset="0"/>
              </a:rPr>
              <a:t>Law of Armed Conflict</a:t>
            </a:r>
            <a:r>
              <a:rPr lang="hr-HR" sz="1800" dirty="0" smtClean="0">
                <a:solidFill>
                  <a:schemeClr val="tx1"/>
                </a:solidFill>
                <a:latin typeface="Verdana" pitchFamily="34" charset="0"/>
              </a:rPr>
              <a:t>: Breaches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800" dirty="0" smtClean="0">
                <a:solidFill>
                  <a:schemeClr val="tx1"/>
                </a:solidFill>
                <a:latin typeface="Verdana" pitchFamily="34" charset="0"/>
              </a:rPr>
              <a:t>Geneva Conventions</a:t>
            </a:r>
            <a:endParaRPr lang="en-US" sz="1800" dirty="0" smtClean="0">
              <a:solidFill>
                <a:schemeClr val="tx1"/>
              </a:solidFill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Rules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of Engagement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  <a:latin typeface="Verdana" pitchFamily="34" charset="0"/>
              </a:rPr>
              <a:t>Press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4082796" y="3411887"/>
            <a:ext cx="978408" cy="484632"/>
          </a:xfrm>
          <a:prstGeom prst="rightArrow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228184" y="3573016"/>
            <a:ext cx="914400" cy="9144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292080" y="2708920"/>
            <a:ext cx="1850504" cy="2160240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Meetings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Verdana" pitchFamily="34" charset="0"/>
              </a:rPr>
              <a:t>Discussions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Dilemmas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Verdana" pitchFamily="34" charset="0"/>
              </a:rPr>
              <a:t>Press interviews</a:t>
            </a:r>
            <a:endParaRPr kumimoji="0" lang="nl-N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Press Conference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Content Placeholder 4" descr="C:\Users\u0196e1\AppData\Local\Microsoft\Windows\Temporary Internet Files\Content.Outlook\CSGM0GBM\IMG_20180301_14125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94" y="1982513"/>
            <a:ext cx="3828011" cy="3828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8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3 Deployment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1115616" y="2060848"/>
            <a:ext cx="3024336" cy="316835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55576" y="2348880"/>
            <a:ext cx="2952328" cy="2847429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Terrain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Verdana" pitchFamily="34" charset="0"/>
              </a:rPr>
              <a:t>People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Events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Verdana" pitchFamily="34" charset="0"/>
              </a:rPr>
              <a:t>Radio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Map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Social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Graces</a:t>
            </a:r>
            <a:r>
              <a:rPr kumimoji="0" lang="hr-H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(VIPs)</a:t>
            </a:r>
            <a:endParaRPr kumimoji="0" lang="nl-N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4006596" y="3580956"/>
            <a:ext cx="978408" cy="484632"/>
          </a:xfrm>
          <a:prstGeom prst="rightArrow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364088" y="3140968"/>
            <a:ext cx="2448272" cy="1546026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Reports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  <a:latin typeface="Verdana" pitchFamily="34" charset="0"/>
              </a:rPr>
              <a:t>Briefings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Messages</a:t>
            </a: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800" dirty="0" smtClean="0">
                <a:solidFill>
                  <a:schemeClr val="tx1"/>
                </a:solidFill>
                <a:latin typeface="Verdana" pitchFamily="34" charset="0"/>
              </a:rPr>
              <a:t>Field exercises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5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Map Orientation Ypres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Content Placeholder 4" descr="C:\Users\u0196e1\AppData\Local\Microsoft\Windows\Temporary Internet Files\Content.Outlook\TQ0WKCIZ\IMG-20171103-WA0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8" y="1773238"/>
            <a:ext cx="7549443" cy="4246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3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4 Wind-down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1041514" y="3444578"/>
            <a:ext cx="1872208" cy="360040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Assessment</a:t>
            </a:r>
            <a:endParaRPr kumimoji="0" lang="nl-NL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215557" y="3402708"/>
            <a:ext cx="978408" cy="484632"/>
          </a:xfrm>
          <a:prstGeom prst="rightArrow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495800" y="3176972"/>
            <a:ext cx="1490464" cy="93610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Briefing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Verdana" pitchFamily="34" charset="0"/>
              </a:rPr>
              <a:t>Writing</a:t>
            </a:r>
            <a:endParaRPr kumimoji="0" lang="nl-NL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9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Lukaaaaah!!!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675" y="2262981"/>
            <a:ext cx="58102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Final Briefing: Audience</a:t>
            </a:r>
            <a:endParaRPr lang="nl-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94085"/>
            <a:ext cx="7772400" cy="420486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34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Trick or treat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893" y="1773238"/>
            <a:ext cx="7559814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 action on exercise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Picture 2" descr="C:\Users\u0196e1\AppData\Local\Microsoft\Windows\Temporary Internet Files\Content.Outlook\VMODOZ27\Kaz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73238"/>
            <a:ext cx="7772400" cy="453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52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Feedback on exercise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Picture 2" descr="C:\Users\Karishma\Downloads\IMG_20170201_171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60079"/>
            <a:ext cx="4680519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052736"/>
            <a:ext cx="489654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14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615553"/>
          </a:xfrm>
        </p:spPr>
        <p:txBody>
          <a:bodyPr/>
          <a:lstStyle/>
          <a:p>
            <a:r>
              <a:rPr lang="en-US" dirty="0" err="1" smtClean="0"/>
              <a:t>Hvala</a:t>
            </a:r>
            <a:r>
              <a:rPr lang="en-US" dirty="0" smtClean="0"/>
              <a:t>!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C83F28-1ECE-45F8-8503-8DCAA38E635A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30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TBLT Extra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6/7 engineers</a:t>
            </a:r>
          </a:p>
          <a:p>
            <a:r>
              <a:rPr lang="hr-HR" dirty="0" smtClean="0"/>
              <a:t>Organise conference engineering</a:t>
            </a:r>
          </a:p>
          <a:p>
            <a:r>
              <a:rPr lang="hr-HR" dirty="0" smtClean="0"/>
              <a:t>Invite a real audience</a:t>
            </a:r>
          </a:p>
          <a:p>
            <a:r>
              <a:rPr lang="hr-HR" dirty="0" smtClean="0"/>
              <a:t>Invite a guest speaker</a:t>
            </a:r>
          </a:p>
          <a:p>
            <a:r>
              <a:rPr lang="hr-HR" dirty="0" smtClean="0"/>
              <a:t>Give a number of presentations</a:t>
            </a:r>
          </a:p>
          <a:p>
            <a:r>
              <a:rPr lang="hr-HR" dirty="0" smtClean="0"/>
              <a:t>Organise venue</a:t>
            </a:r>
          </a:p>
          <a:p>
            <a:r>
              <a:rPr lang="hr-HR" dirty="0" smtClean="0"/>
              <a:t>Evaluate conference</a:t>
            </a:r>
          </a:p>
          <a:p>
            <a:endParaRPr lang="hr-HR" dirty="0" smtClean="0"/>
          </a:p>
          <a:p>
            <a:r>
              <a:rPr lang="hr-HR" dirty="0" smtClean="0"/>
              <a:t>Period: two weeks</a:t>
            </a:r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Details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Name: </a:t>
            </a:r>
            <a:r>
              <a:rPr lang="nl-NL" dirty="0" err="1"/>
              <a:t>Karishma</a:t>
            </a:r>
            <a:r>
              <a:rPr lang="nl-NL" dirty="0"/>
              <a:t> Chafekar</a:t>
            </a:r>
          </a:p>
          <a:p>
            <a:r>
              <a:rPr lang="nl-NL" dirty="0"/>
              <a:t>Email: </a:t>
            </a:r>
            <a:r>
              <a:rPr lang="nl-NL" dirty="0">
                <a:solidFill>
                  <a:schemeClr val="tx1"/>
                </a:solidFill>
                <a:hlinkClick r:id="rId2"/>
              </a:rPr>
              <a:t>k.chafekar@mindef.nl</a:t>
            </a:r>
            <a:endParaRPr lang="nl-NL" dirty="0">
              <a:solidFill>
                <a:schemeClr val="tx1"/>
              </a:solidFill>
            </a:endParaRPr>
          </a:p>
          <a:p>
            <a:r>
              <a:rPr lang="nl-NL" dirty="0"/>
              <a:t>Phone: 003176 5274114</a:t>
            </a:r>
          </a:p>
          <a:p>
            <a:endParaRPr lang="nl-NL" dirty="0"/>
          </a:p>
          <a:p>
            <a:r>
              <a:rPr lang="nl-NL" dirty="0"/>
              <a:t>Name: Harry Kirkels</a:t>
            </a:r>
          </a:p>
          <a:p>
            <a:r>
              <a:rPr lang="nl-NL" dirty="0"/>
              <a:t>Email:hfmh.kirkels.01@mindef.nl</a:t>
            </a:r>
          </a:p>
          <a:p>
            <a:r>
              <a:rPr lang="nl-NL" dirty="0"/>
              <a:t>Phone: 003176 5274264</a:t>
            </a:r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25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48446"/>
            <a:ext cx="2188269" cy="218826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97" y="2006389"/>
            <a:ext cx="1472382" cy="1472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92" y="2134744"/>
            <a:ext cx="1393603" cy="1393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588" y="1872033"/>
            <a:ext cx="1844999" cy="18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Officer-Cadets and Midshipmen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76" y="1773238"/>
            <a:ext cx="4887847" cy="4246562"/>
          </a:xfrm>
        </p:spPr>
      </p:pic>
    </p:spTree>
    <p:extLst>
      <p:ext uri="{BB962C8B-B14F-4D97-AF65-F5344CB8AC3E}">
        <p14:creationId xmlns:p14="http://schemas.microsoft.com/office/powerpoint/2010/main" val="411406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Netherlands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38" y="1773238"/>
            <a:ext cx="3533724" cy="4246562"/>
          </a:xfrm>
        </p:spPr>
      </p:pic>
    </p:spTree>
    <p:extLst>
      <p:ext uri="{BB962C8B-B14F-4D97-AF65-F5344CB8AC3E}">
        <p14:creationId xmlns:p14="http://schemas.microsoft.com/office/powerpoint/2010/main" val="180921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Royal Netherlands Naval Institute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17 oktober 2018</a:t>
            </a:fld>
            <a:endParaRPr lang="nl-NL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59" y="1773238"/>
            <a:ext cx="5662082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68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_CDC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esentatie_CDC.potx" id="{6A1C9BC1-0254-4E32-BACE-A6D10B8B41BA}" vid="{B986839A-9EDC-49F7-9260-8BA94B6B87B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Tijdelijk_bestand_Presentatie_DOSCO</Template>
  <TotalTime>307</TotalTime>
  <Words>631</Words>
  <Application>Microsoft Office PowerPoint</Application>
  <PresentationFormat>On-screen Show (4:3)</PresentationFormat>
  <Paragraphs>194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Presentatie_CDC</vt:lpstr>
      <vt:lpstr>Willing Suspension of Disbelief</vt:lpstr>
      <vt:lpstr>Work hard play hard</vt:lpstr>
      <vt:lpstr>This is not Martina</vt:lpstr>
      <vt:lpstr>Lukaaaaah!!!</vt:lpstr>
      <vt:lpstr>Details</vt:lpstr>
      <vt:lpstr>PowerPoint Presentation</vt:lpstr>
      <vt:lpstr>Officer-Cadets and Midshipmen</vt:lpstr>
      <vt:lpstr>The Netherlands</vt:lpstr>
      <vt:lpstr>Royal Netherlands Naval Institute</vt:lpstr>
      <vt:lpstr>Royal Netherlands Military Academy</vt:lpstr>
      <vt:lpstr>Grammar? Oh no, not again!</vt:lpstr>
      <vt:lpstr>Shock</vt:lpstr>
      <vt:lpstr>Soldier-Diplomat</vt:lpstr>
      <vt:lpstr>PowerPoint Presentation</vt:lpstr>
      <vt:lpstr>PowerPoint Presentation</vt:lpstr>
      <vt:lpstr>Trident Juncture 2018</vt:lpstr>
      <vt:lpstr>Rod Ellis</vt:lpstr>
      <vt:lpstr>TBLT</vt:lpstr>
      <vt:lpstr>10 Commandments</vt:lpstr>
      <vt:lpstr>Officer Training</vt:lpstr>
      <vt:lpstr>Short-term Commissioning Officers’ Course</vt:lpstr>
      <vt:lpstr>STANAG 6001 Speaking Level 3 Professional</vt:lpstr>
      <vt:lpstr>Military Tasks: Formal Meeting</vt:lpstr>
      <vt:lpstr>Military tasks: Defence Attache</vt:lpstr>
      <vt:lpstr>Military tasks: Conduct Briefings</vt:lpstr>
      <vt:lpstr>PowerPoint Presentation</vt:lpstr>
      <vt:lpstr>Course Design UN Mission</vt:lpstr>
      <vt:lpstr>Phase 1 Orientation</vt:lpstr>
      <vt:lpstr>Geo-political situation</vt:lpstr>
      <vt:lpstr>Actors</vt:lpstr>
      <vt:lpstr>UN </vt:lpstr>
      <vt:lpstr>Preamble UN</vt:lpstr>
      <vt:lpstr>Article 100 Process</vt:lpstr>
      <vt:lpstr>Phase 1 Orientation</vt:lpstr>
      <vt:lpstr>Phase 2 Preparation</vt:lpstr>
      <vt:lpstr>Press Conference</vt:lpstr>
      <vt:lpstr>Phase 3 Deployment</vt:lpstr>
      <vt:lpstr>Map Orientation Ypres</vt:lpstr>
      <vt:lpstr>Phase 4 Wind-down</vt:lpstr>
      <vt:lpstr>Final Briefing: Audience</vt:lpstr>
      <vt:lpstr>Trick or treat</vt:lpstr>
      <vt:lpstr>In action on exercise</vt:lpstr>
      <vt:lpstr>Feedback on exercise</vt:lpstr>
      <vt:lpstr>PowerPoint Presentation</vt:lpstr>
      <vt:lpstr>Hvala!</vt:lpstr>
      <vt:lpstr>TBLT Extra</vt:lpstr>
    </vt:vector>
  </TitlesOfParts>
  <Company>Ministerie van Defensie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Willing Suspension of Disbelief</dc:title>
  <dc:creator>Chafekar, K, DOSCO/NLDA/TALENCNTRM/TO II</dc:creator>
  <cp:lastModifiedBy>x</cp:lastModifiedBy>
  <cp:revision>39</cp:revision>
  <cp:lastPrinted>2011-09-21T07:52:24Z</cp:lastPrinted>
  <dcterms:created xsi:type="dcterms:W3CDTF">2018-10-11T15:04:58Z</dcterms:created>
  <dcterms:modified xsi:type="dcterms:W3CDTF">2018-10-17T06:59:25Z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eur">
    <vt:lpwstr>Auteur</vt:lpwstr>
  </property>
  <property fmtid="{D5CDD505-2E9C-101B-9397-08002B2CF9AE}" pid="3" name="Functie">
    <vt:lpwstr>Functie</vt:lpwstr>
  </property>
  <property fmtid="{D5CDD505-2E9C-101B-9397-08002B2CF9AE}" pid="4" name="Titel">
    <vt:lpwstr>Titel</vt:lpwstr>
  </property>
  <property fmtid="{D5CDD505-2E9C-101B-9397-08002B2CF9AE}" pid="5" name="Subtitel">
    <vt:lpwstr>Subtitel</vt:lpwstr>
  </property>
  <property fmtid="{D5CDD505-2E9C-101B-9397-08002B2CF9AE}" pid="6" name="Afdeling">
    <vt:lpwstr>Afdeling</vt:lpwstr>
  </property>
  <property fmtid="{D5CDD505-2E9C-101B-9397-08002B2CF9AE}" pid="7" name="Merking">
    <vt:lpwstr>Merking</vt:lpwstr>
  </property>
  <property fmtid="{D5CDD505-2E9C-101B-9397-08002B2CF9AE}" pid="8" name="Rubricering">
    <vt:lpwstr>Rubricering</vt:lpwstr>
  </property>
  <property fmtid="{D5CDD505-2E9C-101B-9397-08002B2CF9AE}" pid="9" name="Datum">
    <vt:filetime>1999-12-31T22:00:00Z</vt:filetime>
  </property>
</Properties>
</file>