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7" r:id="rId1"/>
  </p:sldMasterIdLst>
  <p:notesMasterIdLst>
    <p:notesMasterId r:id="rId15"/>
  </p:notesMasterIdLst>
  <p:handoutMasterIdLst>
    <p:handoutMasterId r:id="rId16"/>
  </p:handoutMasterIdLst>
  <p:sldIdLst>
    <p:sldId id="257" r:id="rId2"/>
    <p:sldId id="276" r:id="rId3"/>
    <p:sldId id="279" r:id="rId4"/>
    <p:sldId id="280" r:id="rId5"/>
    <p:sldId id="289" r:id="rId6"/>
    <p:sldId id="288" r:id="rId7"/>
    <p:sldId id="294" r:id="rId8"/>
    <p:sldId id="295" r:id="rId9"/>
    <p:sldId id="290" r:id="rId10"/>
    <p:sldId id="291" r:id="rId11"/>
    <p:sldId id="292" r:id="rId12"/>
    <p:sldId id="284" r:id="rId13"/>
    <p:sldId id="277" r:id="rId14"/>
  </p:sldIdLst>
  <p:sldSz cx="9144000" cy="6858000" type="screen4x3"/>
  <p:notesSz cx="6858000" cy="9144000"/>
  <p:defaultText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6296"/>
    <a:srgbClr val="FFFFFF"/>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7" autoAdjust="0"/>
    <p:restoredTop sz="79174" autoAdjust="0"/>
  </p:normalViewPr>
  <p:slideViewPr>
    <p:cSldViewPr>
      <p:cViewPr varScale="1">
        <p:scale>
          <a:sx n="89" d="100"/>
          <a:sy n="89" d="100"/>
        </p:scale>
        <p:origin x="213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F196FC-4E5E-406B-BCF4-83ABB2DB825B}" type="datetimeFigureOut">
              <a:rPr lang="ru-RU" smtClean="0"/>
              <a:t>04.04.2024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588934-C428-4742-84B7-3B0AE67BFC10}" type="slidenum">
              <a:rPr lang="ru-RU" smtClean="0"/>
              <a:t>‹#›</a:t>
            </a:fld>
            <a:endParaRPr lang="ru-RU"/>
          </a:p>
        </p:txBody>
      </p:sp>
    </p:spTree>
    <p:extLst>
      <p:ext uri="{BB962C8B-B14F-4D97-AF65-F5344CB8AC3E}">
        <p14:creationId xmlns:p14="http://schemas.microsoft.com/office/powerpoint/2010/main" val="117787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9B860-A59F-4346-8B9E-5917DB12E7B6}" type="datetimeFigureOut">
              <a:rPr lang="ru-RU" smtClean="0"/>
              <a:t>04.04.2024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4329D-7367-4D8D-A6D0-762DD3CCE848}" type="slidenum">
              <a:rPr lang="ru-RU" smtClean="0"/>
              <a:t>‹#›</a:t>
            </a:fld>
            <a:endParaRPr lang="ru-RU"/>
          </a:p>
        </p:txBody>
      </p:sp>
    </p:spTree>
    <p:extLst>
      <p:ext uri="{BB962C8B-B14F-4D97-AF65-F5344CB8AC3E}">
        <p14:creationId xmlns:p14="http://schemas.microsoft.com/office/powerpoint/2010/main" val="347487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74329D-7367-4D8D-A6D0-762DD3CCE848}" type="slidenum">
              <a:rPr lang="ru-RU" smtClean="0"/>
              <a:t>1</a:t>
            </a:fld>
            <a:endParaRPr lang="ru-RU"/>
          </a:p>
        </p:txBody>
      </p:sp>
    </p:spTree>
    <p:extLst>
      <p:ext uri="{BB962C8B-B14F-4D97-AF65-F5344CB8AC3E}">
        <p14:creationId xmlns:p14="http://schemas.microsoft.com/office/powerpoint/2010/main" val="384604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12</a:t>
            </a:fld>
            <a:endParaRPr lang="ru-RU"/>
          </a:p>
        </p:txBody>
      </p:sp>
    </p:spTree>
    <p:extLst>
      <p:ext uri="{BB962C8B-B14F-4D97-AF65-F5344CB8AC3E}">
        <p14:creationId xmlns:p14="http://schemas.microsoft.com/office/powerpoint/2010/main" val="114820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13</a:t>
            </a:fld>
            <a:endParaRPr lang="ru-RU"/>
          </a:p>
        </p:txBody>
      </p:sp>
    </p:spTree>
    <p:extLst>
      <p:ext uri="{BB962C8B-B14F-4D97-AF65-F5344CB8AC3E}">
        <p14:creationId xmlns:p14="http://schemas.microsoft.com/office/powerpoint/2010/main" val="296501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2</a:t>
            </a:fld>
            <a:endParaRPr lang="ru-RU"/>
          </a:p>
        </p:txBody>
      </p:sp>
    </p:spTree>
    <p:extLst>
      <p:ext uri="{BB962C8B-B14F-4D97-AF65-F5344CB8AC3E}">
        <p14:creationId xmlns:p14="http://schemas.microsoft.com/office/powerpoint/2010/main" val="24966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3</a:t>
            </a:fld>
            <a:endParaRPr lang="ru-RU"/>
          </a:p>
        </p:txBody>
      </p:sp>
    </p:spTree>
    <p:extLst>
      <p:ext uri="{BB962C8B-B14F-4D97-AF65-F5344CB8AC3E}">
        <p14:creationId xmlns:p14="http://schemas.microsoft.com/office/powerpoint/2010/main" val="196541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4</a:t>
            </a:fld>
            <a:endParaRPr lang="ru-RU"/>
          </a:p>
        </p:txBody>
      </p:sp>
    </p:spTree>
    <p:extLst>
      <p:ext uri="{BB962C8B-B14F-4D97-AF65-F5344CB8AC3E}">
        <p14:creationId xmlns:p14="http://schemas.microsoft.com/office/powerpoint/2010/main" val="298008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5</a:t>
            </a:fld>
            <a:endParaRPr lang="ru-RU"/>
          </a:p>
        </p:txBody>
      </p:sp>
    </p:spTree>
    <p:extLst>
      <p:ext uri="{BB962C8B-B14F-4D97-AF65-F5344CB8AC3E}">
        <p14:creationId xmlns:p14="http://schemas.microsoft.com/office/powerpoint/2010/main" val="314950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6</a:t>
            </a:fld>
            <a:endParaRPr lang="ru-RU"/>
          </a:p>
        </p:txBody>
      </p:sp>
    </p:spTree>
    <p:extLst>
      <p:ext uri="{BB962C8B-B14F-4D97-AF65-F5344CB8AC3E}">
        <p14:creationId xmlns:p14="http://schemas.microsoft.com/office/powerpoint/2010/main" val="315184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9</a:t>
            </a:fld>
            <a:endParaRPr lang="ru-RU"/>
          </a:p>
        </p:txBody>
      </p:sp>
    </p:spTree>
    <p:extLst>
      <p:ext uri="{BB962C8B-B14F-4D97-AF65-F5344CB8AC3E}">
        <p14:creationId xmlns:p14="http://schemas.microsoft.com/office/powerpoint/2010/main" val="393109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10</a:t>
            </a:fld>
            <a:endParaRPr lang="ru-RU"/>
          </a:p>
        </p:txBody>
      </p:sp>
    </p:spTree>
    <p:extLst>
      <p:ext uri="{BB962C8B-B14F-4D97-AF65-F5344CB8AC3E}">
        <p14:creationId xmlns:p14="http://schemas.microsoft.com/office/powerpoint/2010/main" val="357017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329D-7367-4D8D-A6D0-762DD3CCE848}" type="slidenum">
              <a:rPr lang="ru-RU" smtClean="0"/>
              <a:t>11</a:t>
            </a:fld>
            <a:endParaRPr lang="ru-RU"/>
          </a:p>
        </p:txBody>
      </p:sp>
    </p:spTree>
    <p:extLst>
      <p:ext uri="{BB962C8B-B14F-4D97-AF65-F5344CB8AC3E}">
        <p14:creationId xmlns:p14="http://schemas.microsoft.com/office/powerpoint/2010/main" val="147889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6E09-2846-09A9-11F9-6DF90925837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z-Latn-AZ"/>
          </a:p>
        </p:txBody>
      </p:sp>
      <p:sp>
        <p:nvSpPr>
          <p:cNvPr id="3" name="Subtitle 2">
            <a:extLst>
              <a:ext uri="{FF2B5EF4-FFF2-40B4-BE49-F238E27FC236}">
                <a16:creationId xmlns:a16="http://schemas.microsoft.com/office/drawing/2014/main" id="{A26AA182-CAD8-A8AE-D525-EC205B7BFC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z-Latn-AZ"/>
          </a:p>
        </p:txBody>
      </p:sp>
      <p:sp>
        <p:nvSpPr>
          <p:cNvPr id="4" name="Date Placeholder 3">
            <a:extLst>
              <a:ext uri="{FF2B5EF4-FFF2-40B4-BE49-F238E27FC236}">
                <a16:creationId xmlns:a16="http://schemas.microsoft.com/office/drawing/2014/main" id="{BCDC0B89-4190-A149-3213-478E2E812C9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6CFF2EE-B361-C327-8656-B711AF68FB4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977F90D-6013-4DE0-CCA6-3D1E84C62B0E}"/>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331702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5787-2A8D-5A23-F6BA-99E82C6227B2}"/>
              </a:ext>
            </a:extLst>
          </p:cNvPr>
          <p:cNvSpPr>
            <a:spLocks noGrp="1"/>
          </p:cNvSpPr>
          <p:nvPr>
            <p:ph type="title"/>
          </p:nvPr>
        </p:nvSpPr>
        <p:spPr/>
        <p:txBody>
          <a:bodyPr/>
          <a:lstStyle/>
          <a:p>
            <a:r>
              <a:rPr lang="en-US"/>
              <a:t>Click to edit Master title style</a:t>
            </a:r>
            <a:endParaRPr lang="az-Latn-AZ"/>
          </a:p>
        </p:txBody>
      </p:sp>
      <p:sp>
        <p:nvSpPr>
          <p:cNvPr id="3" name="Vertical Text Placeholder 2">
            <a:extLst>
              <a:ext uri="{FF2B5EF4-FFF2-40B4-BE49-F238E27FC236}">
                <a16:creationId xmlns:a16="http://schemas.microsoft.com/office/drawing/2014/main" id="{8108D66A-2F7E-74F6-2AD7-B85A9DA5D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4" name="Date Placeholder 3">
            <a:extLst>
              <a:ext uri="{FF2B5EF4-FFF2-40B4-BE49-F238E27FC236}">
                <a16:creationId xmlns:a16="http://schemas.microsoft.com/office/drawing/2014/main" id="{9E715BC8-239C-B6E3-D54D-296D307D674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C92704B-7A68-E568-E4CF-74D5B0FA02E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340920A-70BA-BB8D-CB59-BD365495B511}"/>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215972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D79F0-77AD-0AFC-E27D-F744C91873E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az-Latn-AZ"/>
          </a:p>
        </p:txBody>
      </p:sp>
      <p:sp>
        <p:nvSpPr>
          <p:cNvPr id="3" name="Vertical Text Placeholder 2">
            <a:extLst>
              <a:ext uri="{FF2B5EF4-FFF2-40B4-BE49-F238E27FC236}">
                <a16:creationId xmlns:a16="http://schemas.microsoft.com/office/drawing/2014/main" id="{22F0691C-641A-31F5-3667-10AB3CADF30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4" name="Date Placeholder 3">
            <a:extLst>
              <a:ext uri="{FF2B5EF4-FFF2-40B4-BE49-F238E27FC236}">
                <a16:creationId xmlns:a16="http://schemas.microsoft.com/office/drawing/2014/main" id="{4B4755FE-7158-A5C0-5D6E-96020100984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F86251F-6B28-A14C-CC9F-664A742F1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601910B-112F-678D-A2B5-CFE39B84C384}"/>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302716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C09D-E7EF-9D9F-1A33-DCABC2CE6BB7}"/>
              </a:ext>
            </a:extLst>
          </p:cNvPr>
          <p:cNvSpPr>
            <a:spLocks noGrp="1"/>
          </p:cNvSpPr>
          <p:nvPr>
            <p:ph type="title"/>
          </p:nvPr>
        </p:nvSpPr>
        <p:spPr/>
        <p:txBody>
          <a:bodyPr/>
          <a:lstStyle/>
          <a:p>
            <a:r>
              <a:rPr lang="en-US"/>
              <a:t>Click to edit Master title style</a:t>
            </a:r>
            <a:endParaRPr lang="az-Latn-AZ"/>
          </a:p>
        </p:txBody>
      </p:sp>
      <p:sp>
        <p:nvSpPr>
          <p:cNvPr id="3" name="Content Placeholder 2">
            <a:extLst>
              <a:ext uri="{FF2B5EF4-FFF2-40B4-BE49-F238E27FC236}">
                <a16:creationId xmlns:a16="http://schemas.microsoft.com/office/drawing/2014/main" id="{CF5B9665-EBCC-E621-0B0B-A569AA2D3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4" name="Date Placeholder 3">
            <a:extLst>
              <a:ext uri="{FF2B5EF4-FFF2-40B4-BE49-F238E27FC236}">
                <a16:creationId xmlns:a16="http://schemas.microsoft.com/office/drawing/2014/main" id="{454CB7E9-A81C-30E9-4BC2-2717170620E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1A21B0C-3459-6B7D-55A1-59C1B5ADF4F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0FEF643-2545-A438-FFD5-CA3EF8BDD4D5}"/>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47740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CD8B-27B7-C173-C809-16AA85B6EC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z-Latn-AZ"/>
          </a:p>
        </p:txBody>
      </p:sp>
      <p:sp>
        <p:nvSpPr>
          <p:cNvPr id="3" name="Text Placeholder 2">
            <a:extLst>
              <a:ext uri="{FF2B5EF4-FFF2-40B4-BE49-F238E27FC236}">
                <a16:creationId xmlns:a16="http://schemas.microsoft.com/office/drawing/2014/main" id="{131ADA03-FB9B-7695-5B79-635C28DE1C7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548191-44DB-864F-12CE-46855A46F0D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0F78B8C-E0BF-CC29-95FA-552E041F1C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83E1A7C-4F42-F3CE-4881-4FA2E89A6EA3}"/>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250866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EC43-A4D7-9969-F3FF-175C827C09EF}"/>
              </a:ext>
            </a:extLst>
          </p:cNvPr>
          <p:cNvSpPr>
            <a:spLocks noGrp="1"/>
          </p:cNvSpPr>
          <p:nvPr>
            <p:ph type="title"/>
          </p:nvPr>
        </p:nvSpPr>
        <p:spPr/>
        <p:txBody>
          <a:bodyPr/>
          <a:lstStyle/>
          <a:p>
            <a:r>
              <a:rPr lang="en-US"/>
              <a:t>Click to edit Master title style</a:t>
            </a:r>
            <a:endParaRPr lang="az-Latn-AZ"/>
          </a:p>
        </p:txBody>
      </p:sp>
      <p:sp>
        <p:nvSpPr>
          <p:cNvPr id="3" name="Content Placeholder 2">
            <a:extLst>
              <a:ext uri="{FF2B5EF4-FFF2-40B4-BE49-F238E27FC236}">
                <a16:creationId xmlns:a16="http://schemas.microsoft.com/office/drawing/2014/main" id="{4CF12A5F-CC68-E27D-7E7A-C5C1B905FE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4" name="Content Placeholder 3">
            <a:extLst>
              <a:ext uri="{FF2B5EF4-FFF2-40B4-BE49-F238E27FC236}">
                <a16:creationId xmlns:a16="http://schemas.microsoft.com/office/drawing/2014/main" id="{A541796A-C588-2E30-FE98-D3A06CE65D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5" name="Date Placeholder 4">
            <a:extLst>
              <a:ext uri="{FF2B5EF4-FFF2-40B4-BE49-F238E27FC236}">
                <a16:creationId xmlns:a16="http://schemas.microsoft.com/office/drawing/2014/main" id="{BFCE32D3-04FF-373B-2743-A1A25F0BF06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7B58377-CF86-3B03-A0FD-F46A14DA307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15A98A0-2D33-993B-D3E2-01F345597318}"/>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155445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D6DB-1B2C-9D08-E3B0-6FF073FA4BE2}"/>
              </a:ext>
            </a:extLst>
          </p:cNvPr>
          <p:cNvSpPr>
            <a:spLocks noGrp="1"/>
          </p:cNvSpPr>
          <p:nvPr>
            <p:ph type="title"/>
          </p:nvPr>
        </p:nvSpPr>
        <p:spPr>
          <a:xfrm>
            <a:off x="629841" y="365126"/>
            <a:ext cx="7886700" cy="1325563"/>
          </a:xfrm>
        </p:spPr>
        <p:txBody>
          <a:bodyPr/>
          <a:lstStyle/>
          <a:p>
            <a:r>
              <a:rPr lang="en-US"/>
              <a:t>Click to edit Master title style</a:t>
            </a:r>
            <a:endParaRPr lang="az-Latn-AZ"/>
          </a:p>
        </p:txBody>
      </p:sp>
      <p:sp>
        <p:nvSpPr>
          <p:cNvPr id="3" name="Text Placeholder 2">
            <a:extLst>
              <a:ext uri="{FF2B5EF4-FFF2-40B4-BE49-F238E27FC236}">
                <a16:creationId xmlns:a16="http://schemas.microsoft.com/office/drawing/2014/main" id="{07F423CF-26E9-AA0D-EACB-9F36744B36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8E42121-3668-CAF8-C690-9ECEA858359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5" name="Text Placeholder 4">
            <a:extLst>
              <a:ext uri="{FF2B5EF4-FFF2-40B4-BE49-F238E27FC236}">
                <a16:creationId xmlns:a16="http://schemas.microsoft.com/office/drawing/2014/main" id="{479641F1-7A04-5D68-9F5A-457121B5B7C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FCE1DE6-64CE-001D-F7A9-5D3CEC4C86D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7" name="Date Placeholder 6">
            <a:extLst>
              <a:ext uri="{FF2B5EF4-FFF2-40B4-BE49-F238E27FC236}">
                <a16:creationId xmlns:a16="http://schemas.microsoft.com/office/drawing/2014/main" id="{BB4F09A2-EAD0-AAFD-8390-E69AA1DB216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9D99F887-00D1-1885-6A21-C485F35755D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77F3470D-7B5E-A881-9259-5A6AFD0854CD}"/>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65856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EA4C-580A-53ED-9FBC-7FE55B4D5CBE}"/>
              </a:ext>
            </a:extLst>
          </p:cNvPr>
          <p:cNvSpPr>
            <a:spLocks noGrp="1"/>
          </p:cNvSpPr>
          <p:nvPr>
            <p:ph type="title"/>
          </p:nvPr>
        </p:nvSpPr>
        <p:spPr/>
        <p:txBody>
          <a:bodyPr/>
          <a:lstStyle/>
          <a:p>
            <a:r>
              <a:rPr lang="en-US"/>
              <a:t>Click to edit Master title style</a:t>
            </a:r>
            <a:endParaRPr lang="az-Latn-AZ"/>
          </a:p>
        </p:txBody>
      </p:sp>
      <p:sp>
        <p:nvSpPr>
          <p:cNvPr id="3" name="Date Placeholder 2">
            <a:extLst>
              <a:ext uri="{FF2B5EF4-FFF2-40B4-BE49-F238E27FC236}">
                <a16:creationId xmlns:a16="http://schemas.microsoft.com/office/drawing/2014/main" id="{4CD64C93-294B-EBD4-A056-74A293F66BB8}"/>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7A4FFCB4-216A-79F6-0418-C3D1091362F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65680E9-E578-F91C-01B1-C2982538DB37}"/>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219981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FD181-998A-95DA-1DF4-403A7EFBBB5F}"/>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847C2D6-4CA8-7CC1-C5A3-D1A2F070D9A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589DA5C-E58F-1A82-E506-FDA4FDAA4F23}"/>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24672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474C-27F2-CF71-17BE-8FEBA28746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z-Latn-AZ"/>
          </a:p>
        </p:txBody>
      </p:sp>
      <p:sp>
        <p:nvSpPr>
          <p:cNvPr id="3" name="Content Placeholder 2">
            <a:extLst>
              <a:ext uri="{FF2B5EF4-FFF2-40B4-BE49-F238E27FC236}">
                <a16:creationId xmlns:a16="http://schemas.microsoft.com/office/drawing/2014/main" id="{9DB21A8F-8611-E04E-EDD8-7A50C74569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4" name="Text Placeholder 3">
            <a:extLst>
              <a:ext uri="{FF2B5EF4-FFF2-40B4-BE49-F238E27FC236}">
                <a16:creationId xmlns:a16="http://schemas.microsoft.com/office/drawing/2014/main" id="{EC34B76C-E3E6-AE05-D567-24398520AE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5FD5E1-5807-2D85-F790-C09E913C960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307ECD0-E854-FE08-BEBD-78D57CB0686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92104CE-0EAA-B8C6-6189-6CCA4AFCF97B}"/>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243624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8330-6CF1-9146-E006-D28E9FFA5B8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z-Latn-AZ"/>
          </a:p>
        </p:txBody>
      </p:sp>
      <p:sp>
        <p:nvSpPr>
          <p:cNvPr id="3" name="Picture Placeholder 2">
            <a:extLst>
              <a:ext uri="{FF2B5EF4-FFF2-40B4-BE49-F238E27FC236}">
                <a16:creationId xmlns:a16="http://schemas.microsoft.com/office/drawing/2014/main" id="{F0D065B3-64E7-0B7E-AE12-A6BF6165EF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z-Latn-AZ"/>
          </a:p>
        </p:txBody>
      </p:sp>
      <p:sp>
        <p:nvSpPr>
          <p:cNvPr id="4" name="Text Placeholder 3">
            <a:extLst>
              <a:ext uri="{FF2B5EF4-FFF2-40B4-BE49-F238E27FC236}">
                <a16:creationId xmlns:a16="http://schemas.microsoft.com/office/drawing/2014/main" id="{87C52A14-0C6F-2E86-4EC2-C7CB9DA989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A9386B4-8532-8F1D-17A9-753ADD226B2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EC72FB2-B4F8-3C7C-69DE-C2FC6E7A49C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5D84828-16A7-0DA2-5888-089313D73A38}"/>
              </a:ext>
            </a:extLst>
          </p:cNvPr>
          <p:cNvSpPr>
            <a:spLocks noGrp="1"/>
          </p:cNvSpPr>
          <p:nvPr>
            <p:ph type="sldNum" sz="quarter" idx="12"/>
          </p:nvPr>
        </p:nvSpPr>
        <p:spPr/>
        <p:txBody>
          <a:body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349060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D84F7-B48A-D040-527D-395A1B09B8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az-Latn-AZ"/>
          </a:p>
        </p:txBody>
      </p:sp>
      <p:sp>
        <p:nvSpPr>
          <p:cNvPr id="3" name="Text Placeholder 2">
            <a:extLst>
              <a:ext uri="{FF2B5EF4-FFF2-40B4-BE49-F238E27FC236}">
                <a16:creationId xmlns:a16="http://schemas.microsoft.com/office/drawing/2014/main" id="{5F497A3C-CF05-F424-9511-7F88E26FC0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4" name="Date Placeholder 3">
            <a:extLst>
              <a:ext uri="{FF2B5EF4-FFF2-40B4-BE49-F238E27FC236}">
                <a16:creationId xmlns:a16="http://schemas.microsoft.com/office/drawing/2014/main" id="{177780E5-765D-433F-33BB-77972B6FF8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n-US"/>
          </a:p>
        </p:txBody>
      </p:sp>
      <p:sp>
        <p:nvSpPr>
          <p:cNvPr id="5" name="Footer Placeholder 4">
            <a:extLst>
              <a:ext uri="{FF2B5EF4-FFF2-40B4-BE49-F238E27FC236}">
                <a16:creationId xmlns:a16="http://schemas.microsoft.com/office/drawing/2014/main" id="{3A439DFE-A823-BAC5-3916-FCD7D28BD52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3B820F7-50F7-6277-EF2D-421FA226D4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A9564D6-EF76-4814-94F7-24260AEDD7D4}" type="slidenum">
              <a:rPr lang="en-US" altLang="ru-RU" smtClean="0"/>
              <a:pPr/>
              <a:t>‹#›</a:t>
            </a:fld>
            <a:endParaRPr lang="en-US" altLang="ru-RU"/>
          </a:p>
        </p:txBody>
      </p:sp>
    </p:spTree>
    <p:extLst>
      <p:ext uri="{BB962C8B-B14F-4D97-AF65-F5344CB8AC3E}">
        <p14:creationId xmlns:p14="http://schemas.microsoft.com/office/powerpoint/2010/main" val="53000453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z-Latn-A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95" y="1501913"/>
            <a:ext cx="2328455" cy="1164228"/>
          </a:xfrm>
          <a:prstGeom prst="rect">
            <a:avLst/>
          </a:prstGeom>
        </p:spPr>
      </p:pic>
      <p:sp>
        <p:nvSpPr>
          <p:cNvPr id="8210" name="Freeform: Shape 8209">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343972" y="451044"/>
            <a:ext cx="1731437"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az-Latn-AZ"/>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0580" y="1113022"/>
            <a:ext cx="2650282" cy="141723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361" y="1327875"/>
            <a:ext cx="2302329" cy="875818"/>
          </a:xfrm>
          <a:prstGeom prst="rect">
            <a:avLst/>
          </a:prstGeom>
        </p:spPr>
      </p:pic>
      <p:sp>
        <p:nvSpPr>
          <p:cNvPr id="8212" name="Freeform: Shape 8211">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7100232" y="434000"/>
            <a:ext cx="1731438"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az-Latn-AZ"/>
          </a:p>
        </p:txBody>
      </p:sp>
      <p:sp>
        <p:nvSpPr>
          <p:cNvPr id="4" name="Прямоугольник 3"/>
          <p:cNvSpPr/>
          <p:nvPr/>
        </p:nvSpPr>
        <p:spPr>
          <a:xfrm>
            <a:off x="683568" y="3435767"/>
            <a:ext cx="3777544" cy="2741195"/>
          </a:xfrm>
          <a:prstGeom prst="rect">
            <a:avLst/>
          </a:prstGeom>
        </p:spPr>
        <p:txBody>
          <a:bodyPr vert="horz" lIns="91440" tIns="45720" rIns="91440" bIns="45720" rtlCol="0">
            <a:normAutofit/>
          </a:bodyPr>
          <a:lstStyle/>
          <a:p>
            <a:pPr marL="57150" indent="-228600" algn="ctr">
              <a:lnSpc>
                <a:spcPct val="90000"/>
              </a:lnSpc>
              <a:spcAft>
                <a:spcPts val="600"/>
              </a:spcAft>
              <a:buFont typeface="Arial" panose="020B0604020202020204" pitchFamily="34" charset="0"/>
              <a:buChar char="•"/>
            </a:pPr>
            <a:r>
              <a:rPr lang="en-US" sz="1600" b="1" dirty="0">
                <a:solidFill>
                  <a:schemeClr val="tx2">
                    <a:lumMod val="90000"/>
                    <a:lumOff val="10000"/>
                  </a:schemeClr>
                </a:solidFill>
                <a:latin typeface="Arial "/>
              </a:rPr>
              <a:t>INNOVATION IN TERMINOLOGY WITHIN MILITARY EDUCATION</a:t>
            </a:r>
          </a:p>
          <a:p>
            <a:pPr algn="ctr">
              <a:lnSpc>
                <a:spcPct val="90000"/>
              </a:lnSpc>
              <a:spcAft>
                <a:spcPts val="600"/>
              </a:spcAft>
            </a:pPr>
            <a:endParaRPr lang="en-US" sz="1600" b="1" dirty="0">
              <a:solidFill>
                <a:schemeClr val="tx2">
                  <a:lumMod val="90000"/>
                  <a:lumOff val="10000"/>
                </a:schemeClr>
              </a:solidFill>
              <a:latin typeface="Arial "/>
            </a:endParaRPr>
          </a:p>
          <a:p>
            <a:pPr marL="57150" indent="-228600" algn="ctr">
              <a:lnSpc>
                <a:spcPct val="90000"/>
              </a:lnSpc>
              <a:spcAft>
                <a:spcPts val="600"/>
              </a:spcAft>
              <a:buFont typeface="Arial" panose="020B0604020202020204" pitchFamily="34" charset="0"/>
              <a:buChar char="•"/>
            </a:pPr>
            <a:r>
              <a:rPr lang="en-US" sz="1600" b="1" dirty="0">
                <a:solidFill>
                  <a:schemeClr val="tx2">
                    <a:lumMod val="90000"/>
                    <a:lumOff val="10000"/>
                  </a:schemeClr>
                </a:solidFill>
                <a:latin typeface="Arial "/>
              </a:rPr>
              <a:t>NATO BILC MILITARY TERMINOLOGY CONFERENCE</a:t>
            </a:r>
          </a:p>
          <a:p>
            <a:pPr algn="ctr">
              <a:lnSpc>
                <a:spcPct val="90000"/>
              </a:lnSpc>
              <a:spcAft>
                <a:spcPts val="600"/>
              </a:spcAft>
            </a:pPr>
            <a:endParaRPr lang="en-US" sz="1600" b="1" dirty="0">
              <a:solidFill>
                <a:schemeClr val="tx2">
                  <a:lumMod val="90000"/>
                  <a:lumOff val="10000"/>
                </a:schemeClr>
              </a:solidFill>
              <a:latin typeface="Arial "/>
            </a:endParaRPr>
          </a:p>
          <a:p>
            <a:pPr marL="57150" indent="-228600" algn="ctr">
              <a:lnSpc>
                <a:spcPct val="90000"/>
              </a:lnSpc>
              <a:spcAft>
                <a:spcPts val="600"/>
              </a:spcAft>
              <a:buFont typeface="Arial" panose="020B0604020202020204" pitchFamily="34" charset="0"/>
              <a:buChar char="•"/>
            </a:pPr>
            <a:r>
              <a:rPr lang="en-US" sz="1600" b="1" dirty="0">
                <a:solidFill>
                  <a:schemeClr val="tx2">
                    <a:lumMod val="90000"/>
                    <a:lumOff val="10000"/>
                  </a:schemeClr>
                </a:solidFill>
                <a:latin typeface="Arial "/>
              </a:rPr>
              <a:t>8 – 12 APRIL, 2024</a:t>
            </a:r>
          </a:p>
          <a:p>
            <a:pPr marL="57150" indent="-228600" algn="ctr">
              <a:lnSpc>
                <a:spcPct val="90000"/>
              </a:lnSpc>
              <a:spcAft>
                <a:spcPts val="600"/>
              </a:spcAft>
              <a:buFont typeface="Arial" panose="020B0604020202020204" pitchFamily="34" charset="0"/>
              <a:buChar char="•"/>
            </a:pPr>
            <a:r>
              <a:rPr lang="en-US" sz="1600" b="1" dirty="0">
                <a:solidFill>
                  <a:schemeClr val="tx2">
                    <a:lumMod val="90000"/>
                    <a:lumOff val="10000"/>
                  </a:schemeClr>
                </a:solidFill>
                <a:latin typeface="Arial "/>
              </a:rPr>
              <a:t>STOCKHOLM, SWEDEN</a:t>
            </a:r>
          </a:p>
          <a:p>
            <a:pPr indent="-228600">
              <a:lnSpc>
                <a:spcPct val="90000"/>
              </a:lnSpc>
              <a:spcAft>
                <a:spcPts val="600"/>
              </a:spcAft>
              <a:buFont typeface="Arial" panose="020B0604020202020204" pitchFamily="34" charset="0"/>
              <a:buChar char="•"/>
            </a:pPr>
            <a:endParaRPr lang="en-US" sz="900" dirty="0">
              <a:effectLst/>
            </a:endParaRPr>
          </a:p>
        </p:txBody>
      </p:sp>
      <p:pic>
        <p:nvPicPr>
          <p:cNvPr id="19" name="Picture 11" descr="C:\Users\TIMUCHIN\Desktop\PNG\MMU.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82888" y="3764972"/>
            <a:ext cx="1432162" cy="18299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57624" y="2919002"/>
            <a:ext cx="1893804"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az-Latn-AZ"/>
          </a:p>
        </p:txBody>
      </p:sp>
      <p:sp>
        <p:nvSpPr>
          <p:cNvPr id="8197" name="Прямоугольник 1"/>
          <p:cNvSpPr>
            <a:spLocks noChangeArrowheads="1"/>
          </p:cNvSpPr>
          <p:nvPr/>
        </p:nvSpPr>
        <p:spPr bwMode="auto">
          <a:xfrm>
            <a:off x="288925" y="4868863"/>
            <a:ext cx="3275013" cy="936625"/>
          </a:xfrm>
          <a:prstGeom prst="rect">
            <a:avLst/>
          </a:prstGeom>
          <a:noFill/>
          <a:ln w="12700" algn="ctr">
            <a:noFill/>
            <a:round/>
            <a:headEnd/>
            <a:tailEnd/>
          </a:ln>
          <a:effectLst>
            <a:outerShdw dist="45791" dir="2021404" algn="ctr" rotWithShape="0">
              <a:srgbClr val="9999FF"/>
            </a:outerShdw>
          </a:effectLst>
        </p:spPr>
        <p:txBody>
          <a:bodyPr>
            <a:spAutoFit/>
          </a:bodyPr>
          <a:lstStyle/>
          <a:p>
            <a:pPr algn="ctr">
              <a:buFont typeface="Wingdings" pitchFamily="2" charset="2"/>
              <a:buChar char="Ø"/>
              <a:defRPr/>
            </a:pPr>
            <a:endParaRPr lang="ru-RU" altLang="ru-RU"/>
          </a:p>
        </p:txBody>
      </p:sp>
      <p:sp>
        <p:nvSpPr>
          <p:cNvPr id="8199" name="Прямоугольник 1"/>
          <p:cNvSpPr>
            <a:spLocks noChangeArrowheads="1"/>
          </p:cNvSpPr>
          <p:nvPr/>
        </p:nvSpPr>
        <p:spPr bwMode="auto">
          <a:xfrm>
            <a:off x="288925" y="4868863"/>
            <a:ext cx="3275013" cy="936625"/>
          </a:xfrm>
          <a:prstGeom prst="rect">
            <a:avLst/>
          </a:prstGeom>
          <a:noFill/>
          <a:ln w="12700" algn="ctr">
            <a:noFill/>
            <a:round/>
            <a:headEnd/>
            <a:tailEnd/>
          </a:ln>
          <a:effectLst>
            <a:outerShdw dist="45791" dir="2021404" algn="ctr" rotWithShape="0">
              <a:srgbClr val="9999FF"/>
            </a:outerShdw>
          </a:effectLst>
        </p:spPr>
        <p:txBody>
          <a:bodyPr>
            <a:spAutoFit/>
          </a:bodyPr>
          <a:lstStyle/>
          <a:p>
            <a:pPr algn="ctr">
              <a:buFont typeface="Wingdings" pitchFamily="2" charset="2"/>
              <a:buChar char="Ø"/>
              <a:defRPr/>
            </a:pPr>
            <a:endParaRPr lang="ru-RU" altLang="ru-RU"/>
          </a:p>
        </p:txBody>
      </p:sp>
      <p:grpSp>
        <p:nvGrpSpPr>
          <p:cNvPr id="12" name="Группа 11"/>
          <p:cNvGrpSpPr/>
          <p:nvPr/>
        </p:nvGrpSpPr>
        <p:grpSpPr>
          <a:xfrm>
            <a:off x="6732240" y="3284986"/>
            <a:ext cx="2099430" cy="2520502"/>
            <a:chOff x="2345163" y="3206869"/>
            <a:chExt cx="7310252" cy="1041780"/>
          </a:xfrm>
        </p:grpSpPr>
        <p:sp>
          <p:nvSpPr>
            <p:cNvPr id="15" name="TextBox 14"/>
            <p:cNvSpPr txBox="1"/>
            <p:nvPr/>
          </p:nvSpPr>
          <p:spPr>
            <a:xfrm>
              <a:off x="2529571" y="3206869"/>
              <a:ext cx="7125844" cy="187627"/>
            </a:xfrm>
            <a:prstGeom prst="rect">
              <a:avLst/>
            </a:prstGeom>
            <a:noFill/>
          </p:spPr>
          <p:txBody>
            <a:bodyPr wrap="square" rtlCol="0">
              <a:spAutoFit/>
            </a:bodyPr>
            <a:lstStyle/>
            <a:p>
              <a:pPr algn="ctr" defTabSz="241402">
                <a:spcAft>
                  <a:spcPts val="360"/>
                </a:spcAft>
              </a:pPr>
              <a:r>
                <a:rPr lang="en-US" sz="1600" b="1" i="1" kern="1200" dirty="0">
                  <a:solidFill>
                    <a:schemeClr val="accent4">
                      <a:lumMod val="75000"/>
                    </a:schemeClr>
                  </a:solidFill>
                  <a:latin typeface="Arial" panose="020B0604020202020204" pitchFamily="34" charset="0"/>
                  <a:ea typeface="+mn-ea"/>
                  <a:cs typeface="Arial" panose="020B0604020202020204" pitchFamily="34" charset="0"/>
                </a:rPr>
                <a:t>Rena </a:t>
              </a:r>
              <a:r>
                <a:rPr lang="en-US" sz="1600" b="1" i="1" kern="1200" dirty="0" err="1">
                  <a:solidFill>
                    <a:schemeClr val="accent4">
                      <a:lumMod val="75000"/>
                    </a:schemeClr>
                  </a:solidFill>
                  <a:latin typeface="Arial" panose="020B0604020202020204" pitchFamily="34" charset="0"/>
                  <a:ea typeface="+mn-ea"/>
                  <a:cs typeface="Arial" panose="020B0604020202020204" pitchFamily="34" charset="0"/>
                </a:rPr>
                <a:t>Mamedova</a:t>
              </a:r>
              <a:r>
                <a:rPr lang="en-US" sz="1600" b="1" i="1" kern="1200" dirty="0">
                  <a:solidFill>
                    <a:schemeClr val="accent4">
                      <a:lumMod val="75000"/>
                    </a:schemeClr>
                  </a:solidFill>
                  <a:latin typeface="Arial" panose="020B0604020202020204" pitchFamily="34" charset="0"/>
                  <a:ea typeface="+mn-ea"/>
                  <a:cs typeface="Arial" panose="020B0604020202020204" pitchFamily="34" charset="0"/>
                </a:rPr>
                <a:t> </a:t>
              </a:r>
              <a:endParaRPr lang="ru-RU" sz="6600" b="1" i="1" dirty="0">
                <a:solidFill>
                  <a:schemeClr val="accent4">
                    <a:lumMod val="7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2345163" y="3515200"/>
              <a:ext cx="7310252" cy="733449"/>
            </a:xfrm>
            <a:prstGeom prst="rect">
              <a:avLst/>
            </a:prstGeom>
            <a:noFill/>
          </p:spPr>
          <p:txBody>
            <a:bodyPr wrap="square" rtlCol="0">
              <a:spAutoFit/>
            </a:bodyPr>
            <a:lstStyle/>
            <a:p>
              <a:pPr algn="ctr" defTabSz="241402">
                <a:spcAft>
                  <a:spcPts val="360"/>
                </a:spcAft>
              </a:pPr>
              <a:r>
                <a:rPr lang="en-US" sz="1600" b="1" kern="1200" dirty="0">
                  <a:solidFill>
                    <a:schemeClr val="accent4">
                      <a:lumMod val="75000"/>
                    </a:schemeClr>
                  </a:solidFill>
                  <a:latin typeface="Arial" panose="020B0604020202020204" pitchFamily="34" charset="0"/>
                  <a:ea typeface="+mn-ea"/>
                  <a:cs typeface="Arial" panose="020B0604020202020204" pitchFamily="34" charset="0"/>
                </a:rPr>
                <a:t>National Defense University of the Ministry of Defense of the Republic of Azerbaijan</a:t>
              </a:r>
              <a:endParaRPr lang="ru-RU" sz="6600" b="1" dirty="0">
                <a:solidFill>
                  <a:schemeClr val="accent4">
                    <a:lumMod val="75000"/>
                  </a:schemeClr>
                </a:solidFill>
                <a:latin typeface="Arial" panose="020B0604020202020204" pitchFamily="34" charset="0"/>
                <a:cs typeface="Arial" panose="020B0604020202020204" pitchFamily="34" charset="0"/>
              </a:endParaRPr>
            </a:p>
          </p:txBody>
        </p:sp>
      </p:gr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797" y="808644"/>
            <a:ext cx="1353714" cy="677984"/>
          </a:xfrm>
          <a:prstGeom prst="rect">
            <a:avLst/>
          </a:prstGeom>
        </p:spPr>
      </p:pic>
      <p:pic>
        <p:nvPicPr>
          <p:cNvPr id="4"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405" y="792294"/>
            <a:ext cx="1388667" cy="694334"/>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67" y="643467"/>
            <a:ext cx="4270465" cy="991986"/>
          </a:xfrm>
          <a:prstGeom prst="rect">
            <a:avLst/>
          </a:prstGeom>
        </p:spPr>
      </p:pic>
      <p:sp>
        <p:nvSpPr>
          <p:cNvPr id="9" name="Прямоугольник 8"/>
          <p:cNvSpPr/>
          <p:nvPr/>
        </p:nvSpPr>
        <p:spPr>
          <a:xfrm>
            <a:off x="739961" y="1807100"/>
            <a:ext cx="7436550" cy="471539"/>
          </a:xfrm>
          <a:prstGeom prst="rect">
            <a:avLst/>
          </a:prstGeom>
        </p:spPr>
        <p:txBody>
          <a:bodyPr wrap="square">
            <a:spAutoFit/>
          </a:bodyPr>
          <a:lstStyle/>
          <a:p>
            <a:pPr algn="ctr" defTabSz="804672">
              <a:spcAft>
                <a:spcPts val="600"/>
              </a:spcAft>
            </a:pPr>
            <a:r>
              <a:rPr lang="en-US" sz="2464" b="1" kern="1200" dirty="0">
                <a:solidFill>
                  <a:srgbClr val="006500"/>
                </a:solidFill>
                <a:latin typeface="Times New Roman" panose="02020603050405020304" pitchFamily="18" charset="0"/>
                <a:ea typeface="+mn-ea"/>
                <a:cs typeface="Times New Roman" panose="02020603050405020304" pitchFamily="18" charset="0"/>
              </a:rPr>
              <a:t>III. By structure (one-part, two-part, multi-part)</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0795" y="2541305"/>
            <a:ext cx="2706980" cy="2769476"/>
          </a:xfrm>
          <a:prstGeom prst="rect">
            <a:avLst/>
          </a:prstGeom>
        </p:spPr>
        <p:txBody>
          <a:bodyPr wrap="square">
            <a:spAutoFit/>
          </a:bodyPr>
          <a:lstStyle/>
          <a:p>
            <a:pPr algn="ctr" defTabSz="804672">
              <a:spcAft>
                <a:spcPts val="600"/>
              </a:spcAft>
            </a:pPr>
            <a:r>
              <a:rPr lang="tr-TR" sz="2112" b="1" kern="1200" dirty="0">
                <a:solidFill>
                  <a:srgbClr val="0057A5"/>
                </a:solidFill>
                <a:latin typeface="Times New Roman" panose="02020603050405020304" pitchFamily="18" charset="0"/>
                <a:ea typeface="+mn-ea"/>
                <a:cs typeface="Times New Roman" panose="02020603050405020304" pitchFamily="18" charset="0"/>
              </a:rPr>
              <a:t>Definition of Complex Formations</a:t>
            </a:r>
            <a:endParaRPr lang="en-US" sz="2112" b="1" kern="1200" dirty="0">
              <a:solidFill>
                <a:srgbClr val="0057A5"/>
              </a:solidFill>
              <a:latin typeface="Times New Roman" panose="02020603050405020304" pitchFamily="18" charset="0"/>
              <a:ea typeface="+mn-ea"/>
              <a:cs typeface="Times New Roman" panose="02020603050405020304" pitchFamily="18" charset="0"/>
            </a:endParaRPr>
          </a:p>
          <a:p>
            <a:pPr algn="ctr" defTabSz="804672">
              <a:spcAft>
                <a:spcPts val="600"/>
              </a:spcAft>
            </a:pPr>
            <a:r>
              <a:rPr lang="en-US" sz="2112" i="1" kern="1200" dirty="0">
                <a:solidFill>
                  <a:srgbClr val="0057A5"/>
                </a:solidFill>
                <a:latin typeface="Times New Roman" panose="02020603050405020304" pitchFamily="18" charset="0"/>
                <a:ea typeface="+mn-ea"/>
                <a:cs typeface="Times New Roman" panose="02020603050405020304" pitchFamily="18" charset="0"/>
              </a:rPr>
              <a:t>Complex formations in vocabulary refer to words structured as one-part, two-part, or multi-part, according to </a:t>
            </a:r>
            <a:r>
              <a:rPr lang="en-US" sz="2112" i="1" kern="1200" dirty="0" err="1">
                <a:solidFill>
                  <a:srgbClr val="0057A5"/>
                </a:solidFill>
                <a:latin typeface="Times New Roman" panose="02020603050405020304" pitchFamily="18" charset="0"/>
                <a:ea typeface="+mn-ea"/>
                <a:cs typeface="Times New Roman" panose="02020603050405020304" pitchFamily="18" charset="0"/>
              </a:rPr>
              <a:t>T.I.Arbekova</a:t>
            </a:r>
            <a:r>
              <a:rPr lang="en-US" sz="2112" i="1" kern="1200" dirty="0">
                <a:solidFill>
                  <a:srgbClr val="0057A5"/>
                </a:solidFill>
                <a:latin typeface="Times New Roman" panose="02020603050405020304" pitchFamily="18" charset="0"/>
                <a:ea typeface="+mn-ea"/>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22412" y="2569464"/>
            <a:ext cx="2564758" cy="3419526"/>
          </a:xfrm>
          <a:prstGeom prst="rect">
            <a:avLst/>
          </a:prstGeom>
        </p:spPr>
        <p:txBody>
          <a:bodyPr wrap="square">
            <a:spAutoFit/>
          </a:bodyPr>
          <a:lstStyle/>
          <a:p>
            <a:pPr algn="ctr" defTabSz="804672">
              <a:spcAft>
                <a:spcPts val="600"/>
              </a:spcAft>
            </a:pPr>
            <a:r>
              <a:rPr lang="tr-TR" sz="2112" b="1" kern="1200" dirty="0">
                <a:solidFill>
                  <a:srgbClr val="B30000"/>
                </a:solidFill>
                <a:latin typeface="Times New Roman" panose="02020603050405020304" pitchFamily="18" charset="0"/>
                <a:ea typeface="+mn-ea"/>
                <a:cs typeface="Times New Roman" panose="02020603050405020304" pitchFamily="18" charset="0"/>
              </a:rPr>
              <a:t>One-Part Structures</a:t>
            </a:r>
            <a:endParaRPr lang="en-US" sz="2112" i="1" kern="1200" dirty="0">
              <a:solidFill>
                <a:srgbClr val="B30000"/>
              </a:solidFill>
              <a:latin typeface="Times New Roman" panose="02020603050405020304" pitchFamily="18" charset="0"/>
              <a:ea typeface="+mn-ea"/>
              <a:cs typeface="Times New Roman" panose="02020603050405020304" pitchFamily="18" charset="0"/>
            </a:endParaRPr>
          </a:p>
          <a:p>
            <a:pPr algn="ctr" defTabSz="804672">
              <a:spcAft>
                <a:spcPts val="600"/>
              </a:spcAft>
            </a:pPr>
            <a:r>
              <a:rPr lang="en-US" sz="2112" i="1" kern="1200" dirty="0">
                <a:solidFill>
                  <a:srgbClr val="B30000"/>
                </a:solidFill>
                <a:latin typeface="Times New Roman" panose="02020603050405020304" pitchFamily="18" charset="0"/>
                <a:ea typeface="+mn-ea"/>
                <a:cs typeface="Times New Roman" panose="02020603050405020304" pitchFamily="18" charset="0"/>
              </a:rPr>
              <a:t>One-part structures in complex vocabulary formations consist of words with a single component or root, showcasing the simplest form of structural complexity.</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971809" y="2541305"/>
            <a:ext cx="2641395" cy="3744551"/>
          </a:xfrm>
          <a:prstGeom prst="rect">
            <a:avLst/>
          </a:prstGeom>
        </p:spPr>
        <p:txBody>
          <a:bodyPr wrap="square">
            <a:spAutoFit/>
          </a:bodyPr>
          <a:lstStyle/>
          <a:p>
            <a:pPr algn="ctr" defTabSz="804672">
              <a:spcAft>
                <a:spcPts val="600"/>
              </a:spcAft>
            </a:pPr>
            <a:r>
              <a:rPr lang="tr-TR" sz="2112" b="1" kern="1200" dirty="0">
                <a:solidFill>
                  <a:srgbClr val="00B050"/>
                </a:solidFill>
                <a:latin typeface="Times New Roman" panose="02020603050405020304" pitchFamily="18" charset="0"/>
                <a:ea typeface="+mn-ea"/>
                <a:cs typeface="Times New Roman" panose="02020603050405020304" pitchFamily="18" charset="0"/>
              </a:rPr>
              <a:t>Two-Part and Multi-Part Structures</a:t>
            </a:r>
            <a:endParaRPr lang="en-US" sz="2112" b="1" kern="1200" dirty="0">
              <a:solidFill>
                <a:srgbClr val="00B050"/>
              </a:solidFill>
              <a:latin typeface="Times New Roman" panose="02020603050405020304" pitchFamily="18" charset="0"/>
              <a:ea typeface="+mn-ea"/>
              <a:cs typeface="Times New Roman" panose="02020603050405020304" pitchFamily="18" charset="0"/>
            </a:endParaRPr>
          </a:p>
          <a:p>
            <a:pPr algn="ctr" defTabSz="804672">
              <a:spcAft>
                <a:spcPts val="600"/>
              </a:spcAft>
            </a:pPr>
            <a:r>
              <a:rPr lang="en-US" sz="2112" i="1" kern="1200" dirty="0">
                <a:solidFill>
                  <a:srgbClr val="00B050"/>
                </a:solidFill>
                <a:latin typeface="Times New Roman" panose="02020603050405020304" pitchFamily="18" charset="0"/>
                <a:ea typeface="+mn-ea"/>
                <a:cs typeface="Times New Roman" panose="02020603050405020304" pitchFamily="18" charset="0"/>
              </a:rPr>
              <a:t>Two-part and multi-part structures involve words formed by combining two or more parts, highlighting more intricate and diverse vocabulary formations.</a:t>
            </a:r>
            <a:endParaRPr lang="en-US" sz="24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4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a:xfrm>
            <a:off x="372619" y="2151253"/>
            <a:ext cx="4199381" cy="4346659"/>
          </a:xfrm>
          <a:prstGeom prst="rect">
            <a:avLst/>
          </a:prstGeom>
        </p:spPr>
        <p:txBody>
          <a:bodyPr vert="horz" lIns="91440" tIns="45720" rIns="91440" bIns="45720" rtlCol="0" anchor="ctr">
            <a:normAutofit/>
          </a:bodyPr>
          <a:lstStyle/>
          <a:p>
            <a:pPr>
              <a:lnSpc>
                <a:spcPct val="90000"/>
              </a:lnSpc>
              <a:spcAft>
                <a:spcPts val="600"/>
              </a:spcAft>
            </a:pPr>
            <a:r>
              <a:rPr lang="en-US" sz="1600" i="1" dirty="0">
                <a:latin typeface="Arial "/>
              </a:rPr>
              <a:t>In exploring military terminology, it's important to recognize the stylistic characteristics that shape the language used. This includes neutral terms, which are straightforward and objective, and emotionally charged terms, which evoke strong feelings and associations. For example, neutral terms like 'ammunition' and 'vehicle' convey factual information, while emotionally charged terms like 'casualty' and 'ambush' carry a sense of urgency and intensity. Understanding the different stylistic characteristics of military terms provides insight into how language is used to convey information and evoke specific reactions. By delving into these nuances, we can gain a deeper appreciation for the impact of military vocabulary on communication and perception.</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descr="A black background with blue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567" y="1458215"/>
            <a:ext cx="3298075" cy="766109"/>
          </a:xfrm>
          <a:prstGeom prst="rect">
            <a:avLst/>
          </a:prstGeom>
        </p:spPr>
      </p:pic>
      <p:sp>
        <p:nvSpPr>
          <p:cNvPr id="26" name="Rectangle 2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descr="A blue and black flag with white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2567" y="4143103"/>
            <a:ext cx="3296677" cy="1648338"/>
          </a:xfrm>
          <a:prstGeom prst="rect">
            <a:avLst/>
          </a:prstGeom>
        </p:spPr>
      </p:pic>
      <p:pic>
        <p:nvPicPr>
          <p:cNvPr id="4" name="Рисунок 2" descr="A flag with a white crescent and a star&#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60982"/>
            <a:ext cx="1570796" cy="785398"/>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11970AB-FF9A-B4B5-32C9-53D6DA8740D6}"/>
              </a:ext>
            </a:extLst>
          </p:cNvPr>
          <p:cNvSpPr txBox="1"/>
          <p:nvPr/>
        </p:nvSpPr>
        <p:spPr>
          <a:xfrm>
            <a:off x="564334" y="460982"/>
            <a:ext cx="3603139" cy="1569660"/>
          </a:xfrm>
          <a:prstGeom prst="rect">
            <a:avLst/>
          </a:prstGeom>
          <a:noFill/>
        </p:spPr>
        <p:txBody>
          <a:bodyPr wrap="square" rtlCol="0">
            <a:spAutoFit/>
          </a:bodyPr>
          <a:lstStyle/>
          <a:p>
            <a:pPr algn="ctr"/>
            <a:r>
              <a:rPr lang="en-US" sz="2400" dirty="0">
                <a:solidFill>
                  <a:schemeClr val="accent4">
                    <a:lumMod val="50000"/>
                  </a:schemeClr>
                </a:solidFill>
                <a:latin typeface="Arial "/>
              </a:rPr>
              <a:t>IV. By stylistic characteristics (neutral and emotionally charged lexical units)</a:t>
            </a:r>
            <a:endParaRPr lang="az-Latn-AZ" dirty="0"/>
          </a:p>
        </p:txBody>
      </p:sp>
    </p:spTree>
    <p:extLst>
      <p:ext uri="{BB962C8B-B14F-4D97-AF65-F5344CB8AC3E}">
        <p14:creationId xmlns:p14="http://schemas.microsoft.com/office/powerpoint/2010/main" val="179398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F4B7F5-E323-73B0-4764-8EA8E44276A0}"/>
              </a:ext>
            </a:extLst>
          </p:cNvPr>
          <p:cNvSpPr txBox="1"/>
          <p:nvPr/>
        </p:nvSpPr>
        <p:spPr>
          <a:xfrm>
            <a:off x="399011" y="3930305"/>
            <a:ext cx="2896470" cy="24372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dirty="0">
                <a:solidFill>
                  <a:schemeClr val="accent4">
                    <a:lumMod val="50000"/>
                  </a:schemeClr>
                </a:solidFill>
                <a:latin typeface="+mj-lt"/>
                <a:ea typeface="+mj-ea"/>
                <a:cs typeface="+mj-cs"/>
              </a:rPr>
              <a:t>Conclusion</a:t>
            </a:r>
          </a:p>
          <a:p>
            <a:pPr>
              <a:lnSpc>
                <a:spcPct val="90000"/>
              </a:lnSpc>
              <a:spcBef>
                <a:spcPct val="0"/>
              </a:spcBef>
              <a:spcAft>
                <a:spcPts val="600"/>
              </a:spcAft>
            </a:pPr>
            <a:endParaRPr lang="en-US" sz="3100" dirty="0">
              <a:latin typeface="+mj-lt"/>
              <a:ea typeface="+mj-ea"/>
              <a:cs typeface="+mj-cs"/>
            </a:endParaRPr>
          </a:p>
        </p:txBody>
      </p:sp>
      <p:sp>
        <p:nvSpPr>
          <p:cNvPr id="32" name="Rectangle 3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descr="A blue and black flag with whit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27" y="1317257"/>
            <a:ext cx="2501841" cy="1250920"/>
          </a:xfrm>
          <a:prstGeom prst="rect">
            <a:avLst/>
          </a:prstGeom>
        </p:spPr>
      </p:pic>
      <p:pic>
        <p:nvPicPr>
          <p:cNvPr id="4" name="Рисунок 2" descr="A flag with a white crescent and a star&#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264132"/>
            <a:ext cx="2502714" cy="1251357"/>
          </a:xfrm>
          <a:prstGeom prst="rect">
            <a:avLst/>
          </a:prstGeom>
        </p:spPr>
      </p:pic>
      <p:sp>
        <p:nvSpPr>
          <p:cNvPr id="36" name="Rectangle 3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452190" y="5131782"/>
            <a:ext cx="219456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a:xfrm>
            <a:off x="3872039" y="3753016"/>
            <a:ext cx="4940186" cy="2844336"/>
          </a:xfrm>
          <a:prstGeom prst="rect">
            <a:avLst/>
          </a:prstGeom>
        </p:spPr>
        <p:txBody>
          <a:bodyPr vert="horz" lIns="91440" tIns="45720" rIns="91440" bIns="45720" rtlCol="0" anchor="ctr">
            <a:normAutofit fontScale="92500" lnSpcReduction="10000"/>
          </a:bodyPr>
          <a:lstStyle/>
          <a:p>
            <a:pPr indent="-228600" algn="ctr">
              <a:lnSpc>
                <a:spcPct val="90000"/>
              </a:lnSpc>
              <a:spcAft>
                <a:spcPts val="600"/>
              </a:spcAft>
              <a:buFont typeface="Arial" panose="020B0604020202020204" pitchFamily="34" charset="0"/>
              <a:buChar char="•"/>
            </a:pPr>
            <a:endParaRPr lang="en-US" sz="1400" dirty="0"/>
          </a:p>
          <a:p>
            <a:pPr algn="ctr">
              <a:lnSpc>
                <a:spcPct val="90000"/>
              </a:lnSpc>
              <a:spcAft>
                <a:spcPts val="600"/>
              </a:spcAft>
            </a:pPr>
            <a:r>
              <a:rPr lang="en-US" dirty="0">
                <a:latin typeface="Arial "/>
              </a:rPr>
              <a:t>It should be noted that the development of science and technology, conducting new developments in the military sphere, improving existing models’ equipment and weapons is reflected in lexical composition of the language. Pursuit to accurate and concise transmission of information, characteristic of both oral and for written speech, allows you to identify most common methods information of complex terms, as well as certain trends in the use of military terms in texts.</a:t>
            </a:r>
          </a:p>
        </p:txBody>
      </p:sp>
      <p:pic>
        <p:nvPicPr>
          <p:cNvPr id="26" name="Рисунок 6">
            <a:extLst>
              <a:ext uri="{FF2B5EF4-FFF2-40B4-BE49-F238E27FC236}">
                <a16:creationId xmlns:a16="http://schemas.microsoft.com/office/drawing/2014/main" id="{B44EC2A1-0D7D-BC28-D380-C701D0839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056" y="195168"/>
            <a:ext cx="4830552" cy="1122089"/>
          </a:xfrm>
          <a:prstGeom prst="rect">
            <a:avLst/>
          </a:prstGeom>
        </p:spPr>
      </p:pic>
    </p:spTree>
    <p:extLst>
      <p:ext uri="{BB962C8B-B14F-4D97-AF65-F5344CB8AC3E}">
        <p14:creationId xmlns:p14="http://schemas.microsoft.com/office/powerpoint/2010/main" val="117643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5861AFF-3522-4704-9245-9C78B6945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44" name="Rectangle 4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348860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3772" y="2524721"/>
            <a:ext cx="2957995" cy="367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200" b="1" dirty="0">
                <a:solidFill>
                  <a:schemeClr val="accent4">
                    <a:lumMod val="60000"/>
                    <a:lumOff val="40000"/>
                  </a:schemeClr>
                </a:solidFill>
                <a:latin typeface="Arial "/>
              </a:rPr>
              <a:t>Question?</a:t>
            </a:r>
          </a:p>
        </p:txBody>
      </p:sp>
      <p:sp>
        <p:nvSpPr>
          <p:cNvPr id="50" name="Rectangle 49">
            <a:extLst>
              <a:ext uri="{FF2B5EF4-FFF2-40B4-BE49-F238E27FC236}">
                <a16:creationId xmlns:a16="http://schemas.microsoft.com/office/drawing/2014/main" id="{DF909CAE-F41A-4061-A316-864DC2A71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0416" y="650055"/>
            <a:ext cx="4144934" cy="5634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85932"/>
            <a:ext cx="1199355" cy="599677"/>
          </a:xfrm>
          <a:prstGeom prst="rect">
            <a:avLst/>
          </a:prstGeom>
        </p:spPr>
      </p:pic>
      <p:pic>
        <p:nvPicPr>
          <p:cNvPr id="5"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876" y="2050053"/>
            <a:ext cx="2044711" cy="1635769"/>
          </a:xfrm>
          <a:prstGeom prst="rect">
            <a:avLst/>
          </a:prstGeom>
        </p:spPr>
      </p:pic>
      <p:pic>
        <p:nvPicPr>
          <p:cNvPr id="4"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0871" y="985931"/>
            <a:ext cx="1199355" cy="599677"/>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1" y="3990062"/>
            <a:ext cx="3788226" cy="879966"/>
          </a:xfrm>
          <a:prstGeom prst="rect">
            <a:avLst/>
          </a:prstGeom>
        </p:spPr>
      </p:pic>
      <p:cxnSp>
        <p:nvCxnSpPr>
          <p:cNvPr id="52" name="Straight Connector 5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1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164663"/>
            <a:ext cx="2501841" cy="1250920"/>
          </a:xfrm>
          <a:prstGeom prst="rect">
            <a:avLst/>
          </a:prstGeom>
        </p:spPr>
      </p:pic>
      <p:pic>
        <p:nvPicPr>
          <p:cNvPr id="4"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797" y="1164443"/>
            <a:ext cx="2502714" cy="125135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817" y="1339016"/>
            <a:ext cx="2388616" cy="865848"/>
          </a:xfrm>
          <a:prstGeom prst="rect">
            <a:avLst/>
          </a:prstGeom>
        </p:spPr>
      </p:pic>
      <p:sp>
        <p:nvSpPr>
          <p:cNvPr id="20" name="Rectangle 1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452190" y="5131782"/>
            <a:ext cx="219456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a:xfrm>
            <a:off x="3872039" y="3930305"/>
            <a:ext cx="4940186" cy="2437244"/>
          </a:xfrm>
          <a:prstGeom prst="rect">
            <a:avLst/>
          </a:prstGeom>
        </p:spPr>
        <p:txBody>
          <a:bodyPr vert="horz" lIns="91440" tIns="45720" rIns="91440" bIns="45720" rtlCol="0" anchor="ctr">
            <a:normAutofit lnSpcReduction="10000"/>
          </a:bodyPr>
          <a:lstStyle/>
          <a:p>
            <a:pPr>
              <a:lnSpc>
                <a:spcPct val="90000"/>
              </a:lnSpc>
              <a:spcAft>
                <a:spcPts val="600"/>
              </a:spcAft>
            </a:pPr>
            <a:r>
              <a:rPr lang="en-US" sz="1700" dirty="0"/>
              <a:t> </a:t>
            </a:r>
            <a:r>
              <a:rPr lang="en-US" sz="2400" b="1" dirty="0">
                <a:solidFill>
                  <a:schemeClr val="accent4">
                    <a:lumMod val="75000"/>
                  </a:schemeClr>
                </a:solidFill>
                <a:latin typeface="Arial "/>
              </a:rPr>
              <a:t>Contents</a:t>
            </a:r>
            <a:endParaRPr lang="en-US" sz="2000" b="1" dirty="0">
              <a:solidFill>
                <a:schemeClr val="accent4">
                  <a:lumMod val="75000"/>
                </a:schemeClr>
              </a:solidFill>
              <a:latin typeface="Arial "/>
            </a:endParaRPr>
          </a:p>
          <a:p>
            <a:pPr>
              <a:lnSpc>
                <a:spcPct val="90000"/>
              </a:lnSpc>
              <a:spcAft>
                <a:spcPts val="600"/>
              </a:spcAft>
            </a:pPr>
            <a:endParaRPr lang="en-US" dirty="0">
              <a:latin typeface="Arial "/>
            </a:endParaRPr>
          </a:p>
          <a:p>
            <a:pPr>
              <a:lnSpc>
                <a:spcPct val="90000"/>
              </a:lnSpc>
              <a:spcAft>
                <a:spcPts val="600"/>
              </a:spcAft>
            </a:pPr>
            <a:r>
              <a:rPr lang="en-US" sz="2000" dirty="0">
                <a:latin typeface="Arial "/>
              </a:rPr>
              <a:t> 1. Introduction</a:t>
            </a:r>
          </a:p>
          <a:p>
            <a:pPr>
              <a:lnSpc>
                <a:spcPct val="90000"/>
              </a:lnSpc>
              <a:spcAft>
                <a:spcPts val="600"/>
              </a:spcAft>
            </a:pPr>
            <a:r>
              <a:rPr lang="en-US" sz="2000" dirty="0">
                <a:latin typeface="Arial "/>
              </a:rPr>
              <a:t> 2. The Importance of Military Vocabulary</a:t>
            </a:r>
          </a:p>
          <a:p>
            <a:pPr>
              <a:lnSpc>
                <a:spcPct val="90000"/>
              </a:lnSpc>
              <a:spcAft>
                <a:spcPts val="600"/>
              </a:spcAft>
            </a:pPr>
            <a:r>
              <a:rPr lang="en-US" sz="2000" dirty="0">
                <a:latin typeface="Arial "/>
              </a:rPr>
              <a:t> 3. Scope and Significance</a:t>
            </a:r>
          </a:p>
          <a:p>
            <a:pPr>
              <a:lnSpc>
                <a:spcPct val="90000"/>
              </a:lnSpc>
              <a:spcAft>
                <a:spcPts val="600"/>
              </a:spcAft>
            </a:pPr>
            <a:r>
              <a:rPr lang="en-US" sz="2000" dirty="0">
                <a:latin typeface="Arial "/>
              </a:rPr>
              <a:t> 4. Terminology Classification</a:t>
            </a:r>
          </a:p>
          <a:p>
            <a:pPr>
              <a:lnSpc>
                <a:spcPct val="90000"/>
              </a:lnSpc>
              <a:spcAft>
                <a:spcPts val="600"/>
              </a:spcAft>
            </a:pPr>
            <a:r>
              <a:rPr lang="en-US" sz="2000" dirty="0">
                <a:latin typeface="Arial "/>
              </a:rPr>
              <a:t> 5. Conclusion</a:t>
            </a:r>
            <a:endParaRPr lang="en-US" dirty="0">
              <a:latin typeface="Arial "/>
            </a:endParaRPr>
          </a:p>
        </p:txBody>
      </p:sp>
    </p:spTree>
    <p:extLst>
      <p:ext uri="{BB962C8B-B14F-4D97-AF65-F5344CB8AC3E}">
        <p14:creationId xmlns:p14="http://schemas.microsoft.com/office/powerpoint/2010/main" val="185969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32" y="1066903"/>
            <a:ext cx="2819949" cy="921938"/>
          </a:xfrm>
          <a:prstGeom prst="rect">
            <a:avLst/>
          </a:prstGeom>
        </p:spPr>
      </p:pic>
      <p:pic>
        <p:nvPicPr>
          <p:cNvPr id="3"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550" y="2762458"/>
            <a:ext cx="2819949" cy="1315562"/>
          </a:xfrm>
          <a:prstGeom prst="rect">
            <a:avLst/>
          </a:prstGeom>
        </p:spPr>
      </p:pic>
      <p:pic>
        <p:nvPicPr>
          <p:cNvPr id="4"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50" y="4475536"/>
            <a:ext cx="2821366" cy="1315562"/>
          </a:xfrm>
          <a:prstGeom prst="rect">
            <a:avLst/>
          </a:prstGeom>
        </p:spPr>
      </p:pic>
      <p:sp>
        <p:nvSpPr>
          <p:cNvPr id="39" name="Freeform: Shape 38">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051" y="320442"/>
            <a:ext cx="4929369"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ight Triangle 4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a:xfrm>
            <a:off x="4139952" y="1268760"/>
            <a:ext cx="4282016" cy="4824536"/>
          </a:xfrm>
          <a:prstGeom prst="rect">
            <a:avLst/>
          </a:prstGeom>
        </p:spPr>
        <p:txBody>
          <a:bodyPr vert="horz" lIns="91440" tIns="45720" rIns="91440" bIns="45720" rtlCol="0" anchor="t">
            <a:normAutofit/>
          </a:bodyPr>
          <a:lstStyle/>
          <a:p>
            <a:pPr algn="ctr">
              <a:lnSpc>
                <a:spcPct val="90000"/>
              </a:lnSpc>
              <a:spcAft>
                <a:spcPts val="600"/>
              </a:spcAft>
            </a:pPr>
            <a:r>
              <a:rPr lang="en-US" sz="2800" b="1" dirty="0">
                <a:solidFill>
                  <a:schemeClr val="accent4">
                    <a:lumMod val="75000"/>
                  </a:schemeClr>
                </a:solidFill>
                <a:latin typeface="Arial "/>
              </a:rPr>
              <a:t>The Importance of Military Vocabulary</a:t>
            </a:r>
            <a:endParaRPr lang="en-US" sz="1300" b="1" dirty="0">
              <a:solidFill>
                <a:schemeClr val="accent4">
                  <a:lumMod val="75000"/>
                </a:schemeClr>
              </a:solidFill>
              <a:latin typeface="Arial "/>
            </a:endParaRPr>
          </a:p>
          <a:p>
            <a:pPr indent="-228600">
              <a:lnSpc>
                <a:spcPct val="90000"/>
              </a:lnSpc>
              <a:spcAft>
                <a:spcPts val="600"/>
              </a:spcAft>
              <a:buFont typeface="Arial" panose="020B0604020202020204" pitchFamily="34" charset="0"/>
              <a:buChar char="•"/>
            </a:pPr>
            <a:endParaRPr lang="en-US" sz="1300" dirty="0"/>
          </a:p>
          <a:p>
            <a:pPr algn="just">
              <a:lnSpc>
                <a:spcPct val="90000"/>
              </a:lnSpc>
              <a:spcAft>
                <a:spcPts val="600"/>
              </a:spcAft>
            </a:pPr>
            <a:r>
              <a:rPr lang="en-US" dirty="0">
                <a:latin typeface="Arial "/>
              </a:rPr>
              <a:t>The early 21st century is marked by global events, many of which are military in nature, making military vocabulary accessible to the common man through media. This widespread reach shows the need for understanding military terminology across different societies.</a:t>
            </a:r>
          </a:p>
        </p:txBody>
      </p:sp>
    </p:spTree>
    <p:extLst>
      <p:ext uri="{BB962C8B-B14F-4D97-AF65-F5344CB8AC3E}">
        <p14:creationId xmlns:p14="http://schemas.microsoft.com/office/powerpoint/2010/main" val="4214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657" y="794898"/>
            <a:ext cx="1325618" cy="663913"/>
          </a:xfrm>
          <a:prstGeom prst="rect">
            <a:avLst/>
          </a:prstGeom>
        </p:spPr>
      </p:pic>
      <p:pic>
        <p:nvPicPr>
          <p:cNvPr id="4"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2713" y="799135"/>
            <a:ext cx="1359846" cy="679923"/>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660" y="643467"/>
            <a:ext cx="4181833" cy="971398"/>
          </a:xfrm>
          <a:prstGeom prst="rect">
            <a:avLst/>
          </a:prstGeom>
        </p:spPr>
      </p:pic>
      <p:sp>
        <p:nvSpPr>
          <p:cNvPr id="9" name="Прямоугольник 8"/>
          <p:cNvSpPr/>
          <p:nvPr/>
        </p:nvSpPr>
        <p:spPr>
          <a:xfrm>
            <a:off x="983133" y="1511332"/>
            <a:ext cx="7282206" cy="462884"/>
          </a:xfrm>
          <a:prstGeom prst="rect">
            <a:avLst/>
          </a:prstGeom>
        </p:spPr>
        <p:txBody>
          <a:bodyPr wrap="square">
            <a:spAutoFit/>
          </a:bodyPr>
          <a:lstStyle/>
          <a:p>
            <a:pPr algn="ctr" defTabSz="786384">
              <a:spcAft>
                <a:spcPts val="600"/>
              </a:spcAft>
            </a:pPr>
            <a:r>
              <a:rPr lang="tr-TR" sz="2408" b="1" kern="1200" dirty="0">
                <a:solidFill>
                  <a:schemeClr val="accent4">
                    <a:lumMod val="75000"/>
                  </a:schemeClr>
                </a:solidFill>
                <a:latin typeface="Arial "/>
                <a:cs typeface="Times New Roman" panose="02020603050405020304" pitchFamily="18" charset="0"/>
              </a:rPr>
              <a:t>Scope and Significance</a:t>
            </a:r>
            <a:endParaRPr lang="en-US" sz="2800" b="1" dirty="0">
              <a:solidFill>
                <a:schemeClr val="accent4">
                  <a:lumMod val="75000"/>
                </a:schemeClr>
              </a:solidFill>
              <a:latin typeface="Arial "/>
              <a:cs typeface="Times New Roman" panose="02020603050405020304" pitchFamily="18" charset="0"/>
            </a:endParaRPr>
          </a:p>
        </p:txBody>
      </p:sp>
      <p:sp>
        <p:nvSpPr>
          <p:cNvPr id="6" name="Прямоугольник 5"/>
          <p:cNvSpPr/>
          <p:nvPr/>
        </p:nvSpPr>
        <p:spPr>
          <a:xfrm>
            <a:off x="983133" y="2634609"/>
            <a:ext cx="3276176" cy="3369449"/>
          </a:xfrm>
          <a:prstGeom prst="rect">
            <a:avLst/>
          </a:prstGeom>
        </p:spPr>
        <p:txBody>
          <a:bodyPr wrap="square">
            <a:spAutoFit/>
          </a:bodyPr>
          <a:lstStyle/>
          <a:p>
            <a:pPr algn="ctr" defTabSz="786384">
              <a:spcAft>
                <a:spcPts val="600"/>
              </a:spcAft>
            </a:pPr>
            <a:r>
              <a:rPr lang="tr-TR" sz="2408" kern="1200" dirty="0">
                <a:solidFill>
                  <a:srgbClr val="B30000"/>
                </a:solidFill>
                <a:latin typeface="Times New Roman" panose="02020603050405020304" pitchFamily="18" charset="0"/>
                <a:ea typeface="+mn-ea"/>
                <a:cs typeface="Times New Roman" panose="02020603050405020304" pitchFamily="18" charset="0"/>
              </a:rPr>
              <a:t>Linguistic Insights</a:t>
            </a:r>
            <a:endParaRPr lang="en-US" sz="2408" kern="1200" dirty="0">
              <a:solidFill>
                <a:srgbClr val="B30000"/>
              </a:solidFill>
              <a:latin typeface="Times New Roman" panose="02020603050405020304" pitchFamily="18" charset="0"/>
              <a:ea typeface="+mn-ea"/>
              <a:cs typeface="Times New Roman" panose="02020603050405020304" pitchFamily="18" charset="0"/>
            </a:endParaRPr>
          </a:p>
          <a:p>
            <a:pPr algn="ctr" defTabSz="786384">
              <a:spcAft>
                <a:spcPts val="600"/>
              </a:spcAft>
            </a:pPr>
            <a:endParaRPr lang="en-US" sz="1032" kern="1200" dirty="0">
              <a:solidFill>
                <a:srgbClr val="B30000"/>
              </a:solidFill>
              <a:latin typeface="Times New Roman" panose="02020603050405020304" pitchFamily="18" charset="0"/>
              <a:ea typeface="+mn-ea"/>
              <a:cs typeface="Times New Roman" panose="02020603050405020304" pitchFamily="18" charset="0"/>
            </a:endParaRPr>
          </a:p>
          <a:p>
            <a:pPr algn="ctr" defTabSz="786384">
              <a:spcAft>
                <a:spcPts val="600"/>
              </a:spcAft>
            </a:pPr>
            <a:r>
              <a:rPr lang="en-US" sz="2408" i="1" kern="1200" dirty="0">
                <a:solidFill>
                  <a:srgbClr val="B30000"/>
                </a:solidFill>
                <a:latin typeface="Times New Roman" panose="02020603050405020304" pitchFamily="18" charset="0"/>
                <a:ea typeface="+mn-ea"/>
                <a:cs typeface="Times New Roman" panose="02020603050405020304" pitchFamily="18" charset="0"/>
              </a:rPr>
              <a:t>Exploring military terminology helps in expanding linguistic knowledge and has practical applications in military, social, and journalistic spheres.</a:t>
            </a:r>
            <a:endParaRPr lang="ru-RU" sz="2800" i="1"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873665" y="2564253"/>
            <a:ext cx="3380649" cy="3739998"/>
          </a:xfrm>
          <a:prstGeom prst="rect">
            <a:avLst/>
          </a:prstGeom>
        </p:spPr>
        <p:txBody>
          <a:bodyPr wrap="square">
            <a:spAutoFit/>
          </a:bodyPr>
          <a:lstStyle/>
          <a:p>
            <a:pPr algn="ctr" defTabSz="786384">
              <a:spcAft>
                <a:spcPts val="600"/>
              </a:spcAft>
            </a:pPr>
            <a:r>
              <a:rPr lang="tr-TR" sz="2408" kern="1200" dirty="0">
                <a:solidFill>
                  <a:srgbClr val="006500"/>
                </a:solidFill>
                <a:latin typeface="Times New Roman" panose="02020603050405020304" pitchFamily="18" charset="0"/>
                <a:ea typeface="+mn-ea"/>
                <a:cs typeface="Times New Roman" panose="02020603050405020304" pitchFamily="18" charset="0"/>
              </a:rPr>
              <a:t>Army's Influence</a:t>
            </a:r>
            <a:endParaRPr lang="en-US" sz="2408" kern="1200" dirty="0">
              <a:solidFill>
                <a:srgbClr val="006500"/>
              </a:solidFill>
              <a:latin typeface="Times New Roman" panose="02020603050405020304" pitchFamily="18" charset="0"/>
              <a:ea typeface="+mn-ea"/>
              <a:cs typeface="Times New Roman" panose="02020603050405020304" pitchFamily="18" charset="0"/>
            </a:endParaRPr>
          </a:p>
          <a:p>
            <a:pPr algn="ctr" defTabSz="786384">
              <a:spcAft>
                <a:spcPts val="600"/>
              </a:spcAft>
            </a:pPr>
            <a:endParaRPr lang="en-US" sz="1032" kern="1200" dirty="0">
              <a:solidFill>
                <a:srgbClr val="006500"/>
              </a:solidFill>
              <a:latin typeface="Times New Roman" panose="02020603050405020304" pitchFamily="18" charset="0"/>
              <a:ea typeface="+mn-ea"/>
              <a:cs typeface="Times New Roman" panose="02020603050405020304" pitchFamily="18" charset="0"/>
            </a:endParaRPr>
          </a:p>
          <a:p>
            <a:pPr algn="ctr" defTabSz="786384">
              <a:spcAft>
                <a:spcPts val="600"/>
              </a:spcAft>
            </a:pPr>
            <a:r>
              <a:rPr lang="en-US" sz="2408" i="1" kern="1200" dirty="0">
                <a:solidFill>
                  <a:srgbClr val="006500"/>
                </a:solidFill>
                <a:latin typeface="Times New Roman" panose="02020603050405020304" pitchFamily="18" charset="0"/>
                <a:ea typeface="+mn-ea"/>
                <a:cs typeface="Times New Roman" panose="02020603050405020304" pitchFamily="18" charset="0"/>
              </a:rPr>
              <a:t>The presence, size, and combat effectiveness of an army influence military terminology development, which evolves not only during conflicts but also through military reforms.</a:t>
            </a:r>
            <a:endParaRPr lang="ru-RU" sz="2800" i="1" dirty="0">
              <a:solidFill>
                <a:srgbClr val="00B050"/>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4552" y="2051397"/>
            <a:ext cx="1647632" cy="512857"/>
          </a:xfrm>
          <a:prstGeom prst="rect">
            <a:avLst/>
          </a:prstGeom>
        </p:spPr>
      </p:pic>
      <p:pic>
        <p:nvPicPr>
          <p:cNvPr id="2" name="Рисунок 1"/>
          <p:cNvPicPr>
            <a:picLocks noChangeAspect="1"/>
          </p:cNvPicPr>
          <p:nvPr/>
        </p:nvPicPr>
        <p:blipFill rotWithShape="1">
          <a:blip r:embed="rId7">
            <a:extLst>
              <a:ext uri="{28A0092B-C50C-407E-A947-70E740481C1C}">
                <a14:useLocalDpi xmlns:a14="http://schemas.microsoft.com/office/drawing/2010/main" val="0"/>
              </a:ext>
            </a:extLst>
          </a:blip>
          <a:srcRect t="55885"/>
          <a:stretch/>
        </p:blipFill>
        <p:spPr>
          <a:xfrm>
            <a:off x="5389336" y="2006490"/>
            <a:ext cx="2306986" cy="628119"/>
          </a:xfrm>
          <a:prstGeom prst="rect">
            <a:avLst/>
          </a:prstGeom>
        </p:spPr>
      </p:pic>
    </p:spTree>
    <p:extLst>
      <p:ext uri="{BB962C8B-B14F-4D97-AF65-F5344CB8AC3E}">
        <p14:creationId xmlns:p14="http://schemas.microsoft.com/office/powerpoint/2010/main" val="404441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518" y="1102281"/>
            <a:ext cx="1270445" cy="636280"/>
          </a:xfrm>
          <a:prstGeom prst="rect">
            <a:avLst/>
          </a:prstGeom>
        </p:spPr>
      </p:pic>
      <p:pic>
        <p:nvPicPr>
          <p:cNvPr id="4"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0651" y="1084695"/>
            <a:ext cx="1303249" cy="651624"/>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43" y="954937"/>
            <a:ext cx="4007784" cy="930968"/>
          </a:xfrm>
          <a:prstGeom prst="rect">
            <a:avLst/>
          </a:prstGeom>
        </p:spPr>
      </p:pic>
      <p:sp>
        <p:nvSpPr>
          <p:cNvPr id="9" name="Прямоугольник 8"/>
          <p:cNvSpPr/>
          <p:nvPr/>
        </p:nvSpPr>
        <p:spPr>
          <a:xfrm>
            <a:off x="1036344" y="1962328"/>
            <a:ext cx="6979120" cy="875881"/>
          </a:xfrm>
          <a:prstGeom prst="rect">
            <a:avLst/>
          </a:prstGeom>
        </p:spPr>
        <p:txBody>
          <a:bodyPr wrap="square">
            <a:spAutoFit/>
          </a:bodyPr>
          <a:lstStyle/>
          <a:p>
            <a:pPr algn="ctr" defTabSz="749808">
              <a:spcAft>
                <a:spcPts val="600"/>
              </a:spcAft>
            </a:pPr>
            <a:r>
              <a:rPr lang="tr-TR" sz="2296" b="1" kern="1200">
                <a:solidFill>
                  <a:schemeClr val="accent4">
                    <a:lumMod val="75000"/>
                  </a:schemeClr>
                </a:solidFill>
                <a:latin typeface="Times New Roman" panose="02020603050405020304" pitchFamily="18" charset="0"/>
                <a:ea typeface="+mn-ea"/>
                <a:cs typeface="Times New Roman" panose="02020603050405020304" pitchFamily="18" charset="0"/>
              </a:rPr>
              <a:t>Terminology Classification</a:t>
            </a:r>
            <a:endParaRPr lang="en-US" sz="2296" b="1" kern="1200">
              <a:solidFill>
                <a:schemeClr val="accent4">
                  <a:lumMod val="75000"/>
                </a:schemeClr>
              </a:solidFill>
              <a:latin typeface="Times New Roman" panose="02020603050405020304" pitchFamily="18" charset="0"/>
              <a:ea typeface="+mn-ea"/>
              <a:cs typeface="Times New Roman" panose="02020603050405020304" pitchFamily="18" charset="0"/>
            </a:endParaRPr>
          </a:p>
          <a:p>
            <a:pPr algn="ctr" defTabSz="749808">
              <a:spcAft>
                <a:spcPts val="600"/>
              </a:spcAft>
            </a:pPr>
            <a:r>
              <a:rPr lang="en-US" sz="2296" b="1" i="1" kern="1200">
                <a:solidFill>
                  <a:schemeClr val="accent4">
                    <a:lumMod val="75000"/>
                  </a:schemeClr>
                </a:solidFill>
                <a:latin typeface="Times New Roman" panose="02020603050405020304" pitchFamily="18" charset="0"/>
                <a:ea typeface="+mn-ea"/>
                <a:cs typeface="Times New Roman" panose="02020603050405020304" pitchFamily="18" charset="0"/>
              </a:rPr>
              <a:t>By British Maritime Law - A.E. Fedotova</a:t>
            </a:r>
            <a:endParaRPr lang="en-US" sz="2800" b="1" i="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56893" y="3175917"/>
            <a:ext cx="3480612" cy="1608732"/>
          </a:xfrm>
          <a:prstGeom prst="rect">
            <a:avLst/>
          </a:prstGeom>
        </p:spPr>
        <p:txBody>
          <a:bodyPr wrap="square">
            <a:spAutoFit/>
          </a:bodyPr>
          <a:lstStyle/>
          <a:p>
            <a:pPr algn="ctr" defTabSz="749808">
              <a:spcAft>
                <a:spcPts val="600"/>
              </a:spcAft>
            </a:pPr>
            <a:r>
              <a:rPr lang="en-US" sz="1968" kern="1200">
                <a:solidFill>
                  <a:schemeClr val="bg2">
                    <a:lumMod val="50000"/>
                  </a:schemeClr>
                </a:solidFill>
                <a:latin typeface="Times New Roman" panose="02020603050405020304" pitchFamily="18" charset="0"/>
                <a:ea typeface="+mn-ea"/>
                <a:cs typeface="Times New Roman" panose="02020603050405020304" pitchFamily="18" charset="0"/>
              </a:rPr>
              <a:t>I. By sphere of use (various types of troops, i.e., staff, general tactical, organizational, military topographical, command formation). </a:t>
            </a:r>
            <a:endParaRPr lang="en-US" sz="24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565941" y="3163994"/>
            <a:ext cx="3777959" cy="995882"/>
          </a:xfrm>
          <a:prstGeom prst="rect">
            <a:avLst/>
          </a:prstGeom>
        </p:spPr>
        <p:txBody>
          <a:bodyPr wrap="square">
            <a:spAutoFit/>
          </a:bodyPr>
          <a:lstStyle/>
          <a:p>
            <a:pPr algn="ctr" defTabSz="749808">
              <a:spcAft>
                <a:spcPts val="600"/>
              </a:spcAft>
            </a:pPr>
            <a:r>
              <a:rPr lang="en-US" sz="1968" kern="1200">
                <a:solidFill>
                  <a:srgbClr val="FF0000"/>
                </a:solidFill>
                <a:latin typeface="Times New Roman" panose="02020603050405020304" pitchFamily="18" charset="0"/>
                <a:ea typeface="+mn-ea"/>
                <a:cs typeface="Times New Roman" panose="02020603050405020304" pitchFamily="18" charset="0"/>
              </a:rPr>
              <a:t>II. By method of formation (morphological word formation,  abbreviations);</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742950" y="4858722"/>
            <a:ext cx="3480612" cy="698012"/>
          </a:xfrm>
          <a:prstGeom prst="rect">
            <a:avLst/>
          </a:prstGeom>
        </p:spPr>
        <p:txBody>
          <a:bodyPr wrap="square">
            <a:spAutoFit/>
          </a:bodyPr>
          <a:lstStyle/>
          <a:p>
            <a:pPr algn="ctr" defTabSz="749808">
              <a:spcAft>
                <a:spcPts val="600"/>
              </a:spcAft>
            </a:pPr>
            <a:r>
              <a:rPr lang="en-US" sz="1968" kern="1200">
                <a:solidFill>
                  <a:srgbClr val="00B050"/>
                </a:solidFill>
                <a:latin typeface="Times New Roman" panose="02020603050405020304" pitchFamily="18" charset="0"/>
                <a:ea typeface="+mn-ea"/>
                <a:cs typeface="Times New Roman" panose="02020603050405020304" pitchFamily="18" charset="0"/>
              </a:rPr>
              <a:t>III. By structure (one-part, two-part, multi-part);</a:t>
            </a:r>
            <a:endParaRPr lang="en-US" sz="2400">
              <a:solidFill>
                <a:srgbClr val="00B05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551998" y="4846800"/>
            <a:ext cx="3777959" cy="995882"/>
          </a:xfrm>
          <a:prstGeom prst="rect">
            <a:avLst/>
          </a:prstGeom>
        </p:spPr>
        <p:txBody>
          <a:bodyPr wrap="square">
            <a:spAutoFit/>
          </a:bodyPr>
          <a:lstStyle/>
          <a:p>
            <a:pPr algn="ctr" defTabSz="749808">
              <a:spcAft>
                <a:spcPts val="600"/>
              </a:spcAft>
            </a:pPr>
            <a:r>
              <a:rPr lang="en-US" sz="1968" kern="1200">
                <a:solidFill>
                  <a:srgbClr val="7030A0"/>
                </a:solidFill>
                <a:latin typeface="Times New Roman" panose="02020603050405020304" pitchFamily="18" charset="0"/>
                <a:ea typeface="+mn-ea"/>
                <a:cs typeface="Times New Roman" panose="02020603050405020304" pitchFamily="18" charset="0"/>
              </a:rPr>
              <a:t>IV. By stylistic characteristics (neutral and emotionally charged lexical units).</a:t>
            </a:r>
            <a:endParaRPr lang="en-US" sz="2400">
              <a:solidFill>
                <a:srgbClr val="7030A0"/>
              </a:solidFill>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2614" y="3760115"/>
            <a:ext cx="1346579" cy="1098607"/>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0602" y="1975811"/>
            <a:ext cx="635765" cy="1131662"/>
          </a:xfrm>
          <a:prstGeom prst="rect">
            <a:avLst/>
          </a:prstGeom>
        </p:spPr>
      </p:pic>
      <p:pic>
        <p:nvPicPr>
          <p:cNvPr id="17" name="Рисунок 16"/>
          <p:cNvPicPr>
            <a:picLocks noChangeAspect="1"/>
          </p:cNvPicPr>
          <p:nvPr/>
        </p:nvPicPr>
        <p:blipFill rotWithShape="1">
          <a:blip r:embed="rId8" cstate="print">
            <a:extLst>
              <a:ext uri="{28A0092B-C50C-407E-A947-70E740481C1C}">
                <a14:useLocalDpi xmlns:a14="http://schemas.microsoft.com/office/drawing/2010/main" val="0"/>
              </a:ext>
            </a:extLst>
          </a:blip>
          <a:srcRect r="64947"/>
          <a:stretch/>
        </p:blipFill>
        <p:spPr>
          <a:xfrm>
            <a:off x="7204519" y="1677523"/>
            <a:ext cx="954275" cy="1361208"/>
          </a:xfrm>
          <a:prstGeom prst="rect">
            <a:avLst/>
          </a:prstGeom>
        </p:spPr>
      </p:pic>
    </p:spTree>
    <p:extLst>
      <p:ext uri="{BB962C8B-B14F-4D97-AF65-F5344CB8AC3E}">
        <p14:creationId xmlns:p14="http://schemas.microsoft.com/office/powerpoint/2010/main" val="190511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5289" y="730525"/>
            <a:ext cx="1342960" cy="672598"/>
          </a:xfrm>
          <a:prstGeom prst="rect">
            <a:avLst/>
          </a:prstGeom>
        </p:spPr>
      </p:pic>
      <p:pic>
        <p:nvPicPr>
          <p:cNvPr id="4"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952" y="717167"/>
            <a:ext cx="1377636" cy="688818"/>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74" y="643467"/>
            <a:ext cx="4236541" cy="984106"/>
          </a:xfrm>
          <a:prstGeom prst="rect">
            <a:avLst/>
          </a:prstGeom>
        </p:spPr>
      </p:pic>
      <p:sp>
        <p:nvSpPr>
          <p:cNvPr id="9" name="Прямоугольник 8"/>
          <p:cNvSpPr/>
          <p:nvPr/>
        </p:nvSpPr>
        <p:spPr>
          <a:xfrm>
            <a:off x="838555" y="1691414"/>
            <a:ext cx="7377475" cy="2467663"/>
          </a:xfrm>
          <a:prstGeom prst="rect">
            <a:avLst/>
          </a:prstGeom>
        </p:spPr>
        <p:txBody>
          <a:bodyPr wrap="square">
            <a:spAutoFit/>
          </a:bodyPr>
          <a:lstStyle/>
          <a:p>
            <a:pPr algn="ctr" defTabSz="795528">
              <a:spcAft>
                <a:spcPts val="600"/>
              </a:spcAft>
            </a:pPr>
            <a:r>
              <a:rPr lang="tr-TR" sz="2436" b="1" kern="1200" dirty="0">
                <a:solidFill>
                  <a:schemeClr val="accent4">
                    <a:lumMod val="75000"/>
                  </a:schemeClr>
                </a:solidFill>
                <a:latin typeface="Times New Roman" panose="02020603050405020304" pitchFamily="18" charset="0"/>
                <a:cs typeface="Times New Roman" panose="02020603050405020304" pitchFamily="18" charset="0"/>
              </a:rPr>
              <a:t>Military Terms Classification</a:t>
            </a:r>
            <a:endParaRPr lang="en-US" sz="2436" b="1" kern="1200" dirty="0">
              <a:solidFill>
                <a:schemeClr val="accent4">
                  <a:lumMod val="75000"/>
                </a:schemeClr>
              </a:solidFill>
              <a:latin typeface="Times New Roman" panose="02020603050405020304" pitchFamily="18" charset="0"/>
              <a:cs typeface="Times New Roman" panose="02020603050405020304" pitchFamily="18" charset="0"/>
            </a:endParaRPr>
          </a:p>
          <a:p>
            <a:pPr algn="ctr" defTabSz="795528">
              <a:spcAft>
                <a:spcPts val="600"/>
              </a:spcAft>
            </a:pPr>
            <a:r>
              <a:rPr lang="en-US" sz="2436" b="1" i="1" kern="1200" dirty="0">
                <a:solidFill>
                  <a:schemeClr val="accent4">
                    <a:lumMod val="75000"/>
                  </a:schemeClr>
                </a:solidFill>
                <a:latin typeface="Times New Roman" panose="02020603050405020304" pitchFamily="18" charset="0"/>
                <a:cs typeface="Times New Roman" panose="02020603050405020304" pitchFamily="18" charset="0"/>
              </a:rPr>
              <a:t>By Sphere of Usage</a:t>
            </a:r>
          </a:p>
          <a:p>
            <a:pPr algn="ctr" defTabSz="795528">
              <a:spcAft>
                <a:spcPts val="600"/>
              </a:spcAft>
            </a:pPr>
            <a:r>
              <a:rPr lang="en-US" sz="2088" kern="1200" dirty="0">
                <a:solidFill>
                  <a:srgbClr val="555555"/>
                </a:solidFill>
                <a:latin typeface="Times New Roman" panose="02020603050405020304" pitchFamily="18" charset="0"/>
                <a:ea typeface="+mn-ea"/>
                <a:cs typeface="Times New Roman" panose="02020603050405020304" pitchFamily="18" charset="0"/>
              </a:rPr>
              <a:t>I. By sphere of use (various types of troops, i.e., staff, general tactical, organizational, military topographical, command formation). </a:t>
            </a:r>
          </a:p>
          <a:p>
            <a:pPr algn="ctr">
              <a:spcAft>
                <a:spcPts val="600"/>
              </a:spcAft>
            </a:pP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55991" y="3536680"/>
            <a:ext cx="2685476" cy="2739724"/>
          </a:xfrm>
          <a:prstGeom prst="rect">
            <a:avLst/>
          </a:prstGeom>
        </p:spPr>
        <p:txBody>
          <a:bodyPr wrap="square">
            <a:spAutoFit/>
          </a:bodyPr>
          <a:lstStyle/>
          <a:p>
            <a:pPr algn="ctr" defTabSz="795528">
              <a:spcAft>
                <a:spcPts val="600"/>
              </a:spcAft>
            </a:pPr>
            <a:r>
              <a:rPr lang="tr-TR" sz="2088" b="1" kern="1200" dirty="0">
                <a:solidFill>
                  <a:srgbClr val="0057A5"/>
                </a:solidFill>
                <a:latin typeface="Times New Roman" panose="02020603050405020304" pitchFamily="18" charset="0"/>
                <a:ea typeface="+mn-ea"/>
                <a:cs typeface="Times New Roman" panose="02020603050405020304" pitchFamily="18" charset="0"/>
              </a:rPr>
              <a:t>Various Types of Troops</a:t>
            </a:r>
            <a:endParaRPr lang="en-US" sz="2088" b="1" kern="1200" dirty="0">
              <a:solidFill>
                <a:srgbClr val="0057A5"/>
              </a:solidFill>
              <a:latin typeface="Times New Roman" panose="02020603050405020304" pitchFamily="18" charset="0"/>
              <a:ea typeface="+mn-ea"/>
              <a:cs typeface="Times New Roman" panose="02020603050405020304" pitchFamily="18" charset="0"/>
            </a:endParaRPr>
          </a:p>
          <a:p>
            <a:pPr algn="ctr" defTabSz="795528">
              <a:spcAft>
                <a:spcPts val="600"/>
              </a:spcAft>
            </a:pPr>
            <a:r>
              <a:rPr lang="en-US" sz="2088" i="1" kern="1200" dirty="0">
                <a:solidFill>
                  <a:srgbClr val="0057A5"/>
                </a:solidFill>
                <a:latin typeface="Times New Roman" panose="02020603050405020304" pitchFamily="18" charset="0"/>
                <a:ea typeface="+mn-ea"/>
                <a:cs typeface="Times New Roman" panose="02020603050405020304" pitchFamily="18" charset="0"/>
              </a:rPr>
              <a:t>Terms used to describe armed forces formations like 'artillery', 'infantry', and 'radio technical troops'.</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530927" y="3542231"/>
            <a:ext cx="2147209" cy="2816669"/>
          </a:xfrm>
          <a:prstGeom prst="rect">
            <a:avLst/>
          </a:prstGeom>
        </p:spPr>
        <p:txBody>
          <a:bodyPr wrap="square">
            <a:spAutoFit/>
          </a:bodyPr>
          <a:lstStyle/>
          <a:p>
            <a:pPr algn="ctr" defTabSz="795528">
              <a:spcAft>
                <a:spcPts val="600"/>
              </a:spcAft>
            </a:pPr>
            <a:r>
              <a:rPr lang="tr-TR" sz="2088" b="1" kern="1200" dirty="0">
                <a:solidFill>
                  <a:srgbClr val="B30000"/>
                </a:solidFill>
                <a:latin typeface="Times New Roman" panose="02020603050405020304" pitchFamily="18" charset="0"/>
                <a:ea typeface="+mn-ea"/>
                <a:cs typeface="Times New Roman" panose="02020603050405020304" pitchFamily="18" charset="0"/>
              </a:rPr>
              <a:t>Staff Terms</a:t>
            </a:r>
            <a:endParaRPr lang="en-US" sz="2088" b="1" kern="1200" dirty="0">
              <a:solidFill>
                <a:srgbClr val="B30000"/>
              </a:solidFill>
              <a:latin typeface="Times New Roman" panose="02020603050405020304" pitchFamily="18" charset="0"/>
              <a:ea typeface="+mn-ea"/>
              <a:cs typeface="Times New Roman" panose="02020603050405020304" pitchFamily="18" charset="0"/>
            </a:endParaRPr>
          </a:p>
          <a:p>
            <a:pPr algn="ctr" defTabSz="795528">
              <a:spcAft>
                <a:spcPts val="600"/>
              </a:spcAft>
            </a:pPr>
            <a:endParaRPr lang="en-US" sz="2088" i="1" kern="1200" dirty="0">
              <a:solidFill>
                <a:srgbClr val="B30000"/>
              </a:solidFill>
              <a:latin typeface="Times New Roman" panose="02020603050405020304" pitchFamily="18" charset="0"/>
              <a:ea typeface="+mn-ea"/>
              <a:cs typeface="Times New Roman" panose="02020603050405020304" pitchFamily="18" charset="0"/>
            </a:endParaRPr>
          </a:p>
          <a:p>
            <a:pPr algn="ctr" defTabSz="795528">
              <a:spcAft>
                <a:spcPts val="600"/>
              </a:spcAft>
            </a:pPr>
            <a:r>
              <a:rPr lang="en-US" sz="2088" i="1" kern="1200" dirty="0">
                <a:solidFill>
                  <a:srgbClr val="B30000"/>
                </a:solidFill>
                <a:latin typeface="Times New Roman" panose="02020603050405020304" pitchFamily="18" charset="0"/>
                <a:ea typeface="+mn-ea"/>
                <a:cs typeface="Times New Roman" panose="02020603050405020304" pitchFamily="18" charset="0"/>
              </a:rPr>
              <a:t>Widely used in military personnel management bodies such as 'headquarters' and 'staff car'.</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67595" y="3536680"/>
            <a:ext cx="2620413" cy="2418419"/>
          </a:xfrm>
          <a:prstGeom prst="rect">
            <a:avLst/>
          </a:prstGeom>
        </p:spPr>
        <p:txBody>
          <a:bodyPr wrap="square">
            <a:spAutoFit/>
          </a:bodyPr>
          <a:lstStyle/>
          <a:p>
            <a:pPr algn="ctr" defTabSz="795528">
              <a:spcAft>
                <a:spcPts val="600"/>
              </a:spcAft>
            </a:pPr>
            <a:r>
              <a:rPr lang="tr-TR" sz="2088" b="1" kern="1200">
                <a:solidFill>
                  <a:srgbClr val="006500"/>
                </a:solidFill>
                <a:latin typeface="Times New Roman" panose="02020603050405020304" pitchFamily="18" charset="0"/>
                <a:ea typeface="+mn-ea"/>
                <a:cs typeface="Times New Roman" panose="02020603050405020304" pitchFamily="18" charset="0"/>
              </a:rPr>
              <a:t>General Tactical Terms</a:t>
            </a:r>
            <a:endParaRPr lang="en-US" sz="2088" b="1" kern="1200">
              <a:solidFill>
                <a:srgbClr val="006500"/>
              </a:solidFill>
              <a:latin typeface="Times New Roman" panose="02020603050405020304" pitchFamily="18" charset="0"/>
              <a:ea typeface="+mn-ea"/>
              <a:cs typeface="Times New Roman" panose="02020603050405020304" pitchFamily="18" charset="0"/>
            </a:endParaRPr>
          </a:p>
          <a:p>
            <a:pPr algn="ctr" defTabSz="795528">
              <a:spcAft>
                <a:spcPts val="600"/>
              </a:spcAft>
            </a:pPr>
            <a:r>
              <a:rPr lang="en-US" sz="2088" i="1" kern="1200">
                <a:solidFill>
                  <a:srgbClr val="006500"/>
                </a:solidFill>
                <a:latin typeface="Times New Roman" panose="02020603050405020304" pitchFamily="18" charset="0"/>
                <a:ea typeface="+mn-ea"/>
                <a:cs typeface="Times New Roman" panose="02020603050405020304" pitchFamily="18" charset="0"/>
              </a:rPr>
              <a:t>Used in combined arms combat and preparation like 'defense' and 'offensive'.</a:t>
            </a:r>
            <a:endParaRPr lang="en-US" sz="2400" i="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84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5F40E44-6E4F-461E-B676-41D4FD94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FD15E8-8B40-4424-82F2-DA107F7F9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0" name="Graphic 19">
            <a:extLst>
              <a:ext uri="{FF2B5EF4-FFF2-40B4-BE49-F238E27FC236}">
                <a16:creationId xmlns:a16="http://schemas.microsoft.com/office/drawing/2014/main" id="{FCF80E2F-2954-485B-B1B5-DCB9F153FB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829943" y="-1141856"/>
            <a:ext cx="5486400" cy="9141714"/>
          </a:xfrm>
          <a:prstGeom prst="rect">
            <a:avLst/>
          </a:prstGeom>
        </p:spPr>
      </p:pic>
      <p:sp>
        <p:nvSpPr>
          <p:cNvPr id="2" name="Title 1">
            <a:extLst>
              <a:ext uri="{FF2B5EF4-FFF2-40B4-BE49-F238E27FC236}">
                <a16:creationId xmlns:a16="http://schemas.microsoft.com/office/drawing/2014/main" id="{07452CBD-B062-61A0-8492-3A6B35FF5605}"/>
              </a:ext>
            </a:extLst>
          </p:cNvPr>
          <p:cNvSpPr>
            <a:spLocks noGrp="1"/>
          </p:cNvSpPr>
          <p:nvPr>
            <p:ph type="title"/>
          </p:nvPr>
        </p:nvSpPr>
        <p:spPr>
          <a:xfrm>
            <a:off x="1097279" y="685797"/>
            <a:ext cx="3771900" cy="2263779"/>
          </a:xfrm>
        </p:spPr>
        <p:txBody>
          <a:bodyPr vert="horz" lIns="91440" tIns="45720" rIns="91440" bIns="45720" rtlCol="0" anchor="t">
            <a:normAutofit fontScale="90000"/>
          </a:bodyPr>
          <a:lstStyle/>
          <a:p>
            <a:pPr algn="ctr" defTabSz="914400"/>
            <a:r>
              <a:rPr lang="en-US" sz="3400" b="1" kern="1200" dirty="0">
                <a:solidFill>
                  <a:schemeClr val="tx1"/>
                </a:solidFill>
                <a:latin typeface="Arial "/>
              </a:rPr>
              <a:t>More on Military Terms</a:t>
            </a:r>
            <a:br>
              <a:rPr lang="en-US" sz="3400" b="1" kern="1200" dirty="0">
                <a:solidFill>
                  <a:schemeClr val="tx1"/>
                </a:solidFill>
                <a:latin typeface="Arial "/>
              </a:rPr>
            </a:br>
            <a:r>
              <a:rPr lang="en-US" sz="3400" b="1" i="1" kern="1200" dirty="0">
                <a:solidFill>
                  <a:schemeClr val="tx1"/>
                </a:solidFill>
                <a:latin typeface="Arial "/>
              </a:rPr>
              <a:t>Organizational &amp; Topographical Terms</a:t>
            </a:r>
            <a:endParaRPr lang="en-US" sz="3400" b="1" kern="1200" dirty="0">
              <a:solidFill>
                <a:schemeClr val="tx1"/>
              </a:solidFill>
              <a:latin typeface="Arial "/>
            </a:endParaRPr>
          </a:p>
        </p:txBody>
      </p:sp>
      <p:sp>
        <p:nvSpPr>
          <p:cNvPr id="22" name="Rectangle 21">
            <a:extLst>
              <a:ext uri="{FF2B5EF4-FFF2-40B4-BE49-F238E27FC236}">
                <a16:creationId xmlns:a16="http://schemas.microsoft.com/office/drawing/2014/main" id="{866718AF-9359-4BEF-9584-028A3072A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1">
            <a:extLst>
              <a:ext uri="{FF2B5EF4-FFF2-40B4-BE49-F238E27FC236}">
                <a16:creationId xmlns:a16="http://schemas.microsoft.com/office/drawing/2014/main" id="{80353775-2F84-0C34-E6C6-2EE6F4BDD3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16" r="1" b="7997"/>
          <a:stretch/>
        </p:blipFill>
        <p:spPr>
          <a:xfrm>
            <a:off x="5158911" y="738794"/>
            <a:ext cx="3954505" cy="1751600"/>
          </a:xfrm>
          <a:prstGeom prst="rect">
            <a:avLst/>
          </a:prstGeom>
        </p:spPr>
      </p:pic>
      <p:sp>
        <p:nvSpPr>
          <p:cNvPr id="4" name="Text Placeholder 3">
            <a:extLst>
              <a:ext uri="{FF2B5EF4-FFF2-40B4-BE49-F238E27FC236}">
                <a16:creationId xmlns:a16="http://schemas.microsoft.com/office/drawing/2014/main" id="{D8F7CB9A-5E60-5F45-E3E2-E48D8D78AE76}"/>
              </a:ext>
            </a:extLst>
          </p:cNvPr>
          <p:cNvSpPr>
            <a:spLocks noGrp="1"/>
          </p:cNvSpPr>
          <p:nvPr>
            <p:ph type="body" sz="half" idx="2"/>
          </p:nvPr>
        </p:nvSpPr>
        <p:spPr>
          <a:xfrm>
            <a:off x="1097279" y="3140968"/>
            <a:ext cx="3771900" cy="3428172"/>
          </a:xfrm>
        </p:spPr>
        <p:txBody>
          <a:bodyPr vert="horz" lIns="91440" tIns="45720" rIns="91440" bIns="45720" rtlCol="0">
            <a:normAutofit/>
          </a:bodyPr>
          <a:lstStyle/>
          <a:p>
            <a:pPr defTabSz="914400"/>
            <a:r>
              <a:rPr lang="en-US" sz="2000" b="1" dirty="0">
                <a:latin typeface="Arial "/>
              </a:rPr>
              <a:t>Organizational Terms</a:t>
            </a:r>
          </a:p>
          <a:p>
            <a:pPr defTabSz="914400"/>
            <a:r>
              <a:rPr lang="en-US" sz="2000" i="1" dirty="0">
                <a:latin typeface="Arial "/>
              </a:rPr>
              <a:t>Used in military forces units such as 'unit', 'battalion', and 'division'.</a:t>
            </a:r>
          </a:p>
          <a:p>
            <a:pPr indent="-228600" defTabSz="914400">
              <a:buFont typeface="Arial" panose="020B0604020202020204" pitchFamily="34" charset="0"/>
              <a:buChar char="•"/>
            </a:pPr>
            <a:endParaRPr lang="en-US" sz="2000" dirty="0">
              <a:latin typeface="Arial "/>
            </a:endParaRPr>
          </a:p>
          <a:p>
            <a:pPr defTabSz="914400"/>
            <a:r>
              <a:rPr lang="en-US" sz="2000" b="1" dirty="0">
                <a:latin typeface="Arial "/>
              </a:rPr>
              <a:t>Military Topographical Terms</a:t>
            </a:r>
          </a:p>
          <a:p>
            <a:pPr defTabSz="914400"/>
            <a:r>
              <a:rPr lang="en-US" sz="2000" i="1" dirty="0">
                <a:latin typeface="Arial "/>
              </a:rPr>
              <a:t>Used in terrain study and target designation like 'topographic map' and 'cartography'.</a:t>
            </a:r>
          </a:p>
          <a:p>
            <a:pPr indent="-228600" defTabSz="914400">
              <a:buFont typeface="Arial" panose="020B0604020202020204" pitchFamily="34" charset="0"/>
              <a:buChar char="•"/>
            </a:pPr>
            <a:endParaRPr lang="en-US" sz="1600" dirty="0"/>
          </a:p>
        </p:txBody>
      </p:sp>
      <p:pic>
        <p:nvPicPr>
          <p:cNvPr id="6" name="Рисунок 2">
            <a:extLst>
              <a:ext uri="{FF2B5EF4-FFF2-40B4-BE49-F238E27FC236}">
                <a16:creationId xmlns:a16="http://schemas.microsoft.com/office/drawing/2014/main" id="{0A48FD4B-0767-77ED-5144-37421CC5AD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 b="11415"/>
          <a:stretch/>
        </p:blipFill>
        <p:spPr>
          <a:xfrm>
            <a:off x="5170143" y="4384159"/>
            <a:ext cx="3954505" cy="1751600"/>
          </a:xfrm>
          <a:prstGeom prst="rect">
            <a:avLst/>
          </a:prstGeom>
        </p:spPr>
      </p:pic>
      <p:sp>
        <p:nvSpPr>
          <p:cNvPr id="24" name="Rectangle 23">
            <a:extLst>
              <a:ext uri="{FF2B5EF4-FFF2-40B4-BE49-F238E27FC236}">
                <a16:creationId xmlns:a16="http://schemas.microsoft.com/office/drawing/2014/main" id="{53033F67-95C8-49C5-9DF9-F7F6764AD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Рисунок 6">
            <a:extLst>
              <a:ext uri="{FF2B5EF4-FFF2-40B4-BE49-F238E27FC236}">
                <a16:creationId xmlns:a16="http://schemas.microsoft.com/office/drawing/2014/main" id="{F2495292-D0B0-2460-2EF9-D38AE984D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759" y="2887333"/>
            <a:ext cx="4202396" cy="976173"/>
          </a:xfrm>
          <a:prstGeom prst="rect">
            <a:avLst/>
          </a:prstGeom>
        </p:spPr>
      </p:pic>
    </p:spTree>
    <p:extLst>
      <p:ext uri="{BB962C8B-B14F-4D97-AF65-F5344CB8AC3E}">
        <p14:creationId xmlns:p14="http://schemas.microsoft.com/office/powerpoint/2010/main" val="157214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24E9777-DF7E-45E5-B387-86C306DA6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79BCF-B0A2-A142-3165-C991222D4A8B}"/>
              </a:ext>
            </a:extLst>
          </p:cNvPr>
          <p:cNvSpPr>
            <a:spLocks noGrp="1"/>
          </p:cNvSpPr>
          <p:nvPr>
            <p:ph type="title"/>
          </p:nvPr>
        </p:nvSpPr>
        <p:spPr>
          <a:xfrm>
            <a:off x="337428" y="573896"/>
            <a:ext cx="3010436" cy="1414145"/>
          </a:xfrm>
        </p:spPr>
        <p:txBody>
          <a:bodyPr vert="horz" lIns="91440" tIns="45720" rIns="91440" bIns="45720" rtlCol="0" anchor="b">
            <a:normAutofit/>
          </a:bodyPr>
          <a:lstStyle/>
          <a:p>
            <a:pPr algn="ctr" defTabSz="914400"/>
            <a:r>
              <a:rPr lang="en-US" sz="3100" b="1" dirty="0">
                <a:solidFill>
                  <a:schemeClr val="accent4">
                    <a:lumMod val="75000"/>
                  </a:schemeClr>
                </a:solidFill>
                <a:latin typeface="Arial "/>
              </a:rPr>
              <a:t>Command and Drill Terms</a:t>
            </a:r>
          </a:p>
        </p:txBody>
      </p:sp>
      <p:sp>
        <p:nvSpPr>
          <p:cNvPr id="4" name="Text Placeholder 3">
            <a:extLst>
              <a:ext uri="{FF2B5EF4-FFF2-40B4-BE49-F238E27FC236}">
                <a16:creationId xmlns:a16="http://schemas.microsoft.com/office/drawing/2014/main" id="{DA37BF6E-AA38-8EC9-DC1C-9AED4E595C2F}"/>
              </a:ext>
            </a:extLst>
          </p:cNvPr>
          <p:cNvSpPr>
            <a:spLocks noGrp="1"/>
          </p:cNvSpPr>
          <p:nvPr>
            <p:ph type="body" sz="half" idx="2"/>
          </p:nvPr>
        </p:nvSpPr>
        <p:spPr>
          <a:xfrm>
            <a:off x="251520" y="2620641"/>
            <a:ext cx="3096344" cy="3023702"/>
          </a:xfrm>
        </p:spPr>
        <p:txBody>
          <a:bodyPr vert="horz" lIns="91440" tIns="45720" rIns="91440" bIns="45720" rtlCol="0" anchor="ctr">
            <a:normAutofit/>
          </a:bodyPr>
          <a:lstStyle/>
          <a:p>
            <a:pPr defTabSz="914400"/>
            <a:r>
              <a:rPr lang="en-US" sz="2000" i="1" dirty="0">
                <a:latin typeface="Arial "/>
              </a:rPr>
              <a:t>Terms used in drill training and command speech of military personnel. Examples include 'Arms, port!' for 'Weapons to the chest!', and 'Eyes, right!' for 'Turn to the right!'.</a:t>
            </a:r>
          </a:p>
          <a:p>
            <a:pPr indent="-228600" defTabSz="914400">
              <a:buFont typeface="Arial" panose="020B0604020202020204" pitchFamily="34" charset="0"/>
              <a:buChar char="•"/>
            </a:pPr>
            <a:endParaRPr lang="en-US" sz="1600" dirty="0"/>
          </a:p>
        </p:txBody>
      </p:sp>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186644"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62797"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4335D5A6-AB7A-4677-8D44-034515D66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3567" y="703666"/>
            <a:ext cx="5376684" cy="56381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Рисунок 1">
            <a:extLst>
              <a:ext uri="{FF2B5EF4-FFF2-40B4-BE49-F238E27FC236}">
                <a16:creationId xmlns:a16="http://schemas.microsoft.com/office/drawing/2014/main" id="{A501ECC0-9562-AD01-4AF6-EBFD5AD04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461" y="1304738"/>
            <a:ext cx="1591056" cy="795528"/>
          </a:xfrm>
          <a:prstGeom prst="rect">
            <a:avLst/>
          </a:prstGeom>
        </p:spPr>
      </p:pic>
      <p:pic>
        <p:nvPicPr>
          <p:cNvPr id="7" name="Рисунок 1">
            <a:extLst>
              <a:ext uri="{FF2B5EF4-FFF2-40B4-BE49-F238E27FC236}">
                <a16:creationId xmlns:a16="http://schemas.microsoft.com/office/drawing/2014/main" id="{74FB1624-C6B8-B401-1E15-2114CBEA142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5220072" y="4882557"/>
            <a:ext cx="2260939" cy="1271777"/>
          </a:xfrm>
          <a:prstGeom prst="rect">
            <a:avLst/>
          </a:prstGeom>
          <a:scene3d>
            <a:camera prst="orthographicFront">
              <a:rot lat="0" lon="0" rev="0"/>
            </a:camera>
            <a:lightRig rig="balanced" dir="t">
              <a:rot lat="0" lon="0" rev="8700000"/>
            </a:lightRig>
          </a:scene3d>
          <a:sp3d>
            <a:bevelT w="190500" h="38100"/>
          </a:sp3d>
        </p:spPr>
      </p:pic>
      <p:pic>
        <p:nvPicPr>
          <p:cNvPr id="8" name="Рисунок 2">
            <a:extLst>
              <a:ext uri="{FF2B5EF4-FFF2-40B4-BE49-F238E27FC236}">
                <a16:creationId xmlns:a16="http://schemas.microsoft.com/office/drawing/2014/main" id="{C80584CA-8949-86C5-D83D-459237AB25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516" y="1304738"/>
            <a:ext cx="1591056" cy="795528"/>
          </a:xfrm>
          <a:prstGeom prst="rect">
            <a:avLst/>
          </a:prstGeom>
        </p:spPr>
      </p:pic>
      <p:pic>
        <p:nvPicPr>
          <p:cNvPr id="9" name="Рисунок 6">
            <a:extLst>
              <a:ext uri="{FF2B5EF4-FFF2-40B4-BE49-F238E27FC236}">
                <a16:creationId xmlns:a16="http://schemas.microsoft.com/office/drawing/2014/main" id="{3F0DEB46-BCB7-1870-B94F-C36139811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6853" y="3203174"/>
            <a:ext cx="5010111" cy="1163798"/>
          </a:xfrm>
          <a:prstGeom prst="rect">
            <a:avLst/>
          </a:prstGeom>
        </p:spPr>
      </p:pic>
    </p:spTree>
    <p:extLst>
      <p:ext uri="{BB962C8B-B14F-4D97-AF65-F5344CB8AC3E}">
        <p14:creationId xmlns:p14="http://schemas.microsoft.com/office/powerpoint/2010/main" val="314583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1" descr="A blue and black flag with white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164663"/>
            <a:ext cx="2501841" cy="1250920"/>
          </a:xfrm>
          <a:prstGeom prst="rect">
            <a:avLst/>
          </a:prstGeom>
        </p:spPr>
      </p:pic>
      <p:pic>
        <p:nvPicPr>
          <p:cNvPr id="4" name="Рисунок 2" descr="A flag with a white crescent and a star&#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797" y="1164443"/>
            <a:ext cx="2502714" cy="1251357"/>
          </a:xfrm>
          <a:prstGeom prst="rect">
            <a:avLst/>
          </a:prstGeom>
        </p:spPr>
      </p:pic>
      <p:pic>
        <p:nvPicPr>
          <p:cNvPr id="7" name="Рисунок 6" descr="A black background with blue text&#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817" y="1499444"/>
            <a:ext cx="2502714" cy="581355"/>
          </a:xfrm>
          <a:prstGeom prst="rect">
            <a:avLst/>
          </a:prstGeom>
        </p:spPr>
      </p:pic>
      <p:sp>
        <p:nvSpPr>
          <p:cNvPr id="20" name="Rectangle 1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452190" y="5131782"/>
            <a:ext cx="219456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a:xfrm>
            <a:off x="3566615" y="3557848"/>
            <a:ext cx="5245610" cy="3299517"/>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sz="900" dirty="0"/>
          </a:p>
          <a:p>
            <a:pPr algn="just">
              <a:lnSpc>
                <a:spcPct val="90000"/>
              </a:lnSpc>
              <a:spcAft>
                <a:spcPts val="600"/>
              </a:spcAft>
            </a:pPr>
            <a:r>
              <a:rPr lang="en-US" sz="1600" i="1" dirty="0"/>
              <a:t>Exploring the ways common English words are formed through morphological processes</a:t>
            </a:r>
          </a:p>
          <a:p>
            <a:pPr indent="-228600" algn="just">
              <a:lnSpc>
                <a:spcPct val="90000"/>
              </a:lnSpc>
              <a:spcAft>
                <a:spcPts val="600"/>
              </a:spcAft>
              <a:buFont typeface="Arial" panose="020B0604020202020204" pitchFamily="34" charset="0"/>
              <a:buChar char="•"/>
            </a:pPr>
            <a:r>
              <a:rPr lang="en-US" sz="1600" b="1" dirty="0"/>
              <a:t>Morphological Word Formation</a:t>
            </a:r>
          </a:p>
          <a:p>
            <a:pPr algn="just">
              <a:lnSpc>
                <a:spcPct val="90000"/>
              </a:lnSpc>
              <a:spcAft>
                <a:spcPts val="600"/>
              </a:spcAft>
            </a:pPr>
            <a:r>
              <a:rPr lang="en-US" sz="1600" dirty="0"/>
              <a:t>Morphological word formation involves the creation of new words through the addition of prefixes, suffixes, and other word-building elements. This process greatly expands the vocabulary, making it easier to understand the meaning and usage of various words.</a:t>
            </a:r>
          </a:p>
          <a:p>
            <a:pPr indent="-228600" algn="just">
              <a:lnSpc>
                <a:spcPct val="90000"/>
              </a:lnSpc>
              <a:spcAft>
                <a:spcPts val="600"/>
              </a:spcAft>
              <a:buFont typeface="Arial" panose="020B0604020202020204" pitchFamily="34" charset="0"/>
              <a:buChar char="•"/>
            </a:pPr>
            <a:r>
              <a:rPr lang="en-US" sz="1600" b="1" dirty="0"/>
              <a:t>Abbreviations in Vocabulary</a:t>
            </a:r>
          </a:p>
          <a:p>
            <a:pPr algn="just">
              <a:lnSpc>
                <a:spcPct val="90000"/>
              </a:lnSpc>
              <a:spcAft>
                <a:spcPts val="600"/>
              </a:spcAft>
            </a:pPr>
            <a:r>
              <a:rPr lang="en-US" sz="1600" dirty="0"/>
              <a:t>Abbreviations play a significant role in modern vocabulary, providing shortened forms of longer words or phrases. Understanding the methods and rules of abbreviation usage is essential for effective communication in both written and spoken language.</a:t>
            </a:r>
          </a:p>
          <a:p>
            <a:pPr indent="-228600">
              <a:lnSpc>
                <a:spcPct val="90000"/>
              </a:lnSpc>
              <a:spcAft>
                <a:spcPts val="600"/>
              </a:spcAft>
              <a:buFont typeface="Arial" panose="020B0604020202020204" pitchFamily="34" charset="0"/>
              <a:buChar char="•"/>
            </a:pPr>
            <a:endParaRPr lang="en-US" sz="900" i="1" dirty="0"/>
          </a:p>
        </p:txBody>
      </p:sp>
      <p:sp>
        <p:nvSpPr>
          <p:cNvPr id="5" name="TextBox 4">
            <a:extLst>
              <a:ext uri="{FF2B5EF4-FFF2-40B4-BE49-F238E27FC236}">
                <a16:creationId xmlns:a16="http://schemas.microsoft.com/office/drawing/2014/main" id="{3D73FC44-F733-E71C-1DF5-C28218C49D2D}"/>
              </a:ext>
            </a:extLst>
          </p:cNvPr>
          <p:cNvSpPr txBox="1"/>
          <p:nvPr/>
        </p:nvSpPr>
        <p:spPr>
          <a:xfrm>
            <a:off x="388417" y="4365103"/>
            <a:ext cx="3109616" cy="1754326"/>
          </a:xfrm>
          <a:prstGeom prst="rect">
            <a:avLst/>
          </a:prstGeom>
          <a:noFill/>
        </p:spPr>
        <p:txBody>
          <a:bodyPr wrap="square">
            <a:spAutoFit/>
          </a:bodyPr>
          <a:lstStyle/>
          <a:p>
            <a:pPr algn="ctr">
              <a:lnSpc>
                <a:spcPct val="90000"/>
              </a:lnSpc>
              <a:spcAft>
                <a:spcPts val="600"/>
              </a:spcAft>
            </a:pPr>
            <a:r>
              <a:rPr lang="en-US" sz="2400" dirty="0">
                <a:solidFill>
                  <a:schemeClr val="accent4">
                    <a:lumMod val="75000"/>
                  </a:schemeClr>
                </a:solidFill>
                <a:latin typeface="Arial "/>
              </a:rPr>
              <a:t>II. By method of formation (morphological word formation,  abbreviations)</a:t>
            </a:r>
          </a:p>
        </p:txBody>
      </p:sp>
    </p:spTree>
    <p:extLst>
      <p:ext uri="{BB962C8B-B14F-4D97-AF65-F5344CB8AC3E}">
        <p14:creationId xmlns:p14="http://schemas.microsoft.com/office/powerpoint/2010/main" val="494417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1075</TotalTime>
  <Words>845</Words>
  <Application>Microsoft Office PowerPoint</Application>
  <PresentationFormat>On-screen Show (4:3)</PresentationFormat>
  <Paragraphs>80</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Arial </vt:lpstr>
      <vt:lpstr>Calibri</vt:lpstr>
      <vt:lpstr>Helvetica Neue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More on Military Terms Organizational &amp; Topographical Terms</vt:lpstr>
      <vt:lpstr>Command and Drill Terms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KIN</dc:creator>
  <cp:lastModifiedBy>XAYAL ALIYEV</cp:lastModifiedBy>
  <cp:revision>248</cp:revision>
  <cp:lastPrinted>2020-09-03T18:32:29Z</cp:lastPrinted>
  <dcterms:created xsi:type="dcterms:W3CDTF">2014-01-07T04:30:34Z</dcterms:created>
  <dcterms:modified xsi:type="dcterms:W3CDTF">2024-04-04T20:40:27Z</dcterms:modified>
</cp:coreProperties>
</file>