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83" r:id="rId4"/>
    <p:sldId id="276" r:id="rId5"/>
    <p:sldId id="265" r:id="rId6"/>
    <p:sldId id="264" r:id="rId7"/>
    <p:sldId id="279" r:id="rId8"/>
    <p:sldId id="282" r:id="rId9"/>
    <p:sldId id="267" r:id="rId10"/>
    <p:sldId id="258" r:id="rId11"/>
    <p:sldId id="259" r:id="rId12"/>
    <p:sldId id="257" r:id="rId13"/>
    <p:sldId id="261" r:id="rId14"/>
    <p:sldId id="262" r:id="rId15"/>
    <p:sldId id="270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00"/>
    <a:srgbClr val="FFC000"/>
    <a:srgbClr val="FFCD2D"/>
    <a:srgbClr val="4D5DD7"/>
    <a:srgbClr val="7B0707"/>
    <a:srgbClr val="16A25F"/>
    <a:srgbClr val="5B7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FE65-12FE-4754-B479-26FE95F8C08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9450A-8AF8-4EE8-B219-CD9A84AC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9C65-4DF3-4504-A70D-68BAFF78B52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2779-8558-4003-98A4-9FEDC34F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find descriptors of similar frequency/difficulty (unusual/strange VICE bizarre)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ensure appropriate context for the objective being assessed (spoken/dialogue vs. written context)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for level 3 (high-frequency abstract) and 4 (low-frequency abstract)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2779-8558-4003-98A4-9FEDC34F6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providing relevant vocabulary/definitions</a:t>
            </a:r>
          </a:p>
          <a:p>
            <a:r>
              <a:rPr lang="en-US" dirty="0" smtClean="0"/>
              <a:t>Higher frequency words = likelihood of encountering terms more often</a:t>
            </a:r>
          </a:p>
          <a:p>
            <a:r>
              <a:rPr lang="en-US" dirty="0" smtClean="0"/>
              <a:t>Less time spent on low-frequency items of little relevance</a:t>
            </a:r>
          </a:p>
          <a:p>
            <a:r>
              <a:rPr lang="en-US" dirty="0" smtClean="0"/>
              <a:t>Students have a clearer focus in the text</a:t>
            </a:r>
          </a:p>
          <a:p>
            <a:r>
              <a:rPr lang="en-US" dirty="0" smtClean="0"/>
              <a:t>It’s still authentic… and </a:t>
            </a:r>
            <a:r>
              <a:rPr lang="en-US" dirty="0" err="1" smtClean="0"/>
              <a:t>scaffolded</a:t>
            </a:r>
            <a:r>
              <a:rPr lang="en-US" dirty="0" smtClean="0"/>
              <a:t> so students can tackle texts without support </a:t>
            </a:r>
          </a:p>
          <a:p>
            <a:r>
              <a:rPr lang="en-US" dirty="0" smtClean="0"/>
              <a:t>Military context with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2779-8558-4003-98A4-9FEDC34F61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02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0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1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F7226A-2FAA-4606-BA82-39F2826FA1C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A50B-D1D4-4F0B-9416-BE3229C8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deiequipment.com/victorinox-twine-swiss-army-2-5-folding-blade-key-ring-re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us.byu.edu/coca/" TargetMode="External"/><Relationship Id="rId2" Type="http://schemas.openxmlformats.org/officeDocument/2006/relationships/hyperlink" Target="https://www.wordandphrase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0737" y="1687944"/>
            <a:ext cx="8825658" cy="3329581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A Corpus-Based Approach to Adapting Authentic Military Material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737" y="5128362"/>
            <a:ext cx="8825658" cy="86142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Ms. Andrea </a:t>
            </a:r>
            <a:r>
              <a:rPr lang="en-US" b="1" dirty="0" err="1" smtClean="0">
                <a:solidFill>
                  <a:srgbClr val="C00000"/>
                </a:solidFill>
              </a:rPr>
              <a:t>Gjorevski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Defense language institute English language center (DLIELC)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0" y="129309"/>
            <a:ext cx="1942369" cy="25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65" y="64791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Copy text into WAP (Analyze Text)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658"/>
            <a:ext cx="12192000" cy="56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5656" y="1179470"/>
            <a:ext cx="3383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 Range: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B0F0"/>
                </a:solidFill>
              </a:rPr>
              <a:t>Blue: high frequency (rank 1-500 on word list) “the” “and” “be”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green: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16A25F"/>
                </a:solidFill>
              </a:rPr>
              <a:t>medium frequency</a:t>
            </a:r>
            <a:br>
              <a:rPr lang="en-US" sz="2000" b="1" dirty="0" smtClean="0">
                <a:solidFill>
                  <a:srgbClr val="16A25F"/>
                </a:solidFill>
              </a:rPr>
            </a:br>
            <a:r>
              <a:rPr lang="en-US" sz="2000" b="1" dirty="0" smtClean="0">
                <a:solidFill>
                  <a:srgbClr val="16A25F"/>
                </a:solidFill>
              </a:rPr>
              <a:t>(501-3000 on word list) “international” to “athletic”</a:t>
            </a:r>
          </a:p>
          <a:p>
            <a:endParaRPr lang="en-US" sz="2000" b="1" dirty="0" smtClean="0">
              <a:solidFill>
                <a:srgbClr val="16A25F"/>
              </a:solidFill>
            </a:endParaRP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Yellow: lower frequency 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(3001-60,000) “slight” to “self-pollination”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Gray: Proper Nouns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872" y="4769188"/>
            <a:ext cx="4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Definitions:  top 5 frequency-based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5"/>
            <a:ext cx="8558784" cy="68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29781" y="4402788"/>
            <a:ext cx="1197667" cy="17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419" y="814954"/>
            <a:ext cx="449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Definitions: top 5 frequency-based</a:t>
            </a:r>
            <a:endParaRPr lang="en-US" sz="2000" b="1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9" y="1539999"/>
            <a:ext cx="10652760" cy="52213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86200" y="4402788"/>
            <a:ext cx="1197667" cy="17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4646628"/>
            <a:ext cx="1197667" cy="17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36192" y="1220909"/>
            <a:ext cx="2592422" cy="318187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70271" y="532487"/>
            <a:ext cx="1339673" cy="418974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69664" y="103846"/>
            <a:ext cx="449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Collocates: frequency-based; grouped by part of speech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24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93207"/>
            <a:ext cx="6160010" cy="259223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19" y="3382520"/>
            <a:ext cx="8166799" cy="3100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160" y="1008790"/>
            <a:ext cx="2688336" cy="1609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64548" y="2241300"/>
            <a:ext cx="4156292" cy="70870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0839" y="2765340"/>
            <a:ext cx="499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Synonyms: sorted by rank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423" y="3917951"/>
            <a:ext cx="2673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Concordance lines: spoken/written texts from magazines, news, movies, TV shows, academic texts, etc.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2670244" y="336400"/>
            <a:ext cx="3919533" cy="1609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624829" y="493776"/>
            <a:ext cx="1115564" cy="63244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0393" y="263909"/>
            <a:ext cx="217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Context/Genre:</a:t>
            </a:r>
          </a:p>
          <a:p>
            <a:pPr algn="ctr"/>
            <a:r>
              <a:rPr lang="en-US" sz="2000" b="1" dirty="0" smtClean="0"/>
              <a:t>Spoken</a:t>
            </a:r>
          </a:p>
          <a:p>
            <a:pPr algn="ctr"/>
            <a:r>
              <a:rPr lang="en-US" sz="2000" b="1" dirty="0" smtClean="0"/>
              <a:t>Fiction</a:t>
            </a:r>
          </a:p>
          <a:p>
            <a:pPr algn="ctr"/>
            <a:r>
              <a:rPr lang="en-US" sz="2000" b="1" dirty="0" smtClean="0"/>
              <a:t>Magazine</a:t>
            </a:r>
          </a:p>
          <a:p>
            <a:pPr algn="ctr"/>
            <a:r>
              <a:rPr lang="en-US" sz="2000" b="1" dirty="0" smtClean="0"/>
              <a:t>Newspaper</a:t>
            </a:r>
          </a:p>
          <a:p>
            <a:pPr algn="ctr"/>
            <a:r>
              <a:rPr lang="en-US" sz="2000" b="1" dirty="0" smtClean="0"/>
              <a:t>Academic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5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574351"/>
            <a:ext cx="7324435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All of that data helped us…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203200" y="1410159"/>
            <a:ext cx="7222835" cy="51568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Make </a:t>
            </a:r>
            <a:r>
              <a:rPr lang="en-US" sz="2800" b="1" dirty="0">
                <a:solidFill>
                  <a:schemeClr val="tx1"/>
                </a:solidFill>
              </a:rPr>
              <a:t>informed choices!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Adapt </a:t>
            </a:r>
            <a:r>
              <a:rPr lang="en-US" sz="2800" b="1" dirty="0" smtClean="0">
                <a:solidFill>
                  <a:schemeClr val="tx1"/>
                </a:solidFill>
              </a:rPr>
              <a:t>texts, scaffold material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Present </a:t>
            </a:r>
            <a:r>
              <a:rPr lang="en-US" sz="2800" b="1" dirty="0">
                <a:solidFill>
                  <a:schemeClr val="tx1"/>
                </a:solidFill>
              </a:rPr>
              <a:t>activities in context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Focus </a:t>
            </a:r>
            <a:r>
              <a:rPr lang="en-US" sz="2800" b="1" dirty="0">
                <a:solidFill>
                  <a:schemeClr val="tx1"/>
                </a:solidFill>
              </a:rPr>
              <a:t>on </a:t>
            </a:r>
            <a:r>
              <a:rPr lang="en-US" sz="2800" b="1" dirty="0" smtClean="0">
                <a:solidFill>
                  <a:schemeClr val="tx1"/>
                </a:solidFill>
              </a:rPr>
              <a:t>useful vocabulary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Match </a:t>
            </a:r>
            <a:r>
              <a:rPr lang="en-US" sz="2800" b="1" dirty="0">
                <a:solidFill>
                  <a:schemeClr val="tx1"/>
                </a:solidFill>
              </a:rPr>
              <a:t>most appropriate objective to the </a:t>
            </a:r>
            <a:r>
              <a:rPr lang="en-US" sz="2800" b="1" dirty="0" smtClean="0">
                <a:solidFill>
                  <a:schemeClr val="tx1"/>
                </a:solidFill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Create efficient lessons…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7158182" y="1233889"/>
            <a:ext cx="4695967" cy="533316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Adult learners tackle </a:t>
            </a:r>
            <a:r>
              <a:rPr lang="en-US" sz="2400" b="1" dirty="0">
                <a:solidFill>
                  <a:schemeClr val="tx1"/>
                </a:solidFill>
              </a:rPr>
              <a:t>a difficult text with </a:t>
            </a:r>
            <a:r>
              <a:rPr lang="en-US" sz="2400" b="1" dirty="0" smtClean="0">
                <a:solidFill>
                  <a:schemeClr val="tx1"/>
                </a:solidFill>
              </a:rPr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Practice </a:t>
            </a:r>
            <a:r>
              <a:rPr lang="en-US" sz="2400" b="1" dirty="0">
                <a:solidFill>
                  <a:schemeClr val="tx1"/>
                </a:solidFill>
              </a:rPr>
              <a:t>vocabulary they would need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Spend </a:t>
            </a:r>
            <a:r>
              <a:rPr lang="en-US" sz="2400" b="1" dirty="0">
                <a:solidFill>
                  <a:schemeClr val="tx1"/>
                </a:solidFill>
              </a:rPr>
              <a:t>time on skills </a:t>
            </a:r>
            <a:r>
              <a:rPr lang="en-US" sz="2400" b="1" dirty="0" smtClean="0">
                <a:solidFill>
                  <a:schemeClr val="tx1"/>
                </a:solidFill>
              </a:rPr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Use class time wisely!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Classroom applications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24" y="1429408"/>
            <a:ext cx="8946541" cy="4195481"/>
          </a:xfrm>
        </p:spPr>
        <p:txBody>
          <a:bodyPr/>
          <a:lstStyle/>
          <a:p>
            <a:r>
              <a:rPr lang="en-US" b="1" dirty="0" smtClean="0"/>
              <a:t>The case of “ceremony” versus “ritual” </a:t>
            </a:r>
          </a:p>
          <a:p>
            <a:endParaRPr lang="en-US" b="1" dirty="0" smtClean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293137"/>
              </p:ext>
            </p:extLst>
          </p:nvPr>
        </p:nvGraphicFramePr>
        <p:xfrm>
          <a:off x="899131" y="2219949"/>
          <a:ext cx="4138509" cy="4328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37"/>
                <a:gridCol w="2203372"/>
              </a:tblGrid>
              <a:tr h="357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Ritual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Ceremony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religious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religious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daily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ancient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sacred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civil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private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ribbon-cutting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belief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myth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bedtime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graduation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wedding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church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award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54588" y="2192457"/>
            <a:ext cx="6165662" cy="43816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 dirty="0" smtClean="0"/>
              <a:t>Matching </a:t>
            </a:r>
            <a:r>
              <a:rPr lang="en-US" b="1" u="sng" dirty="0"/>
              <a:t>Activity using Concordance lines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 watched as she conducted her daily __________ of pouring tea.</a:t>
            </a:r>
            <a:endParaRPr lang="en-US" sz="1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As the _______ and sacrifice begins, more offerings are made.</a:t>
            </a:r>
            <a:endParaRPr lang="en-US" sz="1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formal ________ are preceded by a large planning session the evening prior.</a:t>
            </a:r>
            <a:endParaRPr lang="en-US" sz="1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They tied the knot officially on New Year’s Eve during a private ________ in the Grand Hotel.</a:t>
            </a:r>
            <a:endParaRPr lang="en-US" sz="1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Archeologists found the bronze Roman coins, probably used in a dedication _______ meant to ensure good fortune of the home owners.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0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6909" y="3001818"/>
            <a:ext cx="239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0" rIns="1428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ralew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Red Swiss Army 2.5&quot; Twine Knife, Single Folding Blade With Key R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2" y="1914236"/>
            <a:ext cx="4068762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1335954"/>
            <a:ext cx="5606474" cy="560647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 Corpus is a tool…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5890" y="259541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Thank you!  </a:t>
            </a:r>
            <a:r>
              <a:rPr lang="en-US" sz="6600" b="1" dirty="0" err="1" smtClean="0">
                <a:solidFill>
                  <a:schemeClr val="accent1">
                    <a:lumMod val="50000"/>
                  </a:schemeClr>
                </a:solidFill>
              </a:rPr>
              <a:t>Hvala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Presentation objectives: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4" y="1782618"/>
            <a:ext cx="9015380" cy="4465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b="1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/>
              <a:t>To share an online resource “Word and Phrase”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/>
              <a:t>To demonstrate how we used this tool to assist in developing a new level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800" b="1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/>
              <a:t>To </a:t>
            </a:r>
            <a:r>
              <a:rPr lang="en-US" sz="2800" b="1" dirty="0"/>
              <a:t>inspire you to become familiar with the site to help with your needs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2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Activity: What is a corpus?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3418" y="4461164"/>
            <a:ext cx="10612582" cy="0"/>
          </a:xfrm>
          <a:prstGeom prst="straightConnector1">
            <a:avLst/>
          </a:prstGeom>
          <a:ln w="190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208" y="2129365"/>
            <a:ext cx="25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I’ve never used a corpus before!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575468" y="2079539"/>
            <a:ext cx="1489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 use a corpus all the time!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5448970" y="4234873"/>
            <a:ext cx="521237" cy="4525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32215" y="2136119"/>
            <a:ext cx="2754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I’ve heard of this and sometimes use 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59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What is a Corpus?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634837"/>
            <a:ext cx="10346852" cy="4886036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</a:rPr>
              <a:t>A collection of written OR spoken language </a:t>
            </a:r>
          </a:p>
          <a:p>
            <a:pPr marL="0" indent="0">
              <a:buNone/>
            </a:pPr>
            <a:endParaRPr lang="en-US" sz="45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r>
              <a:rPr lang="en-US" sz="4300" b="1" dirty="0" smtClean="0">
                <a:solidFill>
                  <a:schemeClr val="tx1">
                    <a:lumMod val="85000"/>
                  </a:schemeClr>
                </a:solidFill>
              </a:rPr>
              <a:t>SOURCES: books, newspapers, magazines, journals, news reports, etc.</a:t>
            </a:r>
          </a:p>
          <a:p>
            <a:pPr marL="457200" lvl="1" indent="0">
              <a:buNone/>
            </a:pPr>
            <a:endParaRPr lang="en-US" sz="45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4500" b="1" dirty="0">
                <a:solidFill>
                  <a:srgbClr val="C00000"/>
                </a:solidFill>
              </a:rPr>
              <a:t>Word and Phrase</a:t>
            </a:r>
            <a:br>
              <a:rPr lang="en-US" sz="4500" b="1" dirty="0">
                <a:solidFill>
                  <a:srgbClr val="C00000"/>
                </a:solidFill>
              </a:rPr>
            </a:b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hlinkClick r:id="rId2"/>
              </a:rPr>
              <a:t>https://www.wordandphrase.info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/</a:t>
            </a:r>
            <a:endParaRPr lang="en-US" sz="45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4500" b="1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45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500" b="1" dirty="0" smtClean="0">
                <a:solidFill>
                  <a:srgbClr val="C00000"/>
                </a:solidFill>
              </a:rPr>
              <a:t>The </a:t>
            </a:r>
            <a:r>
              <a:rPr lang="en-US" sz="4500" b="1" dirty="0">
                <a:solidFill>
                  <a:srgbClr val="C00000"/>
                </a:solidFill>
              </a:rPr>
              <a:t>Corpus of Contemporary American English</a:t>
            </a:r>
            <a:r>
              <a:rPr lang="en-US" sz="45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sz="45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hlinkClick r:id="rId3"/>
              </a:rPr>
              <a:t>https://corpus.byu.edu/coca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/</a:t>
            </a:r>
            <a:endParaRPr lang="en-US" sz="45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45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humanshape.org/images/standmale_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00" y="452718"/>
            <a:ext cx="3237723" cy="63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COCA &amp; Word And Phrase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32" y="1395522"/>
            <a:ext cx="4627120" cy="51161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Developed by Dr. Mark Davies,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professor of Linguistics at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Brigham Young University</a:t>
            </a: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Corpus of Contemporary American English (COCA) is the largest freely-available corpus of English, released 2008</a:t>
            </a: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560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million words of text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(1990-2017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) </a:t>
            </a:r>
            <a:endParaRPr lang="en-US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Word and Phrase.info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uses COCA data,  released 2012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User-friendly</a:t>
            </a: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Student-friendly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0" y="2050474"/>
            <a:ext cx="6197167" cy="3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How do we use COCA data at DLI?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516" y="1632343"/>
            <a:ext cx="7533793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TESTING: 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Test writers use COCA to…</a:t>
            </a:r>
          </a:p>
          <a:p>
            <a:pPr lvl="2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find descriptors of similar frequency/difficulty </a:t>
            </a:r>
          </a:p>
          <a:p>
            <a:pPr lvl="2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ensure appropriate context for the objective being assessed </a:t>
            </a:r>
          </a:p>
          <a:p>
            <a:pPr lvl="2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level items and present a variety of terms</a:t>
            </a:r>
          </a:p>
          <a:p>
            <a:pPr lvl="2"/>
            <a:endParaRPr lang="en-US" sz="20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914400" lvl="2" indent="0">
              <a:buNone/>
            </a:pPr>
            <a:endParaRPr lang="en-US" sz="2000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CURRICULUM: 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Course writers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use COCA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data to…</a:t>
            </a:r>
          </a:p>
          <a:p>
            <a:pPr lvl="2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write high-frequency definitions</a:t>
            </a:r>
          </a:p>
          <a:p>
            <a:pPr lvl="2"/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resent authentic collocations</a:t>
            </a:r>
          </a:p>
          <a:p>
            <a:pPr lvl="2"/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resent authentic context (newspaper, spoken, fiction, etc.)</a:t>
            </a:r>
          </a:p>
          <a:p>
            <a:pPr lvl="2"/>
            <a:endParaRPr lang="en-US" sz="2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993" y="1288288"/>
            <a:ext cx="3387389" cy="224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994" y="4211992"/>
            <a:ext cx="3387388" cy="23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43603">
            <a:off x="208903" y="3994062"/>
            <a:ext cx="2749221" cy="20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17" y="3053914"/>
            <a:ext cx="7156704" cy="2734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02768">
            <a:off x="9026827" y="4154967"/>
            <a:ext cx="2698832" cy="19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0076" y="342372"/>
            <a:ext cx="9845755" cy="8512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Our task: Develop a new level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31734" y="1877591"/>
            <a:ext cx="3751660" cy="905760"/>
            <a:chOff x="2374812" y="532551"/>
            <a:chExt cx="3751660" cy="905760"/>
          </a:xfrm>
        </p:grpSpPr>
        <p:sp>
          <p:nvSpPr>
            <p:cNvPr id="27" name="Chevron 26"/>
            <p:cNvSpPr/>
            <p:nvPr/>
          </p:nvSpPr>
          <p:spPr>
            <a:xfrm>
              <a:off x="2374812" y="532551"/>
              <a:ext cx="3751660" cy="905760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2827692" y="532551"/>
              <a:ext cx="2845900" cy="90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</a:rPr>
                <a:t>Authentic material</a:t>
              </a:r>
              <a:endParaRPr lang="en-US" sz="24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6195" y="3145021"/>
            <a:ext cx="3751660" cy="905760"/>
            <a:chOff x="2374812" y="532551"/>
            <a:chExt cx="3751660" cy="905760"/>
          </a:xfrm>
        </p:grpSpPr>
        <p:sp>
          <p:nvSpPr>
            <p:cNvPr id="30" name="Chevron 29"/>
            <p:cNvSpPr/>
            <p:nvPr/>
          </p:nvSpPr>
          <p:spPr>
            <a:xfrm>
              <a:off x="2374812" y="532551"/>
              <a:ext cx="3751660" cy="905760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2827692" y="532551"/>
              <a:ext cx="2845900" cy="90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</a:rPr>
                <a:t>New Vocabulary!</a:t>
              </a:r>
              <a:endParaRPr lang="en-US" sz="24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31734" y="4315090"/>
            <a:ext cx="3751660" cy="905760"/>
            <a:chOff x="2374812" y="532551"/>
            <a:chExt cx="3751660" cy="905760"/>
          </a:xfrm>
        </p:grpSpPr>
        <p:sp>
          <p:nvSpPr>
            <p:cNvPr id="33" name="Chevron 32"/>
            <p:cNvSpPr/>
            <p:nvPr/>
          </p:nvSpPr>
          <p:spPr>
            <a:xfrm>
              <a:off x="2374812" y="532551"/>
              <a:ext cx="3751660" cy="905760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2827692" y="532551"/>
              <a:ext cx="2845900" cy="90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</a:rPr>
                <a:t>More military context</a:t>
              </a:r>
              <a:endParaRPr lang="en-US" sz="24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34585" y="5570436"/>
            <a:ext cx="3751660" cy="905760"/>
            <a:chOff x="2374812" y="532551"/>
            <a:chExt cx="3751660" cy="905760"/>
          </a:xfrm>
        </p:grpSpPr>
        <p:sp>
          <p:nvSpPr>
            <p:cNvPr id="42" name="Chevron 41"/>
            <p:cNvSpPr/>
            <p:nvPr/>
          </p:nvSpPr>
          <p:spPr>
            <a:xfrm>
              <a:off x="2374812" y="532551"/>
              <a:ext cx="3751660" cy="905760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Chevron 4"/>
            <p:cNvSpPr/>
            <p:nvPr/>
          </p:nvSpPr>
          <p:spPr>
            <a:xfrm>
              <a:off x="2827692" y="532551"/>
              <a:ext cx="2845900" cy="90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</a:rPr>
                <a:t>Integrated skills focus</a:t>
              </a:r>
              <a:endParaRPr lang="en-US" sz="24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1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Problems with authentic texts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6111" y="1667561"/>
            <a:ext cx="3815236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66360" y="1667561"/>
            <a:ext cx="3973490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Adapt &amp; use excerpts, cut out text that required technical knowledge</a:t>
            </a:r>
          </a:p>
          <a:p>
            <a:pPr lvl="1"/>
            <a:endParaRPr lang="en-US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Use Word and Phrase to identify target vocabulary </a:t>
            </a:r>
          </a:p>
          <a:p>
            <a:pPr lvl="1"/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25512" y="2479946"/>
            <a:ext cx="3716801" cy="22683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SOLUTIONS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541" y="1574152"/>
            <a:ext cx="3532530" cy="456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Texts </a:t>
            </a:r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(for both listening and reading) were often too long or too difficult</a:t>
            </a:r>
          </a:p>
          <a:p>
            <a:pPr lvl="1"/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Identifying vocabulary items was overwhelming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Identify the text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995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48"/>
            <a:ext cx="12192000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2004</TotalTime>
  <Words>668</Words>
  <Application>Microsoft Office PowerPoint</Application>
  <PresentationFormat>Custom</PresentationFormat>
  <Paragraphs>137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A Corpus-Based Approach to Adapting Authentic Military Material</vt:lpstr>
      <vt:lpstr>Presentation objectives:</vt:lpstr>
      <vt:lpstr>Activity: What is a corpus?</vt:lpstr>
      <vt:lpstr>What is a Corpus?</vt:lpstr>
      <vt:lpstr>COCA &amp; Word And Phrase </vt:lpstr>
      <vt:lpstr>How do we use COCA data at DLI?</vt:lpstr>
      <vt:lpstr>Our task: Develop a new level</vt:lpstr>
      <vt:lpstr>Problems with authentic texts</vt:lpstr>
      <vt:lpstr>Identify the text</vt:lpstr>
      <vt:lpstr>Copy text into WAP (Analyze Text)</vt:lpstr>
      <vt:lpstr>PowerPoint Presentation</vt:lpstr>
      <vt:lpstr>PowerPoint Presentation</vt:lpstr>
      <vt:lpstr>PowerPoint Presentation</vt:lpstr>
      <vt:lpstr>All of that data helped us…</vt:lpstr>
      <vt:lpstr>Classroom applications</vt:lpstr>
      <vt:lpstr>A Corpus is a tool…</vt:lpstr>
      <vt:lpstr>PowerPoint Presentation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GJOREVSKI, ANDREA L GS-12 USAF AETC DLIELC/EIFA</dc:creator>
  <cp:lastModifiedBy>x</cp:lastModifiedBy>
  <cp:revision>107</cp:revision>
  <cp:lastPrinted>2018-10-12T12:26:59Z</cp:lastPrinted>
  <dcterms:created xsi:type="dcterms:W3CDTF">2018-10-03T16:52:59Z</dcterms:created>
  <dcterms:modified xsi:type="dcterms:W3CDTF">2018-10-17T06:56:33Z</dcterms:modified>
</cp:coreProperties>
</file>