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5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4" r:id="rId4"/>
    <p:sldId id="268" r:id="rId5"/>
    <p:sldId id="270" r:id="rId6"/>
    <p:sldId id="257" r:id="rId7"/>
    <p:sldId id="258" r:id="rId8"/>
    <p:sldId id="261" r:id="rId9"/>
    <p:sldId id="263" r:id="rId10"/>
    <p:sldId id="260" r:id="rId11"/>
    <p:sldId id="259" r:id="rId12"/>
    <p:sldId id="264" r:id="rId13"/>
    <p:sldId id="275" r:id="rId14"/>
    <p:sldId id="265" r:id="rId15"/>
    <p:sldId id="266" r:id="rId16"/>
    <p:sldId id="267" r:id="rId17"/>
    <p:sldId id="269" r:id="rId18"/>
    <p:sldId id="271" r:id="rId19"/>
    <p:sldId id="272" r:id="rId20"/>
    <p:sldId id="273" r:id="rId21"/>
    <p:sldId id="276" r:id="rId22"/>
    <p:sldId id="277" r:id="rId23"/>
  </p:sldIdLst>
  <p:sldSz cx="9144000" cy="6858000" type="screen4x3"/>
  <p:notesSz cx="6858000" cy="992663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nya" initials="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CCE01-2332-460D-B6B3-FB87DE0686D8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D7FBE-70F6-445F-9655-CE780CB7318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636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2A5C3-6F9A-478D-8742-58D2779CFA38}" type="datetimeFigureOut">
              <a:rPr lang="en-GB" smtClean="0"/>
              <a:pPr/>
              <a:t>17/10/2018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8B6E0-141E-4EB8-88A3-4F24AD910C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889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Challenge to teach ESP to beginner – not a wide</a:t>
            </a:r>
            <a:r>
              <a:rPr lang="hr-HR" baseline="0" dirty="0" smtClean="0"/>
              <a:t> range of vocabulary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What’s in</a:t>
            </a:r>
            <a:r>
              <a:rPr lang="hr-HR" baseline="0" dirty="0" smtClean="0"/>
              <a:t> my mind as a teacher does not necessarily correspond to the needs in units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Crucial question – ways to find the answer i.e.</a:t>
            </a:r>
            <a:r>
              <a:rPr lang="hr-HR" baseline="0" dirty="0" smtClean="0"/>
              <a:t> To gather info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Important</a:t>
            </a:r>
            <a:r>
              <a:rPr lang="hr-HR" baseline="0" dirty="0" smtClean="0"/>
              <a:t> who will teach – teachers or instructors?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8B6E0-141E-4EB8-88A3-4F24AD910C5E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  <a:ln/>
        </p:spPr>
        <p:txBody>
          <a:bodyPr/>
          <a:lstStyle>
            <a:lvl1pPr algn="just">
              <a:defRPr sz="1000">
                <a:solidFill>
                  <a:schemeClr val="bg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616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44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69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6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749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476250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81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21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6052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004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275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433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1560" y="630932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869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960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9560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166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3867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2530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194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579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9535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806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555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536" y="6165304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6" name="Slika 2" descr="D:\Desktop\1. HVU Dr. FRANJO TUĐMA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405"/>
            <a:ext cx="752475" cy="913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4" descr="D:\Desktop\1. SREDIŠTE ZA STR. JEZIKE-NOV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0255"/>
            <a:ext cx="74295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06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66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71377C3D-7BB2-4D23-9D10-616807B37D36}" type="datetimeFigureOut">
              <a:rPr lang="sr-Latn-CS" smtClean="0"/>
              <a:pPr/>
              <a:t>17.10.2018.</a:t>
            </a:fld>
            <a:endParaRPr lang="hr-HR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hr-HR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63C03A18-1BE2-487D-92D8-585057AF460F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31" name="Picture 7" descr="bg123411 cop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bg123411 cop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755650" y="6077895"/>
            <a:ext cx="2808288" cy="8220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4000" tIns="10800" rIns="54000" bIns="10800" anchor="ctr">
            <a:spAutoFit/>
          </a:bodyPr>
          <a:lstStyle>
            <a:lvl1pPr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Presenter: Tatjana Klobučar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FLC </a:t>
            </a:r>
            <a:r>
              <a:rPr lang="hr-HR" sz="800" dirty="0" smtClean="0">
                <a:solidFill>
                  <a:schemeClr val="bg1"/>
                </a:solidFill>
                <a:latin typeface="Calibri"/>
              </a:rPr>
              <a:t>"</a:t>
            </a: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Katarina Zrinska”/CDA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0" y="-26988"/>
            <a:ext cx="9180513" cy="719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pic>
        <p:nvPicPr>
          <p:cNvPr id="1036" name="Picture 13" descr="Grb_GSOSRH_pravi"/>
          <p:cNvPicPr>
            <a:picLocks noChangeAspect="1" noChangeArrowheads="1"/>
          </p:cNvPicPr>
          <p:nvPr/>
        </p:nvPicPr>
        <p:blipFill>
          <a:blip r:embed="rId17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4984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4" descr="HVU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308725"/>
            <a:ext cx="454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EE2F-9FA8-4F94-945F-20BF7107705F}" type="datetimeFigureOut">
              <a:rPr lang="hr-HR" smtClean="0"/>
              <a:pPr/>
              <a:t>17.10.2018.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B9FCC-7F2C-4C65-80D0-9928F60B9E8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68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18_1Unit%208%20-%20Present%20Continuous%20-%20Positive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800199"/>
          </a:xfrm>
        </p:spPr>
        <p:txBody>
          <a:bodyPr/>
          <a:lstStyle/>
          <a:p>
            <a:r>
              <a:rPr lang="en-GB" b="1" dirty="0" smtClean="0"/>
              <a:t>LANGUAGE TEACHERS AS COURSE DESIGNERS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520280"/>
          </a:xfrm>
        </p:spPr>
        <p:txBody>
          <a:bodyPr/>
          <a:lstStyle/>
          <a:p>
            <a:r>
              <a:rPr lang="en-GB" dirty="0" smtClean="0"/>
              <a:t>DESIGNING AN ESP </a:t>
            </a:r>
            <a:r>
              <a:rPr lang="hr-HR" dirty="0" smtClean="0"/>
              <a:t>COURSE</a:t>
            </a:r>
            <a:r>
              <a:rPr lang="en-GB" dirty="0" smtClean="0"/>
              <a:t> </a:t>
            </a:r>
            <a:endParaRPr lang="hr-HR" dirty="0" smtClean="0"/>
          </a:p>
          <a:p>
            <a:r>
              <a:rPr lang="en-GB" dirty="0" smtClean="0"/>
              <a:t>FOR BEGINNERS</a:t>
            </a:r>
            <a:endParaRPr lang="hr-HR" dirty="0" smtClean="0"/>
          </a:p>
          <a:p>
            <a:endParaRPr lang="hr-HR" dirty="0" smtClean="0"/>
          </a:p>
          <a:p>
            <a:r>
              <a:rPr lang="hr-HR" sz="2000" b="1" i="1" dirty="0" smtClean="0"/>
              <a:t>by Tatjana Klobucar</a:t>
            </a:r>
          </a:p>
          <a:p>
            <a:r>
              <a:rPr lang="hr-HR" sz="2000" b="1" i="1" dirty="0" smtClean="0"/>
              <a:t>CDA / FLC / Department Osijek</a:t>
            </a:r>
          </a:p>
          <a:p>
            <a:endParaRPr lang="hr-HR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8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Course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dirty="0" smtClean="0"/>
              <a:t>designing a course is </a:t>
            </a:r>
            <a:r>
              <a:rPr lang="hr-HR" sz="3000" dirty="0" smtClean="0"/>
              <a:t>basically</a:t>
            </a:r>
            <a:r>
              <a:rPr lang="en-US" sz="3000" dirty="0" smtClean="0"/>
              <a:t> a matter of asking questions in order to provide a reasoned basis for the subsequent processes of</a:t>
            </a:r>
            <a:r>
              <a:rPr lang="hr-HR" sz="3000" dirty="0" smtClean="0"/>
              <a:t>: </a:t>
            </a:r>
            <a:endParaRPr lang="en-US" sz="30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000" b="1" dirty="0" smtClean="0"/>
              <a:t>syllabus design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000" b="1" dirty="0" smtClean="0"/>
              <a:t>materials writing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3000" b="1" dirty="0" smtClean="0"/>
              <a:t>methodology</a:t>
            </a:r>
            <a:endParaRPr lang="en-US" sz="3000" b="1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000" b="1" dirty="0" smtClean="0"/>
              <a:t>evaluation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986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Syllabus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the role of syllabus</a:t>
            </a:r>
            <a:endParaRPr lang="hr-HR" sz="3000" dirty="0" smtClean="0"/>
          </a:p>
          <a:p>
            <a:r>
              <a:rPr lang="hr-HR" sz="3000" dirty="0" smtClean="0"/>
              <a:t>a statement of what is to be learnt</a:t>
            </a:r>
            <a:endParaRPr lang="en-US" sz="3000" dirty="0" smtClean="0"/>
          </a:p>
          <a:p>
            <a:pPr lvl="0"/>
            <a:r>
              <a:rPr lang="en-US" sz="3000" dirty="0" smtClean="0"/>
              <a:t>syllabus is not a d</a:t>
            </a:r>
            <a:r>
              <a:rPr lang="hr-HR" sz="3000" dirty="0" smtClean="0"/>
              <a:t>i</a:t>
            </a:r>
            <a:r>
              <a:rPr lang="en-US" sz="3000" dirty="0" smtClean="0"/>
              <a:t>vine writ</a:t>
            </a:r>
            <a:endParaRPr lang="hr-HR" sz="3000" dirty="0" smtClean="0"/>
          </a:p>
          <a:p>
            <a:r>
              <a:rPr lang="hr-HR" sz="3000" dirty="0" smtClean="0"/>
              <a:t>the clasroom generates its own syllabus</a:t>
            </a:r>
            <a:endParaRPr lang="en-US" sz="3000" dirty="0" smtClean="0"/>
          </a:p>
          <a:p>
            <a:pPr lvl="0"/>
            <a:r>
              <a:rPr lang="en-US" sz="3000" dirty="0" smtClean="0"/>
              <a:t>a working document that should be used </a:t>
            </a:r>
            <a:r>
              <a:rPr lang="en-US" sz="3000" b="1" dirty="0" smtClean="0"/>
              <a:t>flexibly</a:t>
            </a:r>
            <a:r>
              <a:rPr lang="en-US" sz="3000" dirty="0" smtClean="0"/>
              <a:t> and appropriately to maxim</a:t>
            </a:r>
            <a:r>
              <a:rPr lang="hr-HR" sz="3000" dirty="0" smtClean="0"/>
              <a:t>iz</a:t>
            </a:r>
            <a:r>
              <a:rPr lang="en-US" sz="3000" dirty="0" smtClean="0"/>
              <a:t>e the aims and processes of learning</a:t>
            </a:r>
            <a:endParaRPr lang="hr-HR" sz="3000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130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Syllabus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>
              <a:buNone/>
            </a:pPr>
            <a:r>
              <a:rPr lang="hr-HR" dirty="0" smtClean="0"/>
              <a:t>                                                         common</a:t>
            </a:r>
          </a:p>
          <a:p>
            <a:pPr>
              <a:buNone/>
            </a:pPr>
            <a:r>
              <a:rPr lang="hr-HR" dirty="0" smtClean="0"/>
              <a:t>								base</a:t>
            </a:r>
          </a:p>
          <a:p>
            <a:pPr>
              <a:buNone/>
            </a:pPr>
            <a:r>
              <a:rPr lang="hr-HR" dirty="0" smtClean="0"/>
              <a:t>teacher’s </a:t>
            </a:r>
          </a:p>
          <a:p>
            <a:pPr>
              <a:buNone/>
            </a:pPr>
            <a:r>
              <a:rPr lang="hr-HR" dirty="0" smtClean="0"/>
              <a:t>(instructor’s)</a:t>
            </a:r>
          </a:p>
          <a:p>
            <a:pPr>
              <a:buNone/>
            </a:pPr>
            <a:r>
              <a:rPr lang="hr-HR" dirty="0" smtClean="0"/>
              <a:t>choice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 bwMode="auto">
          <a:xfrm>
            <a:off x="2339752" y="1844824"/>
            <a:ext cx="4248472" cy="36004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Tahoma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275856" y="3212976"/>
            <a:ext cx="2448272" cy="216024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ahoma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411760" y="2492896"/>
            <a:ext cx="2016224" cy="7920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1907704" y="4437112"/>
            <a:ext cx="1728192" cy="9361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860032" y="2636912"/>
            <a:ext cx="1872208" cy="11521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b="1" dirty="0" smtClean="0"/>
              <a:t>Materials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lvl="0" indent="0">
              <a:buNone/>
            </a:pPr>
            <a:r>
              <a:rPr lang="en-GB" sz="3000" b="1" dirty="0"/>
              <a:t>Creating teaching materials for the </a:t>
            </a:r>
            <a:r>
              <a:rPr lang="en-GB" sz="3000" b="1" dirty="0" smtClean="0"/>
              <a:t>course</a:t>
            </a:r>
            <a:endParaRPr lang="hr-HR" sz="3000" b="1" dirty="0" smtClean="0"/>
          </a:p>
          <a:p>
            <a:pPr marL="0" lvl="0" indent="0">
              <a:buNone/>
            </a:pPr>
            <a:endParaRPr lang="hr-HR" sz="1000" dirty="0"/>
          </a:p>
          <a:p>
            <a:pPr lvl="0"/>
            <a:r>
              <a:rPr lang="en-GB" sz="3000" b="1" dirty="0" smtClean="0"/>
              <a:t>materials adaptation </a:t>
            </a:r>
            <a:endParaRPr lang="hr-HR" sz="3000" b="1" dirty="0" smtClean="0"/>
          </a:p>
          <a:p>
            <a:pPr lvl="0">
              <a:buNone/>
            </a:pPr>
            <a:r>
              <a:rPr lang="hr-HR" sz="3000" b="1" dirty="0" smtClean="0"/>
              <a:t>	</a:t>
            </a:r>
            <a:r>
              <a:rPr lang="hr-HR" sz="3000" dirty="0" smtClean="0">
                <a:sym typeface="Symbol"/>
              </a:rPr>
              <a:t>  </a:t>
            </a:r>
            <a:r>
              <a:rPr lang="en-GB" sz="3000" dirty="0" smtClean="0"/>
              <a:t>modify existing materials</a:t>
            </a:r>
            <a:endParaRPr lang="hr-HR" sz="3000" dirty="0" smtClean="0"/>
          </a:p>
          <a:p>
            <a:pPr lvl="0"/>
            <a:r>
              <a:rPr lang="en-GB" sz="3000" b="1" dirty="0" smtClean="0"/>
              <a:t>materials evaluation</a:t>
            </a:r>
            <a:r>
              <a:rPr lang="hr-HR" sz="3000" b="1" dirty="0" smtClean="0"/>
              <a:t> </a:t>
            </a:r>
          </a:p>
          <a:p>
            <a:pPr lvl="0">
              <a:buNone/>
            </a:pPr>
            <a:r>
              <a:rPr lang="hr-HR" sz="3000" b="1" dirty="0" smtClean="0">
                <a:sym typeface="Symbol"/>
              </a:rPr>
              <a:t>	</a:t>
            </a:r>
            <a:r>
              <a:rPr lang="hr-HR" sz="3000" dirty="0" smtClean="0">
                <a:sym typeface="Symbol"/>
              </a:rPr>
              <a:t> </a:t>
            </a:r>
            <a:r>
              <a:rPr lang="en-GB" sz="3000" dirty="0" smtClean="0"/>
              <a:t>select from the existing materials</a:t>
            </a:r>
            <a:endParaRPr lang="hr-HR" sz="3000" dirty="0" smtClean="0"/>
          </a:p>
          <a:p>
            <a:pPr lvl="0"/>
            <a:r>
              <a:rPr lang="en-GB" sz="3000" b="1" dirty="0" smtClean="0"/>
              <a:t>materials development</a:t>
            </a:r>
            <a:endParaRPr lang="hr-HR" sz="3000" b="1" dirty="0" smtClean="0"/>
          </a:p>
          <a:p>
            <a:pPr lvl="0">
              <a:buNone/>
            </a:pPr>
            <a:r>
              <a:rPr lang="hr-HR" sz="3000" dirty="0" smtClean="0">
                <a:sym typeface="Symbol"/>
              </a:rPr>
              <a:t>	 </a:t>
            </a:r>
            <a:r>
              <a:rPr lang="en-GB" sz="3000" dirty="0" smtClean="0"/>
              <a:t>write your own materials</a:t>
            </a:r>
            <a:endParaRPr lang="hr-HR" sz="3000" dirty="0" smtClean="0"/>
          </a:p>
          <a:p>
            <a:r>
              <a:rPr lang="fr-FR" sz="2400" dirty="0" smtClean="0">
                <a:hlinkClick r:id="rId2" action="ppaction://hlinkfile"/>
              </a:rPr>
              <a:t>18_1Unit 8 - </a:t>
            </a:r>
            <a:r>
              <a:rPr lang="fr-FR" sz="2400" dirty="0" err="1" smtClean="0">
                <a:hlinkClick r:id="rId2" action="ppaction://hlinkfile"/>
              </a:rPr>
              <a:t>Present</a:t>
            </a:r>
            <a:r>
              <a:rPr lang="fr-FR" sz="2400" dirty="0" smtClean="0">
                <a:hlinkClick r:id="rId2" action="ppaction://hlinkfile"/>
              </a:rPr>
              <a:t> </a:t>
            </a:r>
            <a:r>
              <a:rPr lang="fr-FR" sz="2400" dirty="0" err="1" smtClean="0">
                <a:hlinkClick r:id="rId2" action="ppaction://hlinkfile"/>
              </a:rPr>
              <a:t>Continuous</a:t>
            </a:r>
            <a:r>
              <a:rPr lang="fr-FR" sz="2400" dirty="0" smtClean="0">
                <a:hlinkClick r:id="rId2" action="ppaction://hlinkfile"/>
              </a:rPr>
              <a:t> - Positive.docx</a:t>
            </a:r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818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1" dirty="0"/>
              <a:t>Two important points:</a:t>
            </a:r>
            <a:endParaRPr lang="hr-HR" dirty="0"/>
          </a:p>
          <a:p>
            <a:pPr lvl="0"/>
            <a:r>
              <a:rPr lang="en-GB" dirty="0"/>
              <a:t>there is nothing specific about ESP methodology</a:t>
            </a:r>
            <a:endParaRPr lang="hr-HR" dirty="0"/>
          </a:p>
          <a:p>
            <a:pPr lvl="0"/>
            <a:r>
              <a:rPr lang="en-GB" dirty="0"/>
              <a:t>what happens in the classroom is not just an afterthought to be grafted on to ready-made materials and syllabuses</a:t>
            </a:r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43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smtClean="0"/>
              <a:t>Evaluation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b="1" dirty="0" smtClean="0"/>
              <a:t>T</a:t>
            </a:r>
            <a:r>
              <a:rPr lang="en-GB" b="1" dirty="0" smtClean="0"/>
              <a:t>wo </a:t>
            </a:r>
            <a:r>
              <a:rPr lang="en-GB" b="1" dirty="0"/>
              <a:t>levels of evaluation:</a:t>
            </a:r>
            <a:endParaRPr lang="hr-HR" dirty="0"/>
          </a:p>
          <a:p>
            <a:pPr lvl="0"/>
            <a:r>
              <a:rPr lang="en-GB" b="1" dirty="0"/>
              <a:t>learner assessment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hr-HR" i="1" dirty="0" smtClean="0"/>
              <a:t>progress tests, </a:t>
            </a:r>
            <a:r>
              <a:rPr lang="en-GB" i="1" dirty="0" smtClean="0"/>
              <a:t>placements </a:t>
            </a:r>
            <a:r>
              <a:rPr lang="en-GB" i="1" dirty="0"/>
              <a:t>tests</a:t>
            </a:r>
            <a:r>
              <a:rPr lang="en-GB" dirty="0"/>
              <a:t>, </a:t>
            </a:r>
            <a:r>
              <a:rPr lang="en-GB" i="1" dirty="0"/>
              <a:t>achievements tests</a:t>
            </a:r>
            <a:r>
              <a:rPr lang="en-GB" dirty="0"/>
              <a:t>, proficiency tests)</a:t>
            </a:r>
            <a:endParaRPr lang="hr-HR" dirty="0"/>
          </a:p>
          <a:p>
            <a:pPr lvl="0"/>
            <a:r>
              <a:rPr lang="en-GB" b="1" dirty="0"/>
              <a:t>course evaluation</a:t>
            </a:r>
            <a:r>
              <a:rPr lang="en-GB" dirty="0"/>
              <a:t> (how well is the course actually fulfilling the </a:t>
            </a:r>
            <a:r>
              <a:rPr lang="en-GB" dirty="0" smtClean="0"/>
              <a:t>need</a:t>
            </a:r>
            <a:r>
              <a:rPr lang="hr-HR" dirty="0" smtClean="0"/>
              <a:t>s</a:t>
            </a:r>
            <a:r>
              <a:rPr lang="en-GB" dirty="0" smtClean="0"/>
              <a:t>; </a:t>
            </a:r>
            <a:r>
              <a:rPr lang="en-GB" dirty="0"/>
              <a:t>it helps to establish whether it is meeting its aims)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27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hr-HR" b="1" dirty="0" smtClean="0"/>
              <a:t>New syllabus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initiated in 2016</a:t>
            </a:r>
          </a:p>
          <a:p>
            <a:pPr lvl="0"/>
            <a:r>
              <a:rPr lang="en-US" dirty="0" smtClean="0"/>
              <a:t>a new syllabus (</a:t>
            </a:r>
            <a:r>
              <a:rPr lang="hr-HR" dirty="0" smtClean="0"/>
              <a:t>multi-resource based course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workshops for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/>
              <a:t>creating materials</a:t>
            </a:r>
          </a:p>
          <a:p>
            <a:pPr lvl="0">
              <a:buNone/>
            </a:pPr>
            <a:r>
              <a:rPr lang="en-US" dirty="0" smtClean="0"/>
              <a:t>				</a:t>
            </a:r>
            <a:r>
              <a:rPr lang="en-US" dirty="0" smtClean="0">
                <a:sym typeface="Symbol"/>
              </a:rPr>
              <a:t>  </a:t>
            </a:r>
            <a:r>
              <a:rPr lang="en-US" dirty="0" smtClean="0"/>
              <a:t>introducing an additional 			      text book (EF Beginner)</a:t>
            </a:r>
          </a:p>
          <a:p>
            <a:pPr lvl="0">
              <a:buNone/>
            </a:pPr>
            <a:r>
              <a:rPr lang="en-US" dirty="0" smtClean="0"/>
              <a:t>				</a:t>
            </a:r>
            <a:r>
              <a:rPr lang="en-US" dirty="0" smtClean="0">
                <a:sym typeface="Symbol"/>
              </a:rPr>
              <a:t>  discussing a new syllabus</a:t>
            </a:r>
            <a:endParaRPr lang="en-US" dirty="0" smtClean="0"/>
          </a:p>
          <a:p>
            <a:pPr lvl="0"/>
            <a:r>
              <a:rPr lang="en-US" dirty="0" smtClean="0"/>
              <a:t>first pilot course in April 2017 (</a:t>
            </a:r>
            <a:r>
              <a:rPr lang="hr-HR" dirty="0" smtClean="0"/>
              <a:t>1</a:t>
            </a:r>
            <a:r>
              <a:rPr lang="en-US" dirty="0" smtClean="0"/>
              <a:t> unit)</a:t>
            </a:r>
          </a:p>
          <a:p>
            <a:pPr lvl="0"/>
            <a:r>
              <a:rPr lang="en-US" dirty="0" smtClean="0"/>
              <a:t>second pilot course in fall 2017 (</a:t>
            </a:r>
            <a:r>
              <a:rPr lang="hr-HR" dirty="0" smtClean="0"/>
              <a:t>2</a:t>
            </a:r>
            <a:r>
              <a:rPr lang="en-US" dirty="0" smtClean="0"/>
              <a:t> more units) </a:t>
            </a:r>
          </a:p>
          <a:p>
            <a:pPr lvl="0"/>
            <a:r>
              <a:rPr lang="en-US" dirty="0" smtClean="0"/>
              <a:t>third and fourth pilot course in 2018 </a:t>
            </a:r>
            <a:r>
              <a:rPr lang="hr-HR" dirty="0" smtClean="0"/>
              <a:t>(</a:t>
            </a:r>
            <a:r>
              <a:rPr lang="en-US" dirty="0" smtClean="0"/>
              <a:t>4 units</a:t>
            </a:r>
            <a:r>
              <a:rPr lang="hr-HR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6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hr-HR" b="1" dirty="0" smtClean="0"/>
              <a:t>New syllabus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adjustments to the syllabus - based on feedback from instructors </a:t>
            </a:r>
            <a:r>
              <a:rPr lang="hr-HR" sz="3000" dirty="0" smtClean="0"/>
              <a:t>and test results (progress tests, final test); </a:t>
            </a:r>
            <a:r>
              <a:rPr lang="en-US" sz="3000" dirty="0" smtClean="0"/>
              <a:t>aim to implement the new syllabus successfully</a:t>
            </a:r>
            <a:r>
              <a:rPr lang="hr-HR" sz="3000" dirty="0" smtClean="0"/>
              <a:t> </a:t>
            </a:r>
          </a:p>
          <a:p>
            <a:pPr lvl="0"/>
            <a:r>
              <a:rPr lang="hr-HR" sz="3000" dirty="0" smtClean="0"/>
              <a:t>follow up training: </a:t>
            </a:r>
          </a:p>
          <a:p>
            <a:pPr lvl="0">
              <a:buNone/>
            </a:pPr>
            <a:r>
              <a:rPr lang="hr-HR" sz="3000" dirty="0" smtClean="0"/>
              <a:t>	</a:t>
            </a:r>
            <a:r>
              <a:rPr lang="hr-HR" sz="3000" dirty="0" smtClean="0">
                <a:sym typeface="Symbol"/>
              </a:rPr>
              <a:t> </a:t>
            </a:r>
            <a:r>
              <a:rPr lang="en-US" sz="3000" dirty="0" smtClean="0"/>
              <a:t>workshops with instructors</a:t>
            </a:r>
            <a:r>
              <a:rPr lang="hr-HR" sz="3000" dirty="0" smtClean="0"/>
              <a:t> </a:t>
            </a:r>
          </a:p>
          <a:p>
            <a:pPr lvl="0">
              <a:buNone/>
            </a:pPr>
            <a:r>
              <a:rPr lang="hr-HR" sz="3000" dirty="0" smtClean="0"/>
              <a:t>	</a:t>
            </a:r>
            <a:r>
              <a:rPr lang="en-US" sz="3000" dirty="0" smtClean="0">
                <a:sym typeface="Symbol"/>
              </a:rPr>
              <a:t></a:t>
            </a:r>
            <a:r>
              <a:rPr lang="hr-HR" sz="3000" dirty="0" smtClean="0">
                <a:sym typeface="Symbol"/>
              </a:rPr>
              <a:t> </a:t>
            </a:r>
            <a:r>
              <a:rPr lang="en-US" sz="3000" dirty="0" smtClean="0"/>
              <a:t>mentoring</a:t>
            </a:r>
            <a:endParaRPr lang="hr-HR" sz="3000" dirty="0" smtClean="0"/>
          </a:p>
          <a:p>
            <a:pPr lvl="0">
              <a:buNone/>
            </a:pPr>
            <a:r>
              <a:rPr lang="hr-HR" sz="3000" dirty="0" smtClean="0"/>
              <a:t>	</a:t>
            </a:r>
            <a:r>
              <a:rPr lang="en-US" sz="3000" dirty="0" smtClean="0">
                <a:sym typeface="Symbol"/>
              </a:rPr>
              <a:t></a:t>
            </a:r>
            <a:r>
              <a:rPr lang="hr-HR" sz="3000" dirty="0" smtClean="0">
                <a:sym typeface="Symbol"/>
              </a:rPr>
              <a:t> </a:t>
            </a:r>
            <a:r>
              <a:rPr lang="en-US" sz="3000" dirty="0" smtClean="0"/>
              <a:t>lesson observation in units</a:t>
            </a:r>
            <a:endParaRPr lang="hr-HR" sz="3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hr-HR" b="1" dirty="0" smtClean="0"/>
              <a:t>New syllabus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000" dirty="0" smtClean="0"/>
              <a:t>evaluation of the learners: </a:t>
            </a:r>
          </a:p>
          <a:p>
            <a:pPr>
              <a:buNone/>
            </a:pPr>
            <a:r>
              <a:rPr lang="hr-HR" sz="3000" dirty="0" smtClean="0">
                <a:sym typeface="Symbol"/>
              </a:rPr>
              <a:t>	  progress test (by the publisher)</a:t>
            </a:r>
            <a:endParaRPr lang="hr-HR" sz="3000" dirty="0" smtClean="0"/>
          </a:p>
          <a:p>
            <a:pPr>
              <a:buNone/>
            </a:pPr>
            <a:r>
              <a:rPr lang="hr-HR" sz="3000" dirty="0" smtClean="0"/>
              <a:t>    </a:t>
            </a:r>
            <a:r>
              <a:rPr lang="hr-HR" sz="3000" dirty="0" smtClean="0">
                <a:sym typeface="Symbol"/>
              </a:rPr>
              <a:t> </a:t>
            </a:r>
            <a:r>
              <a:rPr lang="hr-HR" sz="3000" dirty="0" smtClean="0"/>
              <a:t>entry test (ALCPT)</a:t>
            </a:r>
          </a:p>
          <a:p>
            <a:pPr>
              <a:buNone/>
            </a:pPr>
            <a:r>
              <a:rPr lang="hr-HR" sz="3000" dirty="0" smtClean="0"/>
              <a:t>	</a:t>
            </a:r>
            <a:r>
              <a:rPr lang="hr-HR" sz="3000" dirty="0" smtClean="0">
                <a:sym typeface="Symbol"/>
              </a:rPr>
              <a:t>  </a:t>
            </a:r>
            <a:r>
              <a:rPr lang="hr-HR" sz="3000" dirty="0" smtClean="0"/>
              <a:t>final test (ALCPT + achievement test)</a:t>
            </a:r>
          </a:p>
          <a:p>
            <a:pPr>
              <a:buNone/>
            </a:pPr>
            <a:endParaRPr lang="hr-HR" sz="3000" dirty="0" smtClean="0"/>
          </a:p>
          <a:p>
            <a:r>
              <a:rPr lang="hr-HR" sz="3000" dirty="0" smtClean="0"/>
              <a:t>evaluation of the course</a:t>
            </a:r>
          </a:p>
          <a:p>
            <a:endParaRPr lang="hr-HR" sz="3000" dirty="0" smtClean="0"/>
          </a:p>
          <a:p>
            <a:r>
              <a:rPr lang="hr-HR" sz="3000" dirty="0" smtClean="0"/>
              <a:t>data analysis</a:t>
            </a:r>
            <a:endParaRPr lang="en-GB" sz="3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hr-HR" b="1" dirty="0" smtClean="0"/>
              <a:t>Plans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ready to implement the new syllabus to all units from 2019</a:t>
            </a:r>
            <a:endParaRPr lang="hr-HR" dirty="0" smtClean="0"/>
          </a:p>
          <a:p>
            <a:r>
              <a:rPr lang="hr-HR" dirty="0" smtClean="0"/>
              <a:t>new methodology course (5 weeks)</a:t>
            </a:r>
          </a:p>
          <a:p>
            <a:r>
              <a:rPr lang="hr-HR" dirty="0" smtClean="0"/>
              <a:t>refreshment course or workshops with instructors</a:t>
            </a:r>
          </a:p>
          <a:p>
            <a:r>
              <a:rPr lang="hr-HR" dirty="0" smtClean="0"/>
              <a:t>continue mentoring </a:t>
            </a:r>
          </a:p>
          <a:p>
            <a:r>
              <a:rPr lang="hr-HR" dirty="0" smtClean="0"/>
              <a:t>creating “share point”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hr-HR" b="1" dirty="0" smtClean="0"/>
              <a:t>Language Courses in CAF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         </a:t>
            </a:r>
          </a:p>
          <a:p>
            <a:pPr>
              <a:buNone/>
            </a:pPr>
            <a:r>
              <a:rPr lang="hr-HR" b="1" dirty="0" smtClean="0"/>
              <a:t>		FLC					Units</a:t>
            </a:r>
          </a:p>
          <a:p>
            <a:pPr>
              <a:buNone/>
            </a:pPr>
            <a:r>
              <a:rPr lang="hr-HR" dirty="0" smtClean="0"/>
              <a:t>3 departments			        12 +1 units</a:t>
            </a:r>
          </a:p>
          <a:p>
            <a:pPr>
              <a:buNone/>
            </a:pPr>
            <a:r>
              <a:rPr lang="hr-HR" dirty="0" smtClean="0">
                <a:sym typeface="Symbol"/>
              </a:rPr>
              <a:t>teachers</a:t>
            </a:r>
            <a:r>
              <a:rPr lang="hr-HR" dirty="0" smtClean="0"/>
              <a:t>		                         instructors</a:t>
            </a:r>
          </a:p>
          <a:p>
            <a:pPr>
              <a:buNone/>
            </a:pPr>
            <a:r>
              <a:rPr lang="hr-HR" dirty="0" smtClean="0"/>
              <a:t>L1 </a:t>
            </a:r>
            <a:r>
              <a:rPr lang="hr-HR" dirty="0" smtClean="0">
                <a:sym typeface="Symbol"/>
              </a:rPr>
              <a:t> L3				         only L0</a:t>
            </a:r>
          </a:p>
          <a:p>
            <a:pPr>
              <a:buNone/>
            </a:pPr>
            <a:r>
              <a:rPr lang="hr-HR" dirty="0" smtClean="0">
                <a:sym typeface="Symbol"/>
              </a:rPr>
              <a:t>different languages</a:t>
            </a:r>
            <a:r>
              <a:rPr lang="hr-HR" dirty="0" smtClean="0"/>
              <a:t>   	         only English</a:t>
            </a:r>
          </a:p>
          <a:p>
            <a:pPr>
              <a:buNone/>
            </a:pPr>
            <a:r>
              <a:rPr lang="hr-HR" dirty="0" smtClean="0"/>
              <a:t>specialized courses		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3672408"/>
          </a:xfrm>
        </p:spPr>
        <p:txBody>
          <a:bodyPr/>
          <a:lstStyle/>
          <a:p>
            <a:endParaRPr lang="hr-HR" dirty="0" smtClean="0"/>
          </a:p>
          <a:p>
            <a:endParaRPr lang="hr-HR" sz="1000" dirty="0" smtClean="0"/>
          </a:p>
          <a:p>
            <a:pPr algn="ctr">
              <a:buNone/>
            </a:pPr>
            <a:r>
              <a:rPr lang="hr-HR" b="1" i="1" dirty="0" smtClean="0"/>
              <a:t>Thank you for your attention.</a:t>
            </a:r>
          </a:p>
          <a:p>
            <a:pPr algn="ctr">
              <a:buNone/>
            </a:pPr>
            <a:endParaRPr lang="hr-HR" b="1" i="1" dirty="0" smtClean="0"/>
          </a:p>
          <a:p>
            <a:pPr algn="ctr">
              <a:buNone/>
            </a:pPr>
            <a:r>
              <a:rPr lang="hr-HR" b="1" i="1" dirty="0" smtClean="0"/>
              <a:t>Any questions?</a:t>
            </a:r>
            <a:endParaRPr lang="en-GB" b="1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Bibliography: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800" dirty="0" smtClean="0"/>
              <a:t>Tom Hutchinson, Alan Waters: English for Specific Purposes, (CUP, 1987)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Beginner courses in units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dirty="0" smtClean="0"/>
              <a:t>initial meeting in the ministry </a:t>
            </a:r>
            <a:endParaRPr lang="hr-HR" sz="3000" dirty="0" smtClean="0"/>
          </a:p>
          <a:p>
            <a:r>
              <a:rPr lang="hr-HR" sz="3000" dirty="0" smtClean="0"/>
              <a:t>less burden on FLC</a:t>
            </a:r>
            <a:r>
              <a:rPr lang="en-US" sz="3000" dirty="0" smtClean="0"/>
              <a:t> </a:t>
            </a:r>
          </a:p>
          <a:p>
            <a:pPr lvl="0"/>
            <a:r>
              <a:rPr lang="en-US" sz="3000" dirty="0" smtClean="0"/>
              <a:t>need for a program to entice learning </a:t>
            </a:r>
            <a:r>
              <a:rPr lang="hr-HR" sz="3000" dirty="0" smtClean="0"/>
              <a:t>English </a:t>
            </a:r>
            <a:r>
              <a:rPr lang="en-US" sz="3000" dirty="0" smtClean="0"/>
              <a:t>in units</a:t>
            </a:r>
            <a:endParaRPr lang="hr-HR" sz="3000" dirty="0" smtClean="0"/>
          </a:p>
          <a:p>
            <a:pPr lvl="0"/>
            <a:r>
              <a:rPr lang="en-US" sz="3000" dirty="0" smtClean="0"/>
              <a:t>set up 2 </a:t>
            </a:r>
            <a:r>
              <a:rPr lang="hr-HR" sz="3000" dirty="0" smtClean="0"/>
              <a:t>courses</a:t>
            </a:r>
            <a:r>
              <a:rPr lang="en-US" sz="3000" dirty="0" smtClean="0"/>
              <a:t> (syllabi): </a:t>
            </a:r>
          </a:p>
          <a:p>
            <a:pPr marL="0" lvl="0" indent="0">
              <a:buNone/>
            </a:pPr>
            <a:r>
              <a:rPr lang="hr-HR" sz="3000" dirty="0" smtClean="0"/>
              <a:t>   </a:t>
            </a:r>
            <a:r>
              <a:rPr lang="en-US" sz="3000" dirty="0" smtClean="0"/>
              <a:t>1. methodology course </a:t>
            </a:r>
            <a:endParaRPr lang="hr-HR" sz="3000" dirty="0" smtClean="0"/>
          </a:p>
          <a:p>
            <a:pPr marL="0" lvl="0" indent="0">
              <a:buNone/>
            </a:pPr>
            <a:r>
              <a:rPr lang="hr-HR" sz="3000" dirty="0" smtClean="0"/>
              <a:t>       (</a:t>
            </a:r>
            <a:r>
              <a:rPr lang="en-US" sz="3000" dirty="0" smtClean="0"/>
              <a:t>to educate instructors</a:t>
            </a:r>
            <a:r>
              <a:rPr lang="hr-HR" sz="3000" dirty="0" smtClean="0"/>
              <a:t>)</a:t>
            </a:r>
            <a:endParaRPr lang="en-US" sz="3000" dirty="0" smtClean="0"/>
          </a:p>
          <a:p>
            <a:pPr marL="0" lvl="0" indent="0">
              <a:buNone/>
            </a:pPr>
            <a:r>
              <a:rPr lang="hr-HR" sz="3000" dirty="0" smtClean="0"/>
              <a:t>   </a:t>
            </a:r>
            <a:r>
              <a:rPr lang="en-US" sz="3000" dirty="0" smtClean="0"/>
              <a:t>2. beginner course in units</a:t>
            </a:r>
            <a:r>
              <a:rPr lang="hr-HR" sz="3000" dirty="0" smtClean="0"/>
              <a:t> (L0)</a:t>
            </a:r>
          </a:p>
          <a:p>
            <a:pPr marL="0" indent="0"/>
            <a:endParaRPr lang="en-US" sz="3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3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US" b="1" dirty="0" smtClean="0"/>
              <a:t>Beginner courses in units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000" dirty="0" smtClean="0"/>
              <a:t>ongoing methodology course (15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)</a:t>
            </a:r>
          </a:p>
          <a:p>
            <a:pPr lvl="0"/>
            <a:r>
              <a:rPr lang="en-US" sz="3000" dirty="0" smtClean="0"/>
              <a:t>beginner courses in units:	</a:t>
            </a:r>
            <a:endParaRPr lang="hr-HR" sz="3000" dirty="0" smtClean="0"/>
          </a:p>
          <a:p>
            <a:pPr lvl="0">
              <a:buNone/>
            </a:pPr>
            <a:r>
              <a:rPr lang="hr-HR" sz="3000" dirty="0" smtClean="0"/>
              <a:t>   12 + 1 centres (units)</a:t>
            </a:r>
          </a:p>
          <a:p>
            <a:pPr lvl="0">
              <a:buNone/>
            </a:pPr>
            <a:r>
              <a:rPr lang="hr-HR" sz="3000" dirty="0" smtClean="0"/>
              <a:t>	</a:t>
            </a:r>
            <a:r>
              <a:rPr lang="en-US" sz="3000" dirty="0" smtClean="0"/>
              <a:t>2-3 instructors per group</a:t>
            </a:r>
          </a:p>
          <a:p>
            <a:pPr marL="0" lvl="0" indent="0">
              <a:buNone/>
            </a:pPr>
            <a:r>
              <a:rPr lang="hr-HR" sz="3000" dirty="0" smtClean="0"/>
              <a:t>    </a:t>
            </a:r>
            <a:r>
              <a:rPr lang="en-US" sz="3000" dirty="0" smtClean="0"/>
              <a:t>an 8 week course </a:t>
            </a:r>
          </a:p>
          <a:p>
            <a:pPr marL="0" lvl="0" indent="0">
              <a:buNone/>
            </a:pPr>
            <a:r>
              <a:rPr lang="hr-HR" sz="3000" dirty="0" smtClean="0"/>
              <a:t>    </a:t>
            </a:r>
            <a:r>
              <a:rPr lang="en-US" sz="3000" dirty="0" smtClean="0"/>
              <a:t>3-5 courses per year</a:t>
            </a:r>
          </a:p>
          <a:p>
            <a:pPr lvl="0"/>
            <a:r>
              <a:rPr lang="en-US" sz="3000" dirty="0" smtClean="0"/>
              <a:t> ALCPT as an entry &amp; final exam </a:t>
            </a:r>
            <a:endParaRPr lang="hr-HR" sz="3000" dirty="0" smtClean="0"/>
          </a:p>
          <a:p>
            <a:pPr lvl="0">
              <a:buNone/>
            </a:pPr>
            <a:r>
              <a:rPr lang="hr-HR" sz="3000" dirty="0" smtClean="0"/>
              <a:t>    </a:t>
            </a:r>
            <a:r>
              <a:rPr lang="en-US" sz="3000" dirty="0" smtClean="0"/>
              <a:t>(teachers conduct them)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80120"/>
          </a:xfrm>
        </p:spPr>
        <p:txBody>
          <a:bodyPr/>
          <a:lstStyle/>
          <a:p>
            <a:pPr algn="l"/>
            <a:r>
              <a:rPr lang="hr-HR" b="1" dirty="0" smtClean="0"/>
              <a:t>Content: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hr-HR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What is ESP?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Approaches to course design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Needs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Course design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600" dirty="0" smtClean="0"/>
              <a:t>New syllabus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600" dirty="0" smtClean="0"/>
              <a:t>Plans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58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What is ESP?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not a particular kind of language or methodology</a:t>
            </a:r>
          </a:p>
          <a:p>
            <a:pPr lvl="0"/>
            <a:r>
              <a:rPr lang="en-US" dirty="0" smtClean="0"/>
              <a:t>an approach to language teaching directed by specific and </a:t>
            </a:r>
            <a:r>
              <a:rPr lang="hr-HR" dirty="0" smtClean="0"/>
              <a:t>obvious</a:t>
            </a:r>
            <a:r>
              <a:rPr lang="en-US" dirty="0" smtClean="0"/>
              <a:t> reasons for learning</a:t>
            </a:r>
          </a:p>
          <a:p>
            <a:pPr lvl="0"/>
            <a:r>
              <a:rPr lang="en-US" dirty="0" smtClean="0"/>
              <a:t>in theory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no difference between ESP &amp; General English</a:t>
            </a:r>
          </a:p>
          <a:p>
            <a:pPr lvl="0"/>
            <a:r>
              <a:rPr lang="en-US" dirty="0" smtClean="0"/>
              <a:t>in practice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great deal of difference</a:t>
            </a:r>
          </a:p>
          <a:p>
            <a:r>
              <a:rPr lang="en-US" dirty="0" smtClean="0"/>
              <a:t>all language teaching should be based on learner needs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22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Approaches to course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3000" dirty="0" smtClean="0"/>
          </a:p>
          <a:p>
            <a:r>
              <a:rPr lang="en-US" sz="3000" dirty="0" smtClean="0"/>
              <a:t>identify learners’ target situation</a:t>
            </a:r>
          </a:p>
          <a:p>
            <a:pPr lvl="0"/>
            <a:r>
              <a:rPr lang="en-US" sz="3000" dirty="0" smtClean="0"/>
              <a:t>identify linguistic features of target situation</a:t>
            </a:r>
          </a:p>
          <a:p>
            <a:pPr lvl="0"/>
            <a:r>
              <a:rPr lang="en-US" sz="3000" dirty="0" smtClean="0"/>
              <a:t>create syllabus</a:t>
            </a:r>
          </a:p>
          <a:p>
            <a:pPr lvl="0"/>
            <a:r>
              <a:rPr lang="en-US" sz="3000" dirty="0" smtClean="0"/>
              <a:t>choose and design materials</a:t>
            </a:r>
          </a:p>
          <a:p>
            <a:pPr lvl="0"/>
            <a:r>
              <a:rPr lang="en-US" sz="3000" dirty="0" smtClean="0"/>
              <a:t>establish evaluation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2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smtClean="0"/>
              <a:t>Approaches to course design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04456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2 CRUCIAL </a:t>
            </a:r>
            <a:r>
              <a:rPr lang="hr-HR" sz="3000" dirty="0" smtClean="0"/>
              <a:t>POINTS</a:t>
            </a:r>
            <a:r>
              <a:rPr lang="en-US" sz="3000" dirty="0" smtClean="0"/>
              <a:t> :</a:t>
            </a:r>
          </a:p>
          <a:p>
            <a:pPr lvl="0"/>
            <a:r>
              <a:rPr lang="en-US" sz="3000" dirty="0" smtClean="0"/>
              <a:t>Course design is a negotiating process </a:t>
            </a:r>
          </a:p>
          <a:p>
            <a:pPr marL="0" lvl="0" indent="0">
              <a:buNone/>
            </a:pPr>
            <a:r>
              <a:rPr lang="hr-HR" sz="3000" dirty="0" smtClean="0"/>
              <a:t>   </a:t>
            </a:r>
            <a:r>
              <a:rPr lang="en-US" sz="3000" dirty="0" smtClean="0"/>
              <a:t>(various influences</a:t>
            </a:r>
            <a:r>
              <a:rPr lang="hr-HR" sz="3000" dirty="0" smtClean="0"/>
              <a:t> on syllabus, materials,    </a:t>
            </a:r>
          </a:p>
          <a:p>
            <a:pPr marL="0" lvl="0" indent="0">
              <a:buNone/>
            </a:pPr>
            <a:r>
              <a:rPr lang="hr-HR" sz="3000" dirty="0" smtClean="0"/>
              <a:t>    methodology and evaluation procedures</a:t>
            </a:r>
            <a:r>
              <a:rPr lang="en-US" sz="3000" dirty="0" smtClean="0"/>
              <a:t>)</a:t>
            </a:r>
          </a:p>
          <a:p>
            <a:pPr lvl="0"/>
            <a:r>
              <a:rPr lang="en-US" sz="3000" dirty="0" smtClean="0"/>
              <a:t>Course design is a dynamic process</a:t>
            </a:r>
          </a:p>
          <a:p>
            <a:pPr marL="0" lvl="0" indent="0">
              <a:buNone/>
            </a:pPr>
            <a:r>
              <a:rPr lang="hr-HR" sz="3000" dirty="0" smtClean="0"/>
              <a:t>    </a:t>
            </a:r>
            <a:r>
              <a:rPr lang="en-US" sz="3000" dirty="0" smtClean="0"/>
              <a:t>(</a:t>
            </a:r>
            <a:r>
              <a:rPr lang="hr-HR" sz="3000" dirty="0" smtClean="0"/>
              <a:t>it does not move in a linear way; needs and  </a:t>
            </a:r>
          </a:p>
          <a:p>
            <a:pPr marL="0" lvl="0" indent="0">
              <a:buNone/>
            </a:pPr>
            <a:r>
              <a:rPr lang="hr-HR" sz="3000" dirty="0" smtClean="0"/>
              <a:t>    resorces vary; </a:t>
            </a:r>
            <a:r>
              <a:rPr lang="en-US" sz="3000" dirty="0" smtClean="0"/>
              <a:t>piloting</a:t>
            </a:r>
            <a:r>
              <a:rPr lang="hr-HR" sz="3000" dirty="0" smtClean="0"/>
              <a:t> and adjusting</a:t>
            </a:r>
            <a:r>
              <a:rPr lang="en-US" sz="3000" dirty="0" smtClean="0"/>
              <a:t>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16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b="1" dirty="0" smtClean="0"/>
              <a:t>Needs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dirty="0" smtClean="0"/>
              <a:t>Why do the learners need to learn English?</a:t>
            </a:r>
            <a:endParaRPr lang="hr-HR" sz="3000" dirty="0" smtClean="0"/>
          </a:p>
          <a:p>
            <a:r>
              <a:rPr lang="en-US" sz="3000" dirty="0" smtClean="0"/>
              <a:t>ways to gather information</a:t>
            </a:r>
            <a:endParaRPr lang="hr-HR" sz="3000" dirty="0" smtClean="0"/>
          </a:p>
          <a:p>
            <a:r>
              <a:rPr lang="hr-HR" sz="3000" dirty="0" smtClean="0"/>
              <a:t>any course should be based on an analysis of learners’ needs</a:t>
            </a:r>
            <a:endParaRPr lang="en-US" sz="3000" dirty="0" smtClean="0"/>
          </a:p>
          <a:p>
            <a:pPr lvl="0"/>
            <a:r>
              <a:rPr lang="en-US" sz="3000" dirty="0" smtClean="0"/>
              <a:t>target needs (necessities, lacks, wants)</a:t>
            </a:r>
          </a:p>
          <a:p>
            <a:r>
              <a:rPr lang="en-US" sz="3000" dirty="0" smtClean="0"/>
              <a:t>learning needs</a:t>
            </a:r>
            <a:r>
              <a:rPr lang="hr-HR" sz="3000" dirty="0" smtClean="0"/>
              <a:t> (knowledge and competences needed to perform in the target situation)</a:t>
            </a:r>
            <a:endParaRPr lang="en-US" sz="3000" dirty="0" smtClean="0"/>
          </a:p>
          <a:p>
            <a:pPr lvl="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85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rmisch,presentation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SSJ PPT</Template>
  <TotalTime>727</TotalTime>
  <Words>630</Words>
  <Application>Microsoft Office PowerPoint</Application>
  <PresentationFormat>On-screen Show (4:3)</PresentationFormat>
  <Paragraphs>151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Garmisch,presentation1</vt:lpstr>
      <vt:lpstr>Custom Design</vt:lpstr>
      <vt:lpstr>LANGUAGE TEACHERS AS COURSE DESIGNERS</vt:lpstr>
      <vt:lpstr>Language Courses in CAF</vt:lpstr>
      <vt:lpstr>Beginner courses in units</vt:lpstr>
      <vt:lpstr>Beginner courses in units</vt:lpstr>
      <vt:lpstr>Content:</vt:lpstr>
      <vt:lpstr>What is ESP?</vt:lpstr>
      <vt:lpstr>Approaches to course design</vt:lpstr>
      <vt:lpstr>Approaches to course design</vt:lpstr>
      <vt:lpstr>Needs analysis</vt:lpstr>
      <vt:lpstr>Course design</vt:lpstr>
      <vt:lpstr>Syllabus</vt:lpstr>
      <vt:lpstr>Syllabus</vt:lpstr>
      <vt:lpstr>Materials </vt:lpstr>
      <vt:lpstr>Methodology</vt:lpstr>
      <vt:lpstr>Evaluation</vt:lpstr>
      <vt:lpstr>New syllabus</vt:lpstr>
      <vt:lpstr>New syllabus</vt:lpstr>
      <vt:lpstr>New syllabus</vt:lpstr>
      <vt:lpstr>Plans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TEACHERS AS COURSE DESIGNERS</dc:title>
  <dc:creator>Tanja</dc:creator>
  <cp:lastModifiedBy>x</cp:lastModifiedBy>
  <cp:revision>69</cp:revision>
  <cp:lastPrinted>2018-10-16T10:20:36Z</cp:lastPrinted>
  <dcterms:created xsi:type="dcterms:W3CDTF">2018-10-12T05:32:10Z</dcterms:created>
  <dcterms:modified xsi:type="dcterms:W3CDTF">2018-10-17T06:28:09Z</dcterms:modified>
</cp:coreProperties>
</file>