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90" r:id="rId2"/>
  </p:sldMasterIdLst>
  <p:notesMasterIdLst>
    <p:notesMasterId r:id="rId26"/>
  </p:notesMasterIdLst>
  <p:sldIdLst>
    <p:sldId id="320" r:id="rId3"/>
    <p:sldId id="34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8" r:id="rId16"/>
    <p:sldId id="339" r:id="rId17"/>
    <p:sldId id="341" r:id="rId18"/>
    <p:sldId id="332" r:id="rId19"/>
    <p:sldId id="337" r:id="rId20"/>
    <p:sldId id="343" r:id="rId21"/>
    <p:sldId id="342" r:id="rId22"/>
    <p:sldId id="344" r:id="rId23"/>
    <p:sldId id="333" r:id="rId24"/>
    <p:sldId id="334" r:id="rId25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724"/>
  </p:normalViewPr>
  <p:slideViewPr>
    <p:cSldViewPr snapToGrid="0" snapToObjects="1">
      <p:cViewPr varScale="1">
        <p:scale>
          <a:sx n="98" d="100"/>
          <a:sy n="98" d="100"/>
        </p:scale>
        <p:origin x="1003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67E0A61E-CE00-4202-B6E3-E1B5F1B8CA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B613996-1BB5-43B2-AE75-DA98A339F96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BDC557-4726-4DCD-80BF-764E10620B8A}" type="datetimeFigureOut">
              <a:rPr lang="de-DE"/>
              <a:pPr>
                <a:defRPr/>
              </a:pPr>
              <a:t>17.10.2018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FACD1C0B-F9A8-4CAC-9754-74D622B8E54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492F5B9D-4910-42F7-A0D7-676E54F3FB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9C57CD-4FA4-40A1-8681-9FDBD8B2521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E1A929A-8E20-4933-9E84-988ACCFD0C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F62F4DF-73C2-408F-84C6-ADFB381A76D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x9xo\Pictures\header.png">
            <a:extLst>
              <a:ext uri="{FF2B5EF4-FFF2-40B4-BE49-F238E27FC236}">
                <a16:creationId xmlns:a16="http://schemas.microsoft.com/office/drawing/2014/main" id="{7CCE21BB-1DEB-447E-8735-EB419A56D3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09588"/>
            <a:ext cx="4510088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platzhalter 9"/>
          <p:cNvSpPr>
            <a:spLocks noGrp="1"/>
          </p:cNvSpPr>
          <p:nvPr>
            <p:ph type="body" sz="quarter" idx="16"/>
          </p:nvPr>
        </p:nvSpPr>
        <p:spPr>
          <a:xfrm>
            <a:off x="1065697" y="1737630"/>
            <a:ext cx="7325828" cy="1309725"/>
          </a:xfrm>
          <a:prstGeom prst="rect">
            <a:avLst/>
          </a:prstGeom>
        </p:spPr>
        <p:txBody>
          <a:bodyPr wrap="none" lIns="0" tIns="0" rIns="0" bIns="0"/>
          <a:lstStyle>
            <a:lvl1pPr marL="0" marR="0" indent="0" algn="l" defTabSz="914400" rtl="0" eaLnBrk="1" fontAlgn="auto" latinLnBrk="0" hangingPunct="1">
              <a:lnSpc>
                <a:spcPts val="35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150" b="0" i="0" baseline="0">
                <a:latin typeface="Franklin Gothic Demi" charset="0"/>
                <a:ea typeface="Franklin Gothic Demi" charset="0"/>
                <a:cs typeface="Franklin Gothic Demi" charset="0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961558" y="3331086"/>
            <a:ext cx="7306141" cy="8945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aseline="0">
                <a:latin typeface="Franklin Gothic Demi" panose="020B0703020102020204" pitchFamily="34" charset="0"/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371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0862CD-7B51-4E6A-A929-65562FB1E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E9184-3028-4BB9-AFFD-E56ED0DCA6B9}" type="datetimeFigureOut">
              <a:rPr lang="de-AT"/>
              <a:pPr>
                <a:defRPr/>
              </a:pPr>
              <a:t>17.10.2018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BA01CE-60DE-480D-A67F-D4F9C300E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14472C-E3C6-4E62-BCDF-1BB415EDE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155E9-BA3E-4CDF-966E-E9E0E8132951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944065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/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30AB6D2-62E7-497C-8A22-447701D24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4CF42-3A5C-4777-B84F-436D086A0069}" type="datetimeFigureOut">
              <a:rPr lang="de-AT"/>
              <a:pPr>
                <a:defRPr/>
              </a:pPr>
              <a:t>17.10.2018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496F0BD-84FA-433B-BB40-154230F90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BD95B99-6868-4FEE-80AB-BA21BC00F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31368-89F7-482B-9B7F-14A5AD5FBA5A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722153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/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/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4BC8B571-0E1C-4B49-BC0A-DBE1E3CFF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09ABE-E46B-47EA-AA03-6E34725C9592}" type="datetimeFigureOut">
              <a:rPr lang="de-AT"/>
              <a:pPr>
                <a:defRPr/>
              </a:pPr>
              <a:t>17.10.2018</a:t>
            </a:fld>
            <a:endParaRPr lang="de-AT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22E27AE-52ED-4AE4-A622-5AE1809B3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201C6A1E-691A-4064-B7F8-0D512CD2C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48846-16A4-4129-8A25-4173A83CBB1A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114284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A825EAC3-D982-489D-84AC-1FCDA2A3B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547F5-B364-4700-AE43-DD5A89099FCA}" type="datetimeFigureOut">
              <a:rPr lang="de-AT"/>
              <a:pPr>
                <a:defRPr/>
              </a:pPr>
              <a:t>17.10.2018</a:t>
            </a:fld>
            <a:endParaRPr lang="de-AT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324A9448-E359-4335-81E1-2152FE2F9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48EEF4E-E4BD-424F-9A8B-F9873260E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A11A-2DF3-4108-8FA7-4CD023FCB385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494789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A809BC4-F5A1-45DC-9C86-BB1CC6F3E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13BDC-F8ED-4146-92DF-3FF1DD1039B0}" type="datetimeFigureOut">
              <a:rPr lang="de-AT"/>
              <a:pPr>
                <a:defRPr/>
              </a:pPr>
              <a:t>17.10.2018</a:t>
            </a:fld>
            <a:endParaRPr lang="de-AT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3199054-7B3A-49E3-847A-65575111E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5C2745B-78AB-44F6-81FC-F0161B653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BCA6B-D9C7-4AA1-83AF-4057C4B64689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8792941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/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0FDAFF5-9242-4628-AB57-6D10EB7BD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08259-C571-4CD2-81EE-548D43227D27}" type="datetimeFigureOut">
              <a:rPr lang="de-AT"/>
              <a:pPr>
                <a:defRPr/>
              </a:pPr>
              <a:t>17.10.2018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4458BFC-FB3D-4844-91FD-AB18912E4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AB82220-DB21-4751-9577-E579504D0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5B3D0-CB13-4325-9872-DF2A7E00A4F2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4473165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/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C212E99-1B2B-450B-B258-B8D2F9F1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CC9E4-CBE1-4C39-8895-B267B7F9F9DE}" type="datetimeFigureOut">
              <a:rPr lang="de-AT"/>
              <a:pPr>
                <a:defRPr/>
              </a:pPr>
              <a:t>17.10.2018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33B4117-7AB4-4CA6-B3FC-7F4B17251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3BA4552-8284-4E88-91CF-195CEDB7A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08C33-DE98-482C-91BB-E4EA684E0A14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965532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/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E22F52-AAF5-4A38-A569-E0B377C5D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98DF9-AABF-4F53-A177-352ED2B1358E}" type="datetimeFigureOut">
              <a:rPr lang="de-AT"/>
              <a:pPr>
                <a:defRPr/>
              </a:pPr>
              <a:t>17.10.2018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628B8F-2DE9-4D14-B674-AA677DE13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9570CB-1875-4905-9AA4-9AEC9CF22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E4CEA-27A2-4FFA-963C-776DA327C4C6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3716435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/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/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24E61A-71D8-487B-9AC8-F3103310F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66568-D870-4859-84B3-7C491E216D86}" type="datetimeFigureOut">
              <a:rPr lang="de-AT"/>
              <a:pPr>
                <a:defRPr/>
              </a:pPr>
              <a:t>17.10.2018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9F39A2-F382-4174-B306-39E069796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A10AD2-B80E-47BB-B32F-BF0ACCDF8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13CD1-FB03-4704-A65F-011E7C88A8FB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51748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gefolie2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x9xo\Pictures\header2.png">
            <a:extLst>
              <a:ext uri="{FF2B5EF4-FFF2-40B4-BE49-F238E27FC236}">
                <a16:creationId xmlns:a16="http://schemas.microsoft.com/office/drawing/2014/main" id="{A4B96855-5076-4A01-B94B-64598EE7F0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317500"/>
            <a:ext cx="38211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platzhalter 2"/>
          <p:cNvSpPr>
            <a:spLocks noGrp="1"/>
          </p:cNvSpPr>
          <p:nvPr>
            <p:ph type="body" sz="quarter" idx="17"/>
          </p:nvPr>
        </p:nvSpPr>
        <p:spPr>
          <a:xfrm>
            <a:off x="631525" y="1642157"/>
            <a:ext cx="8141000" cy="7905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tabLst>
                <a:tab pos="989013" algn="l"/>
              </a:tabLst>
              <a:defRPr sz="4200">
                <a:latin typeface="Franklin Gothic Demi" panose="020B0703020102020204" pitchFamily="34" charset="0"/>
              </a:defRPr>
            </a:lvl1pPr>
            <a:lvl2pPr marL="457200" indent="0">
              <a:buNone/>
              <a:defRPr>
                <a:latin typeface="Franklin Gothic Demi" panose="020B0703020102020204" pitchFamily="34" charset="0"/>
              </a:defRPr>
            </a:lvl2pPr>
            <a:lvl3pPr marL="914400" indent="0">
              <a:buNone/>
              <a:defRPr>
                <a:latin typeface="Franklin Gothic Demi" panose="020B0703020102020204" pitchFamily="34" charset="0"/>
              </a:defRPr>
            </a:lvl3pPr>
            <a:lvl4pPr marL="1371600" indent="0">
              <a:buNone/>
              <a:defRPr>
                <a:latin typeface="Franklin Gothic Demi" panose="020B0703020102020204" pitchFamily="34" charset="0"/>
              </a:defRPr>
            </a:lvl4pPr>
            <a:lvl5pPr marL="1828800" indent="0">
              <a:buNone/>
              <a:defRPr>
                <a:latin typeface="Franklin Gothic Demi" panose="020B07030201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9"/>
          </p:nvPr>
        </p:nvSpPr>
        <p:spPr>
          <a:xfrm>
            <a:off x="607051" y="2655072"/>
            <a:ext cx="8089273" cy="3732213"/>
          </a:xfrm>
          <a:prstGeom prst="rect">
            <a:avLst/>
          </a:prstGeom>
        </p:spPr>
        <p:txBody>
          <a:bodyPr/>
          <a:lstStyle>
            <a:lvl1pPr marL="360000" marR="0" indent="-360000" algn="l" defTabSz="720000" rtl="0" eaLnBrk="1" fontAlgn="auto" latinLnBrk="0" hangingPunct="1">
              <a:lnSpc>
                <a:spcPts val="3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Blip>
                <a:blip r:embed="rId4"/>
              </a:buBlip>
              <a:tabLst/>
              <a:defRPr sz="2550" baseline="0">
                <a:latin typeface="Franklin Gothic Demi" panose="020B0703020102020204" pitchFamily="34" charset="0"/>
              </a:defRPr>
            </a:lvl1pPr>
            <a:lvl2pPr marL="457200" indent="0">
              <a:lnSpc>
                <a:spcPct val="150000"/>
              </a:lnSpc>
              <a:buNone/>
              <a:defRPr sz="2550">
                <a:latin typeface="Franklin Gothic Medium" panose="020B0603020102020204" pitchFamily="34" charset="0"/>
              </a:defRPr>
            </a:lvl2pPr>
            <a:lvl3pPr marL="914400" indent="0">
              <a:lnSpc>
                <a:spcPct val="150000"/>
              </a:lnSpc>
              <a:buNone/>
              <a:defRPr sz="2550">
                <a:latin typeface="Franklin Gothic Medium" panose="020B0603020102020204" pitchFamily="34" charset="0"/>
              </a:defRPr>
            </a:lvl3pPr>
            <a:lvl4pPr marL="1371600" indent="0">
              <a:lnSpc>
                <a:spcPct val="150000"/>
              </a:lnSpc>
              <a:buNone/>
              <a:defRPr sz="2550">
                <a:latin typeface="Franklin Gothic Medium" panose="020B0603020102020204" pitchFamily="34" charset="0"/>
              </a:defRPr>
            </a:lvl4pPr>
            <a:lvl5pPr marL="1828800" indent="0">
              <a:lnSpc>
                <a:spcPct val="150000"/>
              </a:lnSpc>
              <a:buNone/>
              <a:defRPr sz="255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5330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77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EDC671-73EB-49AA-94F8-228803511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264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70336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pPr marL="12700">
              <a:lnSpc>
                <a:spcPts val="1664"/>
              </a:lnSpc>
            </a:pPr>
            <a:r>
              <a:rPr spc="-20" dirty="0"/>
              <a:t>www.bundesheer.at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2630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497637"/>
            <a:ext cx="9144000" cy="360680"/>
          </a:xfrm>
          <a:custGeom>
            <a:avLst/>
            <a:gdLst/>
            <a:ahLst/>
            <a:cxnLst/>
            <a:rect l="l" t="t" r="r" b="b"/>
            <a:pathLst>
              <a:path w="9144000" h="360679">
                <a:moveTo>
                  <a:pt x="9143999" y="0"/>
                </a:moveTo>
                <a:lnTo>
                  <a:pt x="0" y="0"/>
                </a:lnTo>
                <a:lnTo>
                  <a:pt x="0" y="360360"/>
                </a:lnTo>
                <a:lnTo>
                  <a:pt x="9143999" y="360360"/>
                </a:lnTo>
                <a:lnTo>
                  <a:pt x="914399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068733" y="6527706"/>
            <a:ext cx="590144" cy="3088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701875" y="6553210"/>
            <a:ext cx="0" cy="114300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0"/>
                </a:moveTo>
                <a:lnTo>
                  <a:pt x="0" y="114208"/>
                </a:lnTo>
              </a:path>
            </a:pathLst>
          </a:custGeom>
          <a:ln w="145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674623" y="6544092"/>
            <a:ext cx="54610" cy="0"/>
          </a:xfrm>
          <a:custGeom>
            <a:avLst/>
            <a:gdLst/>
            <a:ahLst/>
            <a:cxnLst/>
            <a:rect l="l" t="t" r="r" b="b"/>
            <a:pathLst>
              <a:path w="54609">
                <a:moveTo>
                  <a:pt x="0" y="0"/>
                </a:moveTo>
                <a:lnTo>
                  <a:pt x="54503" y="0"/>
                </a:lnTo>
              </a:path>
            </a:pathLst>
          </a:custGeom>
          <a:ln w="1823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739421" y="6534973"/>
            <a:ext cx="56515" cy="132715"/>
          </a:xfrm>
          <a:custGeom>
            <a:avLst/>
            <a:gdLst/>
            <a:ahLst/>
            <a:cxnLst/>
            <a:rect l="l" t="t" r="r" b="b"/>
            <a:pathLst>
              <a:path w="56515" h="132715">
                <a:moveTo>
                  <a:pt x="55109" y="0"/>
                </a:moveTo>
                <a:lnTo>
                  <a:pt x="2422" y="0"/>
                </a:lnTo>
                <a:lnTo>
                  <a:pt x="2422" y="17631"/>
                </a:lnTo>
                <a:lnTo>
                  <a:pt x="38757" y="17631"/>
                </a:lnTo>
                <a:lnTo>
                  <a:pt x="0" y="115435"/>
                </a:lnTo>
                <a:lnTo>
                  <a:pt x="0" y="132446"/>
                </a:lnTo>
                <a:lnTo>
                  <a:pt x="56320" y="132446"/>
                </a:lnTo>
                <a:lnTo>
                  <a:pt x="56320" y="114220"/>
                </a:lnTo>
                <a:lnTo>
                  <a:pt x="16351" y="114220"/>
                </a:lnTo>
                <a:lnTo>
                  <a:pt x="55109" y="15181"/>
                </a:lnTo>
                <a:lnTo>
                  <a:pt x="551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8590748" y="6695368"/>
            <a:ext cx="0" cy="133350"/>
          </a:xfrm>
          <a:custGeom>
            <a:avLst/>
            <a:gdLst/>
            <a:ahLst/>
            <a:cxnLst/>
            <a:rect l="l" t="t" r="r" b="b"/>
            <a:pathLst>
              <a:path h="133350">
                <a:moveTo>
                  <a:pt x="0" y="0"/>
                </a:moveTo>
                <a:lnTo>
                  <a:pt x="0" y="133050"/>
                </a:lnTo>
              </a:path>
            </a:pathLst>
          </a:custGeom>
          <a:ln w="163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617697" y="6818942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64" y="0"/>
                </a:lnTo>
              </a:path>
            </a:pathLst>
          </a:custGeom>
          <a:ln w="1779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8625570" y="6695681"/>
            <a:ext cx="0" cy="114935"/>
          </a:xfrm>
          <a:custGeom>
            <a:avLst/>
            <a:gdLst/>
            <a:ahLst/>
            <a:cxnLst/>
            <a:rect l="l" t="t" r="r" b="b"/>
            <a:pathLst>
              <a:path h="114934">
                <a:moveTo>
                  <a:pt x="0" y="0"/>
                </a:moveTo>
                <a:lnTo>
                  <a:pt x="0" y="114366"/>
                </a:lnTo>
              </a:path>
            </a:pathLst>
          </a:custGeom>
          <a:ln w="1574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684917" y="6770654"/>
            <a:ext cx="0" cy="57785"/>
          </a:xfrm>
          <a:custGeom>
            <a:avLst/>
            <a:gdLst/>
            <a:ahLst/>
            <a:cxnLst/>
            <a:rect l="l" t="t" r="r" b="b"/>
            <a:pathLst>
              <a:path h="57784">
                <a:moveTo>
                  <a:pt x="0" y="0"/>
                </a:moveTo>
                <a:lnTo>
                  <a:pt x="0" y="57183"/>
                </a:lnTo>
              </a:path>
            </a:pathLst>
          </a:custGeom>
          <a:ln w="1574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8677045" y="6761759"/>
            <a:ext cx="46355" cy="0"/>
          </a:xfrm>
          <a:custGeom>
            <a:avLst/>
            <a:gdLst/>
            <a:ahLst/>
            <a:cxnLst/>
            <a:rect l="l" t="t" r="r" b="b"/>
            <a:pathLst>
              <a:path w="46354">
                <a:moveTo>
                  <a:pt x="0" y="0"/>
                </a:moveTo>
                <a:lnTo>
                  <a:pt x="46025" y="0"/>
                </a:lnTo>
              </a:path>
            </a:pathLst>
          </a:custGeom>
          <a:ln w="1779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8677045" y="6733168"/>
            <a:ext cx="15875" cy="0"/>
          </a:xfrm>
          <a:custGeom>
            <a:avLst/>
            <a:gdLst/>
            <a:ahLst/>
            <a:cxnLst/>
            <a:rect l="l" t="t" r="r" b="b"/>
            <a:pathLst>
              <a:path w="15875">
                <a:moveTo>
                  <a:pt x="0" y="0"/>
                </a:moveTo>
                <a:lnTo>
                  <a:pt x="15745" y="0"/>
                </a:lnTo>
              </a:path>
            </a:pathLst>
          </a:custGeom>
          <a:ln w="393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8677045" y="6704576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897" y="0"/>
                </a:lnTo>
              </a:path>
            </a:pathLst>
          </a:custGeom>
          <a:ln w="1779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8738816" y="6818942"/>
            <a:ext cx="56515" cy="0"/>
          </a:xfrm>
          <a:custGeom>
            <a:avLst/>
            <a:gdLst/>
            <a:ahLst/>
            <a:cxnLst/>
            <a:rect l="l" t="t" r="r" b="b"/>
            <a:pathLst>
              <a:path w="56515">
                <a:moveTo>
                  <a:pt x="0" y="0"/>
                </a:moveTo>
                <a:lnTo>
                  <a:pt x="56320" y="0"/>
                </a:lnTo>
              </a:path>
            </a:pathLst>
          </a:custGeom>
          <a:ln w="1779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8738816" y="6789715"/>
            <a:ext cx="16510" cy="0"/>
          </a:xfrm>
          <a:custGeom>
            <a:avLst/>
            <a:gdLst/>
            <a:ahLst/>
            <a:cxnLst/>
            <a:rect l="l" t="t" r="r" b="b"/>
            <a:pathLst>
              <a:path w="16509">
                <a:moveTo>
                  <a:pt x="0" y="0"/>
                </a:moveTo>
                <a:lnTo>
                  <a:pt x="16351" y="0"/>
                </a:lnTo>
              </a:path>
            </a:pathLst>
          </a:custGeom>
          <a:ln w="4066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8738816" y="6759853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236" y="0"/>
                </a:lnTo>
              </a:path>
            </a:pathLst>
          </a:custGeom>
          <a:ln w="1906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738816" y="6731896"/>
            <a:ext cx="16510" cy="0"/>
          </a:xfrm>
          <a:custGeom>
            <a:avLst/>
            <a:gdLst/>
            <a:ahLst/>
            <a:cxnLst/>
            <a:rect l="l" t="t" r="r" b="b"/>
            <a:pathLst>
              <a:path w="16509">
                <a:moveTo>
                  <a:pt x="0" y="0"/>
                </a:moveTo>
                <a:lnTo>
                  <a:pt x="16351" y="0"/>
                </a:lnTo>
              </a:path>
            </a:pathLst>
          </a:custGeom>
          <a:ln w="368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738816" y="6704576"/>
            <a:ext cx="55880" cy="0"/>
          </a:xfrm>
          <a:custGeom>
            <a:avLst/>
            <a:gdLst/>
            <a:ahLst/>
            <a:cxnLst/>
            <a:rect l="l" t="t" r="r" b="b"/>
            <a:pathLst>
              <a:path w="55879">
                <a:moveTo>
                  <a:pt x="0" y="0"/>
                </a:moveTo>
                <a:lnTo>
                  <a:pt x="55714" y="0"/>
                </a:lnTo>
              </a:path>
            </a:pathLst>
          </a:custGeom>
          <a:ln w="1779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pPr marL="12700">
              <a:lnSpc>
                <a:spcPts val="1664"/>
              </a:lnSpc>
            </a:pPr>
            <a:r>
              <a:rPr spc="-20" dirty="0"/>
              <a:t>www.bundesheer.at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5706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/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2585F1-B720-49B4-8CD5-E363EDD0A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E2F02-C7D3-4B6C-A8A3-63E1FE7D5467}" type="datetimeFigureOut">
              <a:rPr lang="de-AT"/>
              <a:pPr>
                <a:defRPr/>
              </a:pPr>
              <a:t>17.10.2018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0398CE-3F9B-4221-9A03-243C80A30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505EA4-3BF2-4AA9-B1E3-942167A0C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C5AA0-D511-4375-975F-E2BBCF6D1D17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482546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/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E89012-B45A-4810-B8C7-D7799151C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DFA08-5A92-49BF-ACB1-F81F4C32D1DB}" type="datetimeFigureOut">
              <a:rPr lang="de-AT"/>
              <a:pPr>
                <a:defRPr/>
              </a:pPr>
              <a:t>17.10.2018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7111E8-BC5D-4B18-880E-5F4B3C2AF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1F6A5B-7874-46DB-BFE2-931263F7E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A2E6B-B60E-42B0-A879-46656601048D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697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10" r:id="rId3"/>
    <p:sldLayoutId id="2147483812" r:id="rId4"/>
    <p:sldLayoutId id="2147483813" r:id="rId5"/>
    <p:sldLayoutId id="2147483827" r:id="rId6"/>
    <p:sldLayoutId id="2147483828" r:id="rId7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1D87E5C1-07EF-4200-B28F-0F5B42DB9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de-AT" altLang="de-DE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1B6B46C2-32E0-4AE4-971E-7DD696552F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de-AT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611F39-066A-4B0A-847F-A54703667D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F557CBC-8B17-4E47-BA92-03BA88EC1FA0}" type="datetimeFigureOut">
              <a:rPr lang="de-AT"/>
              <a:pPr>
                <a:defRPr/>
              </a:pPr>
              <a:t>17.10.2018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022F8C-570C-4EC0-9DE5-57C058314A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0550D6-F523-49E4-921D-465AB7340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6532C8F-1E5F-4182-A616-0771F3CF25B6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" TargetMode="External"/><Relationship Id="rId2" Type="http://schemas.openxmlformats.org/officeDocument/2006/relationships/hyperlink" Target="https://imgflip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6">
            <a:extLst>
              <a:ext uri="{FF2B5EF4-FFF2-40B4-BE49-F238E27FC236}">
                <a16:creationId xmlns:a16="http://schemas.microsoft.com/office/drawing/2014/main" id="{26C4049F-013B-4AC3-B388-757DBB6E7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81075"/>
            <a:ext cx="8229600" cy="1143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r>
              <a:rPr lang="de-AT" altLang="de-DE" b="1" dirty="0">
                <a:solidFill>
                  <a:srgbClr val="0070C0"/>
                </a:solidFill>
              </a:rPr>
              <a:t>Authenticity </a:t>
            </a:r>
            <a:r>
              <a:rPr lang="de-AT" altLang="de-DE" b="1" dirty="0" err="1">
                <a:solidFill>
                  <a:srgbClr val="0070C0"/>
                </a:solidFill>
              </a:rPr>
              <a:t>as</a:t>
            </a:r>
            <a:r>
              <a:rPr lang="de-AT" altLang="de-DE" b="1" dirty="0">
                <a:solidFill>
                  <a:srgbClr val="0070C0"/>
                </a:solidFill>
              </a:rPr>
              <a:t> a </a:t>
            </a:r>
            <a:r>
              <a:rPr lang="de-AT" altLang="de-DE" b="1" dirty="0" err="1">
                <a:solidFill>
                  <a:srgbClr val="0070C0"/>
                </a:solidFill>
              </a:rPr>
              <a:t>factor</a:t>
            </a:r>
            <a:r>
              <a:rPr lang="de-AT" altLang="de-DE" b="1" dirty="0">
                <a:solidFill>
                  <a:srgbClr val="0070C0"/>
                </a:solidFill>
              </a:rPr>
              <a:t> </a:t>
            </a:r>
            <a:r>
              <a:rPr lang="de-AT" altLang="de-DE" b="1" dirty="0" err="1">
                <a:solidFill>
                  <a:srgbClr val="0070C0"/>
                </a:solidFill>
              </a:rPr>
              <a:t>for</a:t>
            </a:r>
            <a:r>
              <a:rPr lang="de-AT" altLang="de-DE" b="1" dirty="0">
                <a:solidFill>
                  <a:srgbClr val="0070C0"/>
                </a:solidFill>
              </a:rPr>
              <a:t> </a:t>
            </a:r>
            <a:r>
              <a:rPr lang="de-AT" altLang="de-DE" b="1" dirty="0" err="1">
                <a:solidFill>
                  <a:srgbClr val="0070C0"/>
                </a:solidFill>
              </a:rPr>
              <a:t>student</a:t>
            </a:r>
            <a:r>
              <a:rPr lang="de-AT" altLang="de-DE" b="1" dirty="0">
                <a:solidFill>
                  <a:srgbClr val="0070C0"/>
                </a:solidFill>
              </a:rPr>
              <a:t> </a:t>
            </a:r>
            <a:r>
              <a:rPr lang="de-AT" altLang="de-DE" b="1" dirty="0" err="1">
                <a:solidFill>
                  <a:srgbClr val="0070C0"/>
                </a:solidFill>
              </a:rPr>
              <a:t>motivation</a:t>
            </a:r>
            <a:endParaRPr lang="de-AT" altLang="de-DE" b="1" dirty="0">
              <a:solidFill>
                <a:srgbClr val="0070C0"/>
              </a:solidFill>
            </a:endParaRPr>
          </a:p>
        </p:txBody>
      </p:sp>
      <p:sp>
        <p:nvSpPr>
          <p:cNvPr id="7" name="Inhaltsplatzhalter 7">
            <a:extLst>
              <a:ext uri="{FF2B5EF4-FFF2-40B4-BE49-F238E27FC236}">
                <a16:creationId xmlns:a16="http://schemas.microsoft.com/office/drawing/2014/main" id="{16FA6724-B2A2-43EE-8273-5EFA56778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636838"/>
            <a:ext cx="8229600" cy="370046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de-AT" altLang="de-DE" dirty="0"/>
          </a:p>
          <a:p>
            <a:pPr marL="0" indent="0" algn="ctr">
              <a:buFontTx/>
              <a:buNone/>
              <a:defRPr/>
            </a:pPr>
            <a:r>
              <a:rPr lang="de-AT" altLang="de-DE" dirty="0"/>
              <a:t>BILC Professional Seminar</a:t>
            </a:r>
          </a:p>
          <a:p>
            <a:pPr marL="0" indent="0" algn="ctr">
              <a:buFontTx/>
              <a:buNone/>
              <a:defRPr/>
            </a:pPr>
            <a:r>
              <a:rPr lang="de-AT" altLang="de-DE" dirty="0" err="1"/>
              <a:t>October</a:t>
            </a:r>
            <a:r>
              <a:rPr lang="de-AT" altLang="de-DE" dirty="0"/>
              <a:t> 14-19, 2018</a:t>
            </a:r>
          </a:p>
          <a:p>
            <a:pPr marL="0" indent="0" algn="ctr">
              <a:buFontTx/>
              <a:buNone/>
              <a:defRPr/>
            </a:pPr>
            <a:r>
              <a:rPr lang="de-AT" altLang="de-DE" dirty="0"/>
              <a:t>ZAGREB, CROATIA</a:t>
            </a:r>
          </a:p>
          <a:p>
            <a:pPr marL="0" indent="0" algn="ctr">
              <a:buFontTx/>
              <a:buNone/>
              <a:defRPr/>
            </a:pPr>
            <a:endParaRPr lang="de-AT" altLang="de-DE" sz="1800" dirty="0"/>
          </a:p>
          <a:p>
            <a:pPr marL="0" indent="0" algn="ctr">
              <a:buFontTx/>
              <a:buNone/>
              <a:defRPr/>
            </a:pPr>
            <a:r>
              <a:rPr lang="de-AT" altLang="de-DE" sz="1800" dirty="0"/>
              <a:t>Jürgen Kotzian, CIV, AUT</a:t>
            </a:r>
          </a:p>
          <a:p>
            <a:pPr marL="0" indent="0" algn="ctr">
              <a:buFontTx/>
              <a:buNone/>
              <a:defRPr/>
            </a:pPr>
            <a:r>
              <a:rPr lang="de-AT" altLang="de-DE" sz="1800" dirty="0"/>
              <a:t>National Defence Academy</a:t>
            </a:r>
          </a:p>
          <a:p>
            <a:pPr marL="0" indent="0" algn="ctr">
              <a:buFontTx/>
              <a:buNone/>
              <a:defRPr/>
            </a:pPr>
            <a:r>
              <a:rPr lang="de-AT" altLang="de-DE" sz="1800" dirty="0"/>
              <a:t>Austrian </a:t>
            </a:r>
            <a:r>
              <a:rPr lang="de-AT" altLang="de-DE" sz="1800" dirty="0" err="1"/>
              <a:t>Armed</a:t>
            </a:r>
            <a:r>
              <a:rPr lang="de-AT" altLang="de-DE" sz="1800" dirty="0"/>
              <a:t> Forces Language Institute</a:t>
            </a:r>
          </a:p>
          <a:p>
            <a:pPr marL="0" indent="0" algn="ctr">
              <a:buFontTx/>
              <a:buNone/>
              <a:defRPr/>
            </a:pPr>
            <a:r>
              <a:rPr lang="de-AT" altLang="de-DE" sz="1800" dirty="0"/>
              <a:t>Head, English Training </a:t>
            </a:r>
            <a:r>
              <a:rPr lang="de-AT" altLang="de-DE" sz="1800" dirty="0" err="1"/>
              <a:t>Section</a:t>
            </a:r>
            <a:endParaRPr lang="de-AT" altLang="de-DE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3">
            <a:extLst>
              <a:ext uri="{FF2B5EF4-FFF2-40B4-BE49-F238E27FC236}">
                <a16:creationId xmlns:a16="http://schemas.microsoft.com/office/drawing/2014/main" id="{05BFC7C2-86D8-43D5-8B44-803CFB927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36613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de-AT" altLang="de-DE"/>
              <a:t>Authentic and relevant content</a:t>
            </a:r>
          </a:p>
        </p:txBody>
      </p:sp>
      <p:sp>
        <p:nvSpPr>
          <p:cNvPr id="3" name="Inhaltsplatzhalter 4">
            <a:extLst>
              <a:ext uri="{FF2B5EF4-FFF2-40B4-BE49-F238E27FC236}">
                <a16:creationId xmlns:a16="http://schemas.microsoft.com/office/drawing/2014/main" id="{3C58C7B3-D2E7-439D-B644-4C44FF08C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1790700"/>
            <a:ext cx="4038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altLang="de-DE" dirty="0"/>
              <a:t>LSP</a:t>
            </a:r>
          </a:p>
          <a:p>
            <a:pPr lvl="1"/>
            <a:r>
              <a:rPr lang="de-AT" altLang="de-DE" dirty="0"/>
              <a:t>Ranks, uniform, </a:t>
            </a:r>
            <a:r>
              <a:rPr lang="de-AT" altLang="de-DE" dirty="0" err="1"/>
              <a:t>equipment</a:t>
            </a:r>
            <a:endParaRPr lang="de-AT" altLang="de-DE" dirty="0"/>
          </a:p>
          <a:p>
            <a:pPr lvl="1"/>
            <a:r>
              <a:rPr lang="de-AT" altLang="de-DE" dirty="0" err="1"/>
              <a:t>Barracks</a:t>
            </a:r>
            <a:r>
              <a:rPr lang="de-AT" altLang="de-DE" dirty="0"/>
              <a:t>, </a:t>
            </a:r>
            <a:r>
              <a:rPr lang="de-AT" altLang="de-DE" dirty="0" err="1"/>
              <a:t>daily</a:t>
            </a:r>
            <a:r>
              <a:rPr lang="de-AT" altLang="de-DE" dirty="0"/>
              <a:t> </a:t>
            </a:r>
            <a:r>
              <a:rPr lang="de-AT" altLang="de-DE" dirty="0" err="1"/>
              <a:t>routine</a:t>
            </a:r>
            <a:endParaRPr lang="de-AT" altLang="de-DE" dirty="0"/>
          </a:p>
          <a:p>
            <a:pPr lvl="1"/>
            <a:r>
              <a:rPr lang="de-AT" altLang="de-DE" dirty="0"/>
              <a:t>Weapon </a:t>
            </a:r>
            <a:r>
              <a:rPr lang="de-AT" altLang="de-DE" dirty="0" err="1"/>
              <a:t>handling</a:t>
            </a:r>
            <a:endParaRPr lang="de-AT" altLang="de-DE" dirty="0"/>
          </a:p>
          <a:p>
            <a:pPr lvl="1"/>
            <a:r>
              <a:rPr lang="de-AT" altLang="de-DE" dirty="0"/>
              <a:t>First </a:t>
            </a:r>
            <a:r>
              <a:rPr lang="de-AT" altLang="de-DE" dirty="0" err="1"/>
              <a:t>aid</a:t>
            </a:r>
            <a:r>
              <a:rPr lang="de-AT" altLang="de-DE" dirty="0"/>
              <a:t>, TCCC</a:t>
            </a:r>
          </a:p>
          <a:p>
            <a:pPr lvl="1"/>
            <a:r>
              <a:rPr lang="de-AT" altLang="de-DE" dirty="0"/>
              <a:t>Drill</a:t>
            </a:r>
          </a:p>
          <a:p>
            <a:pPr lvl="1"/>
            <a:r>
              <a:rPr lang="de-AT" altLang="de-DE" dirty="0"/>
              <a:t>Terrain</a:t>
            </a:r>
          </a:p>
          <a:p>
            <a:pPr lvl="1"/>
            <a:r>
              <a:rPr lang="de-AT" altLang="de-DE" dirty="0"/>
              <a:t>MDMP</a:t>
            </a:r>
          </a:p>
          <a:p>
            <a:pPr lvl="1"/>
            <a:r>
              <a:rPr lang="de-AT" altLang="de-DE" dirty="0"/>
              <a:t>etc.</a:t>
            </a:r>
          </a:p>
          <a:p>
            <a:endParaRPr lang="de-AT" altLang="de-DE" dirty="0"/>
          </a:p>
        </p:txBody>
      </p:sp>
      <p:sp>
        <p:nvSpPr>
          <p:cNvPr id="4" name="Inhaltsplatzhalter 5">
            <a:extLst>
              <a:ext uri="{FF2B5EF4-FFF2-40B4-BE49-F238E27FC236}">
                <a16:creationId xmlns:a16="http://schemas.microsoft.com/office/drawing/2014/main" id="{32053A3B-0777-4892-AAEB-748C64B44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4075" y="1790700"/>
            <a:ext cx="4038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altLang="de-DE" dirty="0"/>
              <a:t>General Language</a:t>
            </a:r>
          </a:p>
          <a:p>
            <a:pPr lvl="1"/>
            <a:r>
              <a:rPr lang="de-AT" altLang="de-DE" dirty="0"/>
              <a:t>Job-</a:t>
            </a:r>
            <a:r>
              <a:rPr lang="de-AT" altLang="de-DE" dirty="0" err="1"/>
              <a:t>related</a:t>
            </a:r>
            <a:r>
              <a:rPr lang="de-AT" altLang="de-DE" dirty="0"/>
              <a:t> </a:t>
            </a:r>
            <a:r>
              <a:rPr lang="de-AT" altLang="de-DE" dirty="0" err="1"/>
              <a:t>topics</a:t>
            </a:r>
            <a:endParaRPr lang="de-AT" altLang="de-DE" dirty="0"/>
          </a:p>
          <a:p>
            <a:pPr lvl="1"/>
            <a:r>
              <a:rPr lang="de-AT" altLang="de-DE" dirty="0"/>
              <a:t>Family-</a:t>
            </a:r>
            <a:r>
              <a:rPr lang="de-AT" altLang="de-DE" dirty="0" err="1"/>
              <a:t>related</a:t>
            </a:r>
            <a:r>
              <a:rPr lang="de-AT" altLang="de-DE" dirty="0"/>
              <a:t> </a:t>
            </a:r>
            <a:r>
              <a:rPr lang="de-AT" altLang="de-DE" dirty="0" err="1"/>
              <a:t>topics</a:t>
            </a:r>
            <a:endParaRPr lang="de-AT" altLang="de-DE" dirty="0"/>
          </a:p>
          <a:p>
            <a:pPr lvl="1"/>
            <a:r>
              <a:rPr lang="de-AT" altLang="de-DE" dirty="0"/>
              <a:t>Small </a:t>
            </a:r>
            <a:r>
              <a:rPr lang="de-AT" altLang="de-DE" dirty="0" err="1"/>
              <a:t>talk</a:t>
            </a:r>
            <a:endParaRPr lang="de-AT" altLang="de-DE" dirty="0"/>
          </a:p>
          <a:p>
            <a:pPr lvl="1"/>
            <a:r>
              <a:rPr lang="de-AT" altLang="de-DE" dirty="0"/>
              <a:t>Writing </a:t>
            </a:r>
            <a:r>
              <a:rPr lang="de-AT" altLang="de-DE" dirty="0" err="1"/>
              <a:t>e-mails</a:t>
            </a:r>
            <a:r>
              <a:rPr lang="de-AT" altLang="de-DE" dirty="0"/>
              <a:t>, </a:t>
            </a:r>
            <a:r>
              <a:rPr lang="de-AT" altLang="de-DE" dirty="0" err="1"/>
              <a:t>letters</a:t>
            </a:r>
            <a:r>
              <a:rPr lang="de-AT" altLang="de-DE" dirty="0"/>
              <a:t>, </a:t>
            </a:r>
            <a:r>
              <a:rPr lang="de-AT" altLang="de-DE" dirty="0" err="1"/>
              <a:t>reports</a:t>
            </a:r>
            <a:r>
              <a:rPr lang="de-AT" altLang="de-DE" dirty="0"/>
              <a:t> etc.</a:t>
            </a:r>
          </a:p>
          <a:p>
            <a:pPr lvl="1"/>
            <a:r>
              <a:rPr lang="de-AT" altLang="de-DE" dirty="0" err="1"/>
              <a:t>Presentations</a:t>
            </a:r>
            <a:r>
              <a:rPr lang="de-AT" altLang="de-DE" dirty="0"/>
              <a:t>, </a:t>
            </a:r>
            <a:r>
              <a:rPr lang="de-AT" altLang="de-DE" dirty="0" err="1"/>
              <a:t>briefings</a:t>
            </a:r>
            <a:endParaRPr lang="de-AT" altLang="de-DE" dirty="0"/>
          </a:p>
          <a:p>
            <a:pPr lvl="1"/>
            <a:r>
              <a:rPr lang="de-AT" altLang="de-DE" dirty="0"/>
              <a:t>Political </a:t>
            </a:r>
            <a:r>
              <a:rPr lang="de-AT" altLang="de-DE" dirty="0" err="1"/>
              <a:t>topics</a:t>
            </a:r>
            <a:endParaRPr lang="de-AT" altLang="de-DE" dirty="0"/>
          </a:p>
          <a:p>
            <a:pPr lvl="1"/>
            <a:r>
              <a:rPr lang="de-AT" altLang="de-DE" dirty="0" err="1"/>
              <a:t>Negotiation</a:t>
            </a:r>
            <a:r>
              <a:rPr lang="de-AT" altLang="de-DE" dirty="0"/>
              <a:t> </a:t>
            </a:r>
            <a:r>
              <a:rPr lang="de-AT" altLang="de-DE" dirty="0" err="1"/>
              <a:t>techniques</a:t>
            </a:r>
            <a:endParaRPr lang="de-AT" altLang="de-DE" dirty="0"/>
          </a:p>
          <a:p>
            <a:pPr lvl="1"/>
            <a:r>
              <a:rPr lang="de-AT" altLang="de-DE" dirty="0" err="1"/>
              <a:t>Rhetorical</a:t>
            </a:r>
            <a:r>
              <a:rPr lang="de-AT" altLang="de-DE" dirty="0"/>
              <a:t> </a:t>
            </a:r>
            <a:r>
              <a:rPr lang="de-AT" altLang="de-DE" dirty="0" err="1"/>
              <a:t>skills</a:t>
            </a:r>
            <a:endParaRPr lang="de-AT" altLang="de-DE" dirty="0"/>
          </a:p>
          <a:p>
            <a:pPr lvl="1"/>
            <a:r>
              <a:rPr lang="de-AT" altLang="de-DE" dirty="0"/>
              <a:t>etc.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344C354-9D10-4F0D-9645-CA15A0ED3104}"/>
              </a:ext>
            </a:extLst>
          </p:cNvPr>
          <p:cNvSpPr/>
          <p:nvPr/>
        </p:nvSpPr>
        <p:spPr>
          <a:xfrm>
            <a:off x="1113361" y="3891781"/>
            <a:ext cx="691727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Hands-on </a:t>
            </a:r>
            <a:r>
              <a:rPr lang="de-DE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approach</a:t>
            </a:r>
            <a:r>
              <a:rPr lang="de-DE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3570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A2E06F-7898-4B60-BFE7-323ADFC13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4138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de-AT" altLang="de-DE"/>
              <a:t>Authentic hands-on approach using authentic material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F92403-2449-4A34-9520-EA48F7DCB6FA}"/>
              </a:ext>
            </a:extLst>
          </p:cNvPr>
          <p:cNvSpPr txBox="1">
            <a:spLocks/>
          </p:cNvSpPr>
          <p:nvPr/>
        </p:nvSpPr>
        <p:spPr>
          <a:xfrm>
            <a:off x="430213" y="2636838"/>
            <a:ext cx="8229600" cy="4525962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de-AT"/>
              <a:t>LSP:</a:t>
            </a:r>
          </a:p>
          <a:p>
            <a:pPr>
              <a:defRPr/>
            </a:pPr>
            <a:r>
              <a:rPr lang="de-AT"/>
              <a:t>Real weapon drill</a:t>
            </a:r>
          </a:p>
          <a:p>
            <a:pPr>
              <a:defRPr/>
            </a:pPr>
            <a:r>
              <a:rPr lang="de-AT"/>
              <a:t>Real drill on the parade ground</a:t>
            </a:r>
          </a:p>
          <a:p>
            <a:pPr>
              <a:defRPr/>
            </a:pPr>
            <a:r>
              <a:rPr lang="de-AT"/>
              <a:t>Training TCCC with real medical kits (bandages, tourniquets, etc.)</a:t>
            </a:r>
          </a:p>
          <a:p>
            <a:pPr>
              <a:defRPr/>
            </a:pPr>
            <a:r>
              <a:rPr lang="de-AT"/>
              <a:t>Terrain orientation outdoors</a:t>
            </a:r>
          </a:p>
          <a:p>
            <a:pPr>
              <a:defRPr/>
            </a:pPr>
            <a:r>
              <a:rPr lang="de-AT"/>
              <a:t>Walk through the barracks, giving directions </a:t>
            </a:r>
          </a:p>
          <a:p>
            <a:pPr>
              <a:defRPr/>
            </a:pPr>
            <a:r>
              <a:rPr lang="de-AT"/>
              <a:t>etc.</a:t>
            </a:r>
          </a:p>
          <a:p>
            <a:pPr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53182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69563B-1D4D-4D48-AAA5-BB78A9A49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41388"/>
            <a:ext cx="8229600" cy="893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de-AT" altLang="de-DE"/>
              <a:t>Authentic material in general English classes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FF8BC0-4CC1-4849-9029-A62A4FFFA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213" y="2636838"/>
            <a:ext cx="8229600" cy="3537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AT" altLang="de-DE" dirty="0"/>
              <a:t>Course </a:t>
            </a:r>
            <a:r>
              <a:rPr lang="de-AT" altLang="de-DE" dirty="0" err="1"/>
              <a:t>books</a:t>
            </a:r>
            <a:r>
              <a:rPr lang="de-AT" altLang="de-DE" dirty="0"/>
              <a:t> </a:t>
            </a:r>
            <a:r>
              <a:rPr lang="de-AT" altLang="de-DE" dirty="0" err="1"/>
              <a:t>are</a:t>
            </a:r>
            <a:r>
              <a:rPr lang="de-AT" altLang="de-DE" dirty="0"/>
              <a:t> </a:t>
            </a:r>
            <a:r>
              <a:rPr lang="de-AT" altLang="de-DE" dirty="0" err="1"/>
              <a:t>only</a:t>
            </a:r>
            <a:r>
              <a:rPr lang="de-AT" altLang="de-DE" dirty="0"/>
              <a:t> </a:t>
            </a:r>
            <a:r>
              <a:rPr lang="de-AT" altLang="de-DE" dirty="0" err="1"/>
              <a:t>used</a:t>
            </a:r>
            <a:r>
              <a:rPr lang="de-AT" altLang="de-DE" dirty="0"/>
              <a:t> </a:t>
            </a:r>
            <a:r>
              <a:rPr lang="de-AT" altLang="de-DE" dirty="0" err="1"/>
              <a:t>for</a:t>
            </a:r>
            <a:r>
              <a:rPr lang="de-AT" altLang="de-DE" dirty="0"/>
              <a:t> </a:t>
            </a:r>
            <a:r>
              <a:rPr lang="de-AT" altLang="de-DE" dirty="0" err="1"/>
              <a:t>grammar</a:t>
            </a:r>
            <a:r>
              <a:rPr lang="de-AT" altLang="de-DE" dirty="0"/>
              <a:t> </a:t>
            </a:r>
            <a:r>
              <a:rPr lang="de-AT" altLang="de-DE" dirty="0" err="1"/>
              <a:t>reference</a:t>
            </a:r>
            <a:r>
              <a:rPr lang="de-AT" altLang="de-DE" dirty="0"/>
              <a:t>. The </a:t>
            </a:r>
            <a:r>
              <a:rPr lang="de-AT" altLang="de-DE" dirty="0" err="1"/>
              <a:t>higher</a:t>
            </a:r>
            <a:r>
              <a:rPr lang="de-AT" altLang="de-DE" dirty="0"/>
              <a:t> </a:t>
            </a:r>
            <a:r>
              <a:rPr lang="de-AT" altLang="de-DE" dirty="0" err="1"/>
              <a:t>the</a:t>
            </a:r>
            <a:r>
              <a:rPr lang="de-AT" altLang="de-DE" dirty="0"/>
              <a:t> </a:t>
            </a:r>
            <a:r>
              <a:rPr lang="de-AT" altLang="de-DE" dirty="0" err="1"/>
              <a:t>course</a:t>
            </a:r>
            <a:r>
              <a:rPr lang="de-AT" altLang="de-DE" dirty="0"/>
              <a:t> </a:t>
            </a:r>
            <a:r>
              <a:rPr lang="de-AT" altLang="de-DE" dirty="0" err="1"/>
              <a:t>level</a:t>
            </a:r>
            <a:r>
              <a:rPr lang="de-AT" altLang="de-DE" dirty="0"/>
              <a:t>, </a:t>
            </a:r>
            <a:r>
              <a:rPr lang="de-AT" altLang="de-DE" dirty="0" err="1"/>
              <a:t>the</a:t>
            </a:r>
            <a:r>
              <a:rPr lang="de-AT" altLang="de-DE" dirty="0"/>
              <a:t> </a:t>
            </a:r>
            <a:r>
              <a:rPr lang="de-AT" altLang="de-DE" dirty="0" err="1"/>
              <a:t>higher</a:t>
            </a:r>
            <a:r>
              <a:rPr lang="de-AT" altLang="de-DE" dirty="0"/>
              <a:t> </a:t>
            </a:r>
            <a:r>
              <a:rPr lang="de-AT" altLang="de-DE" dirty="0" err="1"/>
              <a:t>the</a:t>
            </a:r>
            <a:r>
              <a:rPr lang="de-AT" altLang="de-DE" dirty="0"/>
              <a:t> </a:t>
            </a:r>
            <a:r>
              <a:rPr lang="de-AT" altLang="de-DE" dirty="0" err="1"/>
              <a:t>percentage</a:t>
            </a:r>
            <a:r>
              <a:rPr lang="de-AT" altLang="de-DE" dirty="0"/>
              <a:t> </a:t>
            </a:r>
            <a:r>
              <a:rPr lang="de-AT" altLang="de-DE" dirty="0" err="1"/>
              <a:t>of</a:t>
            </a:r>
            <a:r>
              <a:rPr lang="de-AT" altLang="de-DE" dirty="0"/>
              <a:t> </a:t>
            </a:r>
            <a:r>
              <a:rPr lang="de-AT" altLang="de-DE" dirty="0" err="1"/>
              <a:t>completely</a:t>
            </a:r>
            <a:r>
              <a:rPr lang="de-AT" altLang="de-DE" dirty="0"/>
              <a:t> </a:t>
            </a:r>
            <a:r>
              <a:rPr lang="de-AT" altLang="de-DE" dirty="0" err="1"/>
              <a:t>authentic</a:t>
            </a:r>
            <a:r>
              <a:rPr lang="de-AT" altLang="de-DE" dirty="0"/>
              <a:t> material:</a:t>
            </a:r>
          </a:p>
          <a:p>
            <a:pPr lvl="1"/>
            <a:r>
              <a:rPr lang="de-AT" altLang="de-DE" dirty="0"/>
              <a:t>Newspapers, </a:t>
            </a:r>
            <a:r>
              <a:rPr lang="de-AT" altLang="de-DE" dirty="0" err="1"/>
              <a:t>magazines</a:t>
            </a:r>
            <a:endParaRPr lang="de-AT" altLang="de-DE" dirty="0"/>
          </a:p>
          <a:p>
            <a:pPr lvl="1"/>
            <a:r>
              <a:rPr lang="de-AT" altLang="de-DE" dirty="0"/>
              <a:t>Radio </a:t>
            </a:r>
            <a:r>
              <a:rPr lang="de-AT" altLang="de-DE" dirty="0" err="1"/>
              <a:t>broadcasts</a:t>
            </a:r>
            <a:endParaRPr lang="de-AT" altLang="de-DE" dirty="0"/>
          </a:p>
          <a:p>
            <a:pPr lvl="1"/>
            <a:r>
              <a:rPr lang="de-AT" altLang="de-DE" dirty="0"/>
              <a:t>Other online-</a:t>
            </a:r>
            <a:r>
              <a:rPr lang="de-AT" altLang="de-DE" dirty="0" err="1"/>
              <a:t>resources</a:t>
            </a:r>
            <a:endParaRPr lang="de-AT" altLang="de-DE" dirty="0"/>
          </a:p>
          <a:p>
            <a:pPr lvl="1"/>
            <a:r>
              <a:rPr lang="de-AT" altLang="de-DE" dirty="0" err="1"/>
              <a:t>Freely</a:t>
            </a:r>
            <a:r>
              <a:rPr lang="de-AT" altLang="de-DE" dirty="0"/>
              <a:t> </a:t>
            </a:r>
            <a:r>
              <a:rPr lang="de-AT" altLang="de-DE" dirty="0" err="1"/>
              <a:t>choosen</a:t>
            </a:r>
            <a:r>
              <a:rPr lang="de-AT" altLang="de-DE" dirty="0"/>
              <a:t> </a:t>
            </a:r>
            <a:r>
              <a:rPr lang="de-AT" altLang="de-DE" dirty="0" err="1"/>
              <a:t>resources</a:t>
            </a:r>
            <a:r>
              <a:rPr lang="de-AT" altLang="de-DE" dirty="0"/>
              <a:t> (</a:t>
            </a:r>
            <a:r>
              <a:rPr lang="de-AT" altLang="de-DE" dirty="0" err="1"/>
              <a:t>flipped</a:t>
            </a:r>
            <a:r>
              <a:rPr lang="de-AT" altLang="de-DE" dirty="0"/>
              <a:t> </a:t>
            </a:r>
            <a:r>
              <a:rPr lang="de-AT" altLang="de-DE" dirty="0" err="1"/>
              <a:t>classroom</a:t>
            </a:r>
            <a:r>
              <a:rPr lang="de-AT" altLang="de-DE" dirty="0"/>
              <a:t>, </a:t>
            </a:r>
            <a:r>
              <a:rPr lang="de-AT" altLang="de-DE" dirty="0" err="1"/>
              <a:t>presentations</a:t>
            </a:r>
            <a:r>
              <a:rPr lang="de-AT" altLang="de-DE" dirty="0"/>
              <a:t>, etc.)</a:t>
            </a:r>
          </a:p>
          <a:p>
            <a:pPr lvl="1"/>
            <a:r>
              <a:rPr lang="de-AT" altLang="de-DE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331532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A33FFE-2864-49A2-8565-FBD9DF050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4138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de-AT" altLang="de-DE"/>
              <a:t>Authentic instructors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87B058-EE25-4787-94F1-56435EA3163B}"/>
              </a:ext>
            </a:extLst>
          </p:cNvPr>
          <p:cNvSpPr txBox="1">
            <a:spLocks/>
          </p:cNvSpPr>
          <p:nvPr/>
        </p:nvSpPr>
        <p:spPr>
          <a:xfrm>
            <a:off x="512763" y="1628775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endParaRPr lang="de-AT" dirty="0"/>
          </a:p>
          <a:p>
            <a:pPr marL="0" indent="0">
              <a:buFontTx/>
              <a:buNone/>
              <a:defRPr/>
            </a:pPr>
            <a:r>
              <a:rPr lang="de-AT" dirty="0"/>
              <a:t>AAF </a:t>
            </a:r>
            <a:r>
              <a:rPr lang="de-AT" dirty="0" err="1"/>
              <a:t>Lng</a:t>
            </a:r>
            <a:r>
              <a:rPr lang="de-AT" dirty="0"/>
              <a:t> </a:t>
            </a:r>
            <a:r>
              <a:rPr lang="de-AT" dirty="0" err="1"/>
              <a:t>Inst</a:t>
            </a:r>
            <a:r>
              <a:rPr lang="de-AT" dirty="0"/>
              <a:t> </a:t>
            </a:r>
            <a:r>
              <a:rPr lang="de-AT" dirty="0" err="1"/>
              <a:t>approach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LSP </a:t>
            </a:r>
            <a:r>
              <a:rPr lang="de-AT" dirty="0" err="1"/>
              <a:t>instructors</a:t>
            </a:r>
            <a:r>
              <a:rPr lang="de-AT" dirty="0"/>
              <a:t>:</a:t>
            </a:r>
          </a:p>
          <a:p>
            <a:pPr>
              <a:defRPr/>
            </a:pPr>
            <a:r>
              <a:rPr lang="de-AT" dirty="0"/>
              <a:t>Military </a:t>
            </a:r>
            <a:r>
              <a:rPr lang="de-AT" dirty="0" err="1"/>
              <a:t>language</a:t>
            </a:r>
            <a:r>
              <a:rPr lang="de-AT" dirty="0"/>
              <a:t> </a:t>
            </a:r>
            <a:r>
              <a:rPr lang="de-AT" dirty="0" err="1"/>
              <a:t>trainers</a:t>
            </a:r>
            <a:r>
              <a:rPr lang="de-AT" dirty="0"/>
              <a:t>:</a:t>
            </a:r>
          </a:p>
          <a:p>
            <a:pPr lvl="1">
              <a:defRPr/>
            </a:pPr>
            <a:r>
              <a:rPr lang="de-AT" dirty="0"/>
              <a:t>NCOs and </a:t>
            </a:r>
            <a:r>
              <a:rPr lang="de-AT" dirty="0" err="1"/>
              <a:t>officers</a:t>
            </a:r>
            <a:r>
              <a:rPr lang="de-AT" dirty="0"/>
              <a:t> (STANAG Level 3 </a:t>
            </a:r>
            <a:r>
              <a:rPr lang="de-AT" dirty="0" err="1"/>
              <a:t>or</a:t>
            </a:r>
            <a:r>
              <a:rPr lang="de-AT" dirty="0"/>
              <a:t> </a:t>
            </a:r>
            <a:r>
              <a:rPr lang="de-AT" dirty="0" err="1"/>
              <a:t>better</a:t>
            </a:r>
            <a:r>
              <a:rPr lang="de-AT" dirty="0"/>
              <a:t>)</a:t>
            </a:r>
          </a:p>
          <a:p>
            <a:pPr lvl="1">
              <a:defRPr/>
            </a:pPr>
            <a:r>
              <a:rPr lang="de-AT" dirty="0" err="1"/>
              <a:t>specifically</a:t>
            </a:r>
            <a:r>
              <a:rPr lang="de-AT" dirty="0"/>
              <a:t> </a:t>
            </a:r>
            <a:r>
              <a:rPr lang="de-AT" dirty="0" err="1"/>
              <a:t>trained</a:t>
            </a:r>
            <a:r>
              <a:rPr lang="de-AT" dirty="0"/>
              <a:t> in LSP and </a:t>
            </a:r>
            <a:r>
              <a:rPr lang="de-AT" dirty="0" err="1"/>
              <a:t>language</a:t>
            </a:r>
            <a:r>
              <a:rPr lang="de-AT" dirty="0"/>
              <a:t> </a:t>
            </a:r>
            <a:r>
              <a:rPr lang="de-AT" dirty="0" err="1"/>
              <a:t>training</a:t>
            </a:r>
            <a:r>
              <a:rPr lang="de-AT" dirty="0"/>
              <a:t> </a:t>
            </a:r>
            <a:r>
              <a:rPr lang="de-AT" dirty="0" err="1"/>
              <a:t>methodology</a:t>
            </a:r>
            <a:r>
              <a:rPr lang="de-AT" dirty="0"/>
              <a:t> (</a:t>
            </a:r>
            <a:r>
              <a:rPr lang="de-AT" dirty="0" err="1"/>
              <a:t>three</a:t>
            </a:r>
            <a:r>
              <a:rPr lang="de-AT" dirty="0"/>
              <a:t> 2-week </a:t>
            </a:r>
            <a:r>
              <a:rPr lang="de-AT" dirty="0" err="1"/>
              <a:t>training</a:t>
            </a:r>
            <a:r>
              <a:rPr lang="de-AT" dirty="0"/>
              <a:t> </a:t>
            </a:r>
            <a:r>
              <a:rPr lang="de-AT" dirty="0" err="1"/>
              <a:t>modules</a:t>
            </a:r>
            <a:r>
              <a:rPr lang="de-AT" dirty="0"/>
              <a:t>, </a:t>
            </a:r>
            <a:r>
              <a:rPr lang="de-AT" dirty="0" err="1"/>
              <a:t>regular</a:t>
            </a:r>
            <a:r>
              <a:rPr lang="de-AT" dirty="0"/>
              <a:t> </a:t>
            </a:r>
            <a:r>
              <a:rPr lang="de-AT" dirty="0" err="1"/>
              <a:t>further</a:t>
            </a:r>
            <a:r>
              <a:rPr lang="de-AT" dirty="0"/>
              <a:t> </a:t>
            </a:r>
            <a:r>
              <a:rPr lang="de-AT" dirty="0" err="1"/>
              <a:t>training</a:t>
            </a:r>
            <a:r>
              <a:rPr lang="de-AT" dirty="0"/>
              <a:t>, </a:t>
            </a:r>
            <a:r>
              <a:rPr lang="de-AT" dirty="0" err="1"/>
              <a:t>supervision</a:t>
            </a:r>
            <a:r>
              <a:rPr lang="de-AT" dirty="0"/>
              <a:t>)</a:t>
            </a:r>
          </a:p>
          <a:p>
            <a:pPr lvl="1">
              <a:defRPr/>
            </a:pPr>
            <a:r>
              <a:rPr lang="de-AT" dirty="0" err="1"/>
              <a:t>During</a:t>
            </a:r>
            <a:r>
              <a:rPr lang="de-AT" dirty="0"/>
              <a:t> </a:t>
            </a:r>
            <a:r>
              <a:rPr lang="de-AT" dirty="0" err="1"/>
              <a:t>military</a:t>
            </a:r>
            <a:r>
              <a:rPr lang="de-AT" dirty="0"/>
              <a:t> English </a:t>
            </a:r>
            <a:r>
              <a:rPr lang="de-AT" dirty="0" err="1"/>
              <a:t>classes</a:t>
            </a:r>
            <a:r>
              <a:rPr lang="de-AT" dirty="0"/>
              <a:t>, </a:t>
            </a:r>
            <a:r>
              <a:rPr lang="de-AT" dirty="0" err="1"/>
              <a:t>civilian</a:t>
            </a:r>
            <a:r>
              <a:rPr lang="de-AT" dirty="0"/>
              <a:t> </a:t>
            </a:r>
            <a:r>
              <a:rPr lang="de-AT" dirty="0" err="1"/>
              <a:t>teachers</a:t>
            </a:r>
            <a:r>
              <a:rPr lang="de-AT" dirty="0"/>
              <a:t> </a:t>
            </a:r>
            <a:r>
              <a:rPr lang="de-AT" dirty="0" err="1"/>
              <a:t>either</a:t>
            </a:r>
            <a:r>
              <a:rPr lang="de-AT" dirty="0"/>
              <a:t> </a:t>
            </a:r>
            <a:r>
              <a:rPr lang="de-AT" dirty="0" err="1"/>
              <a:t>are</a:t>
            </a:r>
            <a:r>
              <a:rPr lang="de-AT" dirty="0"/>
              <a:t> not </a:t>
            </a:r>
            <a:r>
              <a:rPr lang="de-AT" dirty="0" err="1"/>
              <a:t>present</a:t>
            </a:r>
            <a:r>
              <a:rPr lang="de-AT" dirty="0"/>
              <a:t> at all </a:t>
            </a:r>
            <a:r>
              <a:rPr lang="de-AT" dirty="0" err="1"/>
              <a:t>or</a:t>
            </a:r>
            <a:r>
              <a:rPr lang="de-AT" dirty="0"/>
              <a:t> </a:t>
            </a:r>
            <a:r>
              <a:rPr lang="de-AT" dirty="0" err="1"/>
              <a:t>stay</a:t>
            </a:r>
            <a:r>
              <a:rPr lang="de-AT" dirty="0"/>
              <a:t> in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background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grammar</a:t>
            </a:r>
            <a:r>
              <a:rPr lang="de-AT" dirty="0"/>
              <a:t> support </a:t>
            </a:r>
            <a:r>
              <a:rPr lang="de-AT" dirty="0" err="1"/>
              <a:t>only</a:t>
            </a:r>
            <a:endParaRPr lang="de-AT" dirty="0"/>
          </a:p>
          <a:p>
            <a:pPr lvl="1"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1607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A33FFE-2864-49A2-8565-FBD9DF050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37" y="94138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de-AT" altLang="de-DE" dirty="0" err="1"/>
              <a:t>To</a:t>
            </a:r>
            <a:r>
              <a:rPr lang="de-AT" altLang="de-DE" dirty="0"/>
              <a:t> </a:t>
            </a:r>
            <a:r>
              <a:rPr lang="de-AT" altLang="de-DE" dirty="0" err="1"/>
              <a:t>sum</a:t>
            </a:r>
            <a:r>
              <a:rPr lang="de-AT" altLang="de-DE" dirty="0"/>
              <a:t> </a:t>
            </a:r>
            <a:r>
              <a:rPr lang="de-AT" altLang="de-DE" dirty="0" err="1"/>
              <a:t>up</a:t>
            </a:r>
            <a:endParaRPr lang="de-AT" alt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87B058-EE25-4787-94F1-56435EA3163B}"/>
              </a:ext>
            </a:extLst>
          </p:cNvPr>
          <p:cNvSpPr txBox="1">
            <a:spLocks/>
          </p:cNvSpPr>
          <p:nvPr/>
        </p:nvSpPr>
        <p:spPr>
          <a:xfrm>
            <a:off x="512763" y="1628775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endParaRPr lang="de-AT" dirty="0"/>
          </a:p>
          <a:p>
            <a:pPr lvl="1">
              <a:defRPr/>
            </a:pPr>
            <a:endParaRPr lang="de-AT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84612D17-33C4-43B6-9B84-795674385B37}"/>
              </a:ext>
            </a:extLst>
          </p:cNvPr>
          <p:cNvSpPr txBox="1">
            <a:spLocks/>
          </p:cNvSpPr>
          <p:nvPr/>
        </p:nvSpPr>
        <p:spPr>
          <a:xfrm>
            <a:off x="665163" y="1781175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de-AT" dirty="0"/>
          </a:p>
          <a:p>
            <a:pPr>
              <a:defRPr/>
            </a:pPr>
            <a:r>
              <a:rPr lang="de-AT" dirty="0">
                <a:solidFill>
                  <a:srgbClr val="00B050"/>
                </a:solidFill>
              </a:rPr>
              <a:t>Authenticity</a:t>
            </a:r>
            <a:r>
              <a:rPr lang="de-AT" dirty="0"/>
              <a:t> also </a:t>
            </a:r>
            <a:r>
              <a:rPr lang="de-AT" dirty="0" err="1"/>
              <a:t>means</a:t>
            </a:r>
            <a:r>
              <a:rPr lang="de-AT" dirty="0"/>
              <a:t> </a:t>
            </a:r>
            <a:r>
              <a:rPr lang="de-AT" dirty="0" err="1">
                <a:solidFill>
                  <a:srgbClr val="00B050"/>
                </a:solidFill>
              </a:rPr>
              <a:t>relevance</a:t>
            </a:r>
            <a:endParaRPr lang="de-AT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de-AT" dirty="0"/>
              <a:t>Experience </a:t>
            </a:r>
            <a:r>
              <a:rPr lang="de-AT" dirty="0" err="1"/>
              <a:t>shows</a:t>
            </a:r>
            <a:r>
              <a:rPr lang="de-AT" dirty="0"/>
              <a:t>: </a:t>
            </a:r>
            <a:r>
              <a:rPr lang="de-AT" dirty="0" err="1"/>
              <a:t>If</a:t>
            </a:r>
            <a:r>
              <a:rPr lang="de-AT" dirty="0"/>
              <a:t> </a:t>
            </a:r>
            <a:r>
              <a:rPr lang="de-AT" dirty="0" err="1"/>
              <a:t>something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authentic</a:t>
            </a:r>
            <a:r>
              <a:rPr lang="de-AT" dirty="0"/>
              <a:t>, relevant, and </a:t>
            </a:r>
            <a:r>
              <a:rPr lang="de-AT" dirty="0" err="1"/>
              <a:t>useful</a:t>
            </a:r>
            <a:r>
              <a:rPr lang="de-AT" dirty="0"/>
              <a:t>,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students</a:t>
            </a:r>
            <a:r>
              <a:rPr lang="de-AT" dirty="0"/>
              <a:t> will like </a:t>
            </a:r>
            <a:r>
              <a:rPr lang="de-AT" dirty="0" err="1"/>
              <a:t>to</a:t>
            </a:r>
            <a:r>
              <a:rPr lang="de-AT" dirty="0"/>
              <a:t> deal </a:t>
            </a:r>
            <a:r>
              <a:rPr lang="de-AT" dirty="0" err="1"/>
              <a:t>with</a:t>
            </a:r>
            <a:r>
              <a:rPr lang="de-AT" dirty="0"/>
              <a:t> it.</a:t>
            </a:r>
          </a:p>
          <a:p>
            <a:pPr>
              <a:defRPr/>
            </a:pPr>
            <a:r>
              <a:rPr lang="de-AT" dirty="0"/>
              <a:t>So </a:t>
            </a:r>
            <a:r>
              <a:rPr lang="de-AT" dirty="0" err="1"/>
              <a:t>we</a:t>
            </a:r>
            <a:r>
              <a:rPr lang="de-AT" dirty="0"/>
              <a:t> </a:t>
            </a:r>
            <a:r>
              <a:rPr lang="de-AT" dirty="0" err="1"/>
              <a:t>need</a:t>
            </a:r>
            <a:r>
              <a:rPr lang="de-AT" dirty="0"/>
              <a:t> </a:t>
            </a:r>
            <a:r>
              <a:rPr lang="de-AT" dirty="0" err="1">
                <a:solidFill>
                  <a:srgbClr val="00B050"/>
                </a:solidFill>
              </a:rPr>
              <a:t>authentic</a:t>
            </a:r>
            <a:r>
              <a:rPr lang="de-AT" dirty="0">
                <a:solidFill>
                  <a:srgbClr val="00B050"/>
                </a:solidFill>
              </a:rPr>
              <a:t> CONTENT</a:t>
            </a:r>
            <a:r>
              <a:rPr lang="de-AT" dirty="0"/>
              <a:t>, </a:t>
            </a:r>
            <a:r>
              <a:rPr lang="de-AT" dirty="0" err="1"/>
              <a:t>delivered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>
                <a:solidFill>
                  <a:srgbClr val="00B050"/>
                </a:solidFill>
              </a:rPr>
              <a:t>authentic</a:t>
            </a:r>
            <a:r>
              <a:rPr lang="de-AT" dirty="0">
                <a:solidFill>
                  <a:srgbClr val="00B050"/>
                </a:solidFill>
              </a:rPr>
              <a:t> TEACHERS </a:t>
            </a:r>
            <a:r>
              <a:rPr lang="de-AT" dirty="0" err="1"/>
              <a:t>using</a:t>
            </a:r>
            <a:r>
              <a:rPr lang="de-AT" dirty="0"/>
              <a:t> </a:t>
            </a:r>
            <a:r>
              <a:rPr lang="de-AT" dirty="0" err="1">
                <a:solidFill>
                  <a:srgbClr val="00B050"/>
                </a:solidFill>
              </a:rPr>
              <a:t>authentic</a:t>
            </a:r>
            <a:r>
              <a:rPr lang="de-AT" dirty="0">
                <a:solidFill>
                  <a:srgbClr val="00B050"/>
                </a:solidFill>
              </a:rPr>
              <a:t> MATERIAL</a:t>
            </a:r>
            <a:r>
              <a:rPr lang="de-A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7931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4D6192-84B8-4502-BF95-4FCBA2792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90805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de-AT" altLang="de-DE" dirty="0" err="1"/>
              <a:t>Factors</a:t>
            </a:r>
            <a:r>
              <a:rPr lang="de-AT" altLang="de-DE" dirty="0"/>
              <a:t> </a:t>
            </a:r>
            <a:r>
              <a:rPr lang="de-AT" altLang="de-DE" dirty="0" err="1"/>
              <a:t>of</a:t>
            </a:r>
            <a:r>
              <a:rPr lang="de-AT" altLang="de-DE" dirty="0"/>
              <a:t> </a:t>
            </a:r>
            <a:r>
              <a:rPr lang="de-AT" altLang="de-DE" dirty="0" err="1"/>
              <a:t>uncertainty</a:t>
            </a:r>
            <a:endParaRPr lang="de-AT" alt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476B6FEF-8E89-4426-8386-D921F84BDF2A}"/>
              </a:ext>
            </a:extLst>
          </p:cNvPr>
          <p:cNvSpPr txBox="1">
            <a:spLocks/>
          </p:cNvSpPr>
          <p:nvPr/>
        </p:nvSpPr>
        <p:spPr>
          <a:xfrm>
            <a:off x="512763" y="1628775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endParaRPr lang="de-AT" dirty="0"/>
          </a:p>
          <a:p>
            <a:pPr>
              <a:defRPr/>
            </a:pPr>
            <a:r>
              <a:rPr lang="de-AT" dirty="0" err="1"/>
              <a:t>Students</a:t>
            </a:r>
            <a:r>
              <a:rPr lang="de-AT" dirty="0"/>
              <a:t>‘ </a:t>
            </a:r>
            <a:r>
              <a:rPr lang="de-AT" dirty="0" err="1"/>
              <a:t>level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awareness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what</a:t>
            </a:r>
            <a:r>
              <a:rPr lang="de-AT" dirty="0"/>
              <a:t> </a:t>
            </a:r>
            <a:r>
              <a:rPr lang="de-AT" dirty="0" err="1"/>
              <a:t>they</a:t>
            </a:r>
            <a:r>
              <a:rPr lang="de-AT" dirty="0"/>
              <a:t> </a:t>
            </a:r>
            <a:r>
              <a:rPr lang="de-AT" dirty="0" err="1"/>
              <a:t>need</a:t>
            </a:r>
            <a:r>
              <a:rPr lang="de-AT" dirty="0"/>
              <a:t> and </a:t>
            </a:r>
            <a:r>
              <a:rPr lang="de-AT" dirty="0" err="1"/>
              <a:t>what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relevant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them</a:t>
            </a:r>
            <a:endParaRPr lang="de-AT" dirty="0"/>
          </a:p>
          <a:p>
            <a:pPr>
              <a:defRPr/>
            </a:pPr>
            <a:r>
              <a:rPr lang="de-AT" dirty="0" err="1"/>
              <a:t>Difficult</a:t>
            </a:r>
            <a:r>
              <a:rPr lang="de-AT" dirty="0"/>
              <a:t> </a:t>
            </a:r>
            <a:r>
              <a:rPr lang="de-AT" dirty="0" err="1"/>
              <a:t>topics</a:t>
            </a:r>
            <a:r>
              <a:rPr lang="de-AT" dirty="0"/>
              <a:t> </a:t>
            </a:r>
            <a:r>
              <a:rPr lang="de-AT" dirty="0" err="1"/>
              <a:t>or</a:t>
            </a:r>
            <a:r>
              <a:rPr lang="de-AT" dirty="0"/>
              <a:t> </a:t>
            </a:r>
            <a:r>
              <a:rPr lang="de-AT" dirty="0" err="1"/>
              <a:t>issues</a:t>
            </a:r>
            <a:r>
              <a:rPr lang="de-AT" dirty="0"/>
              <a:t> (e.g. </a:t>
            </a:r>
            <a:r>
              <a:rPr lang="de-AT" dirty="0" err="1"/>
              <a:t>grammar</a:t>
            </a:r>
            <a:r>
              <a:rPr lang="de-AT" dirty="0"/>
              <a:t>, </a:t>
            </a:r>
            <a:r>
              <a:rPr lang="de-AT" dirty="0" err="1"/>
              <a:t>pronunciation</a:t>
            </a:r>
            <a:r>
              <a:rPr lang="de-AT" dirty="0"/>
              <a:t>)</a:t>
            </a:r>
          </a:p>
          <a:p>
            <a:pPr>
              <a:defRPr/>
            </a:pPr>
            <a:r>
              <a:rPr lang="de-AT" dirty="0" err="1"/>
              <a:t>Difficult</a:t>
            </a:r>
            <a:r>
              <a:rPr lang="de-AT" dirty="0"/>
              <a:t> time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day</a:t>
            </a:r>
            <a:r>
              <a:rPr lang="de-AT" dirty="0"/>
              <a:t> </a:t>
            </a:r>
            <a:r>
              <a:rPr lang="de-AT" dirty="0" err="1"/>
              <a:t>or</a:t>
            </a:r>
            <a:r>
              <a:rPr lang="de-AT" dirty="0"/>
              <a:t> </a:t>
            </a:r>
            <a:r>
              <a:rPr lang="de-AT" dirty="0" err="1"/>
              <a:t>phase</a:t>
            </a:r>
            <a:r>
              <a:rPr lang="de-AT" dirty="0"/>
              <a:t> in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course</a:t>
            </a:r>
            <a:endParaRPr lang="de-AT" dirty="0"/>
          </a:p>
          <a:p>
            <a:pPr>
              <a:defRPr/>
            </a:pPr>
            <a:r>
              <a:rPr lang="de-AT" dirty="0"/>
              <a:t>Etc.</a:t>
            </a:r>
          </a:p>
          <a:p>
            <a:pPr>
              <a:defRPr/>
            </a:pPr>
            <a:r>
              <a:rPr lang="de-AT" sz="3600" dirty="0">
                <a:sym typeface="Wingdings" panose="05000000000000000000" pitchFamily="2" charset="2"/>
              </a:rPr>
              <a:t> </a:t>
            </a:r>
            <a:r>
              <a:rPr lang="de-AT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MET</a:t>
            </a:r>
            <a:endParaRPr lang="de-AT" sz="3600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de-AT" sz="3600" b="1" dirty="0">
              <a:solidFill>
                <a:srgbClr val="00B050"/>
              </a:solidFill>
            </a:endParaRPr>
          </a:p>
          <a:p>
            <a:pPr marL="0" indent="0">
              <a:buFontTx/>
              <a:buNone/>
              <a:defRPr/>
            </a:pPr>
            <a:endParaRPr lang="de-AT" dirty="0"/>
          </a:p>
          <a:p>
            <a:pPr marL="0" indent="0">
              <a:buFontTx/>
              <a:buNone/>
              <a:defRPr/>
            </a:pPr>
            <a:endParaRPr lang="de-AT" dirty="0"/>
          </a:p>
          <a:p>
            <a:pPr marL="0" indent="0">
              <a:buFontTx/>
              <a:buNone/>
              <a:defRPr/>
            </a:pPr>
            <a:endParaRPr lang="de-AT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8F6B02D-5B69-4AE1-8A14-995BA1929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8" y="836246"/>
            <a:ext cx="9123742" cy="6021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1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ABC775B-EBDC-4D6B-96D4-CCB359DC7BD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07F3BF0-993E-4904-BDB7-F59CAA6A19A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AT" sz="4400" dirty="0" err="1">
                <a:solidFill>
                  <a:srgbClr val="00B050"/>
                </a:solidFill>
              </a:rPr>
              <a:t>Enhance</a:t>
            </a:r>
            <a:r>
              <a:rPr lang="de-AT" sz="4400" dirty="0">
                <a:solidFill>
                  <a:srgbClr val="00B050"/>
                </a:solidFill>
              </a:rPr>
              <a:t> </a:t>
            </a:r>
            <a:r>
              <a:rPr lang="de-AT" sz="4400" dirty="0" err="1">
                <a:solidFill>
                  <a:srgbClr val="00B050"/>
                </a:solidFill>
              </a:rPr>
              <a:t>the</a:t>
            </a:r>
            <a:r>
              <a:rPr lang="de-AT" sz="4400" dirty="0">
                <a:solidFill>
                  <a:srgbClr val="00B050"/>
                </a:solidFill>
              </a:rPr>
              <a:t> FUN FACTOR!</a:t>
            </a:r>
          </a:p>
        </p:txBody>
      </p:sp>
    </p:spTree>
    <p:extLst>
      <p:ext uri="{BB962C8B-B14F-4D97-AF65-F5344CB8AC3E}">
        <p14:creationId xmlns:p14="http://schemas.microsoft.com/office/powerpoint/2010/main" val="3700015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8BF661-6584-466A-AB7C-E65EA85C2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90805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de-AT" altLang="de-DE" dirty="0"/>
              <a:t>FUN </a:t>
            </a:r>
            <a:r>
              <a:rPr lang="de-AT" altLang="de-DE" dirty="0" err="1"/>
              <a:t>is</a:t>
            </a:r>
            <a:r>
              <a:rPr lang="de-AT" altLang="de-DE" dirty="0"/>
              <a:t> relevant </a:t>
            </a:r>
            <a:r>
              <a:rPr lang="de-AT" altLang="de-DE" dirty="0" err="1"/>
              <a:t>for</a:t>
            </a:r>
            <a:r>
              <a:rPr lang="de-AT" altLang="de-DE" dirty="0"/>
              <a:t> </a:t>
            </a:r>
            <a:r>
              <a:rPr lang="de-AT" altLang="de-DE" dirty="0" err="1"/>
              <a:t>classroom</a:t>
            </a:r>
            <a:r>
              <a:rPr lang="de-AT" altLang="de-DE" dirty="0"/>
              <a:t> </a:t>
            </a:r>
            <a:r>
              <a:rPr lang="de-AT" altLang="de-DE" dirty="0" err="1"/>
              <a:t>success</a:t>
            </a:r>
            <a:endParaRPr lang="de-AT" alt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899F0D-7C4B-435A-8435-D7AF84A58F32}"/>
              </a:ext>
            </a:extLst>
          </p:cNvPr>
          <p:cNvSpPr txBox="1">
            <a:spLocks/>
          </p:cNvSpPr>
          <p:nvPr/>
        </p:nvSpPr>
        <p:spPr>
          <a:xfrm>
            <a:off x="461963" y="1353587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de-AT" dirty="0"/>
          </a:p>
          <a:p>
            <a:pPr marL="0" indent="0">
              <a:buFontTx/>
              <a:buNone/>
              <a:defRPr/>
            </a:pPr>
            <a:endParaRPr lang="de-AT" dirty="0"/>
          </a:p>
          <a:p>
            <a:pPr marL="0" indent="0">
              <a:buFontTx/>
              <a:buNone/>
              <a:defRPr/>
            </a:pPr>
            <a:r>
              <a:rPr lang="de-AT" dirty="0" err="1"/>
              <a:t>If</a:t>
            </a:r>
            <a:r>
              <a:rPr lang="de-AT" dirty="0"/>
              <a:t> </a:t>
            </a:r>
            <a:r>
              <a:rPr lang="de-AT" dirty="0" err="1"/>
              <a:t>authenticity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related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relevance</a:t>
            </a:r>
            <a:r>
              <a:rPr lang="de-AT" dirty="0"/>
              <a:t> and </a:t>
            </a:r>
            <a:r>
              <a:rPr lang="de-AT" dirty="0" err="1"/>
              <a:t>if</a:t>
            </a:r>
            <a:r>
              <a:rPr lang="de-AT" dirty="0"/>
              <a:t> </a:t>
            </a:r>
            <a:r>
              <a:rPr lang="de-AT" dirty="0" err="1"/>
              <a:t>it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relevant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students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have</a:t>
            </a:r>
            <a:r>
              <a:rPr lang="de-AT" dirty="0"/>
              <a:t> </a:t>
            </a:r>
            <a:r>
              <a:rPr lang="de-AT" dirty="0" err="1"/>
              <a:t>fun</a:t>
            </a:r>
            <a:r>
              <a:rPr lang="de-AT" dirty="0"/>
              <a:t> </a:t>
            </a:r>
            <a:r>
              <a:rPr lang="de-AT" dirty="0" err="1"/>
              <a:t>then</a:t>
            </a:r>
            <a:endParaRPr lang="de-AT" dirty="0"/>
          </a:p>
          <a:p>
            <a:pPr>
              <a:defRPr/>
            </a:pPr>
            <a:r>
              <a:rPr lang="de-AT" dirty="0" err="1"/>
              <a:t>Don‘t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boring</a:t>
            </a:r>
            <a:r>
              <a:rPr lang="de-AT" dirty="0"/>
              <a:t>. Entertain </a:t>
            </a:r>
            <a:r>
              <a:rPr lang="de-AT" dirty="0" err="1"/>
              <a:t>your</a:t>
            </a:r>
            <a:r>
              <a:rPr lang="de-AT" dirty="0"/>
              <a:t> </a:t>
            </a:r>
            <a:r>
              <a:rPr lang="de-AT" dirty="0" err="1"/>
              <a:t>audience</a:t>
            </a:r>
            <a:r>
              <a:rPr lang="de-AT" dirty="0"/>
              <a:t>. </a:t>
            </a:r>
            <a:r>
              <a:rPr lang="de-AT" dirty="0" err="1"/>
              <a:t>Or</a:t>
            </a:r>
            <a:r>
              <a:rPr lang="de-AT" dirty="0"/>
              <a:t> </a:t>
            </a:r>
            <a:r>
              <a:rPr lang="de-AT" dirty="0" err="1"/>
              <a:t>even</a:t>
            </a:r>
            <a:r>
              <a:rPr lang="de-AT" dirty="0"/>
              <a:t> </a:t>
            </a:r>
            <a:r>
              <a:rPr lang="de-AT" dirty="0" err="1"/>
              <a:t>better</a:t>
            </a:r>
            <a:r>
              <a:rPr lang="de-AT" dirty="0"/>
              <a:t>, </a:t>
            </a:r>
            <a:r>
              <a:rPr lang="de-AT" dirty="0" err="1"/>
              <a:t>have</a:t>
            </a:r>
            <a:r>
              <a:rPr lang="de-AT" dirty="0"/>
              <a:t> </a:t>
            </a:r>
            <a:r>
              <a:rPr lang="de-AT" b="1" dirty="0" err="1"/>
              <a:t>them</a:t>
            </a:r>
            <a:r>
              <a:rPr lang="de-AT" dirty="0"/>
              <a:t> entertain </a:t>
            </a:r>
            <a:r>
              <a:rPr lang="de-AT" dirty="0" err="1"/>
              <a:t>you</a:t>
            </a:r>
            <a:r>
              <a:rPr lang="de-AT" dirty="0"/>
              <a:t> and </a:t>
            </a:r>
            <a:r>
              <a:rPr lang="de-AT" dirty="0" err="1"/>
              <a:t>each</a:t>
            </a:r>
            <a:r>
              <a:rPr lang="de-AT" dirty="0"/>
              <a:t> </a:t>
            </a:r>
            <a:r>
              <a:rPr lang="de-AT" dirty="0" err="1"/>
              <a:t>other</a:t>
            </a:r>
            <a:r>
              <a:rPr lang="de-AT" dirty="0"/>
              <a:t>!</a:t>
            </a:r>
          </a:p>
          <a:p>
            <a:pPr>
              <a:defRPr/>
            </a:pPr>
            <a:r>
              <a:rPr lang="de-AT" dirty="0" err="1"/>
              <a:t>Have</a:t>
            </a:r>
            <a:r>
              <a:rPr lang="de-AT" dirty="0"/>
              <a:t> </a:t>
            </a:r>
            <a:r>
              <a:rPr lang="de-AT" b="1" dirty="0" err="1"/>
              <a:t>them</a:t>
            </a:r>
            <a:r>
              <a:rPr lang="de-AT" dirty="0"/>
              <a:t> </a:t>
            </a:r>
            <a:r>
              <a:rPr lang="de-AT" dirty="0" err="1"/>
              <a:t>create</a:t>
            </a:r>
            <a:r>
              <a:rPr lang="de-AT" dirty="0"/>
              <a:t> </a:t>
            </a:r>
            <a:r>
              <a:rPr lang="de-AT" b="1" dirty="0" err="1"/>
              <a:t>their</a:t>
            </a:r>
            <a:r>
              <a:rPr lang="de-AT" b="1" dirty="0"/>
              <a:t> own </a:t>
            </a:r>
            <a:r>
              <a:rPr lang="de-AT" dirty="0" err="1"/>
              <a:t>content</a:t>
            </a:r>
            <a:r>
              <a:rPr lang="de-AT" dirty="0"/>
              <a:t>.</a:t>
            </a:r>
          </a:p>
          <a:p>
            <a:pPr>
              <a:defRPr/>
            </a:pPr>
            <a:r>
              <a:rPr lang="de-AT" dirty="0" err="1"/>
              <a:t>Make</a:t>
            </a:r>
            <a:r>
              <a:rPr lang="de-AT" dirty="0"/>
              <a:t> </a:t>
            </a:r>
            <a:r>
              <a:rPr lang="de-AT" dirty="0" err="1"/>
              <a:t>it</a:t>
            </a:r>
            <a:r>
              <a:rPr lang="de-AT" dirty="0"/>
              <a:t> </a:t>
            </a:r>
            <a:r>
              <a:rPr lang="de-AT" dirty="0" err="1"/>
              <a:t>flipped</a:t>
            </a:r>
            <a:r>
              <a:rPr lang="de-AT" dirty="0"/>
              <a:t>. Put </a:t>
            </a:r>
            <a:r>
              <a:rPr lang="de-AT" b="1" dirty="0" err="1"/>
              <a:t>them</a:t>
            </a:r>
            <a:r>
              <a:rPr lang="de-AT" dirty="0"/>
              <a:t> in </a:t>
            </a:r>
            <a:r>
              <a:rPr lang="de-AT" dirty="0" err="1"/>
              <a:t>charge</a:t>
            </a:r>
            <a:r>
              <a:rPr lang="de-AT" dirty="0"/>
              <a:t>.</a:t>
            </a:r>
          </a:p>
          <a:p>
            <a:pPr>
              <a:defRPr/>
            </a:pPr>
            <a:r>
              <a:rPr lang="de-AT" dirty="0"/>
              <a:t>Kindle </a:t>
            </a:r>
            <a:r>
              <a:rPr lang="de-AT" dirty="0" err="1"/>
              <a:t>their</a:t>
            </a:r>
            <a:r>
              <a:rPr lang="de-AT" dirty="0"/>
              <a:t> </a:t>
            </a:r>
            <a:r>
              <a:rPr lang="de-AT" dirty="0" err="1"/>
              <a:t>play</a:t>
            </a:r>
            <a:r>
              <a:rPr lang="de-AT" dirty="0"/>
              <a:t> </a:t>
            </a:r>
            <a:r>
              <a:rPr lang="de-AT" dirty="0" err="1"/>
              <a:t>instinct</a:t>
            </a:r>
            <a:r>
              <a:rPr lang="de-AT" dirty="0"/>
              <a:t>.</a:t>
            </a:r>
          </a:p>
          <a:p>
            <a:pPr>
              <a:defRPr/>
            </a:pPr>
            <a:r>
              <a:rPr lang="de-AT" dirty="0"/>
              <a:t>Kindle </a:t>
            </a:r>
            <a:r>
              <a:rPr lang="de-AT" dirty="0" err="1"/>
              <a:t>their</a:t>
            </a:r>
            <a:r>
              <a:rPr lang="de-AT" dirty="0"/>
              <a:t> </a:t>
            </a:r>
            <a:r>
              <a:rPr lang="de-AT" dirty="0" err="1"/>
              <a:t>ambition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/>
              <a:t>competitive</a:t>
            </a:r>
            <a:r>
              <a:rPr lang="de-AT" dirty="0"/>
              <a:t> </a:t>
            </a:r>
            <a:r>
              <a:rPr lang="de-AT" dirty="0" err="1"/>
              <a:t>activities</a:t>
            </a:r>
            <a:r>
              <a:rPr lang="de-AT" dirty="0"/>
              <a:t>.</a:t>
            </a:r>
          </a:p>
          <a:p>
            <a:pPr>
              <a:defRPr/>
            </a:pPr>
            <a:endParaRPr lang="de-AT" dirty="0"/>
          </a:p>
          <a:p>
            <a:pPr marL="0" indent="0">
              <a:buFontTx/>
              <a:buNone/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700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8BF661-6584-466A-AB7C-E65EA85C2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94" y="909515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endParaRPr lang="de-AT" alt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899F0D-7C4B-435A-8435-D7AF84A58F32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de-AT" dirty="0"/>
              <a:t>… and all </a:t>
            </a:r>
            <a:r>
              <a:rPr lang="de-AT" dirty="0" err="1"/>
              <a:t>this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best</a:t>
            </a:r>
            <a:r>
              <a:rPr lang="de-AT" dirty="0"/>
              <a:t> </a:t>
            </a:r>
            <a:r>
              <a:rPr lang="de-AT" dirty="0" err="1"/>
              <a:t>done</a:t>
            </a:r>
            <a:r>
              <a:rPr lang="de-AT" dirty="0"/>
              <a:t> </a:t>
            </a:r>
            <a:r>
              <a:rPr lang="de-AT" dirty="0" err="1"/>
              <a:t>with</a:t>
            </a:r>
            <a:endParaRPr lang="de-AT" dirty="0"/>
          </a:p>
          <a:p>
            <a:pPr marL="0" indent="0">
              <a:buNone/>
              <a:defRPr/>
            </a:pPr>
            <a:endParaRPr lang="de-AT" dirty="0"/>
          </a:p>
          <a:p>
            <a:pPr marL="0" indent="0">
              <a:buNone/>
              <a:defRPr/>
            </a:pPr>
            <a:r>
              <a:rPr lang="de-AT" sz="3600" b="1" dirty="0">
                <a:solidFill>
                  <a:srgbClr val="00B050"/>
                </a:solidFill>
              </a:rPr>
              <a:t>AUTHENTIC MATERIAL</a:t>
            </a:r>
          </a:p>
          <a:p>
            <a:pPr marL="0" indent="0">
              <a:buNone/>
              <a:defRPr/>
            </a:pPr>
            <a:endParaRPr lang="de-AT" dirty="0"/>
          </a:p>
          <a:p>
            <a:pPr>
              <a:defRPr/>
            </a:pPr>
            <a:r>
              <a:rPr lang="de-AT" dirty="0" err="1"/>
              <a:t>Memes</a:t>
            </a:r>
            <a:r>
              <a:rPr lang="de-AT" dirty="0"/>
              <a:t> (e.g. </a:t>
            </a:r>
            <a:r>
              <a:rPr lang="de-AT" dirty="0" err="1"/>
              <a:t>meme</a:t>
            </a:r>
            <a:r>
              <a:rPr lang="de-AT" dirty="0"/>
              <a:t> </a:t>
            </a:r>
            <a:r>
              <a:rPr lang="de-AT" dirty="0" err="1"/>
              <a:t>generator</a:t>
            </a:r>
            <a:r>
              <a:rPr lang="de-AT" dirty="0"/>
              <a:t> </a:t>
            </a:r>
            <a:r>
              <a:rPr lang="de-AT" dirty="0">
                <a:hlinkClick r:id="rId2"/>
              </a:rPr>
              <a:t>https://imgflip.com/</a:t>
            </a:r>
            <a:r>
              <a:rPr lang="de-AT" dirty="0"/>
              <a:t>)</a:t>
            </a:r>
          </a:p>
          <a:p>
            <a:pPr>
              <a:defRPr/>
            </a:pPr>
            <a:r>
              <a:rPr lang="de-AT" dirty="0" err="1"/>
              <a:t>Padlets</a:t>
            </a:r>
            <a:r>
              <a:rPr lang="de-AT" dirty="0"/>
              <a:t> </a:t>
            </a:r>
            <a:r>
              <a:rPr lang="de-AT" dirty="0">
                <a:hlinkClick r:id="rId3"/>
              </a:rPr>
              <a:t>https://padlet.com/</a:t>
            </a:r>
            <a:endParaRPr lang="de-AT" dirty="0"/>
          </a:p>
          <a:p>
            <a:pPr>
              <a:defRPr/>
            </a:pPr>
            <a:r>
              <a:rPr lang="de-AT" dirty="0" err="1"/>
              <a:t>Youtube</a:t>
            </a:r>
            <a:r>
              <a:rPr lang="de-AT" dirty="0"/>
              <a:t> </a:t>
            </a:r>
            <a:r>
              <a:rPr lang="de-AT" dirty="0" err="1"/>
              <a:t>videos</a:t>
            </a:r>
            <a:r>
              <a:rPr lang="de-AT" dirty="0"/>
              <a:t> (</a:t>
            </a:r>
            <a:r>
              <a:rPr lang="de-AT" dirty="0" err="1"/>
              <a:t>fun</a:t>
            </a:r>
            <a:r>
              <a:rPr lang="de-AT" dirty="0"/>
              <a:t> </a:t>
            </a:r>
            <a:r>
              <a:rPr lang="de-AT" dirty="0" err="1"/>
              <a:t>commercials</a:t>
            </a:r>
            <a:r>
              <a:rPr lang="de-AT" dirty="0"/>
              <a:t>, </a:t>
            </a:r>
            <a:r>
              <a:rPr lang="de-AT" dirty="0" err="1"/>
              <a:t>sketches</a:t>
            </a:r>
            <a:r>
              <a:rPr lang="de-AT" dirty="0"/>
              <a:t>, etc.)</a:t>
            </a:r>
          </a:p>
          <a:p>
            <a:pPr>
              <a:defRPr/>
            </a:pPr>
            <a:r>
              <a:rPr lang="de-AT" dirty="0"/>
              <a:t>Song </a:t>
            </a:r>
            <a:r>
              <a:rPr lang="de-AT" dirty="0" err="1"/>
              <a:t>lyrics</a:t>
            </a:r>
            <a:endParaRPr lang="de-AT" dirty="0"/>
          </a:p>
          <a:p>
            <a:pPr>
              <a:defRPr/>
            </a:pPr>
            <a:r>
              <a:rPr lang="de-AT" dirty="0"/>
              <a:t>etc.</a:t>
            </a:r>
          </a:p>
          <a:p>
            <a:pPr marL="0" indent="0">
              <a:buFontTx/>
              <a:buNone/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7020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8BF661-6584-466A-AB7C-E65EA85C2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90805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de-AT" altLang="de-DE" dirty="0"/>
              <a:t>The </a:t>
            </a:r>
            <a:r>
              <a:rPr lang="de-AT" altLang="de-DE" dirty="0" err="1"/>
              <a:t>highest</a:t>
            </a:r>
            <a:r>
              <a:rPr lang="de-AT" altLang="de-DE" dirty="0"/>
              <a:t> </a:t>
            </a:r>
            <a:r>
              <a:rPr lang="de-AT" altLang="de-DE" dirty="0" err="1"/>
              <a:t>level</a:t>
            </a:r>
            <a:r>
              <a:rPr lang="de-AT" altLang="de-DE" dirty="0"/>
              <a:t> </a:t>
            </a:r>
            <a:r>
              <a:rPr lang="de-AT" altLang="de-DE" dirty="0" err="1"/>
              <a:t>of</a:t>
            </a:r>
            <a:r>
              <a:rPr lang="de-AT" altLang="de-DE" dirty="0"/>
              <a:t> </a:t>
            </a:r>
            <a:r>
              <a:rPr lang="de-AT" altLang="de-DE" dirty="0" err="1"/>
              <a:t>authenticity</a:t>
            </a:r>
            <a:endParaRPr lang="de-AT" alt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899F0D-7C4B-435A-8435-D7AF84A58F32}"/>
              </a:ext>
            </a:extLst>
          </p:cNvPr>
          <p:cNvSpPr txBox="1">
            <a:spLocks/>
          </p:cNvSpPr>
          <p:nvPr/>
        </p:nvSpPr>
        <p:spPr>
          <a:xfrm>
            <a:off x="461963" y="1353587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de-AT" dirty="0"/>
          </a:p>
          <a:p>
            <a:pPr marL="0" indent="0">
              <a:buFontTx/>
              <a:buNone/>
              <a:defRPr/>
            </a:pPr>
            <a:endParaRPr lang="de-AT" dirty="0"/>
          </a:p>
          <a:p>
            <a:pPr marL="0" indent="0">
              <a:buFontTx/>
              <a:buNone/>
              <a:defRPr/>
            </a:pPr>
            <a:endParaRPr lang="de-AT" dirty="0"/>
          </a:p>
          <a:p>
            <a:pPr marL="0" indent="0">
              <a:buFontTx/>
              <a:buNone/>
              <a:defRPr/>
            </a:pPr>
            <a:endParaRPr lang="de-AT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C8DF9E9E-EACE-4826-A846-FEE87C716116}"/>
              </a:ext>
            </a:extLst>
          </p:cNvPr>
          <p:cNvSpPr txBox="1">
            <a:spLocks/>
          </p:cNvSpPr>
          <p:nvPr/>
        </p:nvSpPr>
        <p:spPr>
          <a:xfrm>
            <a:off x="614363" y="1505987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de-AT" dirty="0"/>
          </a:p>
          <a:p>
            <a:pPr marL="0" indent="0">
              <a:buFontTx/>
              <a:buNone/>
              <a:defRPr/>
            </a:pPr>
            <a:endParaRPr lang="de-AT" dirty="0"/>
          </a:p>
          <a:p>
            <a:pPr marL="0" indent="0">
              <a:buFontTx/>
              <a:buNone/>
              <a:defRPr/>
            </a:pPr>
            <a:r>
              <a:rPr lang="de-AT" dirty="0"/>
              <a:t>... Material </a:t>
            </a:r>
            <a:r>
              <a:rPr lang="de-AT" dirty="0" err="1"/>
              <a:t>students</a:t>
            </a:r>
            <a:r>
              <a:rPr lang="de-AT" dirty="0"/>
              <a:t> find on </a:t>
            </a:r>
            <a:r>
              <a:rPr lang="de-AT" dirty="0" err="1"/>
              <a:t>the</a:t>
            </a:r>
            <a:r>
              <a:rPr lang="de-AT" dirty="0"/>
              <a:t>  </a:t>
            </a:r>
            <a:r>
              <a:rPr lang="de-AT" dirty="0" err="1"/>
              <a:t>internet</a:t>
            </a:r>
            <a:r>
              <a:rPr lang="de-AT" dirty="0"/>
              <a:t> on </a:t>
            </a:r>
            <a:r>
              <a:rPr lang="de-AT" dirty="0" err="1"/>
              <a:t>their</a:t>
            </a:r>
            <a:r>
              <a:rPr lang="de-AT" dirty="0"/>
              <a:t> own.</a:t>
            </a:r>
          </a:p>
          <a:p>
            <a:pPr>
              <a:defRPr/>
            </a:pPr>
            <a:r>
              <a:rPr lang="de-AT" dirty="0" err="1"/>
              <a:t>Totally</a:t>
            </a:r>
            <a:r>
              <a:rPr lang="de-AT" dirty="0"/>
              <a:t> </a:t>
            </a:r>
            <a:r>
              <a:rPr lang="de-AT" dirty="0" err="1"/>
              <a:t>authentic</a:t>
            </a:r>
            <a:r>
              <a:rPr lang="de-AT" dirty="0"/>
              <a:t> and not </a:t>
            </a:r>
            <a:r>
              <a:rPr lang="de-AT" dirty="0" err="1"/>
              <a:t>prepared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 </a:t>
            </a:r>
            <a:r>
              <a:rPr lang="de-AT" dirty="0" err="1"/>
              <a:t>teacher</a:t>
            </a:r>
            <a:endParaRPr lang="de-AT" dirty="0"/>
          </a:p>
          <a:p>
            <a:pPr>
              <a:defRPr/>
            </a:pPr>
            <a:r>
              <a:rPr lang="de-AT" dirty="0" err="1"/>
              <a:t>Increases</a:t>
            </a:r>
            <a:r>
              <a:rPr lang="de-AT" dirty="0"/>
              <a:t> </a:t>
            </a:r>
            <a:r>
              <a:rPr lang="de-AT" dirty="0" err="1"/>
              <a:t>responsibility</a:t>
            </a:r>
            <a:r>
              <a:rPr lang="de-AT" dirty="0"/>
              <a:t>, </a:t>
            </a:r>
            <a:r>
              <a:rPr lang="de-AT" dirty="0" err="1"/>
              <a:t>creativity</a:t>
            </a:r>
            <a:r>
              <a:rPr lang="de-AT" dirty="0"/>
              <a:t>, </a:t>
            </a:r>
            <a:r>
              <a:rPr lang="de-AT" dirty="0" err="1"/>
              <a:t>communication</a:t>
            </a:r>
            <a:r>
              <a:rPr lang="de-AT" dirty="0"/>
              <a:t>, </a:t>
            </a:r>
            <a:r>
              <a:rPr lang="de-AT" dirty="0" err="1"/>
              <a:t>collaboration</a:t>
            </a:r>
            <a:r>
              <a:rPr lang="de-AT" dirty="0"/>
              <a:t> (in </a:t>
            </a:r>
            <a:r>
              <a:rPr lang="de-AT" dirty="0" err="1"/>
              <a:t>combination</a:t>
            </a:r>
            <a:r>
              <a:rPr lang="de-AT" dirty="0"/>
              <a:t> </a:t>
            </a:r>
            <a:r>
              <a:rPr lang="de-AT" dirty="0" err="1"/>
              <a:t>with</a:t>
            </a:r>
            <a:r>
              <a:rPr lang="de-AT" dirty="0"/>
              <a:t> </a:t>
            </a:r>
            <a:r>
              <a:rPr lang="de-AT" dirty="0" err="1"/>
              <a:t>group</a:t>
            </a:r>
            <a:r>
              <a:rPr lang="de-AT" dirty="0"/>
              <a:t> </a:t>
            </a:r>
            <a:r>
              <a:rPr lang="de-AT" dirty="0" err="1"/>
              <a:t>activities</a:t>
            </a:r>
            <a:r>
              <a:rPr lang="de-AT" dirty="0"/>
              <a:t>, </a:t>
            </a:r>
            <a:r>
              <a:rPr lang="de-AT" dirty="0" err="1"/>
              <a:t>flipped</a:t>
            </a:r>
            <a:r>
              <a:rPr lang="de-AT" dirty="0"/>
              <a:t> </a:t>
            </a:r>
            <a:r>
              <a:rPr lang="de-AT" dirty="0" err="1"/>
              <a:t>classroom</a:t>
            </a:r>
            <a:r>
              <a:rPr lang="de-AT" dirty="0"/>
              <a:t>, etc.)</a:t>
            </a:r>
          </a:p>
          <a:p>
            <a:pPr>
              <a:defRPr/>
            </a:pPr>
            <a:r>
              <a:rPr lang="de-AT" dirty="0" err="1"/>
              <a:t>Enhances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b="1" dirty="0">
                <a:solidFill>
                  <a:srgbClr val="00B050"/>
                </a:solidFill>
              </a:rPr>
              <a:t>NON SCHOLAE SED VITAE </a:t>
            </a:r>
            <a:r>
              <a:rPr lang="de-AT" dirty="0" err="1"/>
              <a:t>approach</a:t>
            </a:r>
            <a:endParaRPr lang="de-AT" dirty="0"/>
          </a:p>
          <a:p>
            <a:pPr>
              <a:defRPr/>
            </a:pPr>
            <a:endParaRPr lang="de-AT" dirty="0"/>
          </a:p>
          <a:p>
            <a:pPr marL="0" indent="0">
              <a:buFontTx/>
              <a:buNone/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56130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0465E7B-2161-442C-AD42-5D53AD30722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7C2F691-E64D-4044-815F-0244C8960FE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6B9B80A-0887-446B-A5A5-1FDB05899DBA}"/>
              </a:ext>
            </a:extLst>
          </p:cNvPr>
          <p:cNvSpPr/>
          <p:nvPr/>
        </p:nvSpPr>
        <p:spPr>
          <a:xfrm>
            <a:off x="859692" y="2128404"/>
            <a:ext cx="70963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de-AT" altLang="de-DE" sz="4800" b="1" dirty="0">
                <a:solidFill>
                  <a:srgbClr val="0070C0"/>
                </a:solidFill>
              </a:rPr>
              <a:t>The AAF </a:t>
            </a:r>
            <a:r>
              <a:rPr lang="de-AT" altLang="de-DE" sz="4800" b="1" dirty="0" err="1">
                <a:solidFill>
                  <a:srgbClr val="0070C0"/>
                </a:solidFill>
              </a:rPr>
              <a:t>LngInst</a:t>
            </a:r>
            <a:r>
              <a:rPr lang="de-AT" altLang="de-DE" sz="4800" b="1" dirty="0">
                <a:solidFill>
                  <a:srgbClr val="0070C0"/>
                </a:solidFill>
              </a:rPr>
              <a:t> </a:t>
            </a:r>
            <a:r>
              <a:rPr lang="de-AT" altLang="de-DE" sz="4800" b="1" dirty="0" err="1">
                <a:solidFill>
                  <a:srgbClr val="0070C0"/>
                </a:solidFill>
              </a:rPr>
              <a:t>approach</a:t>
            </a:r>
            <a:endParaRPr lang="de-AT" altLang="de-DE" sz="4800" b="1" dirty="0">
              <a:solidFill>
                <a:srgbClr val="0070C0"/>
              </a:solidFill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59E784E-90BA-4195-AE79-F2E71DEB7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32" y="820615"/>
            <a:ext cx="9146932" cy="602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7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8BF661-6584-466A-AB7C-E65EA85C2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90805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de-AT" altLang="de-DE" dirty="0" err="1"/>
              <a:t>Some</a:t>
            </a:r>
            <a:r>
              <a:rPr lang="de-AT" altLang="de-DE" dirty="0"/>
              <a:t> </a:t>
            </a:r>
            <a:r>
              <a:rPr lang="de-AT" altLang="de-DE" dirty="0" err="1"/>
              <a:t>side</a:t>
            </a:r>
            <a:r>
              <a:rPr lang="de-AT" altLang="de-DE" dirty="0"/>
              <a:t> </a:t>
            </a:r>
            <a:r>
              <a:rPr lang="de-AT" altLang="de-DE" dirty="0" err="1"/>
              <a:t>effects</a:t>
            </a:r>
            <a:endParaRPr lang="de-AT" alt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899F0D-7C4B-435A-8435-D7AF84A58F32}"/>
              </a:ext>
            </a:extLst>
          </p:cNvPr>
          <p:cNvSpPr txBox="1">
            <a:spLocks/>
          </p:cNvSpPr>
          <p:nvPr/>
        </p:nvSpPr>
        <p:spPr>
          <a:xfrm>
            <a:off x="461963" y="1033156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de-AT" dirty="0"/>
          </a:p>
          <a:p>
            <a:pPr marL="0" indent="0">
              <a:buFontTx/>
              <a:buNone/>
              <a:defRPr/>
            </a:pPr>
            <a:endParaRPr lang="de-AT" dirty="0"/>
          </a:p>
          <a:p>
            <a:pPr>
              <a:defRPr/>
            </a:pPr>
            <a:r>
              <a:rPr lang="de-AT" sz="2400" dirty="0" err="1"/>
              <a:t>Each</a:t>
            </a:r>
            <a:r>
              <a:rPr lang="de-AT" sz="2400" dirty="0"/>
              <a:t> </a:t>
            </a:r>
            <a:r>
              <a:rPr lang="de-AT" sz="2400" dirty="0" err="1"/>
              <a:t>student</a:t>
            </a:r>
            <a:r>
              <a:rPr lang="de-AT" sz="2400" dirty="0"/>
              <a:t> </a:t>
            </a:r>
            <a:r>
              <a:rPr lang="de-AT" sz="2400" dirty="0" err="1"/>
              <a:t>has</a:t>
            </a:r>
            <a:r>
              <a:rPr lang="de-AT" sz="2400" dirty="0"/>
              <a:t> </a:t>
            </a:r>
            <a:r>
              <a:rPr lang="de-AT" sz="2400" dirty="0" err="1"/>
              <a:t>to</a:t>
            </a:r>
            <a:r>
              <a:rPr lang="de-AT" sz="2400" dirty="0"/>
              <a:t> </a:t>
            </a:r>
            <a:r>
              <a:rPr lang="de-AT" sz="2400" dirty="0" err="1"/>
              <a:t>be</a:t>
            </a:r>
            <a:r>
              <a:rPr lang="de-AT" sz="2400" dirty="0"/>
              <a:t> </a:t>
            </a:r>
            <a:r>
              <a:rPr lang="de-AT" sz="2400" dirty="0" err="1"/>
              <a:t>equipped</a:t>
            </a:r>
            <a:r>
              <a:rPr lang="de-AT" sz="2400" dirty="0"/>
              <a:t> </a:t>
            </a:r>
            <a:r>
              <a:rPr lang="de-AT" sz="2400" dirty="0" err="1"/>
              <a:t>with</a:t>
            </a:r>
            <a:r>
              <a:rPr lang="de-AT" sz="2400" dirty="0"/>
              <a:t> a digital </a:t>
            </a:r>
            <a:r>
              <a:rPr lang="de-AT" sz="2400" dirty="0" err="1"/>
              <a:t>device</a:t>
            </a:r>
            <a:r>
              <a:rPr lang="de-AT" sz="2400" dirty="0"/>
              <a:t>.</a:t>
            </a:r>
          </a:p>
          <a:p>
            <a:pPr>
              <a:defRPr/>
            </a:pPr>
            <a:r>
              <a:rPr lang="de-AT" sz="2400" dirty="0"/>
              <a:t>BYOD: </a:t>
            </a:r>
            <a:r>
              <a:rPr lang="de-AT" sz="2400" dirty="0" err="1"/>
              <a:t>devices</a:t>
            </a:r>
            <a:r>
              <a:rPr lang="de-AT" sz="2400" dirty="0"/>
              <a:t> </a:t>
            </a:r>
            <a:r>
              <a:rPr lang="de-AT" sz="2400" dirty="0" err="1"/>
              <a:t>are</a:t>
            </a:r>
            <a:r>
              <a:rPr lang="de-AT" sz="2400" dirty="0"/>
              <a:t> not </a:t>
            </a:r>
            <a:r>
              <a:rPr lang="de-AT" sz="2400" dirty="0" err="1"/>
              <a:t>compatible</a:t>
            </a:r>
            <a:r>
              <a:rPr lang="de-AT" sz="2400" dirty="0"/>
              <a:t>. </a:t>
            </a:r>
          </a:p>
          <a:p>
            <a:pPr>
              <a:defRPr/>
            </a:pPr>
            <a:r>
              <a:rPr lang="de-AT" sz="2400" dirty="0"/>
              <a:t>Do </a:t>
            </a:r>
            <a:r>
              <a:rPr lang="de-AT" sz="2400" dirty="0" err="1"/>
              <a:t>they</a:t>
            </a:r>
            <a:r>
              <a:rPr lang="de-AT" sz="2400" dirty="0"/>
              <a:t> </a:t>
            </a:r>
            <a:r>
              <a:rPr lang="de-AT" sz="2400" dirty="0" err="1"/>
              <a:t>have</a:t>
            </a:r>
            <a:r>
              <a:rPr lang="de-AT" sz="2400" dirty="0"/>
              <a:t> </a:t>
            </a:r>
            <a:r>
              <a:rPr lang="de-AT" sz="2400" dirty="0" err="1"/>
              <a:t>the</a:t>
            </a:r>
            <a:r>
              <a:rPr lang="de-AT" sz="2400" dirty="0"/>
              <a:t> </a:t>
            </a:r>
            <a:r>
              <a:rPr lang="de-AT" sz="2400" dirty="0" err="1"/>
              <a:t>apps</a:t>
            </a:r>
            <a:r>
              <a:rPr lang="de-AT" sz="2400" dirty="0"/>
              <a:t> </a:t>
            </a:r>
            <a:r>
              <a:rPr lang="de-AT" sz="2400" dirty="0" err="1"/>
              <a:t>they</a:t>
            </a:r>
            <a:r>
              <a:rPr lang="de-AT" sz="2400" dirty="0"/>
              <a:t> </a:t>
            </a:r>
            <a:r>
              <a:rPr lang="de-AT" sz="2400" dirty="0" err="1"/>
              <a:t>need</a:t>
            </a:r>
            <a:r>
              <a:rPr lang="de-AT" sz="2400" dirty="0"/>
              <a:t>? (e.g. </a:t>
            </a:r>
            <a:r>
              <a:rPr lang="de-AT" sz="2400" dirty="0" err="1"/>
              <a:t>text</a:t>
            </a:r>
            <a:r>
              <a:rPr lang="de-AT" sz="2400" dirty="0"/>
              <a:t> </a:t>
            </a:r>
            <a:r>
              <a:rPr lang="de-AT" sz="2400" dirty="0" err="1"/>
              <a:t>processing</a:t>
            </a:r>
            <a:r>
              <a:rPr lang="de-AT" sz="2400" dirty="0"/>
              <a:t> </a:t>
            </a:r>
            <a:r>
              <a:rPr lang="de-AT" sz="2400" dirty="0" err="1"/>
              <a:t>programme</a:t>
            </a:r>
            <a:r>
              <a:rPr lang="de-AT" sz="2400" dirty="0"/>
              <a:t>)</a:t>
            </a:r>
          </a:p>
          <a:p>
            <a:pPr>
              <a:defRPr/>
            </a:pPr>
            <a:r>
              <a:rPr lang="de-AT" sz="2400" dirty="0"/>
              <a:t>Not </a:t>
            </a:r>
            <a:r>
              <a:rPr lang="de-AT" sz="2400" dirty="0" err="1"/>
              <a:t>everyone</a:t>
            </a:r>
            <a:r>
              <a:rPr lang="de-AT" sz="2400" dirty="0"/>
              <a:t> </a:t>
            </a:r>
            <a:r>
              <a:rPr lang="de-AT" sz="2400" dirty="0" err="1"/>
              <a:t>is</a:t>
            </a:r>
            <a:r>
              <a:rPr lang="de-AT" sz="2400" dirty="0"/>
              <a:t> a digital native! – </a:t>
            </a:r>
            <a:r>
              <a:rPr lang="de-AT" sz="2400" dirty="0" err="1"/>
              <a:t>demotivation</a:t>
            </a:r>
            <a:r>
              <a:rPr lang="de-AT" sz="2400" dirty="0"/>
              <a:t> </a:t>
            </a:r>
            <a:r>
              <a:rPr lang="de-AT" sz="2400" dirty="0" err="1"/>
              <a:t>trap</a:t>
            </a:r>
            <a:r>
              <a:rPr lang="de-AT" sz="2400" dirty="0"/>
              <a:t>!</a:t>
            </a:r>
          </a:p>
          <a:p>
            <a:pPr>
              <a:defRPr/>
            </a:pPr>
            <a:r>
              <a:rPr lang="de-AT" sz="2400" dirty="0" err="1"/>
              <a:t>You</a:t>
            </a:r>
            <a:r>
              <a:rPr lang="de-AT" sz="2400" dirty="0"/>
              <a:t> </a:t>
            </a:r>
            <a:r>
              <a:rPr lang="de-AT" sz="2400" dirty="0" err="1"/>
              <a:t>need</a:t>
            </a:r>
            <a:r>
              <a:rPr lang="de-AT" sz="2400" dirty="0"/>
              <a:t> WIFI !!!</a:t>
            </a:r>
          </a:p>
          <a:p>
            <a:pPr>
              <a:defRPr/>
            </a:pPr>
            <a:r>
              <a:rPr lang="de-AT" sz="2400" dirty="0"/>
              <a:t>More </a:t>
            </a:r>
            <a:r>
              <a:rPr lang="de-AT" sz="2400" dirty="0" err="1"/>
              <a:t>preparation</a:t>
            </a:r>
            <a:r>
              <a:rPr lang="de-AT" sz="2400" dirty="0"/>
              <a:t> time </a:t>
            </a:r>
            <a:r>
              <a:rPr lang="de-AT" sz="2400" dirty="0" err="1"/>
              <a:t>for</a:t>
            </a:r>
            <a:r>
              <a:rPr lang="de-AT" sz="2400" dirty="0"/>
              <a:t> </a:t>
            </a:r>
            <a:r>
              <a:rPr lang="de-AT" sz="2400" dirty="0" err="1"/>
              <a:t>the</a:t>
            </a:r>
            <a:r>
              <a:rPr lang="de-AT" sz="2400" dirty="0"/>
              <a:t> </a:t>
            </a:r>
            <a:r>
              <a:rPr lang="de-AT" sz="2400" dirty="0" err="1"/>
              <a:t>teacher</a:t>
            </a:r>
            <a:r>
              <a:rPr lang="de-AT" sz="2400" dirty="0"/>
              <a:t> !!!</a:t>
            </a:r>
          </a:p>
          <a:p>
            <a:pPr>
              <a:defRPr/>
            </a:pPr>
            <a:r>
              <a:rPr lang="de-AT" sz="2400" dirty="0" err="1"/>
              <a:t>Discipline</a:t>
            </a:r>
            <a:r>
              <a:rPr lang="de-AT" sz="2400" dirty="0"/>
              <a:t> !?!?</a:t>
            </a:r>
          </a:p>
          <a:p>
            <a:pPr>
              <a:defRPr/>
            </a:pPr>
            <a:r>
              <a:rPr lang="de-AT" sz="2400" dirty="0"/>
              <a:t>Technical </a:t>
            </a:r>
            <a:r>
              <a:rPr lang="de-AT" sz="2400" dirty="0" err="1"/>
              <a:t>problems</a:t>
            </a:r>
            <a:r>
              <a:rPr lang="de-AT" sz="2400" dirty="0"/>
              <a:t>  </a:t>
            </a:r>
            <a:r>
              <a:rPr lang="de-AT" sz="2400" dirty="0" err="1"/>
              <a:t>might</a:t>
            </a:r>
            <a:r>
              <a:rPr lang="de-AT" sz="2400" dirty="0"/>
              <a:t> </a:t>
            </a:r>
            <a:r>
              <a:rPr lang="de-AT" sz="2400" dirty="0" err="1"/>
              <a:t>occur</a:t>
            </a:r>
            <a:r>
              <a:rPr lang="de-AT" sz="2400" dirty="0"/>
              <a:t> – </a:t>
            </a:r>
            <a:r>
              <a:rPr lang="de-AT" sz="2400" dirty="0" err="1"/>
              <a:t>demotivation</a:t>
            </a:r>
            <a:r>
              <a:rPr lang="de-AT" sz="2400" dirty="0"/>
              <a:t> </a:t>
            </a:r>
            <a:r>
              <a:rPr lang="de-AT" sz="2400" dirty="0" err="1"/>
              <a:t>trap</a:t>
            </a:r>
            <a:r>
              <a:rPr lang="de-AT" sz="2400" dirty="0"/>
              <a:t>!</a:t>
            </a:r>
          </a:p>
          <a:p>
            <a:pPr lvl="1">
              <a:defRPr/>
            </a:pPr>
            <a:r>
              <a:rPr lang="de-AT" sz="2000" b="1" dirty="0">
                <a:solidFill>
                  <a:srgbClr val="00B050"/>
                </a:solidFill>
              </a:rPr>
              <a:t>In a digital </a:t>
            </a:r>
            <a:r>
              <a:rPr lang="de-AT" sz="2000" b="1" dirty="0" err="1">
                <a:solidFill>
                  <a:srgbClr val="00B050"/>
                </a:solidFill>
              </a:rPr>
              <a:t>set-up</a:t>
            </a:r>
            <a:r>
              <a:rPr lang="de-AT" sz="2000" b="1" dirty="0">
                <a:solidFill>
                  <a:srgbClr val="00B050"/>
                </a:solidFill>
              </a:rPr>
              <a:t>, </a:t>
            </a:r>
            <a:r>
              <a:rPr lang="de-AT" sz="2000" b="1" dirty="0" err="1">
                <a:solidFill>
                  <a:srgbClr val="00B050"/>
                </a:solidFill>
              </a:rPr>
              <a:t>always</a:t>
            </a:r>
            <a:r>
              <a:rPr lang="de-AT" sz="2000" b="1" dirty="0">
                <a:solidFill>
                  <a:srgbClr val="00B050"/>
                </a:solidFill>
              </a:rPr>
              <a:t> </a:t>
            </a:r>
            <a:r>
              <a:rPr lang="de-AT" sz="2000" b="1" dirty="0" err="1">
                <a:solidFill>
                  <a:srgbClr val="00B050"/>
                </a:solidFill>
              </a:rPr>
              <a:t>have</a:t>
            </a:r>
            <a:r>
              <a:rPr lang="de-AT" sz="2000" b="1" dirty="0">
                <a:solidFill>
                  <a:srgbClr val="00B050"/>
                </a:solidFill>
              </a:rPr>
              <a:t> an </a:t>
            </a:r>
            <a:r>
              <a:rPr lang="de-AT" sz="2000" b="1" dirty="0" err="1">
                <a:solidFill>
                  <a:srgbClr val="00B050"/>
                </a:solidFill>
              </a:rPr>
              <a:t>anolog</a:t>
            </a:r>
            <a:r>
              <a:rPr lang="de-AT" sz="2000" b="1" dirty="0">
                <a:solidFill>
                  <a:srgbClr val="00B050"/>
                </a:solidFill>
              </a:rPr>
              <a:t> plan B ;-)</a:t>
            </a:r>
          </a:p>
          <a:p>
            <a:pPr marL="0" indent="0">
              <a:buFontTx/>
              <a:buNone/>
              <a:defRPr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37909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8BF661-6584-466A-AB7C-E65EA85C2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90805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de-AT" altLang="de-DE" dirty="0" err="1"/>
              <a:t>Conclusion</a:t>
            </a:r>
            <a:endParaRPr lang="de-AT" alt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899F0D-7C4B-435A-8435-D7AF84A58F32}"/>
              </a:ext>
            </a:extLst>
          </p:cNvPr>
          <p:cNvSpPr txBox="1">
            <a:spLocks/>
          </p:cNvSpPr>
          <p:nvPr/>
        </p:nvSpPr>
        <p:spPr>
          <a:xfrm>
            <a:off x="452437" y="407925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de-AT" dirty="0"/>
          </a:p>
          <a:p>
            <a:pPr marL="0" indent="0">
              <a:buFontTx/>
              <a:buNone/>
              <a:defRPr/>
            </a:pPr>
            <a:endParaRPr lang="de-AT" dirty="0"/>
          </a:p>
          <a:p>
            <a:pPr marL="0" indent="0">
              <a:buNone/>
              <a:defRPr/>
            </a:pPr>
            <a:r>
              <a:rPr lang="de-AT" dirty="0"/>
              <a:t>… </a:t>
            </a:r>
            <a:r>
              <a:rPr lang="de-AT" dirty="0" err="1"/>
              <a:t>based</a:t>
            </a:r>
            <a:r>
              <a:rPr lang="de-AT" dirty="0"/>
              <a:t> on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experiences</a:t>
            </a:r>
            <a:r>
              <a:rPr lang="de-AT" dirty="0"/>
              <a:t> </a:t>
            </a:r>
            <a:r>
              <a:rPr lang="de-AT" dirty="0" err="1"/>
              <a:t>made</a:t>
            </a:r>
            <a:r>
              <a:rPr lang="de-AT" dirty="0"/>
              <a:t> at </a:t>
            </a:r>
            <a:r>
              <a:rPr lang="de-AT" dirty="0" err="1"/>
              <a:t>the</a:t>
            </a:r>
            <a:r>
              <a:rPr lang="de-AT" dirty="0"/>
              <a:t> AAF </a:t>
            </a:r>
            <a:r>
              <a:rPr lang="de-AT" dirty="0" err="1"/>
              <a:t>Lng</a:t>
            </a:r>
            <a:r>
              <a:rPr lang="de-AT" dirty="0"/>
              <a:t> </a:t>
            </a:r>
            <a:r>
              <a:rPr lang="de-AT" dirty="0" err="1"/>
              <a:t>Inst</a:t>
            </a:r>
            <a:endParaRPr lang="de-AT" dirty="0"/>
          </a:p>
          <a:p>
            <a:pPr>
              <a:defRPr/>
            </a:pPr>
            <a:r>
              <a:rPr lang="de-AT" dirty="0"/>
              <a:t>Motivation </a:t>
            </a:r>
            <a:r>
              <a:rPr lang="de-AT" dirty="0" err="1"/>
              <a:t>through</a:t>
            </a:r>
            <a:r>
              <a:rPr lang="de-AT" dirty="0"/>
              <a:t> </a:t>
            </a:r>
            <a:r>
              <a:rPr lang="de-AT" dirty="0" err="1"/>
              <a:t>authenticity</a:t>
            </a:r>
            <a:r>
              <a:rPr lang="de-AT" dirty="0"/>
              <a:t> </a:t>
            </a:r>
            <a:r>
              <a:rPr lang="de-AT" dirty="0" err="1"/>
              <a:t>works</a:t>
            </a:r>
            <a:r>
              <a:rPr lang="de-AT" dirty="0"/>
              <a:t>.</a:t>
            </a:r>
          </a:p>
          <a:p>
            <a:pPr>
              <a:defRPr/>
            </a:pPr>
            <a:r>
              <a:rPr lang="de-AT" dirty="0"/>
              <a:t>Motivation </a:t>
            </a:r>
            <a:r>
              <a:rPr lang="de-AT" dirty="0" err="1"/>
              <a:t>through</a:t>
            </a:r>
            <a:r>
              <a:rPr lang="de-AT" dirty="0"/>
              <a:t> </a:t>
            </a:r>
            <a:r>
              <a:rPr lang="de-AT" dirty="0" err="1"/>
              <a:t>flipping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classroom</a:t>
            </a:r>
            <a:r>
              <a:rPr lang="de-AT" dirty="0"/>
              <a:t> </a:t>
            </a:r>
            <a:r>
              <a:rPr lang="de-AT" dirty="0" err="1"/>
              <a:t>works</a:t>
            </a:r>
            <a:r>
              <a:rPr lang="de-AT" dirty="0"/>
              <a:t>.</a:t>
            </a:r>
          </a:p>
          <a:p>
            <a:pPr>
              <a:defRPr/>
            </a:pPr>
            <a:r>
              <a:rPr lang="de-AT" dirty="0"/>
              <a:t>Motivation </a:t>
            </a:r>
            <a:r>
              <a:rPr lang="de-AT" dirty="0" err="1"/>
              <a:t>through</a:t>
            </a:r>
            <a:r>
              <a:rPr lang="de-AT" dirty="0"/>
              <a:t> </a:t>
            </a:r>
            <a:r>
              <a:rPr lang="de-AT" dirty="0" err="1"/>
              <a:t>having</a:t>
            </a:r>
            <a:r>
              <a:rPr lang="de-AT" dirty="0"/>
              <a:t> </a:t>
            </a:r>
            <a:r>
              <a:rPr lang="de-AT" dirty="0" err="1"/>
              <a:t>students</a:t>
            </a:r>
            <a:r>
              <a:rPr lang="de-AT" dirty="0"/>
              <a:t> </a:t>
            </a:r>
            <a:r>
              <a:rPr lang="de-AT" dirty="0" err="1"/>
              <a:t>play</a:t>
            </a:r>
            <a:r>
              <a:rPr lang="de-AT" dirty="0"/>
              <a:t> a </a:t>
            </a:r>
            <a:r>
              <a:rPr lang="de-AT" dirty="0" err="1"/>
              <a:t>more</a:t>
            </a:r>
            <a:r>
              <a:rPr lang="de-AT" dirty="0"/>
              <a:t> </a:t>
            </a:r>
            <a:r>
              <a:rPr lang="de-AT" dirty="0" err="1"/>
              <a:t>active</a:t>
            </a:r>
            <a:r>
              <a:rPr lang="de-AT" dirty="0"/>
              <a:t> </a:t>
            </a:r>
            <a:r>
              <a:rPr lang="de-AT" dirty="0" err="1"/>
              <a:t>role</a:t>
            </a:r>
            <a:r>
              <a:rPr lang="de-AT" dirty="0"/>
              <a:t> </a:t>
            </a:r>
            <a:r>
              <a:rPr lang="de-AT" dirty="0" err="1"/>
              <a:t>works</a:t>
            </a:r>
            <a:r>
              <a:rPr lang="de-AT" dirty="0"/>
              <a:t>.</a:t>
            </a:r>
          </a:p>
          <a:p>
            <a:pPr>
              <a:defRPr/>
            </a:pPr>
            <a:r>
              <a:rPr lang="de-AT" dirty="0"/>
              <a:t>Motivation </a:t>
            </a:r>
            <a:r>
              <a:rPr lang="de-AT" dirty="0" err="1"/>
              <a:t>through</a:t>
            </a:r>
            <a:r>
              <a:rPr lang="de-AT" dirty="0"/>
              <a:t> </a:t>
            </a:r>
            <a:r>
              <a:rPr lang="de-AT" dirty="0" err="1"/>
              <a:t>bringing</a:t>
            </a:r>
            <a:r>
              <a:rPr lang="de-AT" dirty="0"/>
              <a:t> in </a:t>
            </a:r>
            <a:r>
              <a:rPr lang="de-AT" dirty="0" err="1"/>
              <a:t>new</a:t>
            </a:r>
            <a:r>
              <a:rPr lang="de-AT" dirty="0"/>
              <a:t> </a:t>
            </a:r>
            <a:r>
              <a:rPr lang="de-AT" dirty="0" err="1"/>
              <a:t>media</a:t>
            </a:r>
            <a:r>
              <a:rPr lang="de-AT" dirty="0"/>
              <a:t> </a:t>
            </a:r>
            <a:r>
              <a:rPr lang="de-AT" dirty="0" err="1"/>
              <a:t>works</a:t>
            </a:r>
            <a:r>
              <a:rPr lang="de-AT" dirty="0"/>
              <a:t>.</a:t>
            </a:r>
          </a:p>
          <a:p>
            <a:pPr>
              <a:defRPr/>
            </a:pPr>
            <a:r>
              <a:rPr lang="de-AT" dirty="0"/>
              <a:t>BUT: All </a:t>
            </a:r>
            <a:r>
              <a:rPr lang="de-AT" dirty="0" err="1"/>
              <a:t>this</a:t>
            </a:r>
            <a:r>
              <a:rPr lang="de-AT" dirty="0"/>
              <a:t> </a:t>
            </a:r>
            <a:r>
              <a:rPr lang="de-AT" dirty="0" err="1"/>
              <a:t>doesn‘t</a:t>
            </a:r>
            <a:r>
              <a:rPr lang="de-AT" dirty="0"/>
              <a:t> </a:t>
            </a:r>
            <a:r>
              <a:rPr lang="de-AT" dirty="0" err="1"/>
              <a:t>make</a:t>
            </a:r>
            <a:r>
              <a:rPr lang="de-AT" dirty="0"/>
              <a:t> </a:t>
            </a:r>
            <a:r>
              <a:rPr lang="de-AT" dirty="0" err="1"/>
              <a:t>it</a:t>
            </a:r>
            <a:r>
              <a:rPr lang="de-AT" dirty="0"/>
              <a:t> </a:t>
            </a:r>
            <a:r>
              <a:rPr lang="de-AT" dirty="0" err="1"/>
              <a:t>easier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teacher</a:t>
            </a:r>
            <a:r>
              <a:rPr lang="de-AT" dirty="0"/>
              <a:t>!</a:t>
            </a:r>
          </a:p>
          <a:p>
            <a:pPr marL="0" indent="0">
              <a:buNone/>
              <a:defRPr/>
            </a:pPr>
            <a:r>
              <a:rPr lang="de-AT" dirty="0"/>
              <a:t>(</a:t>
            </a:r>
            <a:r>
              <a:rPr lang="de-AT" dirty="0" err="1"/>
              <a:t>although</a:t>
            </a:r>
            <a:r>
              <a:rPr lang="de-AT" dirty="0"/>
              <a:t> </a:t>
            </a:r>
            <a:r>
              <a:rPr lang="de-AT" dirty="0" err="1"/>
              <a:t>it</a:t>
            </a:r>
            <a:r>
              <a:rPr lang="de-AT" dirty="0"/>
              <a:t> </a:t>
            </a:r>
            <a:r>
              <a:rPr lang="de-AT" dirty="0" err="1"/>
              <a:t>may</a:t>
            </a:r>
            <a:r>
              <a:rPr lang="de-AT" dirty="0"/>
              <a:t> </a:t>
            </a:r>
            <a:r>
              <a:rPr lang="de-AT" dirty="0" err="1"/>
              <a:t>seem</a:t>
            </a:r>
            <a:r>
              <a:rPr lang="de-AT" dirty="0"/>
              <a:t> so at </a:t>
            </a:r>
            <a:r>
              <a:rPr lang="de-AT" dirty="0" err="1"/>
              <a:t>first</a:t>
            </a:r>
            <a:r>
              <a:rPr lang="de-AT" dirty="0"/>
              <a:t> </a:t>
            </a:r>
            <a:r>
              <a:rPr lang="de-AT" dirty="0" err="1"/>
              <a:t>sight</a:t>
            </a:r>
            <a:r>
              <a:rPr lang="de-A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0176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9380F61-7AC8-43D4-B3D9-8B5F3BE88E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5400" y="2156436"/>
            <a:ext cx="3810000" cy="3686175"/>
          </a:xfrm>
          <a:prstGeom prst="rect">
            <a:avLst/>
          </a:prstGeom>
        </p:spPr>
      </p:pic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EC0F3D39-B78D-4AED-9013-C966691E25AD}"/>
              </a:ext>
            </a:extLst>
          </p:cNvPr>
          <p:cNvSpPr txBox="1">
            <a:spLocks/>
          </p:cNvSpPr>
          <p:nvPr/>
        </p:nvSpPr>
        <p:spPr>
          <a:xfrm>
            <a:off x="457200" y="1166018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de-AT" dirty="0"/>
              <a:t>… but </a:t>
            </a:r>
            <a:r>
              <a:rPr lang="de-AT" dirty="0" err="1"/>
              <a:t>most</a:t>
            </a:r>
            <a:r>
              <a:rPr lang="de-AT" dirty="0"/>
              <a:t> </a:t>
            </a:r>
            <a:r>
              <a:rPr lang="de-AT" dirty="0" err="1"/>
              <a:t>important</a:t>
            </a:r>
            <a:r>
              <a:rPr lang="de-AT" dirty="0"/>
              <a:t>: Always end on a positive </a:t>
            </a:r>
            <a:r>
              <a:rPr lang="de-AT" dirty="0" err="1"/>
              <a:t>note</a:t>
            </a:r>
            <a:r>
              <a:rPr lang="de-AT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1907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1BA04D6-DEED-4C47-9F50-F355C599C0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914400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6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6">
            <a:extLst>
              <a:ext uri="{FF2B5EF4-FFF2-40B4-BE49-F238E27FC236}">
                <a16:creationId xmlns:a16="http://schemas.microsoft.com/office/drawing/2014/main" id="{865FE2E8-A68C-4120-ABBF-C55510669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81075"/>
            <a:ext cx="8229600" cy="1143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>
              <a:defRPr/>
            </a:pPr>
            <a:r>
              <a:rPr lang="de-AT" altLang="de-DE" b="1" dirty="0">
                <a:solidFill>
                  <a:srgbClr val="0070C0"/>
                </a:solidFill>
              </a:rPr>
              <a:t>A </a:t>
            </a:r>
            <a:r>
              <a:rPr lang="de-AT" altLang="de-DE" b="1" dirty="0" err="1">
                <a:solidFill>
                  <a:srgbClr val="0070C0"/>
                </a:solidFill>
              </a:rPr>
              <a:t>careful</a:t>
            </a:r>
            <a:r>
              <a:rPr lang="de-AT" altLang="de-DE" b="1" dirty="0">
                <a:solidFill>
                  <a:srgbClr val="0070C0"/>
                </a:solidFill>
              </a:rPr>
              <a:t> </a:t>
            </a:r>
            <a:r>
              <a:rPr lang="de-AT" altLang="de-DE" b="1" dirty="0" err="1">
                <a:solidFill>
                  <a:srgbClr val="0070C0"/>
                </a:solidFill>
              </a:rPr>
              <a:t>approach</a:t>
            </a:r>
            <a:r>
              <a:rPr lang="de-AT" altLang="de-DE" b="1" dirty="0">
                <a:solidFill>
                  <a:srgbClr val="0070C0"/>
                </a:solidFill>
              </a:rPr>
              <a:t> – </a:t>
            </a:r>
            <a:r>
              <a:rPr lang="de-AT" altLang="de-DE" b="1" dirty="0" err="1">
                <a:solidFill>
                  <a:srgbClr val="0070C0"/>
                </a:solidFill>
              </a:rPr>
              <a:t>preliminary</a:t>
            </a:r>
            <a:r>
              <a:rPr lang="de-AT" altLang="de-DE" b="1" dirty="0">
                <a:solidFill>
                  <a:srgbClr val="0070C0"/>
                </a:solidFill>
              </a:rPr>
              <a:t> </a:t>
            </a:r>
            <a:r>
              <a:rPr lang="de-AT" altLang="de-DE" b="1" dirty="0" err="1">
                <a:solidFill>
                  <a:srgbClr val="0070C0"/>
                </a:solidFill>
              </a:rPr>
              <a:t>questions</a:t>
            </a:r>
            <a:endParaRPr lang="de-AT" altLang="de-DE" b="1" dirty="0">
              <a:solidFill>
                <a:srgbClr val="0070C0"/>
              </a:solidFill>
            </a:endParaRPr>
          </a:p>
        </p:txBody>
      </p:sp>
      <p:sp>
        <p:nvSpPr>
          <p:cNvPr id="3" name="Inhaltsplatzhalter 7">
            <a:extLst>
              <a:ext uri="{FF2B5EF4-FFF2-40B4-BE49-F238E27FC236}">
                <a16:creationId xmlns:a16="http://schemas.microsoft.com/office/drawing/2014/main" id="{9B474E66-C0C5-431D-986B-C8E5B4410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636838"/>
            <a:ext cx="8229600" cy="370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de-AT" altLang="de-DE" dirty="0" err="1"/>
              <a:t>What</a:t>
            </a:r>
            <a:r>
              <a:rPr lang="de-AT" altLang="de-DE" dirty="0"/>
              <a:t> </a:t>
            </a:r>
            <a:r>
              <a:rPr lang="de-AT" altLang="de-DE" dirty="0" err="1"/>
              <a:t>does</a:t>
            </a:r>
            <a:r>
              <a:rPr lang="de-AT" altLang="de-DE" dirty="0"/>
              <a:t> </a:t>
            </a:r>
            <a:r>
              <a:rPr lang="de-AT" altLang="de-DE" b="1" dirty="0" err="1"/>
              <a:t>authenticity</a:t>
            </a:r>
            <a:r>
              <a:rPr lang="de-AT" altLang="de-DE" dirty="0"/>
              <a:t> </a:t>
            </a:r>
            <a:r>
              <a:rPr lang="de-AT" altLang="de-DE" dirty="0" err="1"/>
              <a:t>mean</a:t>
            </a:r>
            <a:r>
              <a:rPr lang="de-AT" altLang="de-DE" dirty="0"/>
              <a:t>?</a:t>
            </a:r>
          </a:p>
          <a:p>
            <a:pPr marL="0" indent="0">
              <a:buFontTx/>
              <a:buNone/>
            </a:pPr>
            <a:r>
              <a:rPr lang="de-AT" altLang="de-DE" dirty="0" err="1"/>
              <a:t>Why</a:t>
            </a:r>
            <a:r>
              <a:rPr lang="de-AT" altLang="de-DE" dirty="0"/>
              <a:t> </a:t>
            </a:r>
            <a:r>
              <a:rPr lang="de-AT" altLang="de-DE" dirty="0" err="1"/>
              <a:t>is</a:t>
            </a:r>
            <a:r>
              <a:rPr lang="de-AT" altLang="de-DE" dirty="0"/>
              <a:t> </a:t>
            </a:r>
            <a:r>
              <a:rPr lang="de-AT" altLang="de-DE" b="1" dirty="0" err="1"/>
              <a:t>authenticity</a:t>
            </a:r>
            <a:r>
              <a:rPr lang="de-AT" altLang="de-DE" dirty="0"/>
              <a:t> </a:t>
            </a:r>
            <a:r>
              <a:rPr lang="de-AT" altLang="de-DE" dirty="0" err="1"/>
              <a:t>generally</a:t>
            </a:r>
            <a:r>
              <a:rPr lang="de-AT" altLang="de-DE" dirty="0"/>
              <a:t> </a:t>
            </a:r>
            <a:r>
              <a:rPr lang="de-AT" altLang="de-DE" dirty="0" err="1"/>
              <a:t>regarded</a:t>
            </a:r>
            <a:r>
              <a:rPr lang="de-AT" altLang="de-DE" dirty="0"/>
              <a:t> </a:t>
            </a:r>
            <a:r>
              <a:rPr lang="de-AT" altLang="de-DE" dirty="0" err="1"/>
              <a:t>as</a:t>
            </a:r>
            <a:r>
              <a:rPr lang="de-AT" altLang="de-DE" dirty="0"/>
              <a:t> a </a:t>
            </a:r>
            <a:r>
              <a:rPr lang="de-AT" altLang="de-DE" dirty="0" err="1"/>
              <a:t>success</a:t>
            </a:r>
            <a:r>
              <a:rPr lang="de-AT" altLang="de-DE" dirty="0"/>
              <a:t> </a:t>
            </a:r>
            <a:r>
              <a:rPr lang="de-AT" altLang="de-DE" dirty="0" err="1"/>
              <a:t>factor</a:t>
            </a:r>
            <a:r>
              <a:rPr lang="de-AT" altLang="de-DE" dirty="0"/>
              <a:t>, </a:t>
            </a:r>
            <a:r>
              <a:rPr lang="de-AT" altLang="de-DE" dirty="0" err="1"/>
              <a:t>enhancing</a:t>
            </a:r>
            <a:r>
              <a:rPr lang="de-AT" altLang="de-DE" dirty="0"/>
              <a:t> </a:t>
            </a:r>
            <a:r>
              <a:rPr lang="de-AT" altLang="de-DE" dirty="0" err="1"/>
              <a:t>student</a:t>
            </a:r>
            <a:r>
              <a:rPr lang="de-AT" altLang="de-DE" dirty="0"/>
              <a:t> </a:t>
            </a:r>
            <a:r>
              <a:rPr lang="de-AT" altLang="de-DE" dirty="0" err="1"/>
              <a:t>motivation</a:t>
            </a:r>
            <a:r>
              <a:rPr lang="de-AT" altLang="de-DE" dirty="0"/>
              <a:t>? </a:t>
            </a:r>
          </a:p>
          <a:p>
            <a:pPr marL="0" indent="0">
              <a:buFontTx/>
              <a:buNone/>
            </a:pPr>
            <a:r>
              <a:rPr lang="de-AT" altLang="de-DE" dirty="0" err="1"/>
              <a:t>What</a:t>
            </a:r>
            <a:r>
              <a:rPr lang="de-AT" altLang="de-DE" dirty="0"/>
              <a:t> </a:t>
            </a:r>
            <a:r>
              <a:rPr lang="de-AT" altLang="de-DE" dirty="0" err="1"/>
              <a:t>is</a:t>
            </a:r>
            <a:r>
              <a:rPr lang="de-AT" altLang="de-DE" dirty="0"/>
              <a:t> </a:t>
            </a:r>
            <a:r>
              <a:rPr lang="de-AT" altLang="de-DE" dirty="0" err="1"/>
              <a:t>it</a:t>
            </a:r>
            <a:r>
              <a:rPr lang="de-AT" altLang="de-DE" dirty="0"/>
              <a:t>, </a:t>
            </a:r>
            <a:r>
              <a:rPr lang="de-AT" altLang="de-DE" dirty="0" err="1"/>
              <a:t>that</a:t>
            </a:r>
            <a:r>
              <a:rPr lang="de-AT" altLang="de-DE" dirty="0"/>
              <a:t> </a:t>
            </a:r>
            <a:r>
              <a:rPr lang="de-AT" altLang="de-DE" dirty="0" err="1"/>
              <a:t>should</a:t>
            </a:r>
            <a:r>
              <a:rPr lang="de-AT" altLang="de-DE" dirty="0"/>
              <a:t> </a:t>
            </a:r>
            <a:r>
              <a:rPr lang="de-AT" altLang="de-DE" dirty="0" err="1"/>
              <a:t>be</a:t>
            </a:r>
            <a:r>
              <a:rPr lang="de-AT" altLang="de-DE" dirty="0"/>
              <a:t> </a:t>
            </a:r>
            <a:r>
              <a:rPr lang="de-AT" altLang="de-DE" b="1" dirty="0" err="1"/>
              <a:t>authentic</a:t>
            </a:r>
            <a:r>
              <a:rPr lang="de-AT" altLang="de-DE" dirty="0"/>
              <a:t>?</a:t>
            </a:r>
          </a:p>
          <a:p>
            <a:pPr marL="0" indent="0">
              <a:buFontTx/>
              <a:buNone/>
            </a:pPr>
            <a:r>
              <a:rPr lang="de-AT" altLang="de-DE" dirty="0"/>
              <a:t>Are </a:t>
            </a:r>
            <a:r>
              <a:rPr lang="de-AT" altLang="de-DE" dirty="0" err="1"/>
              <a:t>there</a:t>
            </a:r>
            <a:r>
              <a:rPr lang="de-AT" altLang="de-DE" dirty="0"/>
              <a:t> </a:t>
            </a:r>
            <a:r>
              <a:rPr lang="de-AT" altLang="de-DE" dirty="0" err="1"/>
              <a:t>other</a:t>
            </a:r>
            <a:r>
              <a:rPr lang="de-AT" altLang="de-DE" dirty="0"/>
              <a:t> </a:t>
            </a:r>
            <a:r>
              <a:rPr lang="de-AT" altLang="de-DE" dirty="0" err="1"/>
              <a:t>success</a:t>
            </a:r>
            <a:r>
              <a:rPr lang="de-AT" altLang="de-DE" dirty="0"/>
              <a:t> </a:t>
            </a:r>
            <a:r>
              <a:rPr lang="de-AT" altLang="de-DE" dirty="0" err="1"/>
              <a:t>factors</a:t>
            </a:r>
            <a:r>
              <a:rPr lang="de-AT" altLang="de-DE" dirty="0"/>
              <a:t> </a:t>
            </a:r>
            <a:r>
              <a:rPr lang="de-AT" altLang="de-DE" dirty="0" err="1"/>
              <a:t>related</a:t>
            </a:r>
            <a:r>
              <a:rPr lang="de-AT" altLang="de-DE" dirty="0"/>
              <a:t> </a:t>
            </a:r>
            <a:r>
              <a:rPr lang="de-AT" altLang="de-DE" dirty="0" err="1"/>
              <a:t>to</a:t>
            </a:r>
            <a:r>
              <a:rPr lang="de-AT" altLang="de-DE" dirty="0"/>
              <a:t> </a:t>
            </a:r>
            <a:r>
              <a:rPr lang="de-AT" altLang="de-DE" b="1" dirty="0" err="1"/>
              <a:t>authenticity</a:t>
            </a:r>
            <a:r>
              <a:rPr lang="de-AT" altLang="de-DE" dirty="0"/>
              <a:t>?</a:t>
            </a:r>
          </a:p>
          <a:p>
            <a:pPr marL="0" indent="0">
              <a:buFontTx/>
              <a:buNone/>
            </a:pPr>
            <a:endParaRPr lang="de-AT" altLang="de-DE" dirty="0"/>
          </a:p>
        </p:txBody>
      </p:sp>
    </p:spTree>
    <p:extLst>
      <p:ext uri="{BB962C8B-B14F-4D97-AF65-F5344CB8AC3E}">
        <p14:creationId xmlns:p14="http://schemas.microsoft.com/office/powerpoint/2010/main" val="28887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E7AFA5B6-7276-4676-8DDF-F727F982CA64}"/>
              </a:ext>
            </a:extLst>
          </p:cNvPr>
          <p:cNvSpPr txBox="1">
            <a:spLocks/>
          </p:cNvSpPr>
          <p:nvPr/>
        </p:nvSpPr>
        <p:spPr>
          <a:xfrm>
            <a:off x="457200" y="1874837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000" b="1" dirty="0"/>
              <a:t>Definition of </a:t>
            </a:r>
            <a:r>
              <a:rPr lang="en-US" sz="2400" b="1" i="1" dirty="0">
                <a:solidFill>
                  <a:srgbClr val="00B050"/>
                </a:solidFill>
              </a:rPr>
              <a:t>authentic </a:t>
            </a:r>
            <a:endParaRPr lang="en-US" sz="2400" b="1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en-US" sz="2000" dirty="0"/>
              <a:t>1a </a:t>
            </a:r>
            <a:r>
              <a:rPr lang="en-US" sz="2000" b="1" dirty="0"/>
              <a:t>: </a:t>
            </a:r>
            <a:r>
              <a:rPr lang="en-US" sz="2000" dirty="0"/>
              <a:t>worthy of acceptance or belief as conforming to or based on fact, e.g. </a:t>
            </a:r>
            <a:r>
              <a:rPr lang="en-US" sz="2000" i="1" dirty="0">
                <a:solidFill>
                  <a:srgbClr val="0070C0"/>
                </a:solidFill>
              </a:rPr>
              <a:t>paints an authentic picture of our society </a:t>
            </a:r>
          </a:p>
          <a:p>
            <a:pPr>
              <a:defRPr/>
            </a:pPr>
            <a:r>
              <a:rPr lang="en-US" sz="2000" dirty="0"/>
              <a:t>b </a:t>
            </a:r>
            <a:r>
              <a:rPr lang="en-US" sz="2000" b="1" dirty="0"/>
              <a:t>: </a:t>
            </a:r>
            <a:r>
              <a:rPr lang="en-US" sz="2000" dirty="0"/>
              <a:t>conforming to an original so as to reproduce essential features, e.g. </a:t>
            </a:r>
            <a:r>
              <a:rPr lang="en-US" sz="2000" i="1" dirty="0">
                <a:solidFill>
                  <a:srgbClr val="0070C0"/>
                </a:solidFill>
              </a:rPr>
              <a:t>an authentic reproduction of a colonial farmhouse </a:t>
            </a:r>
          </a:p>
          <a:p>
            <a:pPr>
              <a:defRPr/>
            </a:pPr>
            <a:r>
              <a:rPr lang="en-US" sz="2000" dirty="0"/>
              <a:t>c </a:t>
            </a:r>
            <a:r>
              <a:rPr lang="en-US" sz="2000" b="1" dirty="0"/>
              <a:t>: </a:t>
            </a:r>
            <a:r>
              <a:rPr lang="en-US" sz="2000" dirty="0"/>
              <a:t>made or done the same way as an original, e.g. </a:t>
            </a:r>
            <a:r>
              <a:rPr lang="en-US" sz="2000" i="1" dirty="0">
                <a:solidFill>
                  <a:srgbClr val="0070C0"/>
                </a:solidFill>
              </a:rPr>
              <a:t>authentic Mexican fare </a:t>
            </a:r>
          </a:p>
          <a:p>
            <a:pPr>
              <a:defRPr/>
            </a:pPr>
            <a:r>
              <a:rPr lang="en-US" sz="2000" dirty="0"/>
              <a:t>2 </a:t>
            </a:r>
            <a:r>
              <a:rPr lang="en-US" sz="2000" b="1" dirty="0"/>
              <a:t>: </a:t>
            </a:r>
            <a:r>
              <a:rPr lang="en-US" sz="2000" dirty="0"/>
              <a:t>not false or imitation </a:t>
            </a:r>
            <a:r>
              <a:rPr lang="en-US" sz="2000" b="1" dirty="0"/>
              <a:t>: </a:t>
            </a:r>
            <a:r>
              <a:rPr lang="en-US" sz="2000" dirty="0"/>
              <a:t>real, actual, e.g. </a:t>
            </a:r>
            <a:r>
              <a:rPr lang="en-US" sz="2000" i="1" dirty="0">
                <a:solidFill>
                  <a:srgbClr val="0070C0"/>
                </a:solidFill>
              </a:rPr>
              <a:t>an authentic cockney accent </a:t>
            </a:r>
          </a:p>
          <a:p>
            <a:pPr>
              <a:defRPr/>
            </a:pPr>
            <a:r>
              <a:rPr lang="en-US" sz="2000" dirty="0"/>
              <a:t>3 </a:t>
            </a:r>
            <a:r>
              <a:rPr lang="en-US" sz="2000" b="1" dirty="0"/>
              <a:t>: </a:t>
            </a:r>
            <a:r>
              <a:rPr lang="en-US" sz="2000" dirty="0"/>
              <a:t>true to one's own personality, spirit, or character, e.g. </a:t>
            </a:r>
            <a:r>
              <a:rPr lang="en-US" sz="2000" i="1" dirty="0">
                <a:solidFill>
                  <a:srgbClr val="0070C0"/>
                </a:solidFill>
              </a:rPr>
              <a:t>is sincere and authentic with no pretensions </a:t>
            </a:r>
          </a:p>
          <a:p>
            <a:pPr marL="0" indent="0">
              <a:buFontTx/>
              <a:buNone/>
              <a:defRPr/>
            </a:pPr>
            <a:r>
              <a:rPr lang="en-US" sz="2000" dirty="0"/>
              <a:t>(https://www.merriam-webster.com/dictionary/authentic)</a:t>
            </a:r>
          </a:p>
          <a:p>
            <a:pPr marL="0" indent="0">
              <a:buFontTx/>
              <a:buNone/>
              <a:defRPr/>
            </a:pPr>
            <a:endParaRPr lang="de-AT" dirty="0"/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2F406548-3B0D-454C-B025-445B0AE7B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31837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de-AT" altLang="de-DE" dirty="0" err="1"/>
              <a:t>Definitions</a:t>
            </a:r>
            <a:endParaRPr lang="de-AT" altLang="de-DE" dirty="0"/>
          </a:p>
        </p:txBody>
      </p:sp>
    </p:spTree>
    <p:extLst>
      <p:ext uri="{BB962C8B-B14F-4D97-AF65-F5344CB8AC3E}">
        <p14:creationId xmlns:p14="http://schemas.microsoft.com/office/powerpoint/2010/main" val="2665146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CBBB9D3E-9261-412F-83F6-4929A4F1E768}"/>
              </a:ext>
            </a:extLst>
          </p:cNvPr>
          <p:cNvSpPr txBox="1">
            <a:spLocks/>
          </p:cNvSpPr>
          <p:nvPr/>
        </p:nvSpPr>
        <p:spPr>
          <a:xfrm>
            <a:off x="457200" y="2108200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AT" sz="2400" dirty="0"/>
              <a:t>Synonyms</a:t>
            </a:r>
          </a:p>
          <a:p>
            <a:pPr lvl="1">
              <a:defRPr/>
            </a:pPr>
            <a:r>
              <a:rPr lang="en-US" sz="2000" b="1" dirty="0">
                <a:solidFill>
                  <a:srgbClr val="00B050"/>
                </a:solidFill>
              </a:rPr>
              <a:t>bona fide, certifiable, certified, genuine, honest, real, right, true</a:t>
            </a:r>
          </a:p>
          <a:p>
            <a:pPr>
              <a:defRPr/>
            </a:pPr>
            <a:r>
              <a:rPr lang="de-AT" sz="2400" dirty="0"/>
              <a:t>Antonyms</a:t>
            </a:r>
          </a:p>
          <a:p>
            <a:pPr lvl="1">
              <a:defRPr/>
            </a:pPr>
            <a:r>
              <a:rPr lang="en-US" sz="2000" dirty="0">
                <a:solidFill>
                  <a:srgbClr val="FF0000"/>
                </a:solidFill>
              </a:rPr>
              <a:t>bogus, counterfeit, fake, false, mock, phony (also </a:t>
            </a:r>
            <a:r>
              <a:rPr lang="en-US" sz="2000" dirty="0" err="1">
                <a:solidFill>
                  <a:srgbClr val="FF0000"/>
                </a:solidFill>
              </a:rPr>
              <a:t>phoney</a:t>
            </a:r>
            <a:r>
              <a:rPr lang="en-US" sz="2000" dirty="0">
                <a:solidFill>
                  <a:srgbClr val="FF0000"/>
                </a:solidFill>
              </a:rPr>
              <a:t>), pseudo, sham, spurious, suppositious, supposititious, unauthentic, unreal</a:t>
            </a:r>
            <a:endParaRPr lang="de-AT" sz="2000" dirty="0">
              <a:solidFill>
                <a:srgbClr val="FF000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en-US" sz="2000" dirty="0"/>
              <a:t>(https://www.merriam-webster.com/dictionary/authentic)</a:t>
            </a:r>
            <a:endParaRPr lang="de-AT" dirty="0"/>
          </a:p>
          <a:p>
            <a:pPr marL="0" indent="0">
              <a:buFontTx/>
              <a:buNone/>
              <a:defRPr/>
            </a:pPr>
            <a:endParaRPr lang="de-AT" dirty="0"/>
          </a:p>
          <a:p>
            <a:pPr marL="0" indent="0">
              <a:buFontTx/>
              <a:buNone/>
              <a:defRPr/>
            </a:pPr>
            <a:r>
              <a:rPr lang="de-AT" dirty="0" err="1"/>
              <a:t>If</a:t>
            </a:r>
            <a:r>
              <a:rPr lang="de-AT" dirty="0"/>
              <a:t> </a:t>
            </a:r>
            <a:r>
              <a:rPr lang="de-AT" dirty="0" err="1"/>
              <a:t>something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b="1" dirty="0" err="1">
                <a:solidFill>
                  <a:srgbClr val="00B050"/>
                </a:solidFill>
              </a:rPr>
              <a:t>authentic</a:t>
            </a:r>
            <a:r>
              <a:rPr lang="de-AT" dirty="0"/>
              <a:t>, </a:t>
            </a:r>
            <a:r>
              <a:rPr lang="de-AT" dirty="0" err="1"/>
              <a:t>it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b="1" dirty="0">
                <a:solidFill>
                  <a:srgbClr val="00B050"/>
                </a:solidFill>
              </a:rPr>
              <a:t>real</a:t>
            </a:r>
            <a:r>
              <a:rPr lang="de-AT" dirty="0"/>
              <a:t> and </a:t>
            </a:r>
            <a:r>
              <a:rPr lang="de-AT" b="1" dirty="0" err="1">
                <a:solidFill>
                  <a:srgbClr val="00B050"/>
                </a:solidFill>
              </a:rPr>
              <a:t>trustworthy</a:t>
            </a:r>
            <a:r>
              <a:rPr lang="de-AT" dirty="0"/>
              <a:t>.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52D1ECCA-FA1A-4BAC-BFC0-E2E29DA40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31837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de-AT" altLang="de-DE" dirty="0" err="1"/>
              <a:t>Definitions</a:t>
            </a:r>
            <a:endParaRPr lang="de-AT" altLang="de-DE" dirty="0"/>
          </a:p>
        </p:txBody>
      </p:sp>
    </p:spTree>
    <p:extLst>
      <p:ext uri="{BB962C8B-B14F-4D97-AF65-F5344CB8AC3E}">
        <p14:creationId xmlns:p14="http://schemas.microsoft.com/office/powerpoint/2010/main" val="362465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7F76323-EF42-44DB-9921-D7F397A90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014415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de-AT" altLang="de-DE" dirty="0" err="1"/>
              <a:t>Effects</a:t>
            </a:r>
            <a:r>
              <a:rPr lang="de-AT" altLang="de-DE" dirty="0"/>
              <a:t> on </a:t>
            </a:r>
            <a:r>
              <a:rPr lang="de-AT" altLang="de-DE" dirty="0" err="1"/>
              <a:t>students</a:t>
            </a:r>
            <a:r>
              <a:rPr lang="de-AT" altLang="de-DE" dirty="0"/>
              <a:t> </a:t>
            </a:r>
            <a:r>
              <a:rPr lang="de-AT" altLang="de-DE" dirty="0" err="1"/>
              <a:t>who</a:t>
            </a:r>
            <a:r>
              <a:rPr lang="de-AT" altLang="de-DE" dirty="0"/>
              <a:t> </a:t>
            </a:r>
            <a:r>
              <a:rPr lang="de-AT" altLang="de-DE" dirty="0" err="1"/>
              <a:t>are</a:t>
            </a:r>
            <a:r>
              <a:rPr lang="de-AT" altLang="de-DE" dirty="0"/>
              <a:t> </a:t>
            </a:r>
            <a:r>
              <a:rPr lang="de-AT" altLang="de-DE" dirty="0" err="1"/>
              <a:t>confronted</a:t>
            </a:r>
            <a:r>
              <a:rPr lang="de-AT" altLang="de-DE" dirty="0"/>
              <a:t> </a:t>
            </a:r>
            <a:r>
              <a:rPr lang="de-AT" altLang="de-DE" dirty="0" err="1"/>
              <a:t>with</a:t>
            </a:r>
            <a:r>
              <a:rPr lang="de-AT" altLang="de-DE" dirty="0"/>
              <a:t> </a:t>
            </a:r>
            <a:r>
              <a:rPr lang="de-AT" altLang="de-DE" dirty="0" err="1"/>
              <a:t>something</a:t>
            </a:r>
            <a:r>
              <a:rPr lang="de-AT" altLang="de-DE" dirty="0"/>
              <a:t> </a:t>
            </a:r>
            <a:r>
              <a:rPr lang="de-AT" altLang="de-DE" dirty="0" err="1"/>
              <a:t>authentic</a:t>
            </a:r>
            <a:r>
              <a:rPr lang="de-AT" altLang="de-DE" dirty="0"/>
              <a:t>, real, and </a:t>
            </a:r>
            <a:r>
              <a:rPr lang="de-AT" altLang="de-DE" dirty="0" err="1"/>
              <a:t>trustworthy</a:t>
            </a:r>
            <a:r>
              <a:rPr lang="de-AT" altLang="de-DE" dirty="0"/>
              <a:t>:</a:t>
            </a:r>
          </a:p>
          <a:p>
            <a:pPr marL="0" indent="0">
              <a:buFontTx/>
              <a:buNone/>
            </a:pPr>
            <a:endParaRPr lang="de-AT" altLang="de-DE" dirty="0"/>
          </a:p>
          <a:p>
            <a:pPr marL="0" indent="0">
              <a:buFontTx/>
              <a:buNone/>
            </a:pPr>
            <a:r>
              <a:rPr lang="de-AT" altLang="de-DE" dirty="0" err="1"/>
              <a:t>They</a:t>
            </a:r>
            <a:r>
              <a:rPr lang="de-AT" altLang="de-DE" dirty="0"/>
              <a:t> </a:t>
            </a:r>
            <a:r>
              <a:rPr lang="de-AT" altLang="de-DE" dirty="0" err="1"/>
              <a:t>feel</a:t>
            </a:r>
            <a:r>
              <a:rPr lang="de-AT" altLang="de-DE" dirty="0"/>
              <a:t> </a:t>
            </a:r>
            <a:r>
              <a:rPr lang="de-AT" altLang="de-DE" dirty="0" err="1"/>
              <a:t>taken</a:t>
            </a:r>
            <a:r>
              <a:rPr lang="de-AT" altLang="de-DE" dirty="0"/>
              <a:t> </a:t>
            </a:r>
            <a:r>
              <a:rPr lang="de-AT" altLang="de-DE" dirty="0" err="1"/>
              <a:t>seriously</a:t>
            </a:r>
            <a:r>
              <a:rPr lang="de-AT" altLang="de-DE" dirty="0"/>
              <a:t>.</a:t>
            </a:r>
          </a:p>
          <a:p>
            <a:pPr marL="0" indent="0">
              <a:buFontTx/>
              <a:buNone/>
            </a:pPr>
            <a:r>
              <a:rPr lang="de-AT" altLang="de-DE" dirty="0" err="1"/>
              <a:t>They</a:t>
            </a:r>
            <a:r>
              <a:rPr lang="de-AT" altLang="de-DE" dirty="0"/>
              <a:t> </a:t>
            </a:r>
            <a:r>
              <a:rPr lang="de-AT" altLang="de-DE" dirty="0" err="1"/>
              <a:t>feel</a:t>
            </a:r>
            <a:r>
              <a:rPr lang="de-AT" altLang="de-DE" dirty="0"/>
              <a:t> </a:t>
            </a:r>
            <a:r>
              <a:rPr lang="de-AT" altLang="de-DE" dirty="0" err="1"/>
              <a:t>that</a:t>
            </a:r>
            <a:r>
              <a:rPr lang="de-AT" altLang="de-DE" dirty="0"/>
              <a:t> </a:t>
            </a:r>
            <a:r>
              <a:rPr lang="de-AT" altLang="de-DE" dirty="0" err="1"/>
              <a:t>they</a:t>
            </a:r>
            <a:r>
              <a:rPr lang="de-AT" altLang="de-DE" dirty="0"/>
              <a:t> do and </a:t>
            </a:r>
            <a:r>
              <a:rPr lang="de-AT" altLang="de-DE" dirty="0" err="1"/>
              <a:t>learn</a:t>
            </a:r>
            <a:r>
              <a:rPr lang="de-AT" altLang="de-DE" dirty="0"/>
              <a:t> </a:t>
            </a:r>
            <a:r>
              <a:rPr lang="de-AT" altLang="de-DE" dirty="0" err="1"/>
              <a:t>something</a:t>
            </a:r>
            <a:endParaRPr lang="de-AT" altLang="de-DE" dirty="0"/>
          </a:p>
          <a:p>
            <a:pPr marL="0" indent="0" algn="ctr">
              <a:buFontTx/>
              <a:buNone/>
            </a:pPr>
            <a:r>
              <a:rPr lang="de-AT" altLang="de-DE" sz="4400" b="1" dirty="0">
                <a:solidFill>
                  <a:srgbClr val="00B050"/>
                </a:solidFill>
              </a:rPr>
              <a:t>RELEVANT and USEFUL!</a:t>
            </a:r>
          </a:p>
          <a:p>
            <a:pPr marL="0" indent="0" algn="ctr">
              <a:buFontTx/>
              <a:buNone/>
            </a:pPr>
            <a:r>
              <a:rPr lang="de-AT" altLang="de-DE" sz="4400" b="1" u="sng" dirty="0">
                <a:solidFill>
                  <a:srgbClr val="00B050"/>
                </a:solidFill>
                <a:sym typeface="Wingdings" panose="05000000000000000000" pitchFamily="2" charset="2"/>
              </a:rPr>
              <a:t> MOTIVATION!</a:t>
            </a:r>
            <a:endParaRPr lang="de-AT" altLang="de-DE" sz="4400" b="1" u="sng" dirty="0">
              <a:solidFill>
                <a:srgbClr val="00B050"/>
              </a:solidFill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ECDE24A6-5296-4C14-BFFE-33B17532A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731837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de-AT" altLang="de-DE" dirty="0" err="1"/>
              <a:t>Why</a:t>
            </a:r>
            <a:r>
              <a:rPr lang="de-AT" altLang="de-DE" dirty="0"/>
              <a:t> </a:t>
            </a:r>
            <a:r>
              <a:rPr lang="de-AT" altLang="de-DE" dirty="0" err="1"/>
              <a:t>authenticity</a:t>
            </a:r>
            <a:r>
              <a:rPr lang="de-AT" alt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10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258D0A-E74B-460B-A22E-207AA0273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81075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de-AT" altLang="de-DE"/>
              <a:t>What has to be authentic?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400DF9-6116-4284-A560-ACD32C8B2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44675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AT" altLang="de-DE"/>
          </a:p>
          <a:p>
            <a:r>
              <a:rPr lang="de-AT" altLang="de-DE"/>
              <a:t>Content</a:t>
            </a:r>
          </a:p>
          <a:p>
            <a:r>
              <a:rPr lang="de-AT" altLang="de-DE"/>
              <a:t>Material</a:t>
            </a:r>
          </a:p>
          <a:p>
            <a:r>
              <a:rPr lang="de-AT" altLang="de-DE"/>
              <a:t>Instructor/Teacher/Trainer</a:t>
            </a:r>
          </a:p>
        </p:txBody>
      </p:sp>
    </p:spTree>
    <p:extLst>
      <p:ext uri="{BB962C8B-B14F-4D97-AF65-F5344CB8AC3E}">
        <p14:creationId xmlns:p14="http://schemas.microsoft.com/office/powerpoint/2010/main" val="335639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E823FE-2F46-4A89-9ECB-1F8B69B03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32254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AT" altLang="de-DE" kern="0" dirty="0" err="1">
                <a:solidFill>
                  <a:schemeClr val="tx1"/>
                </a:solidFill>
              </a:rPr>
              <a:t>Authentic</a:t>
            </a:r>
            <a:r>
              <a:rPr lang="de-AT" altLang="de-DE" kern="0" dirty="0">
                <a:solidFill>
                  <a:schemeClr val="tx1"/>
                </a:solidFill>
              </a:rPr>
              <a:t> and relevant </a:t>
            </a:r>
            <a:r>
              <a:rPr lang="de-AT" altLang="de-DE" kern="0" dirty="0" err="1">
                <a:solidFill>
                  <a:schemeClr val="tx1"/>
                </a:solidFill>
              </a:rPr>
              <a:t>content</a:t>
            </a:r>
            <a:br>
              <a:rPr lang="de-AT" altLang="de-DE" kern="0" dirty="0">
                <a:solidFill>
                  <a:schemeClr val="tx1"/>
                </a:solidFill>
              </a:rPr>
            </a:br>
            <a:r>
              <a:rPr lang="de-AT" altLang="de-DE" sz="1400" kern="0" dirty="0">
                <a:solidFill>
                  <a:schemeClr val="tx1"/>
                </a:solidFill>
              </a:rPr>
              <a:t>(</a:t>
            </a:r>
            <a:r>
              <a:rPr lang="de-AT" altLang="de-DE" sz="1400" kern="0" dirty="0" err="1">
                <a:solidFill>
                  <a:schemeClr val="tx1"/>
                </a:solidFill>
              </a:rPr>
              <a:t>general</a:t>
            </a:r>
            <a:r>
              <a:rPr lang="de-AT" altLang="de-DE" sz="1400" kern="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46E32D-9B5E-45D4-B43D-1C59567E848B}"/>
              </a:ext>
            </a:extLst>
          </p:cNvPr>
          <p:cNvSpPr txBox="1">
            <a:spLocks/>
          </p:cNvSpPr>
          <p:nvPr/>
        </p:nvSpPr>
        <p:spPr>
          <a:xfrm>
            <a:off x="516682" y="16288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endParaRPr lang="de-AT" kern="0" dirty="0"/>
          </a:p>
          <a:p>
            <a:pPr marL="0" indent="0">
              <a:buFontTx/>
              <a:buNone/>
              <a:defRPr/>
            </a:pPr>
            <a:r>
              <a:rPr lang="de-AT" kern="0" dirty="0"/>
              <a:t>AAF </a:t>
            </a:r>
            <a:r>
              <a:rPr lang="de-AT" kern="0" dirty="0" err="1"/>
              <a:t>Lng</a:t>
            </a:r>
            <a:r>
              <a:rPr lang="de-AT" kern="0" dirty="0"/>
              <a:t> </a:t>
            </a:r>
            <a:r>
              <a:rPr lang="de-AT" kern="0" dirty="0" err="1"/>
              <a:t>Inst</a:t>
            </a:r>
            <a:r>
              <a:rPr lang="de-AT" kern="0" dirty="0"/>
              <a:t> </a:t>
            </a:r>
            <a:r>
              <a:rPr lang="de-AT" kern="0" dirty="0" err="1"/>
              <a:t>approach</a:t>
            </a:r>
            <a:r>
              <a:rPr lang="de-AT" kern="0" dirty="0"/>
              <a:t>:</a:t>
            </a:r>
          </a:p>
          <a:p>
            <a:pPr>
              <a:defRPr/>
            </a:pPr>
            <a:r>
              <a:rPr lang="de-AT" kern="0" dirty="0"/>
              <a:t>Military English/French/… (LSP in a </a:t>
            </a:r>
            <a:r>
              <a:rPr lang="de-AT" kern="0" dirty="0" err="1"/>
              <a:t>narrower</a:t>
            </a:r>
            <a:r>
              <a:rPr lang="de-AT" kern="0" dirty="0"/>
              <a:t> sense)</a:t>
            </a:r>
          </a:p>
          <a:p>
            <a:pPr>
              <a:defRPr/>
            </a:pPr>
            <a:r>
              <a:rPr lang="de-AT" kern="0" dirty="0"/>
              <a:t>Security-</a:t>
            </a:r>
            <a:r>
              <a:rPr lang="de-AT" kern="0" dirty="0" err="1"/>
              <a:t>related</a:t>
            </a:r>
            <a:r>
              <a:rPr lang="de-AT" kern="0" dirty="0"/>
              <a:t> </a:t>
            </a:r>
            <a:r>
              <a:rPr lang="de-AT" kern="0" dirty="0" err="1"/>
              <a:t>language</a:t>
            </a:r>
            <a:r>
              <a:rPr lang="de-AT" kern="0" dirty="0"/>
              <a:t> (LSP in a wider sense)</a:t>
            </a:r>
          </a:p>
          <a:p>
            <a:pPr>
              <a:defRPr/>
            </a:pPr>
            <a:r>
              <a:rPr lang="de-AT" kern="0" dirty="0"/>
              <a:t>General </a:t>
            </a:r>
            <a:r>
              <a:rPr lang="de-AT" kern="0" dirty="0" err="1"/>
              <a:t>language</a:t>
            </a:r>
            <a:r>
              <a:rPr lang="de-AT" kern="0" dirty="0"/>
              <a:t> </a:t>
            </a:r>
            <a:r>
              <a:rPr lang="de-AT" kern="0" dirty="0" err="1"/>
              <a:t>skills</a:t>
            </a:r>
            <a:r>
              <a:rPr lang="de-AT" kern="0" dirty="0"/>
              <a:t> </a:t>
            </a:r>
            <a:r>
              <a:rPr lang="de-AT" kern="0" dirty="0" err="1"/>
              <a:t>needed</a:t>
            </a:r>
            <a:r>
              <a:rPr lang="de-AT" kern="0" dirty="0"/>
              <a:t> </a:t>
            </a:r>
            <a:r>
              <a:rPr lang="de-AT" kern="0" dirty="0" err="1"/>
              <a:t>to</a:t>
            </a:r>
            <a:r>
              <a:rPr lang="de-AT" kern="0" dirty="0"/>
              <a:t> </a:t>
            </a:r>
            <a:r>
              <a:rPr lang="de-AT" kern="0" dirty="0" err="1"/>
              <a:t>fulfill</a:t>
            </a:r>
            <a:r>
              <a:rPr lang="de-AT" kern="0" dirty="0"/>
              <a:t> </a:t>
            </a:r>
            <a:r>
              <a:rPr lang="de-AT" kern="0" dirty="0" err="1"/>
              <a:t>tasks</a:t>
            </a:r>
            <a:r>
              <a:rPr lang="de-AT" kern="0" dirty="0"/>
              <a:t> in an international </a:t>
            </a:r>
            <a:r>
              <a:rPr lang="de-AT" kern="0" dirty="0" err="1"/>
              <a:t>environment</a:t>
            </a:r>
            <a:endParaRPr lang="de-AT" kern="0" dirty="0"/>
          </a:p>
        </p:txBody>
      </p:sp>
    </p:spTree>
    <p:extLst>
      <p:ext uri="{BB962C8B-B14F-4D97-AF65-F5344CB8AC3E}">
        <p14:creationId xmlns:p14="http://schemas.microsoft.com/office/powerpoint/2010/main" val="3578343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E65467-D8FE-4644-A73F-964C0CC7A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4138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r>
              <a:rPr lang="de-AT" altLang="de-DE"/>
              <a:t>Authentic and relevant content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F94625-2525-4C9C-812A-185C589E59BE}"/>
              </a:ext>
            </a:extLst>
          </p:cNvPr>
          <p:cNvSpPr txBox="1">
            <a:spLocks/>
          </p:cNvSpPr>
          <p:nvPr/>
        </p:nvSpPr>
        <p:spPr>
          <a:xfrm>
            <a:off x="512763" y="1628775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endParaRPr lang="de-AT"/>
          </a:p>
          <a:p>
            <a:pPr marL="0" indent="0">
              <a:buFontTx/>
              <a:buNone/>
              <a:defRPr/>
            </a:pPr>
            <a:r>
              <a:rPr lang="de-AT"/>
              <a:t>AAF Lng Inst approach:</a:t>
            </a:r>
          </a:p>
          <a:p>
            <a:pPr>
              <a:defRPr/>
            </a:pPr>
            <a:r>
              <a:rPr lang="de-AT"/>
              <a:t>LSP based on national and international </a:t>
            </a:r>
            <a:r>
              <a:rPr lang="de-AT" b="1"/>
              <a:t>doctrines</a:t>
            </a:r>
            <a:r>
              <a:rPr lang="de-AT"/>
              <a:t> and </a:t>
            </a:r>
            <a:r>
              <a:rPr lang="de-AT" b="1"/>
              <a:t>manuals</a:t>
            </a:r>
            <a:r>
              <a:rPr lang="de-AT"/>
              <a:t> and geared to military career courses (NCO courses, staff officer courses, aircraft technician courses etc.)</a:t>
            </a:r>
          </a:p>
          <a:p>
            <a:pPr>
              <a:defRPr/>
            </a:pPr>
            <a:r>
              <a:rPr lang="de-AT"/>
              <a:t>General English: In class, students are confronted with realistic situations/ problems they have to solve, e.g. role plays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48673411"/>
      </p:ext>
    </p:extLst>
  </p:cSld>
  <p:clrMapOvr>
    <a:masterClrMapping/>
  </p:clrMapOvr>
</p:sld>
</file>

<file path=ppt/theme/theme1.xml><?xml version="1.0" encoding="utf-8"?>
<a:theme xmlns:a="http://schemas.openxmlformats.org/drawingml/2006/main" name="UnserHeer_Präsentation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Design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5" id="{CA1D3C80-0A2F-F543-8D5E-8953B9CA20BC}" vid="{D7B0C419-6522-F54C-9F3D-76F7A5D9A3B2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UnserHeer_Präsentation</Template>
  <TotalTime>0</TotalTime>
  <Words>948</Words>
  <Application>Microsoft Office PowerPoint</Application>
  <PresentationFormat>Bildschirmpräsentation (4:3)</PresentationFormat>
  <Paragraphs>163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23</vt:i4>
      </vt:variant>
    </vt:vector>
  </HeadingPairs>
  <TitlesOfParts>
    <vt:vector size="32" baseType="lpstr">
      <vt:lpstr>Arial</vt:lpstr>
      <vt:lpstr>Calibri</vt:lpstr>
      <vt:lpstr>Calibri Light</vt:lpstr>
      <vt:lpstr>Franklin Gothic Demi</vt:lpstr>
      <vt:lpstr>Franklin Gothic Medium</vt:lpstr>
      <vt:lpstr>Trebuchet MS</vt:lpstr>
      <vt:lpstr>Wingdings</vt:lpstr>
      <vt:lpstr>UnserHeer_Präsentation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Tanja</dc:creator>
  <cp:lastModifiedBy>Familie Kotzian</cp:lastModifiedBy>
  <cp:revision>115</cp:revision>
  <cp:lastPrinted>2018-04-15T13:19:20Z</cp:lastPrinted>
  <dcterms:created xsi:type="dcterms:W3CDTF">2017-08-14T11:39:41Z</dcterms:created>
  <dcterms:modified xsi:type="dcterms:W3CDTF">2018-10-17T06:13:40Z</dcterms:modified>
</cp:coreProperties>
</file>