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35" r:id="rId2"/>
    <p:sldMasterId id="2147483746" r:id="rId3"/>
    <p:sldMasterId id="2147484027" r:id="rId4"/>
  </p:sldMasterIdLst>
  <p:notesMasterIdLst>
    <p:notesMasterId r:id="rId39"/>
  </p:notesMasterIdLst>
  <p:sldIdLst>
    <p:sldId id="394" r:id="rId5"/>
    <p:sldId id="342" r:id="rId6"/>
    <p:sldId id="360" r:id="rId7"/>
    <p:sldId id="361" r:id="rId8"/>
    <p:sldId id="363" r:id="rId9"/>
    <p:sldId id="362" r:id="rId10"/>
    <p:sldId id="364" r:id="rId11"/>
    <p:sldId id="365" r:id="rId12"/>
    <p:sldId id="414" r:id="rId13"/>
    <p:sldId id="415" r:id="rId14"/>
    <p:sldId id="366" r:id="rId15"/>
    <p:sldId id="367" r:id="rId16"/>
    <p:sldId id="368" r:id="rId17"/>
    <p:sldId id="369" r:id="rId18"/>
    <p:sldId id="370" r:id="rId19"/>
    <p:sldId id="383" r:id="rId20"/>
    <p:sldId id="371" r:id="rId21"/>
    <p:sldId id="372" r:id="rId22"/>
    <p:sldId id="373" r:id="rId23"/>
    <p:sldId id="374" r:id="rId24"/>
    <p:sldId id="400" r:id="rId25"/>
    <p:sldId id="401" r:id="rId26"/>
    <p:sldId id="407" r:id="rId27"/>
    <p:sldId id="410" r:id="rId28"/>
    <p:sldId id="411" r:id="rId29"/>
    <p:sldId id="317" r:id="rId30"/>
    <p:sldId id="381" r:id="rId31"/>
    <p:sldId id="395" r:id="rId32"/>
    <p:sldId id="421" r:id="rId33"/>
    <p:sldId id="420" r:id="rId34"/>
    <p:sldId id="396" r:id="rId35"/>
    <p:sldId id="398" r:id="rId36"/>
    <p:sldId id="416" r:id="rId37"/>
    <p:sldId id="310" r:id="rId38"/>
  </p:sldIdLst>
  <p:sldSz cx="12601575" cy="6858000"/>
  <p:notesSz cx="6797675" cy="992505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3" autoAdjust="0"/>
    <p:restoredTop sz="94450" autoAdjust="0"/>
  </p:normalViewPr>
  <p:slideViewPr>
    <p:cSldViewPr>
      <p:cViewPr>
        <p:scale>
          <a:sx n="85" d="100"/>
          <a:sy n="85" d="100"/>
        </p:scale>
        <p:origin x="-114" y="-72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>
      <p:cViewPr>
        <p:scale>
          <a:sx n="200" d="100"/>
          <a:sy n="200" d="100"/>
        </p:scale>
        <p:origin x="-278" y="311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3A454-A0AA-49CD-A0A4-84C8E3C183EA}" type="doc">
      <dgm:prSet loTypeId="urn:microsoft.com/office/officeart/2005/8/layout/gear1" loCatId="process" qsTypeId="urn:microsoft.com/office/officeart/2005/8/quickstyle/simple5" qsCatId="simple" csTypeId="urn:microsoft.com/office/officeart/2005/8/colors/accent2_3" csCatId="accent2" phldr="1"/>
      <dgm:spPr/>
    </dgm:pt>
    <dgm:pt modelId="{7140B360-A456-445F-8248-4B42E4B10D6B}">
      <dgm:prSet phldrT="[Text]"/>
      <dgm:spPr>
        <a:solidFill>
          <a:srgbClr val="002060"/>
        </a:solidFill>
      </dgm:spPr>
      <dgm:t>
        <a:bodyPr/>
        <a:lstStyle/>
        <a:p>
          <a:r>
            <a:rPr lang="en-US" b="1" dirty="0" smtClean="0"/>
            <a:t>BILC</a:t>
          </a:r>
          <a:endParaRPr lang="en-US" b="1" dirty="0"/>
        </a:p>
      </dgm:t>
    </dgm:pt>
    <dgm:pt modelId="{8FE7C6FF-1E66-4E0B-B7D7-06271A09F03D}" type="parTrans" cxnId="{20FEEB1F-D843-4261-9346-1010EAF63AFB}">
      <dgm:prSet/>
      <dgm:spPr/>
      <dgm:t>
        <a:bodyPr/>
        <a:lstStyle/>
        <a:p>
          <a:endParaRPr lang="en-US"/>
        </a:p>
      </dgm:t>
    </dgm:pt>
    <dgm:pt modelId="{33A27860-01A7-4CA5-B853-32FFB595FB4C}" type="sibTrans" cxnId="{20FEEB1F-D843-4261-9346-1010EAF63AFB}">
      <dgm:prSet/>
      <dgm:spPr/>
      <dgm:t>
        <a:bodyPr/>
        <a:lstStyle/>
        <a:p>
          <a:endParaRPr lang="en-US" dirty="0"/>
        </a:p>
      </dgm:t>
    </dgm:pt>
    <dgm:pt modelId="{CAA8249C-0494-42A6-BD64-22EFA98F5E08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DEEP</a:t>
          </a:r>
          <a:endParaRPr lang="en-US" b="1" dirty="0">
            <a:solidFill>
              <a:schemeClr val="tx1"/>
            </a:solidFill>
          </a:endParaRPr>
        </a:p>
      </dgm:t>
    </dgm:pt>
    <dgm:pt modelId="{0E991480-F232-4643-81BC-AF391FB4D0E8}" type="parTrans" cxnId="{7DEC7612-DBDB-4E52-991C-D98EF4EB5624}">
      <dgm:prSet/>
      <dgm:spPr/>
      <dgm:t>
        <a:bodyPr/>
        <a:lstStyle/>
        <a:p>
          <a:endParaRPr lang="en-US"/>
        </a:p>
      </dgm:t>
    </dgm:pt>
    <dgm:pt modelId="{1E193CB1-1507-4F7C-ABCD-0F917C3B91A1}" type="sibTrans" cxnId="{7DEC7612-DBDB-4E52-991C-D98EF4EB5624}">
      <dgm:prSet/>
      <dgm:spPr/>
      <dgm:t>
        <a:bodyPr/>
        <a:lstStyle/>
        <a:p>
          <a:endParaRPr lang="en-US"/>
        </a:p>
      </dgm:t>
    </dgm:pt>
    <dgm:pt modelId="{3BABF7BB-124B-40BB-BD98-1079D1FF6B6B}" type="pres">
      <dgm:prSet presAssocID="{F2F3A454-A0AA-49CD-A0A4-84C8E3C183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D7F22A-B708-49CB-96ED-C098EA45FC94}" type="pres">
      <dgm:prSet presAssocID="{7140B360-A456-445F-8248-4B42E4B10D6B}" presName="gear1" presStyleLbl="node1" presStyleIdx="0" presStyleCnt="2" custScaleX="71364" custScaleY="69793" custLinFactNeighborX="-17273" custLinFactNeighborY="-86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747DF-C5D4-4DFE-9C15-09F19257760A}" type="pres">
      <dgm:prSet presAssocID="{7140B360-A456-445F-8248-4B42E4B10D6B}" presName="gear1srcNode" presStyleLbl="node1" presStyleIdx="0" presStyleCnt="2"/>
      <dgm:spPr/>
      <dgm:t>
        <a:bodyPr/>
        <a:lstStyle/>
        <a:p>
          <a:endParaRPr lang="en-US"/>
        </a:p>
      </dgm:t>
    </dgm:pt>
    <dgm:pt modelId="{6DE71F1A-F139-4E0A-AE0B-626BDBBE90CE}" type="pres">
      <dgm:prSet presAssocID="{7140B360-A456-445F-8248-4B42E4B10D6B}" presName="gear1dstNode" presStyleLbl="node1" presStyleIdx="0" presStyleCnt="2"/>
      <dgm:spPr/>
      <dgm:t>
        <a:bodyPr/>
        <a:lstStyle/>
        <a:p>
          <a:endParaRPr lang="en-US"/>
        </a:p>
      </dgm:t>
    </dgm:pt>
    <dgm:pt modelId="{FA2F40D4-4209-4D30-80BB-E5D422EC6B89}" type="pres">
      <dgm:prSet presAssocID="{CAA8249C-0494-42A6-BD64-22EFA98F5E08}" presName="gear2" presStyleLbl="node1" presStyleIdx="1" presStyleCnt="2" custLinFactNeighborX="-7222" custLinFactNeighborY="-110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7168C-FB98-46E4-9CD5-CF2B7B92A057}" type="pres">
      <dgm:prSet presAssocID="{CAA8249C-0494-42A6-BD64-22EFA98F5E08}" presName="gear2srcNode" presStyleLbl="node1" presStyleIdx="1" presStyleCnt="2"/>
      <dgm:spPr/>
      <dgm:t>
        <a:bodyPr/>
        <a:lstStyle/>
        <a:p>
          <a:endParaRPr lang="en-US"/>
        </a:p>
      </dgm:t>
    </dgm:pt>
    <dgm:pt modelId="{4B74F857-29F6-49E9-85DF-BC7AB1127EB2}" type="pres">
      <dgm:prSet presAssocID="{CAA8249C-0494-42A6-BD64-22EFA98F5E08}" presName="gear2dstNode" presStyleLbl="node1" presStyleIdx="1" presStyleCnt="2"/>
      <dgm:spPr/>
      <dgm:t>
        <a:bodyPr/>
        <a:lstStyle/>
        <a:p>
          <a:endParaRPr lang="en-US"/>
        </a:p>
      </dgm:t>
    </dgm:pt>
    <dgm:pt modelId="{BAFC0E3E-91FA-4D26-AB9D-66F60E6FB515}" type="pres">
      <dgm:prSet presAssocID="{33A27860-01A7-4CA5-B853-32FFB595FB4C}" presName="connector1" presStyleLbl="sibTrans2D1" presStyleIdx="0" presStyleCnt="2" custScaleX="22173" custScaleY="62825" custLinFactNeighborX="2183" custLinFactNeighborY="-2311"/>
      <dgm:spPr>
        <a:prstGeom prst="curvedLeftArrow">
          <a:avLst/>
        </a:prstGeom>
      </dgm:spPr>
      <dgm:t>
        <a:bodyPr/>
        <a:lstStyle/>
        <a:p>
          <a:endParaRPr lang="en-US"/>
        </a:p>
      </dgm:t>
    </dgm:pt>
    <dgm:pt modelId="{F56CAC5B-3E75-43BA-A825-EF0BFC6F4F17}" type="pres">
      <dgm:prSet presAssocID="{1E193CB1-1507-4F7C-ABCD-0F917C3B91A1}" presName="connector2" presStyleLbl="sibTrans2D1" presStyleIdx="1" presStyleCnt="2" custLinFactNeighborX="-16417" custLinFactNeighborY="-2384"/>
      <dgm:spPr/>
      <dgm:t>
        <a:bodyPr/>
        <a:lstStyle/>
        <a:p>
          <a:endParaRPr lang="en-US"/>
        </a:p>
      </dgm:t>
    </dgm:pt>
  </dgm:ptLst>
  <dgm:cxnLst>
    <dgm:cxn modelId="{1C27BB91-23E0-430B-837C-E893E3494923}" type="presOf" srcId="{CAA8249C-0494-42A6-BD64-22EFA98F5E08}" destId="{BD47168C-FB98-46E4-9CD5-CF2B7B92A057}" srcOrd="1" destOrd="0" presId="urn:microsoft.com/office/officeart/2005/8/layout/gear1"/>
    <dgm:cxn modelId="{CFB190AB-AA6D-4B11-AF2C-AE11C2F5217E}" type="presOf" srcId="{F2F3A454-A0AA-49CD-A0A4-84C8E3C183EA}" destId="{3BABF7BB-124B-40BB-BD98-1079D1FF6B6B}" srcOrd="0" destOrd="0" presId="urn:microsoft.com/office/officeart/2005/8/layout/gear1"/>
    <dgm:cxn modelId="{F575195F-C850-40B9-A69A-954ED52EB71A}" type="presOf" srcId="{CAA8249C-0494-42A6-BD64-22EFA98F5E08}" destId="{4B74F857-29F6-49E9-85DF-BC7AB1127EB2}" srcOrd="2" destOrd="0" presId="urn:microsoft.com/office/officeart/2005/8/layout/gear1"/>
    <dgm:cxn modelId="{20FEEB1F-D843-4261-9346-1010EAF63AFB}" srcId="{F2F3A454-A0AA-49CD-A0A4-84C8E3C183EA}" destId="{7140B360-A456-445F-8248-4B42E4B10D6B}" srcOrd="0" destOrd="0" parTransId="{8FE7C6FF-1E66-4E0B-B7D7-06271A09F03D}" sibTransId="{33A27860-01A7-4CA5-B853-32FFB595FB4C}"/>
    <dgm:cxn modelId="{51AFC10F-9DF1-47FA-804A-BAC901BEFD05}" type="presOf" srcId="{7140B360-A456-445F-8248-4B42E4B10D6B}" destId="{CC7747DF-C5D4-4DFE-9C15-09F19257760A}" srcOrd="1" destOrd="0" presId="urn:microsoft.com/office/officeart/2005/8/layout/gear1"/>
    <dgm:cxn modelId="{541ADC58-2239-4259-8F6C-528A95380A7E}" type="presOf" srcId="{CAA8249C-0494-42A6-BD64-22EFA98F5E08}" destId="{FA2F40D4-4209-4D30-80BB-E5D422EC6B89}" srcOrd="0" destOrd="0" presId="urn:microsoft.com/office/officeart/2005/8/layout/gear1"/>
    <dgm:cxn modelId="{7DEC7612-DBDB-4E52-991C-D98EF4EB5624}" srcId="{F2F3A454-A0AA-49CD-A0A4-84C8E3C183EA}" destId="{CAA8249C-0494-42A6-BD64-22EFA98F5E08}" srcOrd="1" destOrd="0" parTransId="{0E991480-F232-4643-81BC-AF391FB4D0E8}" sibTransId="{1E193CB1-1507-4F7C-ABCD-0F917C3B91A1}"/>
    <dgm:cxn modelId="{1A4E2581-6A3C-43BD-838F-556F0822F179}" type="presOf" srcId="{1E193CB1-1507-4F7C-ABCD-0F917C3B91A1}" destId="{F56CAC5B-3E75-43BA-A825-EF0BFC6F4F17}" srcOrd="0" destOrd="0" presId="urn:microsoft.com/office/officeart/2005/8/layout/gear1"/>
    <dgm:cxn modelId="{A01FF428-8D79-483E-9E93-FB0F8C3F15C3}" type="presOf" srcId="{7140B360-A456-445F-8248-4B42E4B10D6B}" destId="{38D7F22A-B708-49CB-96ED-C098EA45FC94}" srcOrd="0" destOrd="0" presId="urn:microsoft.com/office/officeart/2005/8/layout/gear1"/>
    <dgm:cxn modelId="{E6DA0DD4-FA88-4445-864A-413934708319}" type="presOf" srcId="{7140B360-A456-445F-8248-4B42E4B10D6B}" destId="{6DE71F1A-F139-4E0A-AE0B-626BDBBE90CE}" srcOrd="2" destOrd="0" presId="urn:microsoft.com/office/officeart/2005/8/layout/gear1"/>
    <dgm:cxn modelId="{06637B70-2759-4ECC-8DAF-ABFED1A14584}" type="presOf" srcId="{33A27860-01A7-4CA5-B853-32FFB595FB4C}" destId="{BAFC0E3E-91FA-4D26-AB9D-66F60E6FB515}" srcOrd="0" destOrd="0" presId="urn:microsoft.com/office/officeart/2005/8/layout/gear1"/>
    <dgm:cxn modelId="{472E43F1-DF8C-4052-BD8F-A8736E589474}" type="presParOf" srcId="{3BABF7BB-124B-40BB-BD98-1079D1FF6B6B}" destId="{38D7F22A-B708-49CB-96ED-C098EA45FC94}" srcOrd="0" destOrd="0" presId="urn:microsoft.com/office/officeart/2005/8/layout/gear1"/>
    <dgm:cxn modelId="{CE6D17FD-3C15-4EA7-AEB3-DC367853258E}" type="presParOf" srcId="{3BABF7BB-124B-40BB-BD98-1079D1FF6B6B}" destId="{CC7747DF-C5D4-4DFE-9C15-09F19257760A}" srcOrd="1" destOrd="0" presId="urn:microsoft.com/office/officeart/2005/8/layout/gear1"/>
    <dgm:cxn modelId="{1577FA87-04FC-41D4-9725-0A8D1DDFA5DA}" type="presParOf" srcId="{3BABF7BB-124B-40BB-BD98-1079D1FF6B6B}" destId="{6DE71F1A-F139-4E0A-AE0B-626BDBBE90CE}" srcOrd="2" destOrd="0" presId="urn:microsoft.com/office/officeart/2005/8/layout/gear1"/>
    <dgm:cxn modelId="{741FFF76-34B8-4E32-B912-219C4F62B520}" type="presParOf" srcId="{3BABF7BB-124B-40BB-BD98-1079D1FF6B6B}" destId="{FA2F40D4-4209-4D30-80BB-E5D422EC6B89}" srcOrd="3" destOrd="0" presId="urn:microsoft.com/office/officeart/2005/8/layout/gear1"/>
    <dgm:cxn modelId="{0813C6AF-9263-4987-BA21-B8E3ED56F79A}" type="presParOf" srcId="{3BABF7BB-124B-40BB-BD98-1079D1FF6B6B}" destId="{BD47168C-FB98-46E4-9CD5-CF2B7B92A057}" srcOrd="4" destOrd="0" presId="urn:microsoft.com/office/officeart/2005/8/layout/gear1"/>
    <dgm:cxn modelId="{C5CBAF11-F517-43C5-90A3-02D17D14D10E}" type="presParOf" srcId="{3BABF7BB-124B-40BB-BD98-1079D1FF6B6B}" destId="{4B74F857-29F6-49E9-85DF-BC7AB1127EB2}" srcOrd="5" destOrd="0" presId="urn:microsoft.com/office/officeart/2005/8/layout/gear1"/>
    <dgm:cxn modelId="{19819F27-8C06-47BE-8E94-5BFA186D5F83}" type="presParOf" srcId="{3BABF7BB-124B-40BB-BD98-1079D1FF6B6B}" destId="{BAFC0E3E-91FA-4D26-AB9D-66F60E6FB515}" srcOrd="6" destOrd="0" presId="urn:microsoft.com/office/officeart/2005/8/layout/gear1"/>
    <dgm:cxn modelId="{032D9FC8-605C-4E4C-AC8E-278FF4A3F7F3}" type="presParOf" srcId="{3BABF7BB-124B-40BB-BD98-1079D1FF6B6B}" destId="{F56CAC5B-3E75-43BA-A825-EF0BFC6F4F1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F22A-B708-49CB-96ED-C098EA45FC94}">
      <dsp:nvSpPr>
        <dsp:cNvPr id="0" name=""/>
        <dsp:cNvSpPr/>
      </dsp:nvSpPr>
      <dsp:spPr>
        <a:xfrm>
          <a:off x="1449361" y="819825"/>
          <a:ext cx="800737" cy="783110"/>
        </a:xfrm>
        <a:prstGeom prst="gear9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BILC</a:t>
          </a:r>
          <a:endParaRPr lang="en-US" sz="1300" b="1" kern="1200" dirty="0"/>
        </a:p>
      </dsp:txBody>
      <dsp:txXfrm>
        <a:off x="1609027" y="1003265"/>
        <a:ext cx="481405" cy="402534"/>
      </dsp:txXfrm>
    </dsp:sp>
    <dsp:sp modelId="{FA2F40D4-4209-4D30-80BB-E5D422EC6B89}">
      <dsp:nvSpPr>
        <dsp:cNvPr id="0" name=""/>
        <dsp:cNvSpPr/>
      </dsp:nvSpPr>
      <dsp:spPr>
        <a:xfrm>
          <a:off x="770756" y="391779"/>
          <a:ext cx="816034" cy="816034"/>
        </a:xfrm>
        <a:prstGeom prst="gear6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tx1"/>
              </a:solidFill>
            </a:rPr>
            <a:t>DEEP</a:t>
          </a:r>
          <a:endParaRPr lang="en-US" sz="1300" b="1" kern="1200" dirty="0">
            <a:solidFill>
              <a:schemeClr val="tx1"/>
            </a:solidFill>
          </a:endParaRPr>
        </a:p>
      </dsp:txBody>
      <dsp:txXfrm>
        <a:off x="976195" y="598460"/>
        <a:ext cx="405156" cy="402672"/>
      </dsp:txXfrm>
    </dsp:sp>
    <dsp:sp modelId="{BAFC0E3E-91FA-4D26-AB9D-66F60E6FB515}">
      <dsp:nvSpPr>
        <dsp:cNvPr id="0" name=""/>
        <dsp:cNvSpPr/>
      </dsp:nvSpPr>
      <dsp:spPr>
        <a:xfrm>
          <a:off x="2056888" y="804769"/>
          <a:ext cx="306013" cy="867059"/>
        </a:xfrm>
        <a:prstGeom prst="curvedLeftArrow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6CAC5B-3E75-43BA-A825-EF0BFC6F4F17}">
      <dsp:nvSpPr>
        <dsp:cNvPr id="0" name=""/>
        <dsp:cNvSpPr/>
      </dsp:nvSpPr>
      <dsp:spPr>
        <a:xfrm>
          <a:off x="513860" y="285631"/>
          <a:ext cx="1043503" cy="10435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shade val="90000"/>
                <a:hueOff val="-35851"/>
                <a:satOff val="-4207"/>
                <a:lumOff val="23011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35851"/>
                <a:satOff val="-4207"/>
                <a:lumOff val="23011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35851"/>
                <a:satOff val="-4207"/>
                <a:lumOff val="230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420" y="0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61942B-2FE9-4A9A-94CF-F0504EF387E7}" type="datetimeFigureOut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0675" y="1241425"/>
            <a:ext cx="6156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245" y="4776084"/>
            <a:ext cx="5437186" cy="390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6815"/>
            <a:ext cx="2946666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420" y="9426815"/>
            <a:ext cx="2946666" cy="49823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157894-DA35-4B8D-A347-6D30D973DE2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02525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23232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6A3C29D-F9C1-4B3A-AEEB-F95637E1B3F0}" type="slidenum">
              <a:rPr lang="en-CA" altLang="pl-PL" smtClean="0"/>
              <a:pPr/>
              <a:t>10</a:t>
            </a:fld>
            <a:endParaRPr lang="en-CA" altLang="pl-PL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1" rIns="91399" bIns="45701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35F8549-BFC2-4A05-8ECB-E8B98048205A}" type="slidenum">
              <a:rPr lang="en-CA" altLang="pl-PL" sz="1200"/>
              <a:pPr algn="r" eaLnBrk="1" hangingPunct="1"/>
              <a:t>10</a:t>
            </a:fld>
            <a:endParaRPr lang="en-CA" altLang="pl-PL" sz="12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3059" y="4776083"/>
            <a:ext cx="5674372" cy="4144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9" tIns="45701" rIns="91399" bIns="4570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US" altLang="pl-PL" sz="9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6463" y="1241425"/>
            <a:ext cx="4984750" cy="2713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46610" y="4098547"/>
            <a:ext cx="6049088" cy="4896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8CDC089-078A-4F0F-A3E2-B7635957F997}" type="slidenum">
              <a:rPr lang="en-US" altLang="lt-LT" smtClean="0">
                <a:solidFill>
                  <a:srgbClr val="000000"/>
                </a:solidFill>
              </a:rPr>
              <a:pPr/>
              <a:t>11</a:t>
            </a:fld>
            <a:endParaRPr lang="en-US" altLang="lt-L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AC520AB-416D-43D5-AEC1-664A5CE4FAF5}" type="slidenum">
              <a:rPr lang="bg-BG" altLang="bg-BG" smtClean="0"/>
              <a:pPr/>
              <a:t>12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75088" y="4776084"/>
            <a:ext cx="5742343" cy="3908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r-HR" dirty="0">
              <a:cs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2382495-AF8A-4EE8-8911-71B6630FB83C}" type="slidenum">
              <a:rPr lang="bg-BG" altLang="bg-BG" smtClean="0"/>
              <a:pPr/>
              <a:t>13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244" y="4776084"/>
            <a:ext cx="5670821" cy="3908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sr-Latn-R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E4AC421-1A65-47A6-85C7-64B05911E2F1}" type="slidenum">
              <a:rPr lang="bg-BG" altLang="bg-BG" smtClean="0"/>
              <a:pPr/>
              <a:t>14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70321" y="4776084"/>
            <a:ext cx="6057034" cy="3908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sr-Latn-R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5EE6171-7595-444C-BF0E-3B38ABCF2236}" type="slidenum">
              <a:rPr lang="bg-BG" altLang="bg-BG" smtClean="0"/>
              <a:pPr/>
              <a:t>15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3063" y="644525"/>
            <a:ext cx="61563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70967" y="4098547"/>
            <a:ext cx="6055743" cy="5613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hr-HR" dirty="0"/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39A631-A16B-47D2-8E67-836781012C53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16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29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9086" y="4458711"/>
            <a:ext cx="4109254" cy="276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HR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C410FF4-2813-4D04-AEC5-D0359585B574}" type="slidenum">
              <a:rPr lang="en-CA" altLang="pl-PL" sz="1200"/>
              <a:pPr algn="r" eaLnBrk="1" hangingPunct="1"/>
              <a:t>17</a:t>
            </a:fld>
            <a:endParaRPr lang="en-CA" altLang="pl-PL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874" y="4818578"/>
            <a:ext cx="6199927" cy="4534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CA" altLang="pl-PL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r-Latn-R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E8638D7-9E42-48C0-B22E-19230C753349}" type="slidenum">
              <a:rPr lang="bg-BG" altLang="bg-BG" smtClean="0"/>
              <a:pPr/>
              <a:t>18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r-Latn-R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2587A1E-FDE6-4624-9417-3F8F600E7B0B}" type="slidenum">
              <a:rPr lang="bg-BG" altLang="bg-BG" smtClean="0"/>
              <a:pPr/>
              <a:t>19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1625" y="1508125"/>
            <a:ext cx="61563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76EE031-7503-4B93-AD69-426ED01EDDB2}" type="slidenum">
              <a:rPr lang="bg-BG" altLang="bg-BG" smtClean="0"/>
              <a:pPr/>
              <a:t>2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r-Latn-R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6A7FF30-3115-45BE-9DE3-5F9545B1A25C}" type="slidenum">
              <a:rPr lang="bg-BG" altLang="bg-BG" smtClean="0"/>
              <a:pPr/>
              <a:t>20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82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82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82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82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12E8B74-2C82-4F3C-A016-696814EE0BE9}" type="slidenum">
              <a:rPr lang="en-CA" altLang="sr-Latn-RS" smtClean="0"/>
              <a:pPr eaLnBrk="1" hangingPunct="1"/>
              <a:t>21</a:t>
            </a:fld>
            <a:endParaRPr lang="en-CA" altLang="sr-Latn-R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sr-Latn-R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22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11679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6782" y="4776084"/>
            <a:ext cx="6127835" cy="3908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C54C868-F677-4A5E-997B-214636AD103A}" type="slidenum">
              <a:rPr lang="en-US" altLang="sr-Latn-RS" smtClean="0"/>
              <a:pPr/>
              <a:t>23</a:t>
            </a:fld>
            <a:endParaRPr lang="en-US" altLang="sr-Latn-R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3058" y="4776084"/>
            <a:ext cx="5983651" cy="3908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24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40303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3058" y="4776084"/>
            <a:ext cx="6055743" cy="3908137"/>
          </a:xfrm>
        </p:spPr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A9757F5-03DB-495D-BDC6-5A3940D8739D}" type="slidenum">
              <a:rPr lang="en-CA" altLang="sr-Latn-RS" smtClean="0"/>
              <a:pPr/>
              <a:t>25</a:t>
            </a:fld>
            <a:endParaRPr lang="en-CA" altLang="sr-Latn-R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bg-BG" altLang="bg-BG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7224D2B-069A-4859-BB00-B746D138A988}" type="slidenum">
              <a:rPr lang="bg-BG" altLang="bg-BG" smtClean="0"/>
              <a:pPr/>
              <a:t>26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C4F26FA-94C1-4C87-A4D3-DE59CC7B85F9}" type="slidenum">
              <a:rPr lang="en-CA" altLang="pl-PL" sz="1200"/>
              <a:pPr algn="r" eaLnBrk="1" hangingPunct="1"/>
              <a:t>27</a:t>
            </a:fld>
            <a:endParaRPr lang="en-CA" altLang="pl-PL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44" y="4776084"/>
            <a:ext cx="5602280" cy="3908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28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405831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29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6579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1010" y="9426814"/>
            <a:ext cx="2945076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9" tIns="45706" rIns="91409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D0EA33-43DE-41E6-83CD-68BEBA0CF3E8}" type="slidenum">
              <a:rPr lang="en-CA" altLang="pl-PL" sz="1200"/>
              <a:pPr algn="r" eaLnBrk="1" hangingPunct="1"/>
              <a:t>3</a:t>
            </a:fld>
            <a:endParaRPr lang="en-CA" altLang="pl-PL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pl-PL" sz="10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30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86181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Google Shape;28;g12c465f1927_0_34:notes"/>
          <p:cNvSpPr>
            <a:spLocks noGrp="1"/>
          </p:cNvSpPr>
          <p:nvPr>
            <p:ph type="body" idx="1"/>
          </p:nvPr>
        </p:nvSpPr>
        <p:spPr bwMode="auto">
          <a:xfrm>
            <a:off x="680245" y="4714201"/>
            <a:ext cx="5437186" cy="44666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02" tIns="46038" rIns="92102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400"/>
            </a:pPr>
            <a:endParaRPr lang="sr-Latn-RS" altLang="sr-Latn-RS" dirty="0" smtClean="0"/>
          </a:p>
        </p:txBody>
      </p:sp>
      <p:sp>
        <p:nvSpPr>
          <p:cNvPr id="91139" name="Google Shape;29;g12c465f1927_0_3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57175" y="744538"/>
            <a:ext cx="6297613" cy="3427412"/>
          </a:xfrm>
          <a:custGeom>
            <a:avLst/>
            <a:gdLst>
              <a:gd name="T0" fmla="*/ 0 w 120000"/>
              <a:gd name="T1" fmla="*/ 0 h 120000"/>
              <a:gd name="T2" fmla="*/ 389941334 w 120000"/>
              <a:gd name="T3" fmla="*/ 0 h 120000"/>
              <a:gd name="T4" fmla="*/ 389941334 w 120000"/>
              <a:gd name="T5" fmla="*/ 115585202 h 120000"/>
              <a:gd name="T6" fmla="*/ 0 w 120000"/>
              <a:gd name="T7" fmla="*/ 11558520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Google Shape;76;p2:notes"/>
          <p:cNvSpPr>
            <a:spLocks noGrp="1"/>
          </p:cNvSpPr>
          <p:nvPr>
            <p:ph type="body" idx="1"/>
          </p:nvPr>
        </p:nvSpPr>
        <p:spPr bwMode="auto">
          <a:xfrm>
            <a:off x="680245" y="4714201"/>
            <a:ext cx="5437186" cy="44666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02" tIns="46038" rIns="92102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400"/>
            </a:pPr>
            <a:endParaRPr lang="sr-Latn-RS" altLang="sr-Latn-RS" smtClean="0"/>
          </a:p>
        </p:txBody>
      </p:sp>
      <p:sp>
        <p:nvSpPr>
          <p:cNvPr id="93187" name="Google Shape;77;p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02493" y="744538"/>
            <a:ext cx="5976664" cy="3722687"/>
          </a:xfrm>
          <a:custGeom>
            <a:avLst/>
            <a:gdLst>
              <a:gd name="T0" fmla="*/ 0 w 120000"/>
              <a:gd name="T1" fmla="*/ 0 h 120000"/>
              <a:gd name="T2" fmla="*/ 389941334 w 120000"/>
              <a:gd name="T3" fmla="*/ 0 h 120000"/>
              <a:gd name="T4" fmla="*/ 389941334 w 120000"/>
              <a:gd name="T5" fmla="*/ 115585202 h 120000"/>
              <a:gd name="T6" fmla="*/ 0 w 120000"/>
              <a:gd name="T7" fmla="*/ 11558520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6782" y="4674630"/>
            <a:ext cx="6127835" cy="51101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57894-DA35-4B8D-A347-6D30D973DE23}" type="slidenum">
              <a:rPr lang="bg-BG" altLang="bg-BG" smtClean="0"/>
              <a:pPr>
                <a:defRPr/>
              </a:pPr>
              <a:t>33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70074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0675" y="1325563"/>
            <a:ext cx="61563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F0A5172-F015-4AD7-BD06-83CC81F09AB9}" type="slidenum">
              <a:rPr lang="bg-BG" altLang="bg-BG" smtClean="0"/>
              <a:pPr/>
              <a:t>34</a:t>
            </a:fld>
            <a:endParaRPr lang="bg-BG" altLang="bg-B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4650" y="1292225"/>
            <a:ext cx="6154738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8138" y="4818578"/>
            <a:ext cx="5860202" cy="4790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z="1400" b="1" dirty="0" smtClean="0">
                <a:cs typeface="Times New Roman" pitchFamily="18" charset="0"/>
              </a:rPr>
              <a:t> </a:t>
            </a:r>
            <a:endParaRPr lang="en-US" altLang="bg-BG" sz="1400" u="sng" dirty="0" smtClean="0">
              <a:cs typeface="Times New Roman" pitchFamily="18" charset="0"/>
            </a:endParaRPr>
          </a:p>
        </p:txBody>
      </p:sp>
      <p:sp>
        <p:nvSpPr>
          <p:cNvPr id="65540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65541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5210C2A-E983-4B21-B25B-19A212DB987C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1463" y="569913"/>
            <a:ext cx="61563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1978" y="4169950"/>
            <a:ext cx="6265240" cy="4718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bg-BG" dirty="0" smtClean="0">
              <a:cs typeface="Times New Roman" pitchFamily="18" charset="0"/>
            </a:endParaRPr>
          </a:p>
        </p:txBody>
      </p:sp>
      <p:sp>
        <p:nvSpPr>
          <p:cNvPr id="66564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66565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56E6EF8-F330-453A-900B-6094EB2067FB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498475"/>
            <a:ext cx="61563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46609" y="4027143"/>
            <a:ext cx="5975978" cy="390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bg-BG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dirty="0" smtClean="0">
              <a:cs typeface="Times New Roman" pitchFamily="18" charset="0"/>
            </a:endParaRPr>
          </a:p>
        </p:txBody>
      </p:sp>
      <p:sp>
        <p:nvSpPr>
          <p:cNvPr id="67588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67589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83499F8-BD73-41C7-85A3-C61C4039560D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590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1329C60-DAE2-44A8-8709-9B092E1B50E4}" type="datetime1">
              <a:rPr lang="en-US" altLang="sr-Latn-RS" smtClean="0"/>
              <a:pPr/>
              <a:t>6/22/2024</a:t>
            </a:fld>
            <a:endParaRPr lang="bg-BG" altLang="sr-Latn-R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8375" y="138113"/>
            <a:ext cx="4762500" cy="2592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75089" y="2873584"/>
            <a:ext cx="6144449" cy="66976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bg-BG" dirty="0" smtClean="0">
              <a:cs typeface="Times New Roman" pitchFamily="18" charset="0"/>
            </a:endParaRPr>
          </a:p>
        </p:txBody>
      </p:sp>
      <p:sp>
        <p:nvSpPr>
          <p:cNvPr id="68612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68613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C0F0EE2-8239-41B8-97EA-8176CB116C7D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78138" y="4890329"/>
            <a:ext cx="5785255" cy="4718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bg-BG" dirty="0" smtClean="0">
              <a:cs typeface="Times New Roman" pitchFamily="18" charset="0"/>
            </a:endParaRPr>
          </a:p>
        </p:txBody>
      </p:sp>
      <p:sp>
        <p:nvSpPr>
          <p:cNvPr id="69636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bg-BG" altLang="bg-BG" smtClean="0">
              <a:solidFill>
                <a:srgbClr val="000000"/>
              </a:solidFill>
            </a:endParaRPr>
          </a:p>
        </p:txBody>
      </p:sp>
      <p:sp>
        <p:nvSpPr>
          <p:cNvPr id="69637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6388E6A-4408-4901-92D7-E3BBF78E96A9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70321" y="4776083"/>
            <a:ext cx="6057034" cy="479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sr-Latn-R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E2D6D38-A722-4963-B9ED-0E6ADEF6F193}" type="slidenum">
              <a:rPr lang="bg-BG" altLang="bg-BG" smtClean="0"/>
              <a:pPr/>
              <a:t>9</a:t>
            </a:fld>
            <a:endParaRPr lang="bg-BG" alt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197" y="1122363"/>
            <a:ext cx="94511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197" y="3602038"/>
            <a:ext cx="945118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F330-9FDD-4DB6-B3B0-EF0AC867BAFB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5FB4-F549-4475-B51F-E852CFF2A4E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5856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F938-BBAC-4FA8-94D5-9C2326EC9131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AC10-E52C-4C4C-B436-1E098035FFA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6981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8004" y="365127"/>
            <a:ext cx="2717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62" y="365127"/>
            <a:ext cx="7941618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E449-421F-48B0-A1B4-3EC5C2826284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2B7F-FEF8-469F-BD0F-8168BAC935B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3790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55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23888"/>
            <a:ext cx="40782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black">
          <a:xfrm>
            <a:off x="438150" y="2046288"/>
            <a:ext cx="3049588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3581405"/>
            <a:ext cx="10711339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5181604"/>
            <a:ext cx="8821103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E822B6-A328-4E00-9D33-30DBE6ACA905}" type="datetime1">
              <a:rPr lang="bg-BG" altLang="en-US"/>
              <a:pPr>
                <a:defRPr/>
              </a:pPr>
              <a:t>22.6.2024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C8AF-5BB8-4644-BD1E-E3B63E4BC27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79926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99" y="685801"/>
            <a:ext cx="8606185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981201"/>
            <a:ext cx="1198877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65170" y="12954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849FD6-9D53-4B65-AF87-C2CD959091F9}" type="datetime1">
              <a:rPr lang="bg-BG" altLang="en-US"/>
              <a:pPr>
                <a:defRPr/>
              </a:pPr>
              <a:t>22.6.2024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0034-868E-4BC2-9831-FE30B1F076C6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24580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20" y="76201"/>
            <a:ext cx="8606185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" y="762002"/>
            <a:ext cx="11944937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D5DE-B9A4-47E4-9213-D27E2E93013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3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3256-43FB-45B6-88DC-7D16BCCFCBE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2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356350"/>
            <a:ext cx="29400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DBED36-7A0C-4DF5-A4D4-7FC5A164914B}" type="datetime1">
              <a:rPr lang="bg-BG"/>
              <a:pPr>
                <a:defRPr/>
              </a:pPr>
              <a:t>22.6.2024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6740-809B-4237-A450-CC375505082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8234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6CD6-E616-4CE6-B231-62ECC44ACA6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845AC6-7424-499B-BE66-7DAB6F3F7037}" type="datetime1">
              <a:rPr lang="bg-BG"/>
              <a:pPr>
                <a:defRPr/>
              </a:pPr>
              <a:t>22.6.2024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546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EBC50-8DD7-4E1F-83BF-BB27F236958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295164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76" y="76201"/>
            <a:ext cx="8611076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70184" y="6858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AB9B-6D8E-446F-8779-01A0A22DE9A7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00532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A143-FDFB-4D4A-B3EB-A00905431B00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9BA5-B8B2-46DF-B717-B170387791B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27504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9118" y="46941"/>
            <a:ext cx="9736390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3502-C4C9-49D9-BA51-0DDCC244DA0F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4222818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ATOhor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6551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23888"/>
            <a:ext cx="407828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black">
          <a:xfrm>
            <a:off x="438150" y="2046288"/>
            <a:ext cx="3049588" cy="12001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500" b="1">
                <a:solidFill>
                  <a:srgbClr val="000000"/>
                </a:solidFill>
              </a:rPr>
              <a:t>Supreme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Allied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Commander </a:t>
            </a:r>
            <a:br>
              <a:rPr lang="en-GB" altLang="en-US" sz="1500" b="1">
                <a:solidFill>
                  <a:srgbClr val="000000"/>
                </a:solidFill>
              </a:rPr>
            </a:br>
            <a:r>
              <a:rPr lang="en-GB" altLang="en-US" sz="1500" b="1">
                <a:solidFill>
                  <a:srgbClr val="000000"/>
                </a:solidFill>
              </a:rPr>
              <a:t>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3581405"/>
            <a:ext cx="10711339" cy="14700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5181604"/>
            <a:ext cx="8821103" cy="1088227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C8F6B9-1CBF-4ABC-B0FC-996D63C6179B}" type="datetime1">
              <a:rPr lang="bg-BG" altLang="en-US"/>
              <a:pPr>
                <a:defRPr/>
              </a:pPr>
              <a:t>22.6.2024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D440-857E-498D-BCA0-15C75746356E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833508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TOhor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699" y="685801"/>
            <a:ext cx="8606185" cy="53322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981201"/>
            <a:ext cx="1198877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1365170" y="12954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5812BF-BB68-447F-9EBB-8B19B9612BA8}" type="datetime1">
              <a:rPr lang="bg-BG" altLang="en-US"/>
              <a:pPr>
                <a:defRPr/>
              </a:pPr>
              <a:t>22.6.2024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9821-705B-422A-9D29-0983B4A9B6E8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2497019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– Leading NATO Military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20" y="76201"/>
            <a:ext cx="8606185" cy="533220"/>
          </a:xfr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6" y="762002"/>
            <a:ext cx="11944937" cy="561975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4B33-ED0F-4750-93D8-A633C2F69EF2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43580-AEAA-468D-AAE7-B5993A9DE48A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4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238" y="6356350"/>
            <a:ext cx="29400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752263-3EA4-41AC-B995-C0D43AC388DD}" type="datetime1">
              <a:rPr lang="bg-BG"/>
              <a:pPr>
                <a:defRPr/>
              </a:pPr>
              <a:t>22.6.2024 г.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32D6-F060-4EA3-8E8E-A8EBBD04A7BB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119407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4305300" y="6502400"/>
            <a:ext cx="3990975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</a:rPr>
              <a:t>NATO UNCLASSIFIED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63" y="0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9474-6300-47FA-88B6-7FD7C341BD6D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 algn="l">
              <a:defRPr sz="1050" b="1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66215E-2542-418E-BDAA-B2297EE78836}" type="datetime1">
              <a:rPr lang="bg-BG"/>
              <a:pPr>
                <a:defRPr/>
              </a:pPr>
              <a:t>22.6.2024 г.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279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619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NATOhor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78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icture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025" y="-39688"/>
            <a:ext cx="890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072" y="1"/>
            <a:ext cx="9481143" cy="612268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Old Lisbon Monuments Overview, a painting by E. Gancheva</a:t>
            </a: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7882-3F0F-4708-A0BB-4DDE4FF26E93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973591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76" y="76201"/>
            <a:ext cx="8611076" cy="533220"/>
          </a:xfrm>
        </p:spPr>
        <p:txBody>
          <a:bodyPr/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470184" y="685800"/>
            <a:ext cx="9766221" cy="609600"/>
          </a:xfrm>
        </p:spPr>
        <p:txBody>
          <a:bodyPr>
            <a:normAutofit/>
          </a:bodyPr>
          <a:lstStyle>
            <a:lvl1pPr marL="0" indent="0" algn="ctr">
              <a:buNone/>
              <a:defRPr lang="en-GB" sz="2400" dirty="0" smtClean="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39AC-9E21-4B2A-83B5-84EEAECF8E77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522354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9118" y="46941"/>
            <a:ext cx="9736390" cy="5332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5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5EA8-C396-410F-A977-C8A31E80AEF9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</p:spTree>
    <p:extLst>
      <p:ext uri="{BB962C8B-B14F-4D97-AF65-F5344CB8AC3E}">
        <p14:creationId xmlns:p14="http://schemas.microsoft.com/office/powerpoint/2010/main" val="37606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96" y="1709741"/>
            <a:ext cx="1086885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96" y="4589465"/>
            <a:ext cx="108688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64F2-0883-4084-BB88-BC402A8EF769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F3A5-43E8-4E72-965C-37FA5F4F8DB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82656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2130427"/>
            <a:ext cx="1071133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4BC5-E6D0-4EB5-8ABC-EFAB1F1850C8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0D9F-71B2-4ACE-9E06-EE2197ADC25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94884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C1AB-D170-4C82-BB3E-84AE31C4D217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4511-5B77-41EF-BCA7-50D30AD0C57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36856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7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7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340B-C6C1-440A-92CC-80BDB7BC1BA3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FAE8-5E81-45A0-AE51-93A1790C38D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108299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52BA-0995-4FEF-9C5D-89CB1CEECD74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42DF-1D6B-43C8-BFF1-431BC38D9209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374800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4"/>
            <a:ext cx="556788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9" y="1535114"/>
            <a:ext cx="557007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9" y="2174875"/>
            <a:ext cx="55700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CAAD-2647-4E14-8E2E-1B830FD59A92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3279-8504-456F-B0E9-F987DFD8C7B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863537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CFA0-E3EE-4FB7-A194-DCB7924E507B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69E4-6F63-4AF1-914A-C48708585BA8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32001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B39F-0EEC-4E53-B715-A03DAF56B889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7A40-AEE1-48D4-8357-42F9BD0440D6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860139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2" y="273050"/>
            <a:ext cx="414583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73053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2" y="1435103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845E-D67F-40B2-9266-10A709A539AD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DEA9-6A9D-4235-BFEC-8E77768847BD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70215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4800601"/>
            <a:ext cx="756094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367339"/>
            <a:ext cx="756094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39F0-81C6-49E9-9765-5C7CDA1710BB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1315-ED17-435F-86FD-247B2B89724F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49564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CF35-A8AE-4D1C-A2EB-8979B774F16D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5AA71-0E33-49DE-8867-EA9F601A1EEB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75063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358" y="1825625"/>
            <a:ext cx="5329416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1" y="1825625"/>
            <a:ext cx="5329416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DA74-C6DF-4A50-AB20-85E8DC1CC4A4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5A8C-4A2C-42A4-8A45-F6C21957271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68225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74640"/>
            <a:ext cx="283535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74640"/>
            <a:ext cx="82960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317D-E1F8-4F95-B9E3-FAC93741BBA8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E66E-E6FF-44B7-B81F-463A0AFDF56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1289822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D823-3175-4EC5-9036-BD605BBF119A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8D3D-9E76-433F-9FB4-C67C996D22C1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2497947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">
  <p:cSld name="Postavitev po meri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title"/>
          </p:nvPr>
        </p:nvSpPr>
        <p:spPr>
          <a:xfrm>
            <a:off x="247390" y="1412776"/>
            <a:ext cx="121067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t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Narrow"/>
              <a:buNone/>
              <a:defRPr sz="4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1"/>
          </p:nvPr>
        </p:nvSpPr>
        <p:spPr>
          <a:xfrm>
            <a:off x="345668" y="2853267"/>
            <a:ext cx="12008689" cy="288078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05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47" y="365126"/>
            <a:ext cx="108688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550" y="1681163"/>
            <a:ext cx="53316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550" y="2505075"/>
            <a:ext cx="533160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547" y="1681163"/>
            <a:ext cx="53578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547" y="2505075"/>
            <a:ext cx="535785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0E77-0B69-47C6-8DB4-A12F0E201DF0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A6BD-8086-409D-A83D-85B628627A0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154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5670-0677-4D62-8D88-021EE289B052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AE18-FB1F-481C-8728-834512180B0A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8254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AF2F-2B26-4235-A22E-34B6FD4EF91F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C972-A497-4AA5-AFDF-182B1DDCD477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0979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50" y="457200"/>
            <a:ext cx="4064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58" y="987427"/>
            <a:ext cx="63795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550" y="2057401"/>
            <a:ext cx="4064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A1A9-707D-4266-99FB-3D806C080732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91D4-A69C-4EDF-AA07-AA9E05122FC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3551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50" y="457200"/>
            <a:ext cx="4064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7858" y="987427"/>
            <a:ext cx="637954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550" y="2057401"/>
            <a:ext cx="4064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9F2A-B5C5-46BD-878E-B7DD0B744BA1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2E0E-3086-4B2B-A838-D2DB1C9D726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3719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6775" y="365125"/>
            <a:ext cx="108680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6775" y="1825625"/>
            <a:ext cx="108680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775" y="6356350"/>
            <a:ext cx="2835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E075E8-20C1-49EA-A0DA-795857724C31}" type="datetime1">
              <a:rPr lang="bg-BG"/>
              <a:pPr>
                <a:defRPr/>
              </a:pPr>
              <a:t>22.6.2024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538" y="6356350"/>
            <a:ext cx="425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bg-BG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9525" y="6356350"/>
            <a:ext cx="2835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AABB13-C7F0-4558-B983-685234558A1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29" r:id="rId1"/>
    <p:sldLayoutId id="2147492430" r:id="rId2"/>
    <p:sldLayoutId id="2147492431" r:id="rId3"/>
    <p:sldLayoutId id="2147492432" r:id="rId4"/>
    <p:sldLayoutId id="2147492433" r:id="rId5"/>
    <p:sldLayoutId id="2147492434" r:id="rId6"/>
    <p:sldLayoutId id="2147492435" r:id="rId7"/>
    <p:sldLayoutId id="2147492436" r:id="rId8"/>
    <p:sldLayoutId id="2147492437" r:id="rId9"/>
    <p:sldLayoutId id="2147492438" r:id="rId10"/>
    <p:sldLayoutId id="214749243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97113" y="609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388" y="1143000"/>
            <a:ext cx="11988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30448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D3F25C-2EA9-4F5A-8C2B-6BF1C9595BC3}" type="datetime1">
              <a:rPr lang="bg-BG" altLang="en-US"/>
              <a:pPr>
                <a:defRPr/>
              </a:pPr>
              <a:t>22.6.2024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92875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6492875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FA1843-5ED7-42E8-922C-F02685272F00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52" r:id="rId1"/>
    <p:sldLayoutId id="2147492453" r:id="rId2"/>
    <p:sldLayoutId id="2147492454" r:id="rId3"/>
    <p:sldLayoutId id="2147492455" r:id="rId4"/>
    <p:sldLayoutId id="2147492456" r:id="rId5"/>
    <p:sldLayoutId id="2147492457" r:id="rId6"/>
    <p:sldLayoutId id="2147492458" r:id="rId7"/>
    <p:sldLayoutId id="2147492459" r:id="rId8"/>
    <p:sldLayoutId id="214749246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97113" y="6096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388" y="1143000"/>
            <a:ext cx="119888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81750"/>
            <a:ext cx="30448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 b="1">
                <a:solidFill>
                  <a:prstClr val="black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E16E18-360A-4C62-91AB-5E3BFB8E5763}" type="datetime1">
              <a:rPr lang="bg-BG" altLang="en-US"/>
              <a:pPr>
                <a:defRPr/>
              </a:pPr>
              <a:t>22.6.2024 г.</a:t>
            </a:fld>
            <a:endParaRPr lang="en-GB" altLang="en-US"/>
          </a:p>
          <a:p>
            <a:pPr>
              <a:defRPr/>
            </a:pPr>
            <a:r>
              <a:rPr lang="en-GB" altLang="en-US"/>
              <a:t>Originating Office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492875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Old Lisbon Monuments Overview, a painting by E. Gancheva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6275" y="6492875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8E64D7-BE49-42FD-ADB0-18685CD359F5}" type="slidenum">
              <a:rPr lang="en-GB" altLang="bg-BG"/>
              <a:pPr>
                <a:defRPr/>
              </a:pPr>
              <a:t>‹#›</a:t>
            </a:fld>
            <a:endParaRPr lang="en-GB" altLang="bg-BG"/>
          </a:p>
        </p:txBody>
      </p:sp>
      <p:sp>
        <p:nvSpPr>
          <p:cNvPr id="9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9153525" y="6381750"/>
            <a:ext cx="3430588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460038" y="6324600"/>
            <a:ext cx="2187575" cy="476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ACT - Improving today,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Shaping tomorrow, </a:t>
            </a:r>
          </a:p>
          <a:p>
            <a:pPr>
              <a:defRPr/>
            </a:pPr>
            <a:r>
              <a:rPr lang="en-US" sz="750" b="1" dirty="0">
                <a:solidFill>
                  <a:prstClr val="black"/>
                </a:solidFill>
              </a:rPr>
              <a:t>Bridging the two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461" r:id="rId1"/>
    <p:sldLayoutId id="2147492462" r:id="rId2"/>
    <p:sldLayoutId id="2147492463" r:id="rId3"/>
    <p:sldLayoutId id="2147492464" r:id="rId4"/>
    <p:sldLayoutId id="2147492465" r:id="rId5"/>
    <p:sldLayoutId id="2147492466" r:id="rId6"/>
    <p:sldLayoutId id="2147492467" r:id="rId7"/>
    <p:sldLayoutId id="2147492468" r:id="rId8"/>
    <p:sldLayoutId id="21474924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8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55700" y="274638"/>
            <a:ext cx="1029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238" y="1600200"/>
            <a:ext cx="1134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238" y="6356350"/>
            <a:ext cx="294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ED2199-DE4C-4811-8A81-72076D416BD1}" type="datetime1">
              <a:rPr lang="en-US"/>
              <a:pPr>
                <a:defRPr/>
              </a:pPr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356350"/>
            <a:ext cx="399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1288" y="6356350"/>
            <a:ext cx="2940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A19F090-8185-4595-9A29-59A2C5E1AEB4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  <p:pic>
        <p:nvPicPr>
          <p:cNvPr id="4103" name="Picture 5" descr="Nato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44450"/>
            <a:ext cx="22066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4638"/>
            <a:ext cx="1597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2440" r:id="rId1"/>
    <p:sldLayoutId id="2147492441" r:id="rId2"/>
    <p:sldLayoutId id="2147492442" r:id="rId3"/>
    <p:sldLayoutId id="2147492443" r:id="rId4"/>
    <p:sldLayoutId id="2147492444" r:id="rId5"/>
    <p:sldLayoutId id="2147492445" r:id="rId6"/>
    <p:sldLayoutId id="2147492446" r:id="rId7"/>
    <p:sldLayoutId id="2147492447" r:id="rId8"/>
    <p:sldLayoutId id="2147492448" r:id="rId9"/>
    <p:sldLayoutId id="2147492449" r:id="rId10"/>
    <p:sldLayoutId id="2147492450" r:id="rId11"/>
    <p:sldLayoutId id="2147492451" r:id="rId12"/>
    <p:sldLayoutId id="214749247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nato.int/cps/en/natohq/topics_139182.htm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11" Type="http://schemas.openxmlformats.org/officeDocument/2006/relationships/image" Target="../media/image36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flickr.com/photos/nyng/1666184976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obilc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atobilc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Relationship Id="rId5" Type="http://schemas.openxmlformats.org/officeDocument/2006/relationships/hyperlink" Target="mailto:BILCteam.hrv@gmail.com" TargetMode="External"/><Relationship Id="rId4" Type="http://schemas.openxmlformats.org/officeDocument/2006/relationships/hyperlink" Target="mailto:irena.prpic.djuric@morh.h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900113" y="115888"/>
            <a:ext cx="11593512" cy="1944687"/>
          </a:xfrm>
        </p:spPr>
        <p:txBody>
          <a:bodyPr/>
          <a:lstStyle/>
          <a:p>
            <a:r>
              <a:rPr lang="hr-HR" altLang="sr-Latn-RS" sz="5400" b="1" smtClean="0">
                <a:solidFill>
                  <a:srgbClr val="C00000"/>
                </a:solidFill>
                <a:latin typeface="Arial Black" pitchFamily="34" charset="0"/>
              </a:rPr>
              <a:t>2024 NATO BILC MILITARY TERMINOLOGY CONFERENCE</a:t>
            </a:r>
            <a:endParaRPr lang="en-US" altLang="sr-Latn-RS" sz="5400" b="1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>
          <a:xfrm>
            <a:off x="1574800" y="3602038"/>
            <a:ext cx="9451975" cy="1655762"/>
          </a:xfrm>
        </p:spPr>
        <p:txBody>
          <a:bodyPr/>
          <a:lstStyle/>
          <a:p>
            <a:endParaRPr lang="en-US" altLang="sr-Latn-R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979AF9F-EBF6-448C-A131-D1F116FB0951}" type="slidenum">
              <a:rPr lang="bg-BG" altLang="bg-BG"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bg-BG" altLang="bg-BG" sz="120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7100" y="260350"/>
            <a:ext cx="8505825" cy="955675"/>
          </a:xfrm>
        </p:spPr>
        <p:txBody>
          <a:bodyPr/>
          <a:lstStyle/>
          <a:p>
            <a:pPr eaLnBrk="1" hangingPunct="1"/>
            <a:r>
              <a:rPr lang="en-US" altLang="pl-PL" sz="3600" b="1" smtClean="0">
                <a:solidFill>
                  <a:schemeClr val="accent2"/>
                </a:solidFill>
              </a:rPr>
              <a:t>NATO Language Training Context</a:t>
            </a:r>
            <a:r>
              <a:rPr lang="en-US" altLang="pl-PL" sz="2400" b="1" smtClean="0">
                <a:solidFill>
                  <a:schemeClr val="accent2"/>
                </a:solidFill>
              </a:rPr>
              <a:t/>
            </a:r>
            <a:br>
              <a:rPr lang="en-US" altLang="pl-PL" sz="2400" b="1" smtClean="0">
                <a:solidFill>
                  <a:schemeClr val="accent2"/>
                </a:solidFill>
              </a:rPr>
            </a:br>
            <a:endParaRPr lang="en-US" altLang="pl-PL" sz="2400" smtClean="0">
              <a:solidFill>
                <a:schemeClr val="accent2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9575" y="1981200"/>
            <a:ext cx="10396538" cy="63246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altLang="pl-PL" sz="20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pl-PL" sz="2000" smtClean="0"/>
          </a:p>
          <a:p>
            <a:pPr eaLnBrk="1" hangingPunct="1">
              <a:lnSpc>
                <a:spcPct val="70000"/>
              </a:lnSpc>
            </a:pPr>
            <a:endParaRPr lang="en-US" altLang="pl-PL" sz="2000" smtClean="0"/>
          </a:p>
          <a:p>
            <a:pPr eaLnBrk="1" hangingPunct="1">
              <a:lnSpc>
                <a:spcPct val="70000"/>
              </a:lnSpc>
            </a:pPr>
            <a:endParaRPr lang="en-US" altLang="pl-PL" sz="2000" smtClean="0"/>
          </a:p>
          <a:p>
            <a:pPr eaLnBrk="1" hangingPunct="1">
              <a:lnSpc>
                <a:spcPct val="70000"/>
              </a:lnSpc>
            </a:pPr>
            <a:endParaRPr lang="en-US" altLang="pl-PL" sz="1000" smtClean="0"/>
          </a:p>
          <a:p>
            <a:pPr eaLnBrk="1" hangingPunct="1">
              <a:lnSpc>
                <a:spcPct val="70000"/>
              </a:lnSpc>
            </a:pPr>
            <a:endParaRPr lang="en-US" altLang="pl-PL" sz="1000" smtClean="0"/>
          </a:p>
          <a:p>
            <a:pPr eaLnBrk="1" hangingPunct="1">
              <a:lnSpc>
                <a:spcPct val="70000"/>
              </a:lnSpc>
            </a:pPr>
            <a:endParaRPr lang="en-US" altLang="pl-PL" sz="1000" smtClean="0">
              <a:latin typeface="Garamond" pitchFamily="18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755650" y="1566863"/>
            <a:ext cx="10298113" cy="45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Each nation is responsible for own training &amp; testing program.</a:t>
            </a:r>
          </a:p>
          <a:p>
            <a:pPr marL="0" indent="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	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Training durations vary greatly from nation to nation..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pl-PL" sz="2800" dirty="0" smtClean="0">
              <a:latin typeface="+mn-lt"/>
              <a:cs typeface="Arial" charset="0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No common tests, only a common standard  - STANAG 6001..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pl-PL" sz="2800" dirty="0" smtClean="0">
              <a:latin typeface="+mn-lt"/>
              <a:cs typeface="Arial" charset="0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Nations certify their military with SLPs based on own STANAG - </a:t>
            </a:r>
            <a:r>
              <a:rPr lang="hr-HR" altLang="pl-PL" sz="2800" dirty="0" smtClean="0">
                <a:latin typeface="+mn-lt"/>
                <a:cs typeface="Arial" charset="0"/>
              </a:rPr>
              <a:t>      </a:t>
            </a:r>
            <a:r>
              <a:rPr lang="en-US" altLang="pl-PL" sz="2800" dirty="0" smtClean="0">
                <a:latin typeface="+mn-lt"/>
                <a:cs typeface="Arial" charset="0"/>
              </a:rPr>
              <a:t>based tests…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altLang="pl-PL" sz="2800" dirty="0" smtClean="0">
              <a:latin typeface="+mn-lt"/>
              <a:cs typeface="Arial" charset="0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altLang="pl-PL" sz="2800" dirty="0" smtClean="0">
                <a:latin typeface="+mn-lt"/>
                <a:cs typeface="Arial" charset="0"/>
              </a:rPr>
              <a:t>Some nations have no tests…</a:t>
            </a:r>
            <a:endParaRPr lang="pl-PL" altLang="pl-PL" sz="2800" dirty="0" smtClean="0">
              <a:latin typeface="+mn-lt"/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pl-PL" altLang="pl-PL" sz="2800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pl-PL" altLang="pl-PL" sz="2800" dirty="0" smtClean="0">
                <a:solidFill>
                  <a:schemeClr val="tx2"/>
                </a:solidFill>
                <a:cs typeface="Arial" charset="0"/>
              </a:rPr>
              <a:t>	</a:t>
            </a:r>
            <a:endParaRPr lang="en-US" altLang="pl-PL" sz="2800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n-US" altLang="pl-PL" sz="2800" dirty="0" smtClean="0">
                <a:solidFill>
                  <a:schemeClr val="tx2"/>
                </a:solidFill>
                <a:cs typeface="Arial" charset="0"/>
              </a:rPr>
              <a:t>	</a:t>
            </a:r>
            <a:r>
              <a:rPr lang="en-US" altLang="pl-PL" sz="2800" b="1" dirty="0" smtClean="0">
                <a:solidFill>
                  <a:schemeClr val="tx2"/>
                </a:solidFill>
                <a:cs typeface="Arial" charset="0"/>
              </a:rPr>
              <a:t>					</a:t>
            </a:r>
            <a:endParaRPr lang="en-US" altLang="pl-PL" sz="2800" b="1" dirty="0" smtClean="0">
              <a:solidFill>
                <a:schemeClr val="tx2"/>
              </a:solidFill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530475" y="115888"/>
            <a:ext cx="8135938" cy="635000"/>
          </a:xfrm>
        </p:spPr>
        <p:txBody>
          <a:bodyPr/>
          <a:lstStyle/>
          <a:p>
            <a:pPr>
              <a:defRPr/>
            </a:pPr>
            <a:r>
              <a:rPr lang="en-US" altLang="bg-BG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Major BILC Events</a:t>
            </a:r>
            <a:endParaRPr lang="bg-BG" altLang="bg-BG" sz="3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47650" y="1052513"/>
            <a:ext cx="12106275" cy="5805487"/>
          </a:xfrm>
        </p:spPr>
        <p:txBody>
          <a:bodyPr/>
          <a:lstStyle/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1) NATO BILC Conference </a:t>
            </a:r>
          </a:p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cs typeface="Arial" pitchFamily="34" charset="0"/>
              </a:rPr>
              <a:t>May 2023 was CANCELLED (Istanbul, Turkey)</a:t>
            </a:r>
          </a:p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cs typeface="Arial" pitchFamily="34" charset="0"/>
              </a:rPr>
              <a:t>SC Meeting – held virtually</a:t>
            </a:r>
          </a:p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b="1" i="1" dirty="0" smtClean="0">
                <a:solidFill>
                  <a:srgbClr val="C00000"/>
                </a:solidFill>
                <a:cs typeface="Arial" pitchFamily="34" charset="0"/>
              </a:rPr>
              <a:t>May 1</a:t>
            </a:r>
            <a:r>
              <a:rPr lang="hr-HR" b="1" i="1" dirty="0" smtClean="0">
                <a:solidFill>
                  <a:srgbClr val="C00000"/>
                </a:solidFill>
                <a:cs typeface="Arial" pitchFamily="34" charset="0"/>
              </a:rPr>
              <a:t>3</a:t>
            </a:r>
            <a:r>
              <a:rPr lang="en-US" b="1" i="1" dirty="0" smtClean="0">
                <a:solidFill>
                  <a:srgbClr val="C00000"/>
                </a:solidFill>
                <a:cs typeface="Arial" pitchFamily="34" charset="0"/>
              </a:rPr>
              <a:t> – 1</a:t>
            </a:r>
            <a:r>
              <a:rPr lang="hr-HR" b="1" i="1" dirty="0">
                <a:solidFill>
                  <a:srgbClr val="C00000"/>
                </a:solidFill>
                <a:cs typeface="Arial" pitchFamily="34" charset="0"/>
              </a:rPr>
              <a:t>6</a:t>
            </a:r>
            <a:r>
              <a:rPr lang="en-US" b="1" i="1" dirty="0" smtClean="0">
                <a:solidFill>
                  <a:srgbClr val="C00000"/>
                </a:solidFill>
                <a:cs typeface="Arial" pitchFamily="34" charset="0"/>
              </a:rPr>
              <a:t>, 2024</a:t>
            </a:r>
            <a:r>
              <a:rPr lang="hr-HR" b="1" i="1" dirty="0" smtClean="0">
                <a:solidFill>
                  <a:srgbClr val="C00000"/>
                </a:solidFill>
                <a:cs typeface="Arial" pitchFamily="34" charset="0"/>
              </a:rPr>
              <a:t>, to be hosted by </a:t>
            </a:r>
            <a:r>
              <a:rPr lang="en-US" b="1" i="1" dirty="0" smtClean="0">
                <a:solidFill>
                  <a:srgbClr val="C00000"/>
                </a:solidFill>
                <a:cs typeface="Arial" pitchFamily="34" charset="0"/>
              </a:rPr>
              <a:t>Vienna, Austria</a:t>
            </a:r>
            <a:endParaRPr lang="hr-HR" b="1" i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r-HR" b="1" i="1" dirty="0" err="1" smtClean="0">
                <a:solidFill>
                  <a:srgbClr val="C00000"/>
                </a:solidFill>
              </a:rPr>
              <a:t>Theme</a:t>
            </a:r>
            <a:r>
              <a:rPr lang="hr-HR" b="1" i="1" dirty="0" smtClean="0">
                <a:solidFill>
                  <a:srgbClr val="C00000"/>
                </a:solidFill>
              </a:rPr>
              <a:t>: </a:t>
            </a:r>
            <a:r>
              <a:rPr lang="en-US" b="1" i="1" dirty="0" smtClean="0">
                <a:solidFill>
                  <a:srgbClr val="C00000"/>
                </a:solidFill>
              </a:rPr>
              <a:t>“ZEITENWENDE</a:t>
            </a:r>
            <a:r>
              <a:rPr lang="en-US" b="1" i="1" dirty="0">
                <a:solidFill>
                  <a:srgbClr val="C00000"/>
                </a:solidFill>
              </a:rPr>
              <a:t>”: </a:t>
            </a:r>
            <a:r>
              <a:rPr lang="en-US" b="1" i="1" dirty="0" smtClean="0">
                <a:solidFill>
                  <a:srgbClr val="C00000"/>
                </a:solidFill>
              </a:rPr>
              <a:t>Adapting Language Policy </a:t>
            </a:r>
            <a:r>
              <a:rPr lang="hr-HR" b="1" i="1" dirty="0" smtClean="0">
                <a:solidFill>
                  <a:srgbClr val="C00000"/>
                </a:solidFill>
              </a:rPr>
              <a:t>a</a:t>
            </a:r>
            <a:r>
              <a:rPr lang="en-US" b="1" i="1" dirty="0" err="1" smtClean="0">
                <a:solidFill>
                  <a:srgbClr val="C00000"/>
                </a:solidFill>
              </a:rPr>
              <a:t>nd</a:t>
            </a:r>
            <a:r>
              <a:rPr lang="en-US" b="1" i="1" dirty="0" smtClean="0">
                <a:solidFill>
                  <a:srgbClr val="C00000"/>
                </a:solidFill>
              </a:rPr>
              <a:t> Training Strategies </a:t>
            </a:r>
            <a:r>
              <a:rPr lang="hr-HR" b="1" i="1" dirty="0" smtClean="0">
                <a:solidFill>
                  <a:srgbClr val="C00000"/>
                </a:solidFill>
              </a:rPr>
              <a:t>t</a:t>
            </a:r>
            <a:r>
              <a:rPr lang="en-US" b="1" i="1" dirty="0" smtClean="0">
                <a:solidFill>
                  <a:srgbClr val="C00000"/>
                </a:solidFill>
              </a:rPr>
              <a:t>o Meet New Requirements”</a:t>
            </a:r>
            <a:endParaRPr lang="hr-HR" b="1" i="1" dirty="0" smtClean="0">
              <a:solidFill>
                <a:srgbClr val="C00000"/>
              </a:solidFill>
            </a:endParaRPr>
          </a:p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hr-HR" b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2) NATO BILC Professional Development Seminar </a:t>
            </a:r>
          </a:p>
          <a:p>
            <a:pPr marL="0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cs typeface="Arial" pitchFamily="34" charset="0"/>
              </a:rPr>
              <a:t>October </a:t>
            </a:r>
            <a:r>
              <a:rPr lang="hr-HR" dirty="0" smtClean="0">
                <a:cs typeface="Arial" pitchFamily="34" charset="0"/>
              </a:rPr>
              <a:t>16 – 19, </a:t>
            </a:r>
            <a:r>
              <a:rPr lang="en-US" dirty="0" smtClean="0">
                <a:cs typeface="Arial" pitchFamily="34" charset="0"/>
              </a:rPr>
              <a:t>2023, hosted by Baku, Azerbaijan 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2800" dirty="0" smtClean="0">
                <a:cs typeface="Arial" pitchFamily="34" charset="0"/>
              </a:rPr>
              <a:t>Theme: </a:t>
            </a:r>
            <a:r>
              <a:rPr lang="en-US" sz="2800" i="1" dirty="0" smtClean="0">
                <a:cs typeface="Arial" pitchFamily="34" charset="0"/>
              </a:rPr>
              <a:t>″</a:t>
            </a:r>
            <a:r>
              <a:rPr lang="en-US" sz="2800" i="1" dirty="0" smtClean="0"/>
              <a:t>Language Teaching Theory and the Teaching Practice: Are They Always in Synch?”</a:t>
            </a:r>
            <a:endParaRPr lang="hr-HR" sz="2800" i="1" dirty="0" smtClean="0"/>
          </a:p>
          <a:p>
            <a:pPr marL="0" indent="0" algn="just">
              <a:buFont typeface="Arial" charset="0"/>
              <a:buNone/>
              <a:defRPr/>
            </a:pPr>
            <a:r>
              <a:rPr lang="hr-HR" sz="2800" b="1" i="1" dirty="0" smtClean="0">
                <a:solidFill>
                  <a:srgbClr val="C00000"/>
                </a:solidFill>
              </a:rPr>
              <a:t>October 14 – 17,2024, to be hosted by Prague, Czech Republic</a:t>
            </a:r>
            <a:endParaRPr lang="en-US" sz="2800" b="1" i="1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 marL="813357" lvl="2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sz="2700" b="1" i="1" dirty="0">
              <a:latin typeface="Arial" pitchFamily="34" charset="0"/>
              <a:cs typeface="Arial" pitchFamily="34" charset="0"/>
            </a:endParaRPr>
          </a:p>
          <a:p>
            <a:pPr marL="417253" lvl="1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hr-HR" sz="2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r-HR" altLang="bg-BG" sz="3400" dirty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r-HR" altLang="bg-BG" sz="3400" dirty="0">
              <a:latin typeface="Arial" charset="0"/>
              <a:cs typeface="Arial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hr-HR" altLang="bg-BG" sz="3400" dirty="0">
              <a:latin typeface="Arial" charset="0"/>
              <a:cs typeface="Arial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bg-BG" altLang="bg-BG" sz="3400" dirty="0">
              <a:latin typeface="Arial" charset="0"/>
              <a:cs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98697-01AD-48F0-B694-58949782BB27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NATO BILC Professional Development Seminar (October 16 – 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19, 2023)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EB55D8-E284-45E1-A20C-D626842DFDCE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5844" name="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238" y="908720"/>
            <a:ext cx="12747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C:\Users\iprpicdj\Desktop\Opening remarks\baku-city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431">
            <a:off x="8831263" y="4581525"/>
            <a:ext cx="2868612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075" y="2636838"/>
            <a:ext cx="7964488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What does it take to design a good LSP/ESP course: the importance of needs analysis in LSP/ESP course design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Principles of successful integration of general and LSP/ESP content and its assessment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Frameworks for evaluating the success of language programmes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Authenticity in curricula and test design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Interlinks between language, culture and training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Student perceptions of effective teaching practices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Language teaching theory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Enhancing teacher competence and performance through professional development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Native versus non-native teachers</a:t>
            </a:r>
            <a:endParaRPr lang="hr-HR" sz="2000" dirty="0">
              <a:latin typeface="+mn-lt"/>
              <a:cs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latin typeface="+mn-lt"/>
                <a:cs typeface="Arial" charset="0"/>
              </a:rPr>
              <a:t>Using technology tools to enhance instruction</a:t>
            </a:r>
            <a:endParaRPr lang="hr-HR" sz="2000" dirty="0">
              <a:latin typeface="+mn-lt"/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GB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Teaching Theory and the Teaching Practice: Are They Always in Synch?</a:t>
            </a:r>
            <a:endParaRPr lang="hr-H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35848" name="Picture 5" descr="C:\Users\iprpicdj\Desktop\Opening remarks\giz-galasi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613709"/>
            <a:ext cx="30892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altLang="sr-Latn-RS" b="1" smtClean="0">
                <a:solidFill>
                  <a:srgbClr val="C00000"/>
                </a:solidFill>
                <a:cs typeface="Arial" pitchFamily="34" charset="0"/>
              </a:rPr>
              <a:t>3) NATO </a:t>
            </a:r>
            <a:r>
              <a:rPr lang="en-US" altLang="sr-Latn-RS" b="1" smtClean="0">
                <a:solidFill>
                  <a:srgbClr val="C00000"/>
                </a:solidFill>
                <a:cs typeface="Arial" pitchFamily="34" charset="0"/>
              </a:rPr>
              <a:t>BILC </a:t>
            </a:r>
            <a:r>
              <a:rPr lang="hr-HR" altLang="sr-Latn-RS" b="1" smtClean="0">
                <a:solidFill>
                  <a:srgbClr val="C00000"/>
                </a:solidFill>
                <a:cs typeface="Arial" pitchFamily="34" charset="0"/>
              </a:rPr>
              <a:t>STANAG 6001 Testing Workshop</a:t>
            </a:r>
          </a:p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altLang="sr-Latn-RS" smtClean="0">
                <a:cs typeface="Arial" pitchFamily="34" charset="0"/>
              </a:rPr>
              <a:t>September 5 – 7, 2023, </a:t>
            </a:r>
            <a:r>
              <a:rPr lang="en-US" altLang="sr-Latn-RS" smtClean="0">
                <a:cs typeface="Arial" pitchFamily="34" charset="0"/>
              </a:rPr>
              <a:t> hosted by </a:t>
            </a:r>
            <a:r>
              <a:rPr lang="hr-HR" altLang="sr-Latn-RS" smtClean="0">
                <a:cs typeface="Arial" pitchFamily="34" charset="0"/>
              </a:rPr>
              <a:t>Riga, Latvia</a:t>
            </a:r>
            <a:r>
              <a:rPr lang="en-US" altLang="sr-Latn-RS" smtClean="0">
                <a:cs typeface="Arial" pitchFamily="34" charset="0"/>
              </a:rPr>
              <a:t> </a:t>
            </a:r>
            <a:endParaRPr lang="hr-HR" altLang="sr-Latn-RS" smtClean="0">
              <a:cs typeface="Arial" pitchFamily="34" charset="0"/>
            </a:endParaRPr>
          </a:p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altLang="sr-Latn-RS" smtClean="0">
                <a:cs typeface="Arial" pitchFamily="34" charset="0"/>
              </a:rPr>
              <a:t>Theme: </a:t>
            </a:r>
            <a:r>
              <a:rPr lang="en-US" altLang="sr-Latn-RS" smtClean="0">
                <a:cs typeface="Arial" pitchFamily="34" charset="0"/>
              </a:rPr>
              <a:t>“Furthering the Validity Argument by Keeping Pace with Technological Developments</a:t>
            </a:r>
            <a:r>
              <a:rPr lang="hr-HR" altLang="sr-Latn-RS" smtClean="0">
                <a:cs typeface="Arial" pitchFamily="34" charset="0"/>
              </a:rPr>
              <a:t>”</a:t>
            </a:r>
          </a:p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altLang="sr-Latn-RS" b="1" i="1" smtClean="0">
                <a:solidFill>
                  <a:srgbClr val="C00000"/>
                </a:solidFill>
                <a:cs typeface="Arial" pitchFamily="34" charset="0"/>
              </a:rPr>
              <a:t>September 3 – 5, 2024, to be hosted by Bergen, Norway</a:t>
            </a:r>
          </a:p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endParaRPr lang="hr-HR" altLang="sr-Latn-RS" b="1" smtClean="0">
              <a:solidFill>
                <a:srgbClr val="7030A0"/>
              </a:solidFill>
              <a:cs typeface="Arial" pitchFamily="34" charset="0"/>
            </a:endParaRPr>
          </a:p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r-HR" altLang="sr-Latn-RS" b="1" smtClean="0">
                <a:solidFill>
                  <a:srgbClr val="C00000"/>
                </a:solidFill>
                <a:cs typeface="Arial" pitchFamily="34" charset="0"/>
              </a:rPr>
              <a:t>4) NATO </a:t>
            </a:r>
            <a:r>
              <a:rPr lang="en-US" altLang="sr-Latn-RS" b="1" smtClean="0">
                <a:solidFill>
                  <a:srgbClr val="C00000"/>
                </a:solidFill>
                <a:cs typeface="Arial" pitchFamily="34" charset="0"/>
              </a:rPr>
              <a:t>BILC </a:t>
            </a:r>
            <a:r>
              <a:rPr lang="hr-HR" altLang="sr-Latn-RS" b="1" smtClean="0">
                <a:solidFill>
                  <a:srgbClr val="C00000"/>
                </a:solidFill>
                <a:cs typeface="Arial" pitchFamily="34" charset="0"/>
              </a:rPr>
              <a:t>Military Terminology </a:t>
            </a:r>
            <a:r>
              <a:rPr lang="en-US" altLang="sr-Latn-RS" b="1" smtClean="0">
                <a:solidFill>
                  <a:srgbClr val="C00000"/>
                </a:solidFill>
                <a:cs typeface="Arial" pitchFamily="34" charset="0"/>
              </a:rPr>
              <a:t>Conference </a:t>
            </a:r>
            <a:endParaRPr lang="hr-HR" altLang="sr-Latn-RS" b="1" smtClean="0">
              <a:solidFill>
                <a:srgbClr val="C00000"/>
              </a:solidFill>
              <a:cs typeface="Arial" pitchFamily="34" charset="0"/>
            </a:endParaRPr>
          </a:p>
          <a:p>
            <a:pPr marL="0" lvl="1" indent="0"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sr-Latn-RS" b="1" i="1" smtClean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hr-HR" altLang="sr-Latn-RS" b="1" i="1" smtClean="0">
                <a:solidFill>
                  <a:srgbClr val="C00000"/>
                </a:solidFill>
                <a:cs typeface="Arial" pitchFamily="34" charset="0"/>
              </a:rPr>
              <a:t>ie</a:t>
            </a:r>
            <a:r>
              <a:rPr lang="en-US" altLang="sr-Latn-RS" b="1" i="1" smtClean="0">
                <a:solidFill>
                  <a:srgbClr val="C00000"/>
                </a:solidFill>
                <a:cs typeface="Arial" pitchFamily="34" charset="0"/>
              </a:rPr>
              <a:t>nn</a:t>
            </a:r>
            <a:r>
              <a:rPr lang="hr-HR" altLang="sr-Latn-RS" b="1" i="1" smtClean="0">
                <a:solidFill>
                  <a:srgbClr val="C00000"/>
                </a:solidFill>
                <a:cs typeface="Arial" pitchFamily="34" charset="0"/>
              </a:rPr>
              <a:t>i</a:t>
            </a:r>
            <a:r>
              <a:rPr lang="en-US" altLang="sr-Latn-RS" b="1" i="1" smtClean="0">
                <a:solidFill>
                  <a:srgbClr val="C00000"/>
                </a:solidFill>
                <a:cs typeface="Arial" pitchFamily="34" charset="0"/>
              </a:rPr>
              <a:t>al event, April </a:t>
            </a:r>
            <a:r>
              <a:rPr lang="hr-HR" altLang="sr-Latn-RS" b="1" i="1" smtClean="0">
                <a:solidFill>
                  <a:srgbClr val="C00000"/>
                </a:solidFill>
                <a:cs typeface="Arial" pitchFamily="34" charset="0"/>
              </a:rPr>
              <a:t>8 – 12, </a:t>
            </a:r>
            <a:r>
              <a:rPr lang="en-US" altLang="sr-Latn-RS" b="1" i="1" smtClean="0">
                <a:solidFill>
                  <a:srgbClr val="C00000"/>
                </a:solidFill>
                <a:cs typeface="Arial" pitchFamily="34" charset="0"/>
              </a:rPr>
              <a:t>2024</a:t>
            </a:r>
            <a:r>
              <a:rPr lang="hr-HR" altLang="sr-Latn-RS" b="1" i="1" smtClean="0">
                <a:solidFill>
                  <a:srgbClr val="C00000"/>
                </a:solidFill>
                <a:cs typeface="Arial" pitchFamily="34" charset="0"/>
              </a:rPr>
              <a:t>, to be hosted by Stockholm, Sweden</a:t>
            </a:r>
            <a:endParaRPr lang="en-US" altLang="sr-Latn-RS" b="1" i="1" smtClean="0">
              <a:solidFill>
                <a:srgbClr val="C00000"/>
              </a:solidFill>
              <a:cs typeface="Arial" pitchFamily="34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altLang="sr-Latn-RS" sz="2800" b="1" i="1" smtClean="0">
                <a:solidFill>
                  <a:srgbClr val="C00000"/>
                </a:solidFill>
                <a:cs typeface="Arial" pitchFamily="34" charset="0"/>
              </a:rPr>
              <a:t>Theme: “Terminology Management in the 21</a:t>
            </a:r>
            <a:r>
              <a:rPr lang="en-US" altLang="sr-Latn-RS" sz="2800" b="1" i="1" baseline="30000" smtClean="0">
                <a:solidFill>
                  <a:srgbClr val="C00000"/>
                </a:solidFill>
                <a:cs typeface="Arial" pitchFamily="34" charset="0"/>
              </a:rPr>
              <a:t>st</a:t>
            </a:r>
            <a:r>
              <a:rPr lang="en-US" altLang="sr-Latn-RS" sz="2800" b="1" i="1" smtClean="0">
                <a:solidFill>
                  <a:srgbClr val="C00000"/>
                </a:solidFill>
                <a:cs typeface="Arial" pitchFamily="34" charset="0"/>
              </a:rPr>
              <a:t> Century”</a:t>
            </a:r>
            <a:endParaRPr lang="hr-HR" altLang="sr-Latn-RS" sz="2800" b="1" i="1" smtClean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hr-HR" altLang="sr-Latn-R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953033-4624-4F7B-8438-ED4BECA6CF27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4000" b="1" dirty="0" smtClean="0">
                <a:solidFill>
                  <a:prstClr val="black"/>
                </a:solidFill>
                <a:latin typeface="+mn-lt"/>
              </a:rPr>
              <a:t>2023 NATO BILC</a:t>
            </a:r>
            <a:r>
              <a:rPr lang="en-US" sz="4000" b="1" dirty="0">
                <a:solidFill>
                  <a:prstClr val="black"/>
                </a:solidFill>
                <a:latin typeface="+mn-lt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+mn-lt"/>
              </a:rPr>
            </a:br>
            <a:r>
              <a:rPr lang="en-US" sz="4000" b="1" dirty="0">
                <a:solidFill>
                  <a:prstClr val="black"/>
                </a:solidFill>
                <a:latin typeface="+mn-lt"/>
              </a:rPr>
              <a:t>STANAG 6001 Testing Workshop</a:t>
            </a:r>
            <a:r>
              <a:rPr lang="en-US" altLang="sl-SI" sz="4000" b="1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2875"/>
            <a:ext cx="11341100" cy="4810125"/>
          </a:xfrm>
        </p:spPr>
        <p:txBody>
          <a:bodyPr/>
          <a:lstStyle/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2800" b="1" dirty="0" smtClean="0">
                <a:solidFill>
                  <a:prstClr val="black"/>
                </a:solidFill>
              </a:rPr>
              <a:t>Riga, LATVIA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2800" b="1" dirty="0" smtClean="0">
                <a:solidFill>
                  <a:prstClr val="black"/>
                </a:solidFill>
              </a:rPr>
              <a:t>5 – 7 September, 2023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Furthering the Validity Argument by Keeping Pace with Technological Developments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Norming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Shared Item Bank accomplishments and practices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Utilizing AI and </a:t>
            </a:r>
            <a:r>
              <a:rPr lang="en-US" sz="2400" dirty="0" err="1">
                <a:solidFill>
                  <a:prstClr val="black"/>
                </a:solidFill>
              </a:rPr>
              <a:t>ChatGPT</a:t>
            </a:r>
            <a:r>
              <a:rPr lang="en-US" sz="2400" dirty="0">
                <a:solidFill>
                  <a:prstClr val="black"/>
                </a:solidFill>
              </a:rPr>
              <a:t> for test development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Neoclassical Statistical Analysis  and IRT Models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Test development and administration  in the digital age </a:t>
            </a:r>
            <a:endParaRPr lang="hr-HR" sz="2400" dirty="0" smtClean="0">
              <a:solidFill>
                <a:prstClr val="black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2400" dirty="0">
                <a:solidFill>
                  <a:prstClr val="black"/>
                </a:solidFill>
              </a:rPr>
              <a:t> </a:t>
            </a:r>
            <a:r>
              <a:rPr lang="hr-HR" sz="2400" dirty="0" smtClean="0">
                <a:solidFill>
                  <a:prstClr val="black"/>
                </a:solidFill>
              </a:rPr>
              <a:t>   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testing writing, authenticity)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27289B-6B7A-410E-A04F-49E3589FE993}" type="slidenum">
              <a:rPr lang="en-US" altLang="lt-LT" sz="1400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lt-LT" sz="1400">
              <a:cs typeface="+mn-cs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789363"/>
            <a:ext cx="3944937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5" descr="C:\Users\ginta.lauva-treide\AppData\Local\Microsoft\Windows\INetCache\Content.MSO\5F5C4C61.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1125538"/>
            <a:ext cx="20716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2520950" y="381000"/>
            <a:ext cx="9136063" cy="8001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kern="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20950" y="228600"/>
            <a:ext cx="7956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accent2"/>
                </a:solidFill>
              </a:rPr>
              <a:t>Who Attends BILC Conferences and Seminars?</a:t>
            </a:r>
            <a:endParaRPr lang="en-CA" altLang="pl-PL" sz="3200" b="1" kern="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5463" y="990600"/>
            <a:ext cx="7980362" cy="49593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en-US" sz="2800" kern="0" dirty="0" smtClean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 smtClean="0">
                <a:solidFill>
                  <a:schemeClr val="tx1"/>
                </a:solidFill>
              </a:rPr>
              <a:t>Ministry level policy people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 smtClean="0">
                <a:solidFill>
                  <a:schemeClr val="tx1"/>
                </a:solidFill>
              </a:rPr>
              <a:t>Commandants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 smtClean="0">
                <a:solidFill>
                  <a:schemeClr val="tx1"/>
                </a:solidFill>
              </a:rPr>
              <a:t>School Directors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 smtClean="0">
                <a:solidFill>
                  <a:schemeClr val="tx1"/>
                </a:solidFill>
              </a:rPr>
              <a:t>Department Chairs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 smtClean="0">
                <a:solidFill>
                  <a:schemeClr val="tx1"/>
                </a:solidFill>
              </a:rPr>
              <a:t>Testing experts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 smtClean="0">
                <a:solidFill>
                  <a:schemeClr val="tx1"/>
                </a:solidFill>
              </a:rPr>
              <a:t>Curriculum developers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 smtClean="0">
                <a:solidFill>
                  <a:schemeClr val="tx1"/>
                </a:solidFill>
              </a:rPr>
              <a:t>Classroom teachers in many languages</a:t>
            </a:r>
            <a:endParaRPr lang="hr-HR" altLang="en-US" sz="2800" kern="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hr-HR" altLang="en-US" sz="2800" kern="0" dirty="0" smtClean="0">
                <a:solidFill>
                  <a:schemeClr val="tx1"/>
                </a:solidFill>
              </a:rPr>
              <a:t>Terminologists, translators/interpreters</a:t>
            </a:r>
            <a:endParaRPr lang="en-US" altLang="en-US" sz="2800" kern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en-US" sz="2800" kern="0" dirty="0" smtClean="0">
                <a:solidFill>
                  <a:srgbClr val="0000FF"/>
                </a:solidFill>
              </a:rPr>
              <a:t>= Blend of civ &amp; mil</a:t>
            </a:r>
          </a:p>
          <a:p>
            <a:pPr>
              <a:defRPr/>
            </a:pPr>
            <a:endParaRPr lang="en-US" altLang="en-US" sz="2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17875B-38FA-4BFC-A5D8-27AB9BFF4296}" type="slidenum">
              <a:rPr lang="en-US" altLang="en-US" sz="170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70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/>
          </p:cNvSpPr>
          <p:nvPr>
            <p:ph type="title" idx="4294967295"/>
          </p:nvPr>
        </p:nvSpPr>
        <p:spPr>
          <a:xfrm>
            <a:off x="1416050" y="115888"/>
            <a:ext cx="9871075" cy="1044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BILC Professional Development </a:t>
            </a:r>
            <a:b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Programme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in Partnership Cooperation Menu </a:t>
            </a:r>
            <a:b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(PCM. </a:t>
            </a:r>
            <a:r>
              <a:rPr lang="en-US" alt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i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. e. ACT-sponsored BILC courses)</a:t>
            </a:r>
          </a:p>
        </p:txBody>
      </p:sp>
      <p:sp>
        <p:nvSpPr>
          <p:cNvPr id="15363" name="Rectangle 3">
            <a:extLst/>
          </p:cNvPr>
          <p:cNvSpPr>
            <a:spLocks noChangeArrowheads="1"/>
          </p:cNvSpPr>
          <p:nvPr/>
        </p:nvSpPr>
        <p:spPr bwMode="auto">
          <a:xfrm>
            <a:off x="136525" y="1341438"/>
            <a:ext cx="12007850" cy="518318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110755" tIns="55377" rIns="110755" bIns="55377"/>
          <a:lstStyle/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Language Testing Seminars </a:t>
            </a:r>
            <a:r>
              <a:rPr lang="en-US" sz="3000" dirty="0">
                <a:latin typeface="+mn-lt"/>
              </a:rPr>
              <a:t>(conducted at PLTCE):</a:t>
            </a:r>
          </a:p>
          <a:p>
            <a:pPr marL="969107" lvl="1" indent="-415331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Language Testing Seminar, ACT.647, 2 weeks; </a:t>
            </a:r>
          </a:p>
          <a:p>
            <a:pPr marL="969107" lvl="1" indent="-415331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Advanced Language Testing Seminar, ACT.658, 3 weeks; </a:t>
            </a:r>
          </a:p>
          <a:p>
            <a:pPr marL="969107" lvl="1" indent="-415331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Language Standards and Assessment</a:t>
            </a:r>
            <a:r>
              <a:rPr lang="hr-HR" sz="3000" dirty="0">
                <a:solidFill>
                  <a:prstClr val="black"/>
                </a:solidFill>
                <a:latin typeface="+mn-lt"/>
              </a:rPr>
              <a:t> Seminar</a:t>
            </a:r>
            <a:r>
              <a:rPr lang="en-US" sz="3000" dirty="0">
                <a:solidFill>
                  <a:prstClr val="black"/>
                </a:solidFill>
                <a:latin typeface="+mn-lt"/>
              </a:rPr>
              <a:t>, ACT.648, 2 weeks.</a:t>
            </a:r>
          </a:p>
          <a:p>
            <a:pPr marL="969107" lvl="1" indent="-41533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BILC Methodology Workshops</a:t>
            </a:r>
          </a:p>
          <a:p>
            <a:pPr marL="899885" lvl="1" indent="-346110" algn="just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English Teaching Faculty Development Workshop “Teaching Speaking and Writing for Military Purposes”, ACT.659, 2 weeks. Conducted at 3 PTECs PLTCE, Bulgaria and Slovenia.            </a:t>
            </a:r>
          </a:p>
          <a:p>
            <a:pPr marL="413409" lvl="1" algn="just">
              <a:spcBef>
                <a:spcPts val="1453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Facilitators: </a:t>
            </a:r>
            <a:r>
              <a:rPr lang="en-US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BILC teaching &amp; testing experts from 24 nations.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13409"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prstClr val="black"/>
                </a:solidFill>
                <a:latin typeface="+mn-lt"/>
              </a:rPr>
              <a:t>			</a:t>
            </a:r>
          </a:p>
          <a:p>
            <a:pPr marL="413409" lvl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969107" lvl="1" indent="-41533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969107" lvl="1" indent="-415331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10569575" cy="1104900"/>
          </a:xfrm>
        </p:spPr>
        <p:txBody>
          <a:bodyPr/>
          <a:lstStyle/>
          <a:p>
            <a:pPr eaLnBrk="1" hangingPunct="1"/>
            <a:r>
              <a:rPr lang="hr-HR" altLang="pl-PL" sz="3200" b="1" smtClean="0">
                <a:solidFill>
                  <a:schemeClr val="accent2"/>
                </a:solidFill>
              </a:rPr>
              <a:t>SUPPORT TO PARTNER NATIONS</a:t>
            </a:r>
            <a:endParaRPr lang="en-CA" altLang="pl-PL" sz="3200" b="1" smtClean="0">
              <a:solidFill>
                <a:schemeClr val="accent2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4325" y="1566863"/>
            <a:ext cx="12287250" cy="556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r-HR" altLang="sr-Latn-RS" b="1" smtClean="0">
                <a:solidFill>
                  <a:srgbClr val="C00000"/>
                </a:solidFill>
                <a:cs typeface="Arial" pitchFamily="34" charset="0"/>
              </a:rPr>
              <a:t>DEEP – Defence Education  Enhancement Programme</a:t>
            </a:r>
          </a:p>
          <a:p>
            <a:pPr algn="just">
              <a:buFont typeface="Arial" pitchFamily="34" charset="0"/>
              <a:buNone/>
            </a:pPr>
            <a:r>
              <a:rPr lang="hr-HR" altLang="sr-Latn-RS" smtClean="0">
                <a:cs typeface="Arial" pitchFamily="34" charset="0"/>
              </a:rPr>
              <a:t>(</a:t>
            </a:r>
            <a:r>
              <a:rPr lang="en-US" altLang="sr-Latn-RS" smtClean="0">
                <a:cs typeface="Arial" pitchFamily="34" charset="0"/>
                <a:hlinkClick r:id="rId3"/>
              </a:rPr>
              <a:t>https://www.nato.int/cps/en/natohq/topics_139182.htm</a:t>
            </a:r>
            <a:r>
              <a:rPr lang="hr-HR" altLang="sr-Latn-RS" smtClean="0">
                <a:cs typeface="Arial" pitchFamily="34" charset="0"/>
              </a:rPr>
              <a:t>) </a:t>
            </a:r>
          </a:p>
          <a:p>
            <a:pPr algn="just" eaLnBrk="1" hangingPunct="1">
              <a:spcBef>
                <a:spcPts val="450"/>
              </a:spcBef>
              <a:spcAft>
                <a:spcPts val="450"/>
              </a:spcAft>
              <a:buFontTx/>
              <a:buChar char="•"/>
            </a:pPr>
            <a:r>
              <a:rPr lang="en-GB" altLang="sr-Latn-RS" smtClean="0">
                <a:solidFill>
                  <a:srgbClr val="000000"/>
                </a:solidFill>
                <a:cs typeface="Arial" pitchFamily="34" charset="0"/>
              </a:rPr>
              <a:t>English is NATO’s operational language</a:t>
            </a:r>
          </a:p>
          <a:p>
            <a:pPr algn="just" eaLnBrk="1" hangingPunct="1">
              <a:spcBef>
                <a:spcPts val="450"/>
              </a:spcBef>
              <a:spcAft>
                <a:spcPts val="450"/>
              </a:spcAft>
              <a:buFontTx/>
              <a:buChar char="•"/>
            </a:pPr>
            <a:r>
              <a:rPr lang="en-GB" altLang="sr-Latn-RS" smtClean="0">
                <a:solidFill>
                  <a:srgbClr val="000000"/>
                </a:solidFill>
                <a:cs typeface="Arial" pitchFamily="34" charset="0"/>
              </a:rPr>
              <a:t>Many DEEP military educational  institutions have language programs</a:t>
            </a:r>
          </a:p>
          <a:p>
            <a:pPr algn="just" eaLnBrk="1" hangingPunct="1">
              <a:spcBef>
                <a:spcPts val="450"/>
              </a:spcBef>
              <a:spcAft>
                <a:spcPts val="450"/>
              </a:spcAft>
              <a:buFontTx/>
              <a:buChar char="•"/>
            </a:pPr>
            <a:r>
              <a:rPr lang="en-GB" altLang="sr-Latn-RS" smtClean="0">
                <a:solidFill>
                  <a:srgbClr val="000000"/>
                </a:solidFill>
                <a:cs typeface="Arial" pitchFamily="34" charset="0"/>
              </a:rPr>
              <a:t>BILC is ready to continue to support DEEP</a:t>
            </a:r>
          </a:p>
          <a:p>
            <a:pPr algn="just">
              <a:buFont typeface="Arial" pitchFamily="34" charset="0"/>
              <a:buNone/>
            </a:pPr>
            <a:endParaRPr lang="hr-HR" altLang="sr-Latn-RS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CA" altLang="pl-PL" sz="1800" smtClean="0">
                <a:cs typeface="Arial" pitchFamily="34" charset="0"/>
              </a:rPr>
              <a:t>	</a:t>
            </a:r>
            <a:endParaRPr lang="en-CA" altLang="pl-PL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pl-PL" sz="240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CA" altLang="pl-PL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smtClean="0"/>
              <a:t>	</a:t>
            </a:r>
            <a:endParaRPr lang="en-CA" altLang="en-US" sz="2400" b="1" u="sng" smtClean="0"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CA" altLang="pl-PL" sz="2400" b="1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8172995" y="4509120"/>
          <a:ext cx="3128243" cy="204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32025" y="274638"/>
            <a:ext cx="8461375" cy="777875"/>
          </a:xfrm>
        </p:spPr>
        <p:txBody>
          <a:bodyPr/>
          <a:lstStyle/>
          <a:p>
            <a:pPr>
              <a:defRPr/>
            </a:pP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support to DEEP </a:t>
            </a:r>
            <a:b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 2023 – March 2024</a:t>
            </a:r>
            <a:endParaRPr lang="en-US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95300" y="1270000"/>
            <a:ext cx="11341100" cy="4894263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hr-H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ARMENIA</a:t>
            </a:r>
            <a:r>
              <a:rPr lang="hr-HR" altLang="en-US" sz="2400" dirty="0" smtClean="0"/>
              <a:t>  </a:t>
            </a:r>
            <a:r>
              <a:rPr lang="en-US" sz="2400" dirty="0"/>
              <a:t> </a:t>
            </a:r>
            <a:endParaRPr lang="hr-HR" sz="2400" dirty="0"/>
          </a:p>
          <a:p>
            <a:pPr marL="465150" lvl="1" indent="0" algn="just">
              <a:buFont typeface="Arial" charset="0"/>
              <a:buNone/>
              <a:defRPr/>
            </a:pPr>
            <a:r>
              <a:rPr lang="sl-SI" sz="2400" b="1" dirty="0" smtClean="0"/>
              <a:t>Development </a:t>
            </a:r>
            <a:r>
              <a:rPr lang="sl-SI" sz="2400" b="1" dirty="0"/>
              <a:t>of language training and testing capacity</a:t>
            </a:r>
            <a:endParaRPr lang="en-US" sz="2400" b="1" dirty="0"/>
          </a:p>
          <a:p>
            <a:pPr marL="0" indent="0" algn="just">
              <a:buFont typeface="Arial" charset="0"/>
              <a:buNone/>
              <a:defRPr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AZERBAIJAN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altLang="en-US" sz="2400" b="1" dirty="0" smtClean="0"/>
              <a:t>Support </a:t>
            </a:r>
            <a:r>
              <a:rPr lang="en-US" altLang="en-US" sz="2400" b="1" dirty="0"/>
              <a:t>for STANAG 6001 testers </a:t>
            </a:r>
            <a:r>
              <a:rPr lang="hr-HR" altLang="en-US" sz="2400" b="1" dirty="0" err="1"/>
              <a:t>and</a:t>
            </a:r>
            <a:r>
              <a:rPr lang="hr-HR" altLang="en-US" sz="2400" b="1" dirty="0"/>
              <a:t> </a:t>
            </a:r>
            <a:r>
              <a:rPr lang="hr-HR" altLang="en-US" sz="2400" b="1" dirty="0" err="1"/>
              <a:t>teachers</a:t>
            </a:r>
            <a:r>
              <a:rPr lang="hr-HR" altLang="en-US" sz="2400" b="1" dirty="0"/>
              <a:t>  </a:t>
            </a:r>
            <a:r>
              <a:rPr lang="en-US" altLang="en-US" sz="2400" b="1" dirty="0"/>
              <a:t>on test development</a:t>
            </a:r>
            <a:endParaRPr lang="hr-HR" altLang="en-US" sz="2400" b="1" dirty="0"/>
          </a:p>
          <a:p>
            <a:pPr algn="just">
              <a:buFont typeface="Arial" charset="0"/>
              <a:buChar char="•"/>
              <a:defRPr/>
            </a:pP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BOSNIA AND HERZEGOVINA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sz="2400" b="1" dirty="0" smtClean="0"/>
              <a:t>Pre-service </a:t>
            </a:r>
            <a:r>
              <a:rPr lang="en-US" sz="2400" b="1" dirty="0"/>
              <a:t>training for newly-hired </a:t>
            </a:r>
            <a:r>
              <a:rPr lang="en-US" sz="2400" b="1" dirty="0" smtClean="0"/>
              <a:t>instructors</a:t>
            </a:r>
            <a:endParaRPr lang="hr-HR" sz="2400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 &amp;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</a:t>
            </a:r>
            <a:endParaRPr lang="hr-H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sz="2400" b="1" dirty="0" smtClean="0"/>
              <a:t>Leadership discussions</a:t>
            </a:r>
            <a:endParaRPr lang="hr-HR" sz="2400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sz="2400" b="1" dirty="0" smtClean="0"/>
              <a:t>Norming </a:t>
            </a:r>
            <a:r>
              <a:rPr lang="en-US" sz="2400" b="1" dirty="0"/>
              <a:t>&amp; continuous professional development for STANAG 6001 testers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2ABFA2-AFAE-4176-99B5-F3EA5F92A85F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grpSp>
        <p:nvGrpSpPr>
          <p:cNvPr id="41989" name="Group 17"/>
          <p:cNvGrpSpPr>
            <a:grpSpLocks/>
          </p:cNvGrpSpPr>
          <p:nvPr/>
        </p:nvGrpSpPr>
        <p:grpSpPr bwMode="auto">
          <a:xfrm>
            <a:off x="2019300" y="1362075"/>
            <a:ext cx="2014538" cy="339725"/>
            <a:chOff x="8136873" y="5143472"/>
            <a:chExt cx="2599142" cy="452415"/>
          </a:xfrm>
        </p:grpSpPr>
        <p:sp>
          <p:nvSpPr>
            <p:cNvPr id="41998" name="object 15"/>
            <p:cNvSpPr>
              <a:spLocks noChangeArrowheads="1"/>
            </p:cNvSpPr>
            <p:nvPr/>
          </p:nvSpPr>
          <p:spPr bwMode="auto">
            <a:xfrm>
              <a:off x="9117868" y="5171559"/>
              <a:ext cx="647700" cy="39624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  <p:sp>
          <p:nvSpPr>
            <p:cNvPr id="41999" name="object 17"/>
            <p:cNvSpPr>
              <a:spLocks noChangeArrowheads="1"/>
            </p:cNvSpPr>
            <p:nvPr/>
          </p:nvSpPr>
          <p:spPr bwMode="auto">
            <a:xfrm>
              <a:off x="8136873" y="5143472"/>
              <a:ext cx="653781" cy="45241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  <p:sp>
          <p:nvSpPr>
            <p:cNvPr id="42000" name="object 4"/>
            <p:cNvSpPr>
              <a:spLocks noChangeArrowheads="1"/>
            </p:cNvSpPr>
            <p:nvPr/>
          </p:nvSpPr>
          <p:spPr bwMode="auto">
            <a:xfrm>
              <a:off x="10088854" y="5171560"/>
              <a:ext cx="647161" cy="39623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</p:grpSp>
      <p:pic>
        <p:nvPicPr>
          <p:cNvPr id="41990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205038"/>
            <a:ext cx="511175" cy="31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205038"/>
            <a:ext cx="6508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2" name="Group 5"/>
          <p:cNvGrpSpPr>
            <a:grpSpLocks/>
          </p:cNvGrpSpPr>
          <p:nvPr/>
        </p:nvGrpSpPr>
        <p:grpSpPr bwMode="auto">
          <a:xfrm>
            <a:off x="4541838" y="3500438"/>
            <a:ext cx="3098800" cy="342900"/>
            <a:chOff x="6095140" y="2642421"/>
            <a:chExt cx="3997038" cy="457350"/>
          </a:xfrm>
        </p:grpSpPr>
        <p:sp>
          <p:nvSpPr>
            <p:cNvPr id="41994" name="object 20"/>
            <p:cNvSpPr>
              <a:spLocks noChangeArrowheads="1"/>
            </p:cNvSpPr>
            <p:nvPr/>
          </p:nvSpPr>
          <p:spPr bwMode="auto">
            <a:xfrm>
              <a:off x="6978390" y="2660745"/>
              <a:ext cx="658368" cy="402336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  <p:pic>
          <p:nvPicPr>
            <p:cNvPr id="41995" name="Picture 2" descr="See the source ima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095140" y="2660745"/>
              <a:ext cx="658368" cy="4390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996" name="object 7"/>
            <p:cNvSpPr>
              <a:spLocks noChangeArrowheads="1"/>
            </p:cNvSpPr>
            <p:nvPr/>
          </p:nvSpPr>
          <p:spPr bwMode="auto">
            <a:xfrm>
              <a:off x="8616939" y="2642421"/>
              <a:ext cx="653248" cy="42066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  <p:sp>
          <p:nvSpPr>
            <p:cNvPr id="41997" name="object 4"/>
            <p:cNvSpPr>
              <a:spLocks noChangeArrowheads="1"/>
            </p:cNvSpPr>
            <p:nvPr/>
          </p:nvSpPr>
          <p:spPr bwMode="auto">
            <a:xfrm>
              <a:off x="9445017" y="2682139"/>
              <a:ext cx="647161" cy="39623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</p:grpSp>
      <p:pic>
        <p:nvPicPr>
          <p:cNvPr id="41993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521075"/>
            <a:ext cx="608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32025" y="274638"/>
            <a:ext cx="8137525" cy="777875"/>
          </a:xfrm>
        </p:spPr>
        <p:txBody>
          <a:bodyPr/>
          <a:lstStyle/>
          <a:p>
            <a:pPr>
              <a:defRPr/>
            </a:pP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support to DEEP </a:t>
            </a:r>
            <a:b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 2023 – March 2024</a:t>
            </a:r>
            <a:endParaRPr lang="en-US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1963" y="1231900"/>
            <a:ext cx="11341100" cy="489585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hr-H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COLOMBIA</a:t>
            </a:r>
            <a:r>
              <a:rPr lang="hr-HR" altLang="en-US" sz="2400" dirty="0" smtClean="0"/>
              <a:t>  </a:t>
            </a:r>
            <a:r>
              <a:rPr lang="en-US" sz="2400" dirty="0"/>
              <a:t> </a:t>
            </a:r>
            <a:endParaRPr lang="hr-HR" sz="2400" dirty="0"/>
          </a:p>
          <a:p>
            <a:pPr algn="just">
              <a:buFont typeface="Arial" charset="0"/>
              <a:buChar char="•"/>
              <a:defRPr/>
            </a:pPr>
            <a:r>
              <a:rPr lang="sl-SI" sz="2400" b="1" dirty="0" smtClean="0"/>
              <a:t>Professional </a:t>
            </a:r>
            <a:r>
              <a:rPr lang="sl-SI" sz="2400" b="1" dirty="0"/>
              <a:t>Development of English language </a:t>
            </a:r>
            <a:r>
              <a:rPr lang="sl-SI" sz="2400" b="1" dirty="0" smtClean="0"/>
              <a:t>instructors</a:t>
            </a:r>
          </a:p>
          <a:p>
            <a:pPr algn="just">
              <a:buFont typeface="Arial" charset="0"/>
              <a:buChar char="•"/>
              <a:defRPr/>
            </a:pPr>
            <a:r>
              <a:rPr lang="sl-SI" sz="2400" b="1" dirty="0" smtClean="0"/>
              <a:t>Development </a:t>
            </a:r>
            <a:r>
              <a:rPr lang="sl-SI" sz="2400" b="1" dirty="0"/>
              <a:t>of STANAG 6001 testing capacity</a:t>
            </a:r>
            <a:endParaRPr lang="en-US" sz="2400" b="1" dirty="0"/>
          </a:p>
          <a:p>
            <a:pPr marL="0" indent="0" algn="just">
              <a:buFont typeface="Arial" charset="0"/>
              <a:buNone/>
              <a:defRPr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altLang="en-US" sz="2400" b="1" dirty="0" smtClean="0"/>
              <a:t>Professional </a:t>
            </a:r>
            <a:r>
              <a:rPr lang="en-US" altLang="en-US" sz="2400" b="1" dirty="0"/>
              <a:t>development for </a:t>
            </a:r>
            <a:r>
              <a:rPr lang="hr-HR" altLang="en-US" sz="2400" b="1" dirty="0" err="1"/>
              <a:t>teachers</a:t>
            </a:r>
            <a:r>
              <a:rPr lang="en-US" altLang="en-US" sz="2400" b="1" dirty="0"/>
              <a:t> of </a:t>
            </a:r>
            <a:r>
              <a:rPr lang="en-US" altLang="en-US" sz="2400" b="1" dirty="0" smtClean="0"/>
              <a:t>English</a:t>
            </a:r>
            <a:endParaRPr lang="hr-HR" altLang="en-US" sz="2400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altLang="en-US" sz="2400" b="1" dirty="0" smtClean="0"/>
              <a:t>Support </a:t>
            </a:r>
            <a:r>
              <a:rPr lang="en-US" altLang="en-US" sz="2400" b="1" dirty="0"/>
              <a:t>for STANAG 6001 testers on test development </a:t>
            </a:r>
            <a:endParaRPr lang="hr-HR" altLang="en-US" sz="2400" b="1" dirty="0"/>
          </a:p>
          <a:p>
            <a:pPr marL="0" indent="0" algn="just">
              <a:buFont typeface="Arial" charset="0"/>
              <a:buNone/>
              <a:defRPr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IRAQ </a:t>
            </a:r>
          </a:p>
          <a:p>
            <a:pPr algn="just">
              <a:buFont typeface="Arial" charset="0"/>
              <a:buChar char="•"/>
              <a:defRPr/>
            </a:pPr>
            <a:r>
              <a:rPr lang="sl-SI" altLang="en-US" sz="2400" b="1" dirty="0" smtClean="0"/>
              <a:t>Professional </a:t>
            </a:r>
            <a:r>
              <a:rPr lang="sl-SI" altLang="en-US" sz="2400" b="1" dirty="0"/>
              <a:t>development of IDLI </a:t>
            </a:r>
            <a:r>
              <a:rPr lang="sl-SI" altLang="en-US" sz="2400" b="1" dirty="0" smtClean="0"/>
              <a:t>teachers</a:t>
            </a:r>
          </a:p>
          <a:p>
            <a:pPr algn="just">
              <a:buFont typeface="Arial" charset="0"/>
              <a:buChar char="•"/>
              <a:defRPr/>
            </a:pPr>
            <a:r>
              <a:rPr lang="sl-SI" altLang="en-US" sz="2400" b="1" dirty="0" smtClean="0"/>
              <a:t>(Initial</a:t>
            </a:r>
            <a:r>
              <a:rPr lang="sl-SI" altLang="en-US" sz="2400" b="1" dirty="0"/>
              <a:t>) training of STANAG 6001 </a:t>
            </a:r>
            <a:r>
              <a:rPr lang="sl-SI" altLang="en-US" sz="2400" b="1" dirty="0" smtClean="0"/>
              <a:t>testers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sl-SI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JORDAN</a:t>
            </a:r>
            <a:r>
              <a:rPr lang="sl-SI" altLang="en-US" sz="2400" b="1" dirty="0" smtClean="0"/>
              <a:t>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sl-SI" altLang="en-US" sz="2400" b="1" dirty="0" smtClean="0"/>
              <a:t> </a:t>
            </a:r>
            <a:r>
              <a:rPr lang="sl-SI" sz="2400" b="1" dirty="0"/>
              <a:t>Development of STANAG 6001 testing capacity</a:t>
            </a:r>
            <a:endParaRPr lang="en-US" sz="2400" b="1" dirty="0"/>
          </a:p>
          <a:p>
            <a:pPr marL="0" indent="0">
              <a:buFont typeface="Arial" charset="0"/>
              <a:buNone/>
              <a:defRPr/>
            </a:pPr>
            <a:endParaRPr lang="sl-SI" altLang="en-US" sz="2400" b="1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C725A9-8DF9-4FC3-BBEB-5A97B80F0219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grpSp>
        <p:nvGrpSpPr>
          <p:cNvPr id="43013" name="Group 17"/>
          <p:cNvGrpSpPr>
            <a:grpSpLocks/>
          </p:cNvGrpSpPr>
          <p:nvPr/>
        </p:nvGrpSpPr>
        <p:grpSpPr bwMode="auto">
          <a:xfrm>
            <a:off x="3538538" y="1319213"/>
            <a:ext cx="1255712" cy="296862"/>
            <a:chOff x="9117868" y="5171559"/>
            <a:chExt cx="1618147" cy="396240"/>
          </a:xfrm>
        </p:grpSpPr>
        <p:sp>
          <p:nvSpPr>
            <p:cNvPr id="43026" name="object 15"/>
            <p:cNvSpPr>
              <a:spLocks noChangeArrowheads="1"/>
            </p:cNvSpPr>
            <p:nvPr/>
          </p:nvSpPr>
          <p:spPr bwMode="auto">
            <a:xfrm>
              <a:off x="9117868" y="5171559"/>
              <a:ext cx="647700" cy="39624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  <p:sp>
          <p:nvSpPr>
            <p:cNvPr id="43027" name="object 4"/>
            <p:cNvSpPr>
              <a:spLocks noChangeArrowheads="1"/>
            </p:cNvSpPr>
            <p:nvPr/>
          </p:nvSpPr>
          <p:spPr bwMode="auto">
            <a:xfrm>
              <a:off x="10088854" y="5171560"/>
              <a:ext cx="647161" cy="39623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</p:grpSp>
      <p:pic>
        <p:nvPicPr>
          <p:cNvPr id="430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2686050"/>
            <a:ext cx="5794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6">
            <a:extLst>
              <a:ext uri="{FF2B5EF4-FFF2-40B4-BE49-F238E27FC236}"/>
            </a:extLst>
          </p:cNvPr>
          <p:cNvSpPr/>
          <p:nvPr/>
        </p:nvSpPr>
        <p:spPr bwMode="auto">
          <a:xfrm>
            <a:off x="2922588" y="1306513"/>
            <a:ext cx="506412" cy="325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1350"/>
          </a:p>
        </p:txBody>
      </p:sp>
      <p:sp>
        <p:nvSpPr>
          <p:cNvPr id="43016" name="object 20"/>
          <p:cNvSpPr>
            <a:spLocks noChangeArrowheads="1"/>
          </p:cNvSpPr>
          <p:nvPr/>
        </p:nvSpPr>
        <p:spPr bwMode="auto">
          <a:xfrm>
            <a:off x="2297113" y="1330325"/>
            <a:ext cx="509587" cy="3016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800">
              <a:latin typeface="Arial" pitchFamily="34" charset="0"/>
            </a:endParaRPr>
          </a:p>
        </p:txBody>
      </p:sp>
      <p:sp>
        <p:nvSpPr>
          <p:cNvPr id="43017" name="object 20"/>
          <p:cNvSpPr>
            <a:spLocks noChangeArrowheads="1"/>
          </p:cNvSpPr>
          <p:nvPr/>
        </p:nvSpPr>
        <p:spPr bwMode="auto">
          <a:xfrm>
            <a:off x="1878013" y="2651125"/>
            <a:ext cx="515937" cy="2873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800">
              <a:latin typeface="Arial" pitchFamily="34" charset="0"/>
            </a:endParaRPr>
          </a:p>
        </p:txBody>
      </p:sp>
      <p:grpSp>
        <p:nvGrpSpPr>
          <p:cNvPr id="43018" name="Group 17"/>
          <p:cNvGrpSpPr>
            <a:grpSpLocks/>
          </p:cNvGrpSpPr>
          <p:nvPr/>
        </p:nvGrpSpPr>
        <p:grpSpPr bwMode="auto">
          <a:xfrm>
            <a:off x="1500188" y="3954463"/>
            <a:ext cx="1825625" cy="296862"/>
            <a:chOff x="9117868" y="5171559"/>
            <a:chExt cx="2355361" cy="396240"/>
          </a:xfrm>
        </p:grpSpPr>
        <p:sp>
          <p:nvSpPr>
            <p:cNvPr id="43024" name="object 15"/>
            <p:cNvSpPr>
              <a:spLocks noChangeArrowheads="1"/>
            </p:cNvSpPr>
            <p:nvPr/>
          </p:nvSpPr>
          <p:spPr bwMode="auto">
            <a:xfrm>
              <a:off x="9117868" y="5171559"/>
              <a:ext cx="647700" cy="39624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  <p:sp>
          <p:nvSpPr>
            <p:cNvPr id="43025" name="object 4"/>
            <p:cNvSpPr>
              <a:spLocks noChangeArrowheads="1"/>
            </p:cNvSpPr>
            <p:nvPr/>
          </p:nvSpPr>
          <p:spPr bwMode="auto">
            <a:xfrm>
              <a:off x="10826068" y="5171560"/>
              <a:ext cx="647161" cy="39623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</p:grpSp>
      <p:sp>
        <p:nvSpPr>
          <p:cNvPr id="43019" name="object 21"/>
          <p:cNvSpPr>
            <a:spLocks noChangeArrowheads="1"/>
          </p:cNvSpPr>
          <p:nvPr/>
        </p:nvSpPr>
        <p:spPr bwMode="auto">
          <a:xfrm>
            <a:off x="2139950" y="3954463"/>
            <a:ext cx="506413" cy="2968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800">
              <a:latin typeface="Arial" pitchFamily="34" charset="0"/>
            </a:endParaRPr>
          </a:p>
        </p:txBody>
      </p:sp>
      <p:pic>
        <p:nvPicPr>
          <p:cNvPr id="43020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5229225"/>
            <a:ext cx="5111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1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5214938"/>
            <a:ext cx="57943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object 15"/>
          <p:cNvSpPr>
            <a:spLocks noChangeArrowheads="1"/>
          </p:cNvSpPr>
          <p:nvPr/>
        </p:nvSpPr>
        <p:spPr bwMode="auto">
          <a:xfrm>
            <a:off x="3236913" y="2665413"/>
            <a:ext cx="501650" cy="296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800">
              <a:latin typeface="Arial" pitchFamily="34" charset="0"/>
            </a:endParaRPr>
          </a:p>
        </p:txBody>
      </p:sp>
      <p:sp>
        <p:nvSpPr>
          <p:cNvPr id="43023" name="object 4"/>
          <p:cNvSpPr>
            <a:spLocks noChangeArrowheads="1"/>
          </p:cNvSpPr>
          <p:nvPr/>
        </p:nvSpPr>
        <p:spPr bwMode="auto">
          <a:xfrm>
            <a:off x="3251200" y="5214938"/>
            <a:ext cx="501650" cy="298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93854">
            <a:off x="449263" y="392113"/>
            <a:ext cx="3937000" cy="2622550"/>
          </a:xfrm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830">
            <a:off x="8147050" y="325438"/>
            <a:ext cx="3957638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5" descr="C:\Users\iprpicdj\Downloads\233f5a72-9aec-4921-b5e8-925afcbca8c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sr-Latn-RS" sz="1800">
              <a:latin typeface="Arial" pitchFamily="34" charset="0"/>
            </a:endParaRPr>
          </a:p>
        </p:txBody>
      </p:sp>
      <p:pic>
        <p:nvPicPr>
          <p:cNvPr id="2560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4402">
            <a:off x="642938" y="4270375"/>
            <a:ext cx="35290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23">
            <a:off x="9563100" y="4197350"/>
            <a:ext cx="28082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20266" y="2780928"/>
            <a:ext cx="783012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hr-HR" altLang="sr-Latn-RS" sz="4000" b="1" dirty="0" smtClean="0">
                <a:solidFill>
                  <a:srgbClr val="C00000"/>
                </a:solidFill>
                <a:latin typeface="Arial Black" pitchFamily="34" charset="0"/>
              </a:rPr>
              <a:t>BILC </a:t>
            </a:r>
            <a:r>
              <a:rPr lang="hr-HR" altLang="sr-Latn-RS" sz="4000" b="1" dirty="0">
                <a:solidFill>
                  <a:srgbClr val="C00000"/>
                </a:solidFill>
                <a:latin typeface="Arial Black" pitchFamily="34" charset="0"/>
              </a:rPr>
              <a:t>INFORMATION BRIEFING</a:t>
            </a:r>
            <a:endParaRPr lang="hr-HR" altLang="sr-Latn-RS" sz="36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r" eaLnBrk="1" hangingPunct="1"/>
            <a:endParaRPr lang="hr-HR" altLang="sr-Latn-RS" sz="3600" b="1" i="1" dirty="0" smtClean="0">
              <a:solidFill>
                <a:srgbClr val="FFFF00"/>
              </a:solidFill>
            </a:endParaRPr>
          </a:p>
          <a:p>
            <a:pPr algn="r" eaLnBrk="1" hangingPunct="1"/>
            <a:r>
              <a:rPr lang="hr-HR" altLang="sr-Latn-RS" sz="3600" b="1" i="1" dirty="0" smtClean="0">
                <a:solidFill>
                  <a:srgbClr val="FFFF00"/>
                </a:solidFill>
              </a:rPr>
              <a:t>Irena </a:t>
            </a:r>
            <a:r>
              <a:rPr lang="hr-HR" altLang="sr-Latn-RS" sz="3600" b="1" i="1" dirty="0">
                <a:solidFill>
                  <a:srgbClr val="FFFF00"/>
                </a:solidFill>
              </a:rPr>
              <a:t>Prpic Djuric</a:t>
            </a:r>
            <a:r>
              <a:rPr lang="en-US" altLang="sr-Latn-RS" sz="3600" b="1" dirty="0">
                <a:solidFill>
                  <a:srgbClr val="FFFF00"/>
                </a:solidFill>
              </a:rPr>
              <a:t/>
            </a:r>
            <a:br>
              <a:rPr lang="en-US" altLang="sr-Latn-RS" sz="3600" b="1" dirty="0">
                <a:solidFill>
                  <a:srgbClr val="FFFF00"/>
                </a:solidFill>
              </a:rPr>
            </a:br>
            <a:r>
              <a:rPr lang="hr-HR" altLang="sr-Latn-RS" sz="3200" i="1" dirty="0">
                <a:solidFill>
                  <a:srgbClr val="FFFF00"/>
                </a:solidFill>
              </a:rPr>
              <a:t>BILC Chair</a:t>
            </a:r>
            <a:endParaRPr lang="hr-HR" altLang="sr-Latn-RS" sz="4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32025" y="274638"/>
            <a:ext cx="8137525" cy="777875"/>
          </a:xfrm>
        </p:spPr>
        <p:txBody>
          <a:bodyPr/>
          <a:lstStyle/>
          <a:p>
            <a:pPr>
              <a:defRPr/>
            </a:pP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support to DEEP </a:t>
            </a:r>
            <a:b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 2023 – March 2024</a:t>
            </a:r>
            <a:endParaRPr lang="en-US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1963" y="1231900"/>
            <a:ext cx="11341100" cy="489585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MAURITANIA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hr-HR" altLang="en-US" sz="2400" b="1" dirty="0" err="1" smtClean="0"/>
              <a:t>Support</a:t>
            </a:r>
            <a:r>
              <a:rPr lang="hr-HR" altLang="en-US" sz="2400" b="1" dirty="0" smtClean="0"/>
              <a:t> </a:t>
            </a:r>
            <a:r>
              <a:rPr lang="hr-HR" altLang="en-US" sz="2400" b="1" dirty="0"/>
              <a:t>to </a:t>
            </a:r>
            <a:r>
              <a:rPr lang="hr-HR" altLang="en-US" sz="2400" b="1" dirty="0" err="1"/>
              <a:t>Higher</a:t>
            </a:r>
            <a:r>
              <a:rPr lang="hr-HR" altLang="en-US" sz="2400" b="1" dirty="0"/>
              <a:t> Institute </a:t>
            </a:r>
            <a:r>
              <a:rPr lang="hr-HR" altLang="en-US" sz="2400" b="1" dirty="0" err="1"/>
              <a:t>of</a:t>
            </a:r>
            <a:r>
              <a:rPr lang="hr-HR" altLang="en-US" sz="2400" b="1" dirty="0"/>
              <a:t> </a:t>
            </a:r>
            <a:r>
              <a:rPr lang="hr-HR" altLang="en-US" sz="2400" b="1" dirty="0" err="1"/>
              <a:t>English</a:t>
            </a:r>
            <a:r>
              <a:rPr lang="hr-HR" altLang="en-US" sz="2400" b="1" dirty="0"/>
              <a:t> (HIE) </a:t>
            </a:r>
            <a:r>
              <a:rPr lang="hr-HR" altLang="en-US" sz="2400" b="1" dirty="0" err="1"/>
              <a:t>instructors</a:t>
            </a:r>
            <a:endParaRPr lang="hr-HR" altLang="en-US" sz="2400" b="1" dirty="0"/>
          </a:p>
          <a:p>
            <a:pPr marL="0" indent="0" algn="just">
              <a:buFont typeface="Arial" charset="0"/>
              <a:buNone/>
              <a:defRPr/>
            </a:pPr>
            <a:endParaRPr lang="sl-SI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sl-SI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</a:t>
            </a:r>
            <a:endParaRPr lang="sl-SI" altLang="en-US" sz="2400" b="1" dirty="0"/>
          </a:p>
          <a:p>
            <a:pPr algn="just">
              <a:buFont typeface="Arial" charset="0"/>
              <a:buChar char="•"/>
              <a:defRPr/>
            </a:pPr>
            <a:r>
              <a:rPr lang="en-US" altLang="en-US" sz="2400" b="1" dirty="0" smtClean="0"/>
              <a:t>Professional </a:t>
            </a:r>
            <a:r>
              <a:rPr lang="en-US" altLang="en-US" sz="2400" b="1" dirty="0"/>
              <a:t>development for instructors of </a:t>
            </a:r>
            <a:r>
              <a:rPr lang="en-US" altLang="en-US" sz="2400" b="1" dirty="0" smtClean="0"/>
              <a:t>English</a:t>
            </a:r>
            <a:endParaRPr lang="hr-HR" altLang="en-US" sz="2400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altLang="en-US" sz="2400" b="1" dirty="0" smtClean="0"/>
              <a:t>STANAG </a:t>
            </a:r>
            <a:r>
              <a:rPr lang="en-US" altLang="en-US" sz="2400" b="1" dirty="0"/>
              <a:t>6001 familiarization for language instructors and program managers </a:t>
            </a:r>
            <a:endParaRPr lang="hr-HR" altLang="en-US" sz="2400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altLang="en-US" sz="2400" b="1" dirty="0" smtClean="0"/>
              <a:t>Support </a:t>
            </a:r>
            <a:r>
              <a:rPr lang="en-US" altLang="en-US" sz="2400" b="1" dirty="0"/>
              <a:t>for STANAG 6001 testers on test development and statistical </a:t>
            </a:r>
            <a:r>
              <a:rPr lang="en-US" altLang="en-US" sz="2400" b="1" dirty="0" smtClean="0"/>
              <a:t>analysis</a:t>
            </a:r>
            <a:endParaRPr lang="hr-HR" altLang="en-US" sz="2400" b="1" dirty="0" smtClean="0"/>
          </a:p>
          <a:p>
            <a:pPr algn="just">
              <a:buFont typeface="Arial" charset="0"/>
              <a:buChar char="•"/>
              <a:defRPr/>
            </a:pPr>
            <a:r>
              <a:rPr lang="en-US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management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B750FF-91D3-4619-8219-09828A38601D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440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1349375"/>
            <a:ext cx="5778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object 20"/>
          <p:cNvSpPr>
            <a:spLocks noChangeArrowheads="1"/>
          </p:cNvSpPr>
          <p:nvPr/>
        </p:nvSpPr>
        <p:spPr bwMode="auto">
          <a:xfrm>
            <a:off x="2411413" y="1341438"/>
            <a:ext cx="515937" cy="2873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800">
              <a:latin typeface="Arial" pitchFamily="34" charset="0"/>
            </a:endParaRPr>
          </a:p>
        </p:txBody>
      </p:sp>
      <p:sp>
        <p:nvSpPr>
          <p:cNvPr id="44039" name="object 15"/>
          <p:cNvSpPr>
            <a:spLocks noChangeArrowheads="1"/>
          </p:cNvSpPr>
          <p:nvPr/>
        </p:nvSpPr>
        <p:spPr bwMode="auto">
          <a:xfrm>
            <a:off x="3844925" y="1349375"/>
            <a:ext cx="501650" cy="2968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l-SI" altLang="sl-SI" sz="1800">
              <a:latin typeface="Arial" pitchFamily="34" charset="0"/>
            </a:endParaRPr>
          </a:p>
        </p:txBody>
      </p:sp>
      <p:grpSp>
        <p:nvGrpSpPr>
          <p:cNvPr id="44040" name="Group 4"/>
          <p:cNvGrpSpPr>
            <a:grpSpLocks/>
          </p:cNvGrpSpPr>
          <p:nvPr/>
        </p:nvGrpSpPr>
        <p:grpSpPr bwMode="auto">
          <a:xfrm>
            <a:off x="1966913" y="2630488"/>
            <a:ext cx="4257675" cy="331787"/>
            <a:chOff x="5923222" y="1975906"/>
            <a:chExt cx="5489744" cy="445084"/>
          </a:xfrm>
        </p:grpSpPr>
        <p:sp>
          <p:nvSpPr>
            <p:cNvPr id="44043" name="object 4"/>
            <p:cNvSpPr>
              <a:spLocks noChangeArrowheads="1"/>
            </p:cNvSpPr>
            <p:nvPr/>
          </p:nvSpPr>
          <p:spPr bwMode="auto">
            <a:xfrm>
              <a:off x="10765805" y="1997301"/>
              <a:ext cx="647161" cy="39623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  <p:sp>
          <p:nvSpPr>
            <p:cNvPr id="44044" name="object 19"/>
            <p:cNvSpPr>
              <a:spLocks noChangeArrowheads="1"/>
            </p:cNvSpPr>
            <p:nvPr/>
          </p:nvSpPr>
          <p:spPr bwMode="auto">
            <a:xfrm>
              <a:off x="9208256" y="1982060"/>
              <a:ext cx="633983" cy="426719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  <p:pic>
          <p:nvPicPr>
            <p:cNvPr id="44045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640" y="2000331"/>
              <a:ext cx="658425" cy="4206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6" name="object 10"/>
            <p:cNvSpPr>
              <a:spLocks noChangeArrowheads="1"/>
            </p:cNvSpPr>
            <p:nvPr/>
          </p:nvSpPr>
          <p:spPr bwMode="auto">
            <a:xfrm>
              <a:off x="5923222" y="1975906"/>
              <a:ext cx="657606" cy="439026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  <p:sp>
          <p:nvSpPr>
            <p:cNvPr id="44047" name="object 7"/>
            <p:cNvSpPr>
              <a:spLocks noChangeArrowheads="1"/>
            </p:cNvSpPr>
            <p:nvPr/>
          </p:nvSpPr>
          <p:spPr bwMode="auto">
            <a:xfrm>
              <a:off x="9964734" y="1985090"/>
              <a:ext cx="653250" cy="420659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l-SI" altLang="sl-SI" sz="1800">
                <a:latin typeface="Arial" pitchFamily="34" charset="0"/>
              </a:endParaRPr>
            </a:p>
          </p:txBody>
        </p:sp>
      </p:grpSp>
      <p:pic>
        <p:nvPicPr>
          <p:cNvPr id="44041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654300"/>
            <a:ext cx="5794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647950"/>
            <a:ext cx="5794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838" y="117475"/>
            <a:ext cx="10290175" cy="8509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BILC WGs &amp; Projects</a:t>
            </a:r>
            <a:endParaRPr lang="en-US" altLang="sr-Latn-R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0688" y="1196975"/>
            <a:ext cx="11341100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hr-HR" altLang="sr-Latn-RS" sz="4000" dirty="0">
                <a:cs typeface="Arial" panose="020B0604020202020204" pitchFamily="34" charset="0"/>
              </a:rPr>
              <a:t>Shared Item Bank Project </a:t>
            </a:r>
          </a:p>
          <a:p>
            <a:pPr>
              <a:defRPr/>
            </a:pPr>
            <a:r>
              <a:rPr lang="hr-HR" altLang="sr-Latn-RS" sz="4000" dirty="0" smtClean="0">
                <a:cs typeface="Arial" panose="020B0604020202020204" pitchFamily="34" charset="0"/>
              </a:rPr>
              <a:t>JTAC</a:t>
            </a:r>
            <a:r>
              <a:rPr lang="en-US" altLang="sr-Latn-RS" sz="4000" dirty="0" smtClean="0">
                <a:cs typeface="Arial" panose="020B0604020202020204" pitchFamily="34" charset="0"/>
              </a:rPr>
              <a:t> </a:t>
            </a:r>
            <a:r>
              <a:rPr lang="hr-HR" altLang="sr-Latn-RS" sz="4000" dirty="0" err="1" smtClean="0">
                <a:cs typeface="Arial" panose="020B0604020202020204" pitchFamily="34" charset="0"/>
              </a:rPr>
              <a:t>Working</a:t>
            </a:r>
            <a:r>
              <a:rPr lang="hr-HR" altLang="sr-Latn-RS" sz="4000" dirty="0" smtClean="0">
                <a:cs typeface="Arial" panose="020B0604020202020204" pitchFamily="34" charset="0"/>
              </a:rPr>
              <a:t> Group</a:t>
            </a:r>
          </a:p>
          <a:p>
            <a:pPr>
              <a:defRPr/>
            </a:pPr>
            <a:r>
              <a:rPr lang="en-US" altLang="bg-BG" sz="4000" dirty="0" smtClean="0">
                <a:cs typeface="Arial" panose="020B0604020202020204" pitchFamily="34" charset="0"/>
              </a:rPr>
              <a:t>STANAG </a:t>
            </a:r>
            <a:r>
              <a:rPr lang="en-US" altLang="bg-BG" sz="4000" dirty="0">
                <a:cs typeface="Arial" panose="020B0604020202020204" pitchFamily="34" charset="0"/>
              </a:rPr>
              <a:t>6001 Update</a:t>
            </a:r>
            <a:r>
              <a:rPr lang="sl-SI" altLang="bg-BG" sz="4000" dirty="0">
                <a:cs typeface="Arial" panose="020B0604020202020204" pitchFamily="34" charset="0"/>
              </a:rPr>
              <a:t> </a:t>
            </a:r>
            <a:r>
              <a:rPr lang="sl-SI" altLang="bg-BG" sz="4000" dirty="0" smtClean="0">
                <a:cs typeface="Arial" panose="020B0604020202020204" pitchFamily="34" charset="0"/>
              </a:rPr>
              <a:t>– Focus Group</a:t>
            </a:r>
            <a:endParaRPr lang="hr-HR" altLang="sr-Latn-RS" sz="4000" dirty="0">
              <a:cs typeface="Arial" panose="020B0604020202020204" pitchFamily="34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hr-HR" sz="2400" b="1" dirty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46313" y="212725"/>
            <a:ext cx="8135937" cy="1143000"/>
          </a:xfrm>
        </p:spPr>
        <p:txBody>
          <a:bodyPr/>
          <a:lstStyle/>
          <a:p>
            <a:pPr>
              <a:defRPr/>
            </a:pPr>
            <a:r>
              <a:rPr lang="en-US" altLang="en-US" sz="3899" b="1" dirty="0" smtClean="0">
                <a:solidFill>
                  <a:srgbClr val="C00000"/>
                </a:solidFill>
                <a:latin typeface="Arial Black" pitchFamily="34" charset="0"/>
              </a:rPr>
              <a:t>Shared </a:t>
            </a:r>
            <a:r>
              <a:rPr lang="en-US" altLang="en-US" sz="3899" b="1" dirty="0">
                <a:solidFill>
                  <a:srgbClr val="C00000"/>
                </a:solidFill>
                <a:latin typeface="Arial Black" pitchFamily="34" charset="0"/>
              </a:rPr>
              <a:t>Item </a:t>
            </a:r>
            <a:r>
              <a:rPr lang="en-US" altLang="en-US" sz="3899" b="1" dirty="0" smtClean="0">
                <a:solidFill>
                  <a:srgbClr val="C00000"/>
                </a:solidFill>
                <a:latin typeface="Arial Black" pitchFamily="34" charset="0"/>
              </a:rPr>
              <a:t>Bank </a:t>
            </a:r>
            <a:r>
              <a:rPr lang="en-US" altLang="en-US" sz="3899" b="1" dirty="0">
                <a:solidFill>
                  <a:srgbClr val="C00000"/>
                </a:solidFill>
                <a:latin typeface="Arial Black" pitchFamily="34" charset="0"/>
              </a:rPr>
              <a:t>Project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12775" y="1412875"/>
            <a:ext cx="11336338" cy="4675188"/>
          </a:xfrm>
        </p:spPr>
        <p:txBody>
          <a:bodyPr/>
          <a:lstStyle/>
          <a:p>
            <a:pPr marL="553664" lvl="1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</a:rPr>
              <a:t>WG members</a:t>
            </a:r>
            <a:r>
              <a:rPr lang="sl-SI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>
                <a:solidFill>
                  <a:srgbClr val="C00000"/>
                </a:solidFill>
              </a:rPr>
              <a:t>from</a:t>
            </a:r>
            <a:r>
              <a:rPr lang="sl-SI" altLang="en-US" b="1" dirty="0">
                <a:solidFill>
                  <a:srgbClr val="C00000"/>
                </a:solidFill>
              </a:rPr>
              <a:t>:</a:t>
            </a:r>
            <a:endParaRPr lang="en-US" altLang="en-US" b="1" dirty="0">
              <a:solidFill>
                <a:srgbClr val="C00000"/>
              </a:solidFill>
            </a:endParaRPr>
          </a:p>
          <a:p>
            <a:pPr marL="759367" lvl="1">
              <a:spcBef>
                <a:spcPts val="726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cs typeface="Arial" charset="0"/>
              </a:rPr>
              <a:t>Canada, Croatia, Estonia, Latvia, Romania, Slovakia, and Slovenia</a:t>
            </a:r>
          </a:p>
          <a:p>
            <a:pPr marL="413326" lvl="1" indent="0">
              <a:spcBef>
                <a:spcPts val="1453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</a:rPr>
              <a:t>Project goal: </a:t>
            </a:r>
            <a:r>
              <a:rPr lang="sl-SI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n-US" dirty="0" smtClean="0">
              <a:solidFill>
                <a:prstClr val="black"/>
              </a:solidFill>
              <a:cs typeface="Arial" charset="0"/>
            </a:endParaRPr>
          </a:p>
          <a:p>
            <a:pPr marL="870526" lvl="1" indent="-457200">
              <a:spcBef>
                <a:spcPts val="1453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To </a:t>
            </a:r>
            <a:r>
              <a:rPr lang="en-US" dirty="0"/>
              <a:t>c</a:t>
            </a:r>
            <a:r>
              <a:rPr lang="en-GB" dirty="0" err="1"/>
              <a:t>reate</a:t>
            </a:r>
            <a:r>
              <a:rPr lang="en-GB" dirty="0"/>
              <a:t> a bank of reading and listening anchor items for </a:t>
            </a:r>
          </a:p>
          <a:p>
            <a:pPr marL="413326" lvl="1" indent="0">
              <a:spcBef>
                <a:spcPts val="1453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                                        </a:t>
            </a:r>
            <a:r>
              <a:rPr lang="en-GB" b="1" dirty="0">
                <a:solidFill>
                  <a:srgbClr val="C00000"/>
                </a:solidFill>
              </a:rPr>
              <a:t>Levels 1, 2 and 3</a:t>
            </a:r>
            <a:endParaRPr lang="et-EE" b="1" dirty="0">
              <a:solidFill>
                <a:srgbClr val="C00000"/>
              </a:solidFill>
            </a:endParaRPr>
          </a:p>
          <a:p>
            <a:pPr marL="756226" lvl="1" indent="-342900">
              <a:spcBef>
                <a:spcPts val="1453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400" b="1" dirty="0" smtClean="0">
                <a:solidFill>
                  <a:srgbClr val="C00000"/>
                </a:solidFill>
              </a:rPr>
              <a:t>Designed </a:t>
            </a:r>
            <a:r>
              <a:rPr lang="en-GB" sz="2400" b="1" dirty="0">
                <a:solidFill>
                  <a:srgbClr val="C00000"/>
                </a:solidFill>
              </a:rPr>
              <a:t>47 items (L1 – 12 items, L2 – 17 items, L3 – 18 items</a:t>
            </a:r>
            <a:r>
              <a:rPr lang="en-GB" sz="2400" b="1" dirty="0" smtClean="0">
                <a:solidFill>
                  <a:srgbClr val="C00000"/>
                </a:solidFill>
              </a:rPr>
              <a:t>)</a:t>
            </a:r>
            <a:r>
              <a:rPr lang="hr-HR" sz="2400" b="1" dirty="0" smtClean="0">
                <a:solidFill>
                  <a:srgbClr val="C00000"/>
                </a:solidFill>
              </a:rPr>
              <a:t> &amp; </a:t>
            </a:r>
            <a:r>
              <a:rPr lang="hr-HR" sz="2400" b="1" dirty="0" err="1" smtClean="0">
                <a:solidFill>
                  <a:srgbClr val="C00000"/>
                </a:solidFill>
              </a:rPr>
              <a:t>pre</a:t>
            </a:r>
            <a:r>
              <a:rPr lang="hr-HR" sz="2400" b="1" dirty="0" smtClean="0">
                <a:solidFill>
                  <a:srgbClr val="C00000"/>
                </a:solidFill>
              </a:rPr>
              <a:t>-</a:t>
            </a:r>
            <a:r>
              <a:rPr lang="hr-HR" sz="2400" b="1" dirty="0" err="1" smtClean="0">
                <a:solidFill>
                  <a:srgbClr val="C00000"/>
                </a:solidFill>
              </a:rPr>
              <a:t>tested</a:t>
            </a:r>
            <a:r>
              <a:rPr lang="hr-HR" sz="2400" b="1" dirty="0" smtClean="0">
                <a:solidFill>
                  <a:srgbClr val="C00000"/>
                </a:solidFill>
              </a:rPr>
              <a:t> </a:t>
            </a:r>
            <a:r>
              <a:rPr lang="hr-HR" sz="2400" b="1" dirty="0" err="1" smtClean="0">
                <a:solidFill>
                  <a:srgbClr val="C00000"/>
                </a:solidFill>
              </a:rPr>
              <a:t>in</a:t>
            </a:r>
            <a:r>
              <a:rPr lang="hr-HR" sz="2400" b="1" dirty="0" smtClean="0">
                <a:solidFill>
                  <a:srgbClr val="C00000"/>
                </a:solidFill>
              </a:rPr>
              <a:t> 16 </a:t>
            </a:r>
            <a:r>
              <a:rPr lang="hr-HR" sz="2400" b="1" dirty="0" err="1" smtClean="0">
                <a:solidFill>
                  <a:srgbClr val="C00000"/>
                </a:solidFill>
              </a:rPr>
              <a:t>countries</a:t>
            </a:r>
            <a:endParaRPr lang="hr-HR" sz="2400" b="1" dirty="0" smtClean="0">
              <a:solidFill>
                <a:srgbClr val="C00000"/>
              </a:solidFill>
            </a:endParaRPr>
          </a:p>
          <a:p>
            <a:pPr marL="756226" lvl="1" indent="-342900">
              <a:spcBef>
                <a:spcPts val="1453"/>
              </a:spcBef>
              <a:spcAft>
                <a:spcPts val="0"/>
              </a:spcAft>
              <a:buFontTx/>
              <a:buChar char="-"/>
              <a:defRPr/>
            </a:pPr>
            <a:endParaRPr lang="sl-SI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13326" lvl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			</a:t>
            </a:r>
          </a:p>
          <a:p>
            <a:pPr marL="413326" lvl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330296-E8FD-45F4-9F8D-8F4DE2D4655E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744538" y="395288"/>
            <a:ext cx="10869612" cy="1325562"/>
          </a:xfrm>
        </p:spPr>
        <p:txBody>
          <a:bodyPr/>
          <a:lstStyle/>
          <a:p>
            <a:r>
              <a:rPr lang="en-US" altLang="sr-Latn-RS" dirty="0">
                <a:solidFill>
                  <a:srgbClr val="C00000"/>
                </a:solidFill>
                <a:latin typeface="Arial Black" pitchFamily="34" charset="0"/>
              </a:rPr>
              <a:t>BILC JTAC </a:t>
            </a:r>
            <a:br>
              <a:rPr lang="en-US" altLang="sr-Latn-RS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altLang="sr-Latn-RS" dirty="0">
                <a:solidFill>
                  <a:srgbClr val="C00000"/>
                </a:solidFill>
                <a:latin typeface="Arial Black" pitchFamily="34" charset="0"/>
              </a:rPr>
              <a:t>Working Group (WG) Update</a:t>
            </a:r>
            <a:endParaRPr lang="en-US" altLang="sr-Latn-RS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064125" y="2074863"/>
            <a:ext cx="6904038" cy="4302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JTACs have a language requirement</a:t>
            </a:r>
          </a:p>
          <a:p>
            <a:pPr lvl="1">
              <a:defRPr/>
            </a:pPr>
            <a:r>
              <a:rPr lang="en-US" dirty="0"/>
              <a:t>STANAG 6001 SLP 3332  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 Joint Fires Integration Division JTAC stakeholders asked BILC to conduct a language needs analysis </a:t>
            </a:r>
          </a:p>
          <a:p>
            <a:pPr lvl="1">
              <a:defRPr/>
            </a:pPr>
            <a:r>
              <a:rPr lang="en-US" dirty="0"/>
              <a:t>Analyze the unique JTAC language tasks</a:t>
            </a:r>
          </a:p>
          <a:p>
            <a:pPr lvl="1">
              <a:defRPr/>
            </a:pPr>
            <a:r>
              <a:rPr lang="en-US" dirty="0"/>
              <a:t>Consider a “more focused test” taking the JTAC environment into account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08" r="19984"/>
          <a:stretch/>
        </p:blipFill>
        <p:spPr>
          <a:xfrm>
            <a:off x="866775" y="1646238"/>
            <a:ext cx="4022725" cy="458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744538" y="6348413"/>
            <a:ext cx="48006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900">
                <a:latin typeface="Arial" pitchFamily="34" charset="0"/>
                <a:hlinkClick r:id="rId4" tooltip="https://www.flickr.com/photos/nyng/16661849760"/>
              </a:rPr>
              <a:t>This Photo</a:t>
            </a:r>
            <a:r>
              <a:rPr lang="en-US" altLang="sr-Latn-RS" sz="900">
                <a:latin typeface="Arial" pitchFamily="34" charset="0"/>
              </a:rPr>
              <a:t> by Unknown Author is licensed under </a:t>
            </a:r>
            <a:r>
              <a:rPr lang="en-US" altLang="sr-Latn-RS" sz="900">
                <a:latin typeface="Arial" pitchFamily="34" charset="0"/>
                <a:hlinkClick r:id="rId5" tooltip="https://creativecommons.org/licenses/by-nd/3.0/"/>
              </a:rPr>
              <a:t>CC BY-ND</a:t>
            </a:r>
            <a:endParaRPr lang="en-US" altLang="sr-Latn-RS" sz="900">
              <a:latin typeface="Arial" pitchFamily="34" charset="0"/>
            </a:endParaRPr>
          </a:p>
        </p:txBody>
      </p:sp>
      <p:sp>
        <p:nvSpPr>
          <p:cNvPr id="491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F7960-B102-4895-B89C-9F8D1C787C93}" type="slidenum">
              <a:rPr lang="en-US" altLang="sr-Latn-RS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sr-Latn-RS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883025" y="365125"/>
            <a:ext cx="3933825" cy="1325563"/>
          </a:xfrm>
        </p:spPr>
        <p:txBody>
          <a:bodyPr/>
          <a:lstStyle/>
          <a:p>
            <a:r>
              <a:rPr lang="en-US" altLang="sr-Latn-RS" b="1" dirty="0" smtClean="0">
                <a:solidFill>
                  <a:srgbClr val="C00000"/>
                </a:solidFill>
                <a:latin typeface="Arial Black" pitchFamily="34" charset="0"/>
              </a:rPr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" y="1690688"/>
            <a:ext cx="5567363" cy="4652962"/>
          </a:xfrm>
        </p:spPr>
        <p:txBody>
          <a:bodyPr>
            <a:normAutofit fontScale="62500" lnSpcReduction="20000"/>
          </a:bodyPr>
          <a:lstStyle/>
          <a:p>
            <a:pPr marL="0" lvl="1" indent="0">
              <a:buFont typeface="Arial" pitchFamily="34" charset="0"/>
              <a:buNone/>
              <a:defRPr/>
            </a:pPr>
            <a:r>
              <a:rPr lang="en-US" sz="3800" b="1" dirty="0"/>
              <a:t>Two research questions:</a:t>
            </a:r>
          </a:p>
          <a:p>
            <a:pPr marL="0" lvl="1" indent="0">
              <a:buFont typeface="Arial" pitchFamily="34" charset="0"/>
              <a:buNone/>
              <a:defRPr/>
            </a:pPr>
            <a:endParaRPr lang="en-US" dirty="0"/>
          </a:p>
          <a:p>
            <a:pPr marL="0" lvl="1" indent="0">
              <a:buFont typeface="Arial" pitchFamily="34" charset="0"/>
              <a:buNone/>
              <a:defRPr/>
            </a:pPr>
            <a:r>
              <a:rPr lang="en-US" sz="3300" dirty="0"/>
              <a:t>#1: Is SLP 3332 needed for successful performance of JTAC tasks</a:t>
            </a:r>
            <a:r>
              <a:rPr lang="en-US" sz="3600" dirty="0"/>
              <a:t>?</a:t>
            </a:r>
          </a:p>
          <a:p>
            <a:pPr marL="0" lvl="1" indent="0">
              <a:buFont typeface="Arial" pitchFamily="34" charset="0"/>
              <a:buNone/>
              <a:defRPr/>
            </a:pPr>
            <a:endParaRPr lang="en-US" sz="3000" b="1" dirty="0"/>
          </a:p>
          <a:p>
            <a:pPr marL="0" lvl="1" indent="0">
              <a:buFont typeface="Arial" pitchFamily="34" charset="0"/>
              <a:buNone/>
              <a:defRPr/>
            </a:pPr>
            <a:r>
              <a:rPr lang="en-US" sz="3600" b="1" dirty="0"/>
              <a:t>No, but ………..</a:t>
            </a:r>
          </a:p>
          <a:p>
            <a:pPr marL="0" lvl="1" indent="0">
              <a:buFont typeface="Arial" pitchFamily="34" charset="0"/>
              <a:buNone/>
              <a:defRPr/>
            </a:pPr>
            <a:endParaRPr lang="en-US" dirty="0"/>
          </a:p>
          <a:p>
            <a:pPr marL="0" lvl="1" indent="0">
              <a:buFont typeface="Arial" pitchFamily="34" charset="0"/>
              <a:buNone/>
              <a:defRPr/>
            </a:pPr>
            <a:r>
              <a:rPr lang="en-US" sz="3300" dirty="0"/>
              <a:t>#2: Is there a more suitable test format for evaluating JTACs’ target language use (TLU?) </a:t>
            </a:r>
          </a:p>
          <a:p>
            <a:pPr marL="0" lvl="1" indent="0">
              <a:buFont typeface="Arial" pitchFamily="34" charset="0"/>
              <a:buNone/>
              <a:defRPr/>
            </a:pPr>
            <a:endParaRPr lang="en-US" sz="3300" b="1" dirty="0"/>
          </a:p>
          <a:p>
            <a:pPr marL="0" lvl="1" indent="0">
              <a:buFont typeface="Arial" pitchFamily="34" charset="0"/>
              <a:buNone/>
              <a:defRPr/>
            </a:pPr>
            <a:r>
              <a:rPr lang="en-US" sz="3600" b="1" dirty="0"/>
              <a:t>Yes!</a:t>
            </a:r>
          </a:p>
          <a:p>
            <a:pPr marL="0" lvl="1" indent="0">
              <a:buFont typeface="Arial" pitchFamily="34" charset="0"/>
              <a:buNone/>
              <a:defRPr/>
            </a:pPr>
            <a:endParaRPr lang="en-US" sz="3600" b="1" dirty="0"/>
          </a:p>
          <a:p>
            <a:pPr marL="0" lvl="1" indent="0">
              <a:buFont typeface="Arial" pitchFamily="34" charset="0"/>
              <a:buNone/>
              <a:defRPr/>
            </a:pPr>
            <a:endParaRPr lang="en-US" dirty="0"/>
          </a:p>
          <a:p>
            <a:pPr marL="0" lvl="1" indent="0"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sz="4600" b="1" i="1" dirty="0">
                <a:solidFill>
                  <a:srgbClr val="C00000"/>
                </a:solidFill>
              </a:rPr>
              <a:t>Report published 10 May 2023 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21" flipH="1">
            <a:off x="9401175" y="536575"/>
            <a:ext cx="2790825" cy="195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6889" flipH="1">
            <a:off x="8782050" y="4429125"/>
            <a:ext cx="3205163" cy="182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4536" flipH="1">
            <a:off x="6872288" y="2530475"/>
            <a:ext cx="2816225" cy="196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F9B72476-FD05-4EC1-9426-FA016DCB7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366713"/>
            <a:ext cx="10868025" cy="1052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STANAG </a:t>
            </a:r>
            <a:r>
              <a:rPr lang="en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6001 Focus Group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3763"/>
            <a:ext cx="12080875" cy="5811837"/>
          </a:xfrm>
        </p:spPr>
        <p:txBody>
          <a:bodyPr>
            <a:normAutofit fontScale="92500"/>
          </a:bodyPr>
          <a:lstStyle/>
          <a:p>
            <a:pPr>
              <a:defRPr/>
            </a:pPr>
            <a:endParaRPr lang="hr-HR" sz="3100" dirty="0" smtClean="0"/>
          </a:p>
          <a:p>
            <a:pPr algn="just">
              <a:defRPr/>
            </a:pPr>
            <a:r>
              <a:rPr lang="en-CA" sz="3100" dirty="0" smtClean="0"/>
              <a:t>Periodic </a:t>
            </a:r>
            <a:r>
              <a:rPr lang="en-CA" sz="3100" dirty="0"/>
              <a:t>reviews of STANAG are expected by NATO NSO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n-CA" sz="3100" dirty="0"/>
          </a:p>
          <a:p>
            <a:pPr algn="just">
              <a:defRPr/>
            </a:pPr>
            <a:r>
              <a:rPr lang="en-CA" sz="3100" dirty="0"/>
              <a:t>Noted inconsistencies and inadequacies in French led to opportunity to revisit overall standard</a:t>
            </a:r>
          </a:p>
          <a:p>
            <a:pPr algn="just">
              <a:defRPr/>
            </a:pPr>
            <a:endParaRPr lang="en-CA" sz="3100" dirty="0"/>
          </a:p>
          <a:p>
            <a:pPr algn="just">
              <a:defRPr/>
            </a:pPr>
            <a:r>
              <a:rPr lang="en-CA" sz="3100" dirty="0" smtClean="0"/>
              <a:t>Ongoing </a:t>
            </a:r>
            <a:r>
              <a:rPr lang="en-CA" sz="3100" dirty="0"/>
              <a:t>discussion on the native speaker as reference point, in Standards in general, and in STANAG 6001. </a:t>
            </a:r>
          </a:p>
          <a:p>
            <a:pPr>
              <a:defRPr/>
            </a:pPr>
            <a:endParaRPr lang="hr-HR" sz="3100" dirty="0" smtClean="0"/>
          </a:p>
          <a:p>
            <a:pPr>
              <a:defRPr/>
            </a:pPr>
            <a:r>
              <a:rPr lang="en-CA" sz="3100" dirty="0"/>
              <a:t>Benefits of adding some military contexts and linguistic tasks linked to these content/context domains to set the STANAG scale apart from others. </a:t>
            </a:r>
          </a:p>
          <a:p>
            <a:pPr>
              <a:defRPr/>
            </a:pPr>
            <a:endParaRPr lang="en-CA" sz="3100" dirty="0"/>
          </a:p>
          <a:p>
            <a:pPr>
              <a:defRPr/>
            </a:pPr>
            <a:endParaRPr lang="en-CA" sz="31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B05FD4-BBBF-4AE8-97A8-72D2D9CCAEA2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2988419" y="188640"/>
            <a:ext cx="7423223" cy="850900"/>
          </a:xfrm>
        </p:spPr>
        <p:txBody>
          <a:bodyPr/>
          <a:lstStyle/>
          <a:p>
            <a:pPr>
              <a:defRPr/>
            </a:pPr>
            <a:r>
              <a:rPr lang="en-US" altLang="bg-BG" sz="3600" b="1" dirty="0" smtClean="0">
                <a:solidFill>
                  <a:srgbClr val="C00000"/>
                </a:solidFill>
                <a:latin typeface="+mn-lt"/>
                <a:cs typeface="Arial" charset="0"/>
              </a:rPr>
              <a:t>BILC site </a:t>
            </a:r>
            <a:r>
              <a:rPr lang="en-US" altLang="bg-BG" sz="3600" dirty="0" smtClean="0">
                <a:latin typeface="+mn-lt"/>
                <a:cs typeface="Arial" charset="0"/>
              </a:rPr>
              <a:t>– </a:t>
            </a:r>
            <a:r>
              <a:rPr lang="en-US" altLang="bg-BG" sz="3600" dirty="0" smtClean="0">
                <a:latin typeface="+mn-lt"/>
                <a:cs typeface="Arial" charset="0"/>
                <a:hlinkClick r:id="rId3"/>
              </a:rPr>
              <a:t>www.natobilc.org</a:t>
            </a:r>
            <a:r>
              <a:rPr lang="en-US" altLang="bg-BG" sz="3600" dirty="0" smtClean="0">
                <a:latin typeface="+mn-lt"/>
                <a:cs typeface="Arial" charset="0"/>
              </a:rPr>
              <a:t> </a:t>
            </a:r>
            <a:endParaRPr lang="bg-BG" altLang="bg-BG" sz="3600" dirty="0" smtClean="0">
              <a:latin typeface="+mn-lt"/>
              <a:cs typeface="Arial" charset="0"/>
            </a:endParaRPr>
          </a:p>
        </p:txBody>
      </p:sp>
      <p:pic>
        <p:nvPicPr>
          <p:cNvPr id="53252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203" y="1124744"/>
            <a:ext cx="10440988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7100" y="115888"/>
            <a:ext cx="8089900" cy="1066800"/>
          </a:xfrm>
        </p:spPr>
        <p:txBody>
          <a:bodyPr/>
          <a:lstStyle/>
          <a:p>
            <a:pPr eaLnBrk="1" hangingPunct="1"/>
            <a:endParaRPr lang="en-CA" altLang="pl-PL" b="1" smtClean="0">
              <a:solidFill>
                <a:schemeClr val="accent2"/>
              </a:solidFill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219200"/>
            <a:ext cx="11364913" cy="54102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CA" altLang="pl-PL" sz="2800" dirty="0" smtClean="0"/>
              <a:t>Language training is costly so planning is essential</a:t>
            </a:r>
          </a:p>
          <a:p>
            <a:pPr algn="just" eaLnBrk="1" hangingPunct="1">
              <a:defRPr/>
            </a:pPr>
            <a:r>
              <a:rPr lang="en-CA" altLang="pl-PL" sz="2800" dirty="0" smtClean="0"/>
              <a:t>Learning a language takes time</a:t>
            </a:r>
          </a:p>
          <a:p>
            <a:pPr algn="just" eaLnBrk="1" hangingPunct="1">
              <a:defRPr/>
            </a:pPr>
            <a:r>
              <a:rPr lang="en-CA" altLang="pl-PL" sz="2800" dirty="0" smtClean="0"/>
              <a:t>Training teachers in STANAG 6001 interpretation &amp; application is important</a:t>
            </a:r>
          </a:p>
          <a:p>
            <a:pPr algn="just" eaLnBrk="1" hangingPunct="1">
              <a:defRPr/>
            </a:pPr>
            <a:r>
              <a:rPr lang="en-CA" altLang="pl-PL" sz="2800" dirty="0" smtClean="0"/>
              <a:t>Investing in lifelong language </a:t>
            </a:r>
            <a:r>
              <a:rPr lang="en-CA" altLang="pl-PL" sz="2800" dirty="0" err="1" smtClean="0"/>
              <a:t>learnin</a:t>
            </a:r>
            <a:r>
              <a:rPr lang="pl-PL" altLang="pl-PL" sz="2800" dirty="0" smtClean="0"/>
              <a:t>g</a:t>
            </a:r>
            <a:r>
              <a:rPr lang="en-CA" altLang="pl-PL" sz="2800" dirty="0" smtClean="0"/>
              <a:t> of </a:t>
            </a:r>
            <a:r>
              <a:rPr lang="en-CA" altLang="pl-PL" sz="2800" dirty="0" err="1" smtClean="0"/>
              <a:t>mili</a:t>
            </a:r>
            <a:r>
              <a:rPr lang="pl-PL" altLang="pl-PL" sz="2800" dirty="0" smtClean="0"/>
              <a:t>t</a:t>
            </a:r>
            <a:r>
              <a:rPr lang="en-CA" altLang="pl-PL" sz="2800" dirty="0" err="1" smtClean="0"/>
              <a:t>ary</a:t>
            </a:r>
            <a:r>
              <a:rPr lang="en-CA" altLang="pl-PL" sz="2800" dirty="0" smtClean="0"/>
              <a:t> personnel is ‘pragmatic’..</a:t>
            </a:r>
            <a:endParaRPr lang="hr-HR" altLang="pl-PL" sz="2800" dirty="0"/>
          </a:p>
          <a:p>
            <a:pPr algn="just" eaLnBrk="1" hangingPunct="1">
              <a:defRPr/>
            </a:pPr>
            <a:r>
              <a:rPr lang="en-US" altLang="sr-Latn-RS" sz="2800" dirty="0" smtClean="0"/>
              <a:t>Language is the most complex of human behaviors.</a:t>
            </a:r>
            <a:endParaRPr lang="hr-HR" altLang="sr-Latn-RS" sz="2800" dirty="0" smtClean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en-US" altLang="sr-Latn-RS" sz="2800" dirty="0" smtClean="0"/>
              <a:t/>
            </a:r>
            <a:br>
              <a:rPr lang="en-US" altLang="sr-Latn-RS" sz="2800" dirty="0" smtClean="0"/>
            </a:br>
            <a:endParaRPr lang="en-US" altLang="sr-Latn-RS" sz="2800" dirty="0" smtClean="0"/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sr-Latn-RS" sz="2800" dirty="0" smtClean="0"/>
              <a:t>	</a:t>
            </a:r>
            <a:r>
              <a:rPr lang="en-CA" altLang="pl-PL" sz="3600" dirty="0" smtClean="0">
                <a:solidFill>
                  <a:srgbClr val="FF0000"/>
                </a:solidFill>
              </a:rPr>
              <a:t>	</a:t>
            </a:r>
            <a:r>
              <a:rPr lang="en-CA" alt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is key to interoperability!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CA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ctrTitle"/>
          </p:nvPr>
        </p:nvSpPr>
        <p:spPr>
          <a:xfrm>
            <a:off x="1044575" y="1412875"/>
            <a:ext cx="10710863" cy="1470025"/>
          </a:xfrm>
        </p:spPr>
        <p:txBody>
          <a:bodyPr/>
          <a:lstStyle/>
          <a:p>
            <a:r>
              <a:rPr lang="hr-HR" altLang="sr-Latn-RS" b="1" dirty="0" smtClean="0">
                <a:solidFill>
                  <a:srgbClr val="C00000"/>
                </a:solidFill>
                <a:latin typeface="Arial Black" pitchFamily="34" charset="0"/>
              </a:rPr>
              <a:t>MILITARY TERMINOLOGY CONFERENCE</a:t>
            </a:r>
            <a:endParaRPr lang="en-US" altLang="sr-Latn-RS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6323" name="Subtitle 3"/>
          <p:cNvSpPr>
            <a:spLocks noGrp="1"/>
          </p:cNvSpPr>
          <p:nvPr>
            <p:ph type="subTitle" idx="1"/>
          </p:nvPr>
        </p:nvSpPr>
        <p:spPr>
          <a:xfrm>
            <a:off x="1908299" y="3140968"/>
            <a:ext cx="8821738" cy="1752600"/>
          </a:xfrm>
        </p:spPr>
        <p:txBody>
          <a:bodyPr/>
          <a:lstStyle/>
          <a:p>
            <a:r>
              <a:rPr lang="hr-HR" altLang="sr-Latn-RS" sz="5400" b="1" dirty="0" smtClean="0">
                <a:solidFill>
                  <a:srgbClr val="C00000"/>
                </a:solidFill>
                <a:latin typeface="Arial Black" pitchFamily="34" charset="0"/>
              </a:rPr>
              <a:t>- </a:t>
            </a:r>
            <a:r>
              <a:rPr lang="hr-HR" altLang="sr-Latn-RS" sz="5400" b="1" dirty="0" err="1">
                <a:solidFill>
                  <a:srgbClr val="C00000"/>
                </a:solidFill>
                <a:latin typeface="Arial Black" pitchFamily="34" charset="0"/>
              </a:rPr>
              <a:t>g</a:t>
            </a:r>
            <a:r>
              <a:rPr lang="hr-HR" altLang="sr-Latn-RS" sz="5400" b="1" dirty="0" err="1" smtClean="0">
                <a:solidFill>
                  <a:srgbClr val="C00000"/>
                </a:solidFill>
                <a:latin typeface="Arial Black" pitchFamily="34" charset="0"/>
              </a:rPr>
              <a:t>enesis</a:t>
            </a:r>
            <a:r>
              <a:rPr lang="hr-HR" altLang="sr-Latn-RS" sz="5400" b="1" dirty="0" smtClean="0">
                <a:solidFill>
                  <a:srgbClr val="C00000"/>
                </a:solidFill>
                <a:latin typeface="Arial Black" pitchFamily="34" charset="0"/>
              </a:rPr>
              <a:t> - </a:t>
            </a:r>
            <a:endParaRPr lang="en-US" altLang="sr-Latn-RS" sz="5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E5770F-A4C9-4650-A037-BAF6C6606F24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35" y="116632"/>
            <a:ext cx="10290175" cy="1143000"/>
          </a:xfrm>
        </p:spPr>
        <p:txBody>
          <a:bodyPr/>
          <a:lstStyle/>
          <a:p>
            <a:r>
              <a:rPr lang="hr-HR" sz="3200" dirty="0" smtClean="0">
                <a:solidFill>
                  <a:srgbClr val="C00000"/>
                </a:solidFill>
                <a:latin typeface="Arial Black" pitchFamily="34" charset="0"/>
              </a:rPr>
              <a:t>TERMINOLOGY → TEACHING &amp; INTERPRETING/TRANSLATION</a:t>
            </a:r>
            <a:endParaRPr lang="en-US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47" y="1196752"/>
            <a:ext cx="11647213" cy="5328592"/>
          </a:xfrm>
        </p:spPr>
        <p:txBody>
          <a:bodyPr/>
          <a:lstStyle/>
          <a:p>
            <a:pPr algn="just"/>
            <a:r>
              <a:rPr lang="hr-HR" sz="2400" dirty="0" smtClean="0"/>
              <a:t>1972 –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/>
              <a:t>T</a:t>
            </a:r>
            <a:r>
              <a:rPr lang="hr-HR" sz="2400" dirty="0" err="1" smtClean="0"/>
              <a:t>raining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/>
              <a:t>T</a:t>
            </a:r>
            <a:r>
              <a:rPr lang="hr-HR" sz="2400" dirty="0" err="1" smtClean="0"/>
              <a:t>ranslators</a:t>
            </a:r>
            <a:endParaRPr lang="hr-HR" sz="2400" dirty="0" smtClean="0"/>
          </a:p>
          <a:p>
            <a:pPr algn="just"/>
            <a:r>
              <a:rPr lang="hr-HR" sz="2400" dirty="0" smtClean="0"/>
              <a:t>1997 – </a:t>
            </a:r>
            <a:r>
              <a:rPr lang="hr-HR" sz="2400" dirty="0" err="1" smtClean="0"/>
              <a:t>Apmplification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STANAG 6001, </a:t>
            </a:r>
            <a:r>
              <a:rPr lang="hr-HR" sz="2400" dirty="0" err="1" smtClean="0"/>
              <a:t>including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role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interpreting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translation</a:t>
            </a:r>
            <a:endParaRPr lang="hr-HR" sz="2400" dirty="0" smtClean="0"/>
          </a:p>
          <a:p>
            <a:pPr algn="just"/>
            <a:r>
              <a:rPr lang="hr-HR" sz="2400" dirty="0" smtClean="0"/>
              <a:t>2002 – </a:t>
            </a:r>
            <a:r>
              <a:rPr lang="hr-HR" sz="2400" dirty="0" err="1" smtClean="0"/>
              <a:t>Teaching</a:t>
            </a:r>
            <a:r>
              <a:rPr lang="hr-HR" sz="2400" dirty="0" smtClean="0"/>
              <a:t> </a:t>
            </a:r>
            <a:r>
              <a:rPr lang="hr-HR" sz="2400" dirty="0" err="1" smtClean="0"/>
              <a:t>Operational</a:t>
            </a:r>
            <a:r>
              <a:rPr lang="hr-HR" sz="2400" dirty="0" smtClean="0"/>
              <a:t> </a:t>
            </a:r>
            <a:r>
              <a:rPr lang="hr-HR" sz="2400" dirty="0" err="1" smtClean="0"/>
              <a:t>Language</a:t>
            </a:r>
            <a:r>
              <a:rPr lang="hr-HR" sz="2400" dirty="0" smtClean="0"/>
              <a:t> , NATO </a:t>
            </a:r>
            <a:r>
              <a:rPr lang="hr-HR" sz="2400" dirty="0" err="1" smtClean="0"/>
              <a:t>terminology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Acronyms</a:t>
            </a:r>
            <a:endParaRPr lang="hr-HR" sz="2400" dirty="0" smtClean="0"/>
          </a:p>
          <a:p>
            <a:pPr algn="just"/>
            <a:r>
              <a:rPr lang="hr-HR" sz="2400" dirty="0"/>
              <a:t>2003/2004 – t</a:t>
            </a:r>
            <a:r>
              <a:rPr lang="en-US" sz="2400" dirty="0"/>
              <a:t>he BILC Secretariat </a:t>
            </a:r>
            <a:r>
              <a:rPr lang="hr-HR" sz="2400" dirty="0" err="1"/>
              <a:t>posts</a:t>
            </a:r>
            <a:r>
              <a:rPr lang="en-US" sz="2400" dirty="0"/>
              <a:t> the Tri-service Word List on the BILC website</a:t>
            </a:r>
            <a:endParaRPr lang="hr-HR" sz="2400" dirty="0"/>
          </a:p>
          <a:p>
            <a:pPr algn="just"/>
            <a:r>
              <a:rPr lang="hr-HR" sz="2400" dirty="0" smtClean="0"/>
              <a:t>2007 – </a:t>
            </a:r>
            <a:r>
              <a:rPr lang="hr-HR" sz="2400" dirty="0" err="1" smtClean="0"/>
              <a:t>Language</a:t>
            </a:r>
            <a:r>
              <a:rPr lang="hr-HR" sz="2400" dirty="0" smtClean="0"/>
              <a:t> </a:t>
            </a:r>
            <a:r>
              <a:rPr lang="hr-HR" sz="2400" dirty="0" err="1" smtClean="0"/>
              <a:t>Teaching</a:t>
            </a:r>
            <a:r>
              <a:rPr lang="hr-HR" sz="2400" dirty="0" smtClean="0"/>
              <a:t>/</a:t>
            </a:r>
            <a:r>
              <a:rPr lang="hr-HR" sz="2400" dirty="0" err="1" smtClean="0"/>
              <a:t>Interpretation</a:t>
            </a:r>
            <a:r>
              <a:rPr lang="hr-HR" sz="2400" dirty="0" smtClean="0"/>
              <a:t> for NATO </a:t>
            </a:r>
            <a:r>
              <a:rPr lang="hr-HR" sz="2400" dirty="0" err="1" smtClean="0"/>
              <a:t>missions</a:t>
            </a:r>
            <a:endParaRPr lang="hr-HR" sz="2400" dirty="0" smtClean="0"/>
          </a:p>
          <a:p>
            <a:pPr algn="just"/>
            <a:r>
              <a:rPr lang="hr-HR" sz="2400" dirty="0" smtClean="0"/>
              <a:t>2011 – SG: </a:t>
            </a:r>
            <a:r>
              <a:rPr lang="hr-HR" sz="2400" dirty="0" err="1" smtClean="0"/>
              <a:t>Military</a:t>
            </a:r>
            <a:r>
              <a:rPr lang="hr-HR" sz="2400" dirty="0" smtClean="0"/>
              <a:t> </a:t>
            </a:r>
            <a:r>
              <a:rPr lang="hr-HR" sz="2400" dirty="0" err="1" smtClean="0"/>
              <a:t>Terminology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Interpretation</a:t>
            </a:r>
            <a:endParaRPr lang="hr-HR" sz="2400" dirty="0" smtClean="0"/>
          </a:p>
          <a:p>
            <a:pPr algn="just"/>
            <a:r>
              <a:rPr lang="hr-HR" sz="2400" dirty="0" smtClean="0"/>
              <a:t>2012 – </a:t>
            </a:r>
            <a:r>
              <a:rPr lang="hr-HR" sz="2400" dirty="0" err="1" smtClean="0"/>
              <a:t>the</a:t>
            </a:r>
            <a:r>
              <a:rPr lang="hr-HR" sz="2400" dirty="0" smtClean="0"/>
              <a:t> 2011 SG </a:t>
            </a:r>
            <a:r>
              <a:rPr lang="hr-HR" sz="2400" dirty="0" err="1" smtClean="0"/>
              <a:t>becomes</a:t>
            </a:r>
            <a:r>
              <a:rPr lang="hr-HR" sz="2400" dirty="0" smtClean="0"/>
              <a:t> a WG</a:t>
            </a:r>
          </a:p>
          <a:p>
            <a:pPr algn="just"/>
            <a:r>
              <a:rPr lang="hr-HR" sz="2400" dirty="0" smtClean="0"/>
              <a:t>2014 – </a:t>
            </a:r>
            <a:r>
              <a:rPr lang="hr-HR" sz="2400" dirty="0" err="1" smtClean="0"/>
              <a:t>Teaching</a:t>
            </a:r>
            <a:r>
              <a:rPr lang="hr-HR" sz="2400" dirty="0" smtClean="0"/>
              <a:t> </a:t>
            </a:r>
            <a:r>
              <a:rPr lang="hr-HR" sz="2400" dirty="0" err="1" smtClean="0"/>
              <a:t>Translation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Interpretation</a:t>
            </a:r>
            <a:r>
              <a:rPr lang="hr-HR" sz="2400" dirty="0" smtClean="0"/>
              <a:t> as </a:t>
            </a:r>
            <a:r>
              <a:rPr lang="hr-HR" sz="2400" dirty="0" err="1" smtClean="0"/>
              <a:t>Specific</a:t>
            </a:r>
            <a:r>
              <a:rPr lang="hr-HR" sz="2400" dirty="0" smtClean="0"/>
              <a:t> </a:t>
            </a:r>
            <a:r>
              <a:rPr lang="hr-HR" sz="2400" dirty="0" err="1" smtClean="0"/>
              <a:t>Language</a:t>
            </a:r>
            <a:r>
              <a:rPr lang="hr-HR" sz="2400" dirty="0" smtClean="0"/>
              <a:t> </a:t>
            </a:r>
            <a:r>
              <a:rPr lang="hr-HR" sz="2400" dirty="0" err="1" smtClean="0"/>
              <a:t>Skills</a:t>
            </a:r>
            <a:endParaRPr lang="hr-HR" sz="2400" dirty="0" smtClean="0"/>
          </a:p>
          <a:p>
            <a:pPr algn="just"/>
            <a:r>
              <a:rPr lang="hr-HR" sz="2400" dirty="0" smtClean="0"/>
              <a:t>2017 – SG: </a:t>
            </a:r>
            <a:r>
              <a:rPr lang="hr-HR" sz="2400" dirty="0" err="1" smtClean="0"/>
              <a:t>Teaching</a:t>
            </a:r>
            <a:r>
              <a:rPr lang="hr-HR" sz="2400" dirty="0" smtClean="0"/>
              <a:t> </a:t>
            </a:r>
            <a:r>
              <a:rPr lang="hr-HR" sz="2400" dirty="0" err="1" smtClean="0"/>
              <a:t>Military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Security</a:t>
            </a:r>
            <a:r>
              <a:rPr lang="hr-HR" sz="2400" dirty="0" smtClean="0"/>
              <a:t>-</a:t>
            </a:r>
            <a:r>
              <a:rPr lang="hr-HR" sz="2400" dirty="0" err="1" smtClean="0"/>
              <a:t>related</a:t>
            </a:r>
            <a:r>
              <a:rPr lang="hr-HR" sz="2400" dirty="0" smtClean="0"/>
              <a:t> </a:t>
            </a:r>
            <a:r>
              <a:rPr lang="hr-HR" sz="2400" dirty="0" err="1" smtClean="0"/>
              <a:t>Terminology</a:t>
            </a:r>
            <a:r>
              <a:rPr lang="hr-HR" sz="2400" dirty="0" smtClean="0"/>
              <a:t> (</a:t>
            </a:r>
            <a:r>
              <a:rPr lang="hr-HR" sz="2400" dirty="0" err="1" smtClean="0"/>
              <a:t>best</a:t>
            </a:r>
            <a:r>
              <a:rPr lang="hr-HR" sz="2400" dirty="0" smtClean="0"/>
              <a:t> </a:t>
            </a:r>
            <a:r>
              <a:rPr lang="hr-HR" sz="2400" dirty="0" err="1" smtClean="0"/>
              <a:t>practices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challenges</a:t>
            </a:r>
            <a:r>
              <a:rPr lang="hr-HR" sz="2400" dirty="0" smtClean="0"/>
              <a:t>)</a:t>
            </a:r>
          </a:p>
          <a:p>
            <a:pPr algn="just"/>
            <a:r>
              <a:rPr lang="hr-HR" sz="2400" dirty="0" smtClean="0"/>
              <a:t>2018 – SG: </a:t>
            </a:r>
            <a:r>
              <a:rPr lang="hr-HR" sz="2400" dirty="0" err="1" smtClean="0"/>
              <a:t>Revision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Tri-Service Word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Terminology</a:t>
            </a:r>
            <a:r>
              <a:rPr lang="hr-HR" sz="2400" dirty="0" smtClean="0"/>
              <a:t> </a:t>
            </a:r>
            <a:r>
              <a:rPr lang="hr-HR" sz="2400" dirty="0" err="1" smtClean="0"/>
              <a:t>Lists</a:t>
            </a:r>
            <a:endParaRPr lang="hr-HR" sz="2400" dirty="0" smtClean="0"/>
          </a:p>
          <a:p>
            <a:pPr algn="just"/>
            <a:r>
              <a:rPr lang="hr-HR" sz="2400" dirty="0" smtClean="0"/>
              <a:t>2022 – </a:t>
            </a:r>
            <a:r>
              <a:rPr lang="hr-HR" sz="2400" dirty="0" err="1" smtClean="0"/>
              <a:t>Military</a:t>
            </a:r>
            <a:r>
              <a:rPr lang="hr-HR" sz="2400" dirty="0" smtClean="0"/>
              <a:t> </a:t>
            </a:r>
            <a:r>
              <a:rPr lang="hr-HR" sz="2400" dirty="0" err="1" smtClean="0"/>
              <a:t>Terminolgy</a:t>
            </a:r>
            <a:r>
              <a:rPr lang="hr-HR" sz="2400" dirty="0" smtClean="0"/>
              <a:t> </a:t>
            </a:r>
            <a:r>
              <a:rPr lang="hr-HR" sz="2400" dirty="0" err="1" smtClean="0"/>
              <a:t>Conference</a:t>
            </a:r>
            <a:r>
              <a:rPr lang="hr-HR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C4511-5B77-41EF-BCA7-50D30AD0C578}" type="slidenum">
              <a:rPr lang="en-US" altLang="lt-LT" smtClean="0"/>
              <a:pPr>
                <a:defRPr/>
              </a:pPr>
              <a:t>29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392043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5725" y="0"/>
            <a:ext cx="9661525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of </a:t>
            </a:r>
            <a:r>
              <a:rPr lang="hr-HR" alt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en-CA" altLang="pl-PL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557338"/>
            <a:ext cx="10186987" cy="48212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CA" altLang="pl-PL" sz="3600" dirty="0" smtClean="0">
                <a:cs typeface="Arial" pitchFamily="34" charset="0"/>
              </a:rPr>
              <a:t>BILC Background &amp; Mandate</a:t>
            </a:r>
          </a:p>
          <a:p>
            <a:pPr algn="just" eaLnBrk="1" hangingPunct="1">
              <a:lnSpc>
                <a:spcPct val="160000"/>
              </a:lnSpc>
            </a:pPr>
            <a:r>
              <a:rPr lang="pl-PL" altLang="pl-PL" sz="3600" dirty="0" smtClean="0">
                <a:cs typeface="Arial" pitchFamily="34" charset="0"/>
              </a:rPr>
              <a:t>N</a:t>
            </a:r>
            <a:r>
              <a:rPr lang="en-CA" altLang="pl-PL" sz="3600" dirty="0">
                <a:cs typeface="Arial" pitchFamily="34" charset="0"/>
              </a:rPr>
              <a:t>ATO Language </a:t>
            </a:r>
            <a:r>
              <a:rPr lang="hr-HR" altLang="pl-PL" sz="3600" dirty="0">
                <a:cs typeface="Arial" pitchFamily="34" charset="0"/>
              </a:rPr>
              <a:t>Training </a:t>
            </a:r>
            <a:r>
              <a:rPr lang="en-CA" altLang="pl-PL" sz="3600" dirty="0">
                <a:cs typeface="Arial" pitchFamily="34" charset="0"/>
              </a:rPr>
              <a:t>Context </a:t>
            </a:r>
            <a:endParaRPr lang="hr-HR" altLang="pl-PL" sz="3600" dirty="0" smtClean="0">
              <a:cs typeface="Arial" pitchFamily="34" charset="0"/>
            </a:endParaRPr>
          </a:p>
          <a:p>
            <a:pPr algn="just" eaLnBrk="1" hangingPunct="1">
              <a:lnSpc>
                <a:spcPct val="160000"/>
              </a:lnSpc>
            </a:pPr>
            <a:r>
              <a:rPr lang="en-CA" altLang="pl-PL" sz="3600" dirty="0" smtClean="0">
                <a:cs typeface="Arial" pitchFamily="34" charset="0"/>
              </a:rPr>
              <a:t>Programme </a:t>
            </a:r>
            <a:r>
              <a:rPr lang="en-CA" altLang="pl-PL" sz="3600" dirty="0">
                <a:cs typeface="Arial" pitchFamily="34" charset="0"/>
              </a:rPr>
              <a:t>of Work &amp; Standardization Efforts</a:t>
            </a:r>
          </a:p>
          <a:p>
            <a:pPr algn="just" eaLnBrk="1" hangingPunct="1">
              <a:lnSpc>
                <a:spcPct val="160000"/>
              </a:lnSpc>
            </a:pPr>
            <a:r>
              <a:rPr lang="hr-HR" altLang="pl-PL" sz="3600" dirty="0" err="1" smtClean="0">
                <a:cs typeface="Arial" pitchFamily="34" charset="0"/>
              </a:rPr>
              <a:t>Military</a:t>
            </a:r>
            <a:r>
              <a:rPr lang="hr-HR" altLang="pl-PL" sz="3600" dirty="0" smtClean="0">
                <a:cs typeface="Arial" pitchFamily="34" charset="0"/>
              </a:rPr>
              <a:t> Terminology Conference</a:t>
            </a:r>
            <a:endParaRPr lang="en-CA" altLang="pl-PL" dirty="0" smtClean="0"/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endParaRPr lang="en-CA" altLang="pl-PL" dirty="0" smtClean="0"/>
          </a:p>
          <a:p>
            <a:pPr eaLnBrk="1" hangingPunct="1">
              <a:lnSpc>
                <a:spcPct val="120000"/>
              </a:lnSpc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pl-PL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CA" altLang="pl-PL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C4511-5B77-41EF-BCA7-50D30AD0C578}" type="slidenum">
              <a:rPr lang="en-US" altLang="lt-LT" smtClean="0"/>
              <a:pPr>
                <a:defRPr/>
              </a:pPr>
              <a:t>30</a:t>
            </a:fld>
            <a:endParaRPr lang="en-US" alt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3" y="0"/>
            <a:ext cx="1101722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16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31;g12c465f1927_0_34"/>
          <p:cNvSpPr>
            <a:spLocks noGrp="1"/>
          </p:cNvSpPr>
          <p:nvPr>
            <p:ph type="title"/>
          </p:nvPr>
        </p:nvSpPr>
        <p:spPr>
          <a:xfrm>
            <a:off x="247650" y="857250"/>
            <a:ext cx="12106275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 Narrow" pitchFamily="34" charset="0"/>
              <a:buNone/>
            </a:pPr>
            <a:r>
              <a:rPr lang="sl-SI" altLang="sr-Latn-RS" sz="4400" dirty="0" smtClean="0">
                <a:solidFill>
                  <a:srgbClr val="C00000"/>
                </a:solidFill>
                <a:latin typeface="Arial Black" pitchFamily="34" charset="0"/>
                <a:ea typeface="Arial Narrow" pitchFamily="34" charset="0"/>
                <a:cs typeface="Arial Narrow" pitchFamily="34" charset="0"/>
                <a:sym typeface="Arial Narrow" pitchFamily="34" charset="0"/>
              </a:rPr>
              <a:t>AIMS</a:t>
            </a:r>
            <a:endParaRPr lang="sr-Latn-RS" altLang="sr-Latn-RS" sz="4400" dirty="0" smtClean="0">
              <a:solidFill>
                <a:srgbClr val="C00000"/>
              </a:solidFill>
              <a:latin typeface="Arial Black" pitchFamily="34" charset="0"/>
              <a:ea typeface="Arial Narrow" pitchFamily="34" charset="0"/>
              <a:cs typeface="Arial Narrow" pitchFamily="34" charset="0"/>
              <a:sym typeface="Arial Narrow" pitchFamily="34" charset="0"/>
            </a:endParaRPr>
          </a:p>
        </p:txBody>
      </p:sp>
      <p:sp>
        <p:nvSpPr>
          <p:cNvPr id="32" name="Google Shape;32;g12c465f1927_0_34"/>
          <p:cNvSpPr txBox="1">
            <a:spLocks noGrp="1"/>
          </p:cNvSpPr>
          <p:nvPr>
            <p:ph type="body" idx="1"/>
          </p:nvPr>
        </p:nvSpPr>
        <p:spPr>
          <a:xfrm>
            <a:off x="396131" y="1484784"/>
            <a:ext cx="12009437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Pts val="1800"/>
              <a:defRPr/>
            </a:pPr>
            <a:endParaRPr sz="1800" dirty="0">
              <a:solidFill>
                <a:srgbClr val="3F3F3F"/>
              </a:solidFill>
            </a:endParaRPr>
          </a:p>
          <a:p>
            <a:pPr indent="-387350" algn="just">
              <a:spcBef>
                <a:spcPts val="360"/>
              </a:spcBef>
              <a:buClr>
                <a:srgbClr val="3F3F3F"/>
              </a:buClr>
              <a:buSzPts val="2500"/>
              <a:buFont typeface="Noto Sans Symbols"/>
              <a:buChar char="▪"/>
              <a:defRPr/>
            </a:pPr>
            <a:r>
              <a:rPr lang="sl-SI" sz="3200" b="0" dirty="0">
                <a:solidFill>
                  <a:srgbClr val="3F3F3F"/>
                </a:solidFill>
                <a:latin typeface="+mn-lt"/>
              </a:rPr>
              <a:t>Bring together experts dealing with military terminology</a:t>
            </a:r>
            <a:endParaRPr sz="3200" b="0" dirty="0">
              <a:solidFill>
                <a:srgbClr val="3F3F3F"/>
              </a:solidFill>
              <a:latin typeface="+mn-lt"/>
            </a:endParaRPr>
          </a:p>
          <a:p>
            <a:pPr algn="just">
              <a:spcBef>
                <a:spcPts val="360"/>
              </a:spcBef>
              <a:buClr>
                <a:srgbClr val="3F3F3F"/>
              </a:buClr>
              <a:buSzPts val="2500"/>
              <a:buFont typeface="Noto Sans Symbols"/>
              <a:buNone/>
              <a:defRPr/>
            </a:pPr>
            <a:endParaRPr sz="3200" b="0" dirty="0">
              <a:solidFill>
                <a:srgbClr val="3F3F3F"/>
              </a:solidFill>
              <a:latin typeface="+mn-lt"/>
            </a:endParaRPr>
          </a:p>
          <a:p>
            <a:pPr indent="-387350" algn="just">
              <a:spcBef>
                <a:spcPts val="360"/>
              </a:spcBef>
              <a:buClr>
                <a:srgbClr val="3F3F3F"/>
              </a:buClr>
              <a:buSzPts val="2500"/>
              <a:buFont typeface="Noto Sans Symbols"/>
              <a:buChar char="▪"/>
              <a:defRPr/>
            </a:pPr>
            <a:r>
              <a:rPr lang="sl-SI" sz="3200" b="0" dirty="0">
                <a:solidFill>
                  <a:srgbClr val="3F3F3F"/>
                </a:solidFill>
                <a:latin typeface="+mn-lt"/>
              </a:rPr>
              <a:t>Provide insight into terminology management and standardization and use of terminology in various (inter-)national contexts</a:t>
            </a:r>
            <a:endParaRPr sz="3200" b="0" dirty="0">
              <a:solidFill>
                <a:srgbClr val="3F3F3F"/>
              </a:solidFill>
              <a:latin typeface="+mn-lt"/>
            </a:endParaRPr>
          </a:p>
          <a:p>
            <a:pPr algn="just">
              <a:spcBef>
                <a:spcPts val="360"/>
              </a:spcBef>
              <a:buClr>
                <a:srgbClr val="3F3F3F"/>
              </a:buClr>
              <a:buSzPts val="2500"/>
              <a:buFont typeface="Noto Sans Symbols"/>
              <a:buNone/>
              <a:defRPr/>
            </a:pPr>
            <a:endParaRPr sz="3200" b="0" dirty="0">
              <a:solidFill>
                <a:srgbClr val="3F3F3F"/>
              </a:solidFill>
              <a:latin typeface="+mn-lt"/>
            </a:endParaRPr>
          </a:p>
          <a:p>
            <a:pPr indent="-387350" algn="just">
              <a:spcBef>
                <a:spcPts val="360"/>
              </a:spcBef>
              <a:buClr>
                <a:srgbClr val="3F3F3F"/>
              </a:buClr>
              <a:buSzPts val="2500"/>
              <a:buFont typeface="Noto Sans Symbols"/>
              <a:buChar char="▪"/>
              <a:defRPr/>
            </a:pPr>
            <a:r>
              <a:rPr lang="sl-SI" sz="3200" b="0" dirty="0">
                <a:solidFill>
                  <a:srgbClr val="3F3F3F"/>
                </a:solidFill>
                <a:latin typeface="+mn-lt"/>
              </a:rPr>
              <a:t>Exchange experience and good practice</a:t>
            </a:r>
            <a:endParaRPr sz="3200" b="0" dirty="0">
              <a:solidFill>
                <a:srgbClr val="3F3F3F"/>
              </a:solidFill>
              <a:latin typeface="+mn-lt"/>
            </a:endParaRPr>
          </a:p>
          <a:p>
            <a:pPr algn="just">
              <a:spcBef>
                <a:spcPts val="360"/>
              </a:spcBef>
              <a:buClr>
                <a:srgbClr val="3F3F3F"/>
              </a:buClr>
              <a:buSzPts val="2500"/>
              <a:buFont typeface="Noto Sans Symbols"/>
              <a:buNone/>
              <a:defRPr/>
            </a:pPr>
            <a:endParaRPr sz="3200" b="0" dirty="0">
              <a:solidFill>
                <a:srgbClr val="3F3F3F"/>
              </a:solidFill>
              <a:latin typeface="+mn-lt"/>
            </a:endParaRPr>
          </a:p>
          <a:p>
            <a:pPr indent="-387350" algn="just">
              <a:spcBef>
                <a:spcPts val="360"/>
              </a:spcBef>
              <a:buClr>
                <a:srgbClr val="3F3F3F"/>
              </a:buClr>
              <a:buSzPts val="2500"/>
              <a:buFont typeface="Arial"/>
              <a:buChar char="▪"/>
              <a:defRPr/>
            </a:pPr>
            <a:r>
              <a:rPr lang="sl-SI" sz="3200" b="0" dirty="0">
                <a:solidFill>
                  <a:srgbClr val="3F3F3F"/>
                </a:solidFill>
                <a:latin typeface="+mn-lt"/>
              </a:rPr>
              <a:t>Create opportunities for further cooperation</a:t>
            </a:r>
            <a:endParaRPr sz="3200" b="0" dirty="0">
              <a:solidFill>
                <a:srgbClr val="3F3F3F"/>
              </a:solidFill>
              <a:latin typeface="+mn-lt"/>
            </a:endParaRPr>
          </a:p>
          <a:p>
            <a:pPr indent="0">
              <a:spcBef>
                <a:spcPts val="360"/>
              </a:spcBef>
              <a:defRPr/>
            </a:pPr>
            <a:endParaRPr sz="2500" dirty="0">
              <a:solidFill>
                <a:srgbClr val="3F3F3F"/>
              </a:solidFill>
            </a:endParaRPr>
          </a:p>
          <a:p>
            <a:pPr marL="342900" indent="-342900">
              <a:spcBef>
                <a:spcPts val="360"/>
              </a:spcBef>
              <a:buSzPts val="1800"/>
              <a:defRPr/>
            </a:pPr>
            <a:endParaRPr sz="1800" dirty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title"/>
          </p:nvPr>
        </p:nvSpPr>
        <p:spPr>
          <a:xfrm>
            <a:off x="2268340" y="333375"/>
            <a:ext cx="8856984" cy="981075"/>
          </a:xfrm>
        </p:spPr>
        <p:txBody>
          <a:bodyPr/>
          <a:lstStyle/>
          <a:p>
            <a:pPr>
              <a:buClr>
                <a:srgbClr val="0070C0"/>
              </a:buClr>
              <a:defRPr/>
            </a:pPr>
            <a:r>
              <a:rPr lang="sl-SI" sz="3600" dirty="0" smtClean="0">
                <a:solidFill>
                  <a:srgbClr val="C00000"/>
                </a:solidFill>
                <a:latin typeface="Arial Black" pitchFamily="34" charset="0"/>
              </a:rPr>
              <a:t>ISSUES </a:t>
            </a:r>
            <a:r>
              <a:rPr lang="sl-SI" sz="3600" dirty="0">
                <a:solidFill>
                  <a:srgbClr val="C00000"/>
                </a:solidFill>
                <a:latin typeface="Arial Black" pitchFamily="34" charset="0"/>
              </a:rPr>
              <a:t>TO BE CONSIDERED</a:t>
            </a:r>
            <a:endParaRPr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0" name="Google Shape;80;p2"/>
          <p:cNvSpPr txBox="1">
            <a:spLocks noGrp="1"/>
          </p:cNvSpPr>
          <p:nvPr>
            <p:ph type="body" idx="1"/>
          </p:nvPr>
        </p:nvSpPr>
        <p:spPr>
          <a:xfrm>
            <a:off x="900187" y="1124744"/>
            <a:ext cx="11017224" cy="5760640"/>
          </a:xfrm>
        </p:spPr>
        <p:txBody>
          <a:bodyPr/>
          <a:lstStyle/>
          <a:p>
            <a:pPr indent="-457200" algn="just">
              <a:spcBef>
                <a:spcPts val="36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sl-SI" sz="2800" b="0" dirty="0" smtClean="0">
                <a:solidFill>
                  <a:schemeClr val="tx1"/>
                </a:solidFill>
                <a:latin typeface="+mn-lt"/>
              </a:rPr>
              <a:t>Raise awareness about the importance of terminology in the field of defence</a:t>
            </a:r>
            <a:endParaRPr sz="2800" b="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spcBef>
                <a:spcPts val="36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sl-SI" sz="2800" b="0" dirty="0" smtClean="0">
                <a:solidFill>
                  <a:schemeClr val="tx1"/>
                </a:solidFill>
                <a:latin typeface="+mn-lt"/>
              </a:rPr>
              <a:t>Integrate translators and terminologists in terminology work to meet the specific needs of the military and training</a:t>
            </a:r>
            <a:endParaRPr sz="2800" b="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spcBef>
                <a:spcPts val="36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sl-SI" sz="2800" b="0" dirty="0" smtClean="0">
                <a:solidFill>
                  <a:schemeClr val="tx1"/>
                </a:solidFill>
                <a:latin typeface="+mn-lt"/>
              </a:rPr>
              <a:t>Increase involvement of SMEs</a:t>
            </a:r>
            <a:endParaRPr sz="2800" b="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spcBef>
                <a:spcPts val="36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sl-SI" sz="2800" b="0" dirty="0" smtClean="0">
                <a:solidFill>
                  <a:schemeClr val="tx1"/>
                </a:solidFill>
                <a:latin typeface="+mn-lt"/>
              </a:rPr>
              <a:t>Build a multi-language defence termbase (general, area-specific, mission-relevant)</a:t>
            </a:r>
            <a:endParaRPr sz="1600" b="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spcBef>
                <a:spcPts val="36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sl-SI" sz="2800" b="0" dirty="0" smtClean="0">
                <a:solidFill>
                  <a:schemeClr val="tx1"/>
                </a:solidFill>
                <a:latin typeface="+mn-lt"/>
              </a:rPr>
              <a:t>Create a pool of terminology resources/materials for training purposes</a:t>
            </a:r>
          </a:p>
          <a:p>
            <a:pPr indent="-457200" algn="just">
              <a:spcBef>
                <a:spcPts val="36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sl-SI" sz="2800" b="0" dirty="0" smtClean="0">
                <a:solidFill>
                  <a:schemeClr val="tx1"/>
                </a:solidFill>
                <a:latin typeface="+mn-lt"/>
              </a:rPr>
              <a:t>Enable access to authentic materials through exchange programmes</a:t>
            </a:r>
            <a:endParaRPr sz="2800" b="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spcBef>
                <a:spcPts val="36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sl-SI" sz="2800" b="0" dirty="0" smtClean="0">
                <a:solidFill>
                  <a:schemeClr val="tx1"/>
                </a:solidFill>
                <a:latin typeface="+mn-lt"/>
              </a:rPr>
              <a:t>Facilitate research on military terminology</a:t>
            </a:r>
            <a:endParaRPr sz="2800" b="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spcBef>
                <a:spcPts val="36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sl-SI" sz="2800" b="0" dirty="0" smtClean="0">
                <a:solidFill>
                  <a:schemeClr val="tx1"/>
                </a:solidFill>
                <a:latin typeface="+mn-lt"/>
              </a:rPr>
              <a:t>Provide conditions for terminology training</a:t>
            </a:r>
            <a:endParaRPr sz="2800" b="0" dirty="0" smtClean="0">
              <a:solidFill>
                <a:schemeClr val="tx1"/>
              </a:solidFill>
              <a:latin typeface="+mn-lt"/>
            </a:endParaRPr>
          </a:p>
          <a:p>
            <a:pPr indent="-457200" algn="just">
              <a:spcBef>
                <a:spcPts val="360"/>
              </a:spcBef>
              <a:buClrTx/>
              <a:buSzPct val="100000"/>
              <a:buFont typeface="Arial" pitchFamily="34" charset="0"/>
              <a:buChar char="•"/>
              <a:defRPr/>
            </a:pPr>
            <a:r>
              <a:rPr lang="sl-SI" sz="2800" b="0" dirty="0" smtClean="0">
                <a:solidFill>
                  <a:schemeClr val="tx1"/>
                </a:solidFill>
                <a:latin typeface="+mn-lt"/>
              </a:rPr>
              <a:t>Exchange good practice and lessons learned</a:t>
            </a:r>
            <a:endParaRPr sz="1600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360"/>
              </a:spcBef>
              <a:defRPr/>
            </a:pPr>
            <a:endParaRPr sz="2800" dirty="0">
              <a:solidFill>
                <a:schemeClr val="dk1"/>
              </a:solidFill>
            </a:endParaRPr>
          </a:p>
          <a:p>
            <a:pPr marL="0" indent="0">
              <a:spcBef>
                <a:spcPts val="360"/>
              </a:spcBef>
              <a:defRPr/>
            </a:pPr>
            <a:endParaRPr sz="2200" dirty="0">
              <a:solidFill>
                <a:srgbClr val="0070C0"/>
              </a:solidFill>
            </a:endParaRPr>
          </a:p>
          <a:p>
            <a:pPr marL="0" indent="0">
              <a:spcBef>
                <a:spcPts val="360"/>
              </a:spcBef>
              <a:defRPr/>
            </a:pPr>
            <a:endParaRPr sz="1800" dirty="0">
              <a:solidFill>
                <a:srgbClr val="3F3F3F"/>
              </a:solidFill>
            </a:endParaRPr>
          </a:p>
          <a:p>
            <a:pPr indent="0">
              <a:spcBef>
                <a:spcPts val="360"/>
              </a:spcBef>
              <a:defRPr/>
            </a:pPr>
            <a:endParaRPr sz="1800" dirty="0">
              <a:solidFill>
                <a:srgbClr val="3F3F3F"/>
              </a:solidFill>
            </a:endParaRPr>
          </a:p>
          <a:p>
            <a:pPr indent="0">
              <a:spcBef>
                <a:spcPts val="360"/>
              </a:spcBef>
              <a:defRPr/>
            </a:pPr>
            <a:endParaRPr sz="1800" dirty="0">
              <a:solidFill>
                <a:srgbClr val="3F3F3F"/>
              </a:solidFill>
            </a:endParaRPr>
          </a:p>
          <a:p>
            <a:pPr marL="342900" indent="-342900">
              <a:spcBef>
                <a:spcPts val="360"/>
              </a:spcBef>
              <a:buSzPts val="1800"/>
              <a:defRPr/>
            </a:pPr>
            <a:endParaRPr sz="1800" dirty="0">
              <a:solidFill>
                <a:srgbClr val="3F3F3F"/>
              </a:solidFill>
            </a:endParaRPr>
          </a:p>
          <a:p>
            <a:pPr marL="342900" indent="-342900">
              <a:spcBef>
                <a:spcPts val="360"/>
              </a:spcBef>
              <a:buSzPts val="1800"/>
              <a:defRPr/>
            </a:pPr>
            <a:endParaRPr sz="1800" dirty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12107863" cy="1143000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solidFill>
                  <a:srgbClr val="C00000"/>
                </a:solidFill>
                <a:latin typeface="+mn-lt"/>
              </a:rPr>
              <a:t>“Terminology Management in the 21</a:t>
            </a:r>
            <a:r>
              <a:rPr lang="en-GB" sz="3600" baseline="30000" dirty="0">
                <a:solidFill>
                  <a:srgbClr val="C00000"/>
                </a:solidFill>
                <a:latin typeface="+mn-lt"/>
              </a:rPr>
              <a:t>st</a:t>
            </a:r>
            <a:r>
              <a:rPr lang="en-GB" sz="3600" dirty="0">
                <a:solidFill>
                  <a:srgbClr val="C00000"/>
                </a:solidFill>
                <a:latin typeface="+mn-lt"/>
              </a:rPr>
              <a:t> Century and</a:t>
            </a:r>
            <a:r>
              <a:rPr lang="hr-HR" sz="3600" dirty="0">
                <a:solidFill>
                  <a:srgbClr val="C00000"/>
                </a:solidFill>
                <a:latin typeface="+mn-lt"/>
              </a:rPr>
              <a:t/>
            </a:r>
            <a:br>
              <a:rPr lang="hr-HR" sz="3600" dirty="0">
                <a:solidFill>
                  <a:srgbClr val="C00000"/>
                </a:solidFill>
                <a:latin typeface="+mn-lt"/>
              </a:rPr>
            </a:br>
            <a:r>
              <a:rPr lang="en-GB" sz="3600" dirty="0">
                <a:solidFill>
                  <a:srgbClr val="C00000"/>
                </a:solidFill>
                <a:latin typeface="+mn-lt"/>
              </a:rPr>
              <a:t>the Potentials of New Technology”</a:t>
            </a:r>
            <a:r>
              <a:rPr lang="hr-HR" dirty="0">
                <a:solidFill>
                  <a:srgbClr val="C00000"/>
                </a:solidFill>
                <a:latin typeface="+mn-lt"/>
              </a:rPr>
              <a:t/>
            </a:r>
            <a:br>
              <a:rPr lang="hr-HR" dirty="0">
                <a:solidFill>
                  <a:srgbClr val="C00000"/>
                </a:solidFill>
                <a:latin typeface="+mn-lt"/>
              </a:rPr>
            </a:b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875" y="1484313"/>
            <a:ext cx="11952288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sz="3200" dirty="0">
                <a:latin typeface="+mn-lt"/>
              </a:rPr>
              <a:t>1. Applications of new terminology technology </a:t>
            </a:r>
            <a:endParaRPr lang="hr-HR" sz="3200" dirty="0"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GB" sz="3200" dirty="0">
                <a:latin typeface="+mn-lt"/>
              </a:rPr>
              <a:t>2. Innovation in terminology within military education</a:t>
            </a:r>
            <a:endParaRPr lang="hr-HR" sz="3200" dirty="0"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GB" sz="3200" dirty="0">
                <a:latin typeface="+mn-lt"/>
              </a:rPr>
              <a:t>3. Terminology management in multilingual settings </a:t>
            </a:r>
            <a:endParaRPr lang="hr-HR" sz="3200" dirty="0"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GB" sz="3200" dirty="0">
                <a:latin typeface="+mn-lt"/>
              </a:rPr>
              <a:t>4. Understanding and curating emerging terminologies </a:t>
            </a:r>
            <a:endParaRPr lang="hr-HR" sz="3200" dirty="0"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GB" sz="3200" dirty="0">
                <a:latin typeface="+mn-lt"/>
              </a:rPr>
              <a:t>5. Optimizing civil-military collaboration in terminology development</a:t>
            </a:r>
            <a:endParaRPr lang="hr-HR" sz="3200" dirty="0"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GB" sz="3200" dirty="0">
                <a:latin typeface="+mn-lt"/>
              </a:rPr>
              <a:t>6. Challenges of defining military terminology</a:t>
            </a:r>
            <a:endParaRPr lang="hr-HR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56171" y="1340768"/>
            <a:ext cx="11707812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cs typeface="Arial" panose="020B0604020202020204" pitchFamily="34" charset="0"/>
              </a:rPr>
              <a:t>Contacts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BILC site </a:t>
            </a:r>
            <a:r>
              <a:rPr lang="en-US" dirty="0">
                <a:cs typeface="Arial" panose="020B0604020202020204" pitchFamily="34" charset="0"/>
                <a:hlinkClick r:id="rId3"/>
              </a:rPr>
              <a:t>https://natobilc.org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Email </a:t>
            </a:r>
            <a:r>
              <a:rPr lang="hr-HR" dirty="0" smtClean="0">
                <a:cs typeface="Arial" panose="020B0604020202020204" pitchFamily="34" charset="0"/>
              </a:rPr>
              <a:t>: </a:t>
            </a:r>
            <a:r>
              <a:rPr lang="hr-HR" dirty="0" smtClean="0">
                <a:cs typeface="Arial" panose="020B0604020202020204" pitchFamily="34" charset="0"/>
                <a:hlinkClick r:id="rId4"/>
              </a:rPr>
              <a:t>irena.prpic.djuric</a:t>
            </a:r>
            <a:r>
              <a:rPr lang="sl-SI" dirty="0" smtClean="0">
                <a:cs typeface="Arial" panose="020B0604020202020204" pitchFamily="34" charset="0"/>
                <a:hlinkClick r:id="rId4"/>
              </a:rPr>
              <a:t>@morh.hr</a:t>
            </a:r>
            <a:endParaRPr lang="sl-SI" dirty="0" smtClean="0"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dirty="0">
                <a:cs typeface="Arial" panose="020B0604020202020204" pitchFamily="34" charset="0"/>
              </a:rPr>
              <a:t> </a:t>
            </a:r>
            <a:r>
              <a:rPr lang="sl-SI" dirty="0" smtClean="0">
                <a:cs typeface="Arial" panose="020B0604020202020204" pitchFamily="34" charset="0"/>
              </a:rPr>
              <a:t>                </a:t>
            </a:r>
            <a:r>
              <a:rPr lang="sl-SI" dirty="0" smtClean="0">
                <a:cs typeface="Arial" panose="020B0604020202020204" pitchFamily="34" charset="0"/>
                <a:hlinkClick r:id="rId5"/>
              </a:rPr>
              <a:t>BILCteam.hrv@gmail.com</a:t>
            </a:r>
            <a:r>
              <a:rPr lang="sl-SI" dirty="0" smtClean="0"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	     </a:t>
            </a:r>
            <a:endParaRPr lang="bg-BG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701D64-A1E5-4767-BB20-B03034592706}" type="slidenum">
              <a:rPr lang="en-US" altLang="lt-LT" sz="120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lt-LT" sz="120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6088" y="1447800"/>
            <a:ext cx="11907837" cy="5076825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bg-B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NATO’s consultative and advisory body </a:t>
            </a:r>
            <a:r>
              <a:rPr lang="en-US" altLang="bg-BG" sz="2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for language training and testing issues.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en-US" altLang="bg-BG" sz="28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bg-B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Main responsibility</a:t>
            </a:r>
            <a:r>
              <a:rPr lang="en-US" altLang="bg-BG" sz="2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altLang="bg-BG" sz="2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custodian of STANAG 6001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altLang="bg-BG" sz="28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bg-BG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Community </a:t>
            </a:r>
            <a:r>
              <a:rPr lang="en-US" altLang="bg-BG" sz="2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of language teaching/testing professionals from </a:t>
            </a:r>
            <a:r>
              <a:rPr lang="en-US" altLang="bg-BG" sz="2800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MoDs</a:t>
            </a:r>
            <a:r>
              <a:rPr lang="en-US" altLang="bg-BG" sz="2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and defense-sponsored organizations.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endParaRPr lang="en-US" altLang="bg-BG" sz="2800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CA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Purpose:</a:t>
            </a:r>
            <a:r>
              <a:rPr lang="en-CA" altLang="en-US" sz="28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bg-BG" sz="28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To foster cooperative professional support among BILC member nations and to extend support to NATO within the field of language training and education and language assessment.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sz="2400" b="1" i="1" dirty="0" smtClean="0">
                <a:cs typeface="Arial" charset="0"/>
              </a:rPr>
              <a:t>		</a:t>
            </a:r>
            <a:r>
              <a:rPr lang="en-US" altLang="en-US" sz="1600" b="1" dirty="0" smtClean="0"/>
              <a:t>	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52775" y="117475"/>
            <a:ext cx="6300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0" tIns="46515" rIns="93030" bIns="46515"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Bureau for International </a:t>
            </a:r>
          </a:p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Language Co-ordination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113" y="5732463"/>
            <a:ext cx="2087562" cy="36036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420688" y="1130300"/>
            <a:ext cx="12180887" cy="5538788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hr-HR" altLang="bg-BG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     1966</a:t>
            </a:r>
            <a:r>
              <a:rPr lang="hr-HR" altLang="bg-BG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hr-HR" altLang="bg-BG" sz="2400" b="1" dirty="0">
                <a:solidFill>
                  <a:srgbClr val="C00000"/>
                </a:solidFill>
                <a:cs typeface="Arial" panose="020B0604020202020204" pitchFamily="34" charset="0"/>
              </a:rPr>
              <a:t>– DEU, FRA, GBR, ITA, </a:t>
            </a:r>
            <a:r>
              <a:rPr lang="hr-HR" altLang="bg-BG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USA</a:t>
            </a: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CA" sz="2400" dirty="0" smtClean="0"/>
              <a:t>1967</a:t>
            </a:r>
            <a:r>
              <a:rPr lang="en-CA" sz="2400" dirty="0"/>
              <a:t>: Belgium, Canada, Netherlands</a:t>
            </a:r>
            <a:br>
              <a:rPr lang="en-CA" sz="2400" dirty="0"/>
            </a:br>
            <a:r>
              <a:rPr lang="en-CA" sz="2400" dirty="0"/>
              <a:t>1975: SHAPE and IMS/NATO (non-voting members) </a:t>
            </a:r>
            <a:br>
              <a:rPr lang="en-CA" sz="2400" dirty="0"/>
            </a:br>
            <a:r>
              <a:rPr lang="en-CA" sz="2400" dirty="0"/>
              <a:t>1978: Portugal </a:t>
            </a:r>
            <a:br>
              <a:rPr lang="en-CA" sz="2400" dirty="0"/>
            </a:br>
            <a:r>
              <a:rPr lang="en-CA" sz="2400" dirty="0"/>
              <a:t>1983: Turkey </a:t>
            </a:r>
            <a:br>
              <a:rPr lang="en-CA" sz="2400" dirty="0"/>
            </a:br>
            <a:r>
              <a:rPr lang="en-CA" sz="2400" dirty="0"/>
              <a:t>1984: Denmark and Greece</a:t>
            </a:r>
            <a:br>
              <a:rPr lang="en-CA" sz="2400" dirty="0"/>
            </a:br>
            <a:r>
              <a:rPr lang="en-CA" sz="2400" dirty="0"/>
              <a:t>1985: Spain </a:t>
            </a:r>
            <a:br>
              <a:rPr lang="en-CA" sz="2400" dirty="0"/>
            </a:br>
            <a:r>
              <a:rPr lang="en-CA" sz="2400" dirty="0"/>
              <a:t>1993: Norway </a:t>
            </a:r>
            <a:br>
              <a:rPr lang="en-CA" sz="2400" dirty="0"/>
            </a:br>
            <a:r>
              <a:rPr lang="en-CA" sz="2400" dirty="0"/>
              <a:t>1999: Czech Republic, Hungary, Poland</a:t>
            </a:r>
            <a:br>
              <a:rPr lang="en-CA" sz="2400" dirty="0"/>
            </a:br>
            <a:r>
              <a:rPr lang="en-CA" sz="2400" dirty="0"/>
              <a:t>2004: Bulgaria, Estonia, Latvia, Lithuania, Romania, </a:t>
            </a:r>
            <a:r>
              <a:rPr lang="en-CA" sz="2400" dirty="0" smtClean="0"/>
              <a:t>Slovakia</a:t>
            </a:r>
            <a:r>
              <a:rPr lang="en-CA" sz="2400" dirty="0"/>
              <a:t>, Slovenia</a:t>
            </a: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dirty="0" smtClean="0"/>
              <a:t>2</a:t>
            </a:r>
            <a:r>
              <a:rPr lang="en-CA" sz="2400" dirty="0" smtClean="0"/>
              <a:t>00</a:t>
            </a:r>
            <a:r>
              <a:rPr lang="hr-HR" sz="2400" dirty="0" smtClean="0"/>
              <a:t>9</a:t>
            </a:r>
            <a:r>
              <a:rPr lang="en-CA" sz="2400" dirty="0" smtClean="0"/>
              <a:t>: </a:t>
            </a:r>
            <a:r>
              <a:rPr lang="en-CA" sz="2400" dirty="0"/>
              <a:t>Albania, </a:t>
            </a:r>
            <a:r>
              <a:rPr lang="en-CA" sz="2400" dirty="0" smtClean="0"/>
              <a:t>Croatia</a:t>
            </a:r>
            <a:endParaRPr lang="hr-HR" sz="2400" dirty="0" smtClean="0"/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dirty="0" smtClean="0"/>
              <a:t>2017: Montenegro</a:t>
            </a: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dirty="0" smtClean="0"/>
              <a:t>2020: North </a:t>
            </a:r>
            <a:r>
              <a:rPr lang="hr-HR" sz="2400" dirty="0" err="1" smtClean="0"/>
              <a:t>Macedonia</a:t>
            </a:r>
            <a:endParaRPr lang="hr-HR" sz="2400" dirty="0" smtClean="0"/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dirty="0" smtClean="0"/>
              <a:t>2023: Finland</a:t>
            </a: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b="1" dirty="0" smtClean="0"/>
              <a:t>2024: Sweden</a:t>
            </a:r>
            <a:endParaRPr lang="hr-HR" sz="2400" b="1" dirty="0" smtClean="0">
              <a:cs typeface="Calibri" pitchFamily="34" charset="0"/>
            </a:endParaRP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hr-H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PfP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&amp; ICI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countries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, ‘</a:t>
            </a:r>
            <a:r>
              <a:rPr lang="hr-H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partners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hr-H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across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hr-H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globe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’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– 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welcome </a:t>
            </a:r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to attend and/or </a:t>
            </a: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observe</a:t>
            </a:r>
            <a:r>
              <a:rPr lang="en-C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46515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2400" dirty="0"/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hr-HR" sz="2800" dirty="0"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en-US" altLang="bg-B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0200" indent="-620200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b="1" i="1" dirty="0">
                <a:cs typeface="Arial" panose="020B0604020202020204" pitchFamily="34" charset="0"/>
              </a:rPr>
              <a:t>		</a:t>
            </a:r>
            <a:r>
              <a:rPr lang="en-US" altLang="en-US" b="1" dirty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152775" y="117475"/>
            <a:ext cx="6300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0" tIns="46515" rIns="93030" bIns="46515"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Bureau for International </a:t>
            </a:r>
          </a:p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Language Co-ordination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/>
          </p:cNvPr>
          <p:cNvSpPr/>
          <p:nvPr/>
        </p:nvSpPr>
        <p:spPr>
          <a:xfrm>
            <a:off x="10186988" y="76200"/>
            <a:ext cx="2309812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/>
          </p:cNvPr>
          <p:cNvSpPr/>
          <p:nvPr/>
        </p:nvSpPr>
        <p:spPr>
          <a:xfrm>
            <a:off x="0" y="5410200"/>
            <a:ext cx="1662113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lowchart: Process 4">
            <a:extLst/>
          </p:cNvPr>
          <p:cNvSpPr/>
          <p:nvPr/>
        </p:nvSpPr>
        <p:spPr>
          <a:xfrm>
            <a:off x="3263900" y="504825"/>
            <a:ext cx="6196013" cy="914400"/>
          </a:xfrm>
          <a:prstGeom prst="flowChartProcess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3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BILC Steering Committee</a:t>
            </a:r>
          </a:p>
        </p:txBody>
      </p:sp>
      <p:sp>
        <p:nvSpPr>
          <p:cNvPr id="6" name="Flowchart: Process 5">
            <a:extLst/>
          </p:cNvPr>
          <p:cNvSpPr/>
          <p:nvPr/>
        </p:nvSpPr>
        <p:spPr>
          <a:xfrm>
            <a:off x="4235450" y="1905000"/>
            <a:ext cx="4270375" cy="762000"/>
          </a:xfrm>
          <a:prstGeom prst="flowChartProcess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  <a:p>
            <a:pPr algn="ctr" eaLnBrk="1" hangingPunct="1">
              <a:defRPr/>
            </a:pPr>
            <a:r>
              <a:rPr lang="sl-SI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Irena Prpić Đurić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Process 6">
            <a:extLst/>
          </p:cNvPr>
          <p:cNvSpPr/>
          <p:nvPr/>
        </p:nvSpPr>
        <p:spPr>
          <a:xfrm>
            <a:off x="8191500" y="2819400"/>
            <a:ext cx="3779838" cy="685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Advisor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Ray Clifford</a:t>
            </a:r>
          </a:p>
        </p:txBody>
      </p:sp>
      <p:sp>
        <p:nvSpPr>
          <p:cNvPr id="8" name="Flowchart: Process 7">
            <a:extLst/>
          </p:cNvPr>
          <p:cNvSpPr/>
          <p:nvPr/>
        </p:nvSpPr>
        <p:spPr>
          <a:xfrm>
            <a:off x="2468563" y="3962400"/>
            <a:ext cx="3779837" cy="906463"/>
          </a:xfrm>
          <a:prstGeom prst="flowChartProcess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</a:t>
            </a:r>
            <a:r>
              <a:rPr lang="sl-SI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sl-SI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Suzana Horvat</a:t>
            </a:r>
          </a:p>
          <a:p>
            <a:pPr algn="ctr" eaLnBrk="1" hangingPunct="1">
              <a:defRPr/>
            </a:pPr>
            <a:r>
              <a:rPr lang="sl-SI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Borjana </a:t>
            </a:r>
            <a:r>
              <a:rPr lang="sl-SI" sz="19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Soldo</a:t>
            </a:r>
            <a:endParaRPr lang="en-US" sz="1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Process 8">
            <a:extLst/>
          </p:cNvPr>
          <p:cNvSpPr/>
          <p:nvPr/>
        </p:nvSpPr>
        <p:spPr>
          <a:xfrm>
            <a:off x="9575800" y="5865813"/>
            <a:ext cx="2905125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Vasilj-Begovic</a:t>
            </a:r>
          </a:p>
        </p:txBody>
      </p:sp>
      <p:sp>
        <p:nvSpPr>
          <p:cNvPr id="17418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4691063" y="5081588"/>
            <a:ext cx="3570287" cy="433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8850" tIns="54425" rIns="108850" bIns="544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100" b="1" dirty="0">
                <a:solidFill>
                  <a:srgbClr val="000000"/>
                </a:solidFill>
                <a:latin typeface="Arial" panose="020B0604020202020204" pitchFamily="34" charset="0"/>
              </a:rPr>
              <a:t>Associate Secretaries</a:t>
            </a:r>
          </a:p>
        </p:txBody>
      </p:sp>
      <p:cxnSp>
        <p:nvCxnSpPr>
          <p:cNvPr id="13" name="Straight Connector 12">
            <a:extLst/>
          </p:cNvPr>
          <p:cNvCxnSpPr>
            <a:stCxn id="5" idx="2"/>
            <a:endCxn id="6" idx="0"/>
          </p:cNvCxnSpPr>
          <p:nvPr/>
        </p:nvCxnSpPr>
        <p:spPr>
          <a:xfrm>
            <a:off x="6362700" y="1419225"/>
            <a:ext cx="7938" cy="4857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/>
          </p:cNvPr>
          <p:cNvCxnSpPr>
            <a:stCxn id="7" idx="1"/>
          </p:cNvCxnSpPr>
          <p:nvPr/>
        </p:nvCxnSpPr>
        <p:spPr>
          <a:xfrm flipH="1">
            <a:off x="6370638" y="3162300"/>
            <a:ext cx="18208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8" name="TextBox 34"/>
          <p:cNvSpPr txBox="1">
            <a:spLocks noChangeArrowheads="1"/>
          </p:cNvSpPr>
          <p:nvPr/>
        </p:nvSpPr>
        <p:spPr bwMode="auto">
          <a:xfrm>
            <a:off x="149225" y="1663700"/>
            <a:ext cx="4156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GBR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(1966-1981)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DEU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(1982-1996)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USA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(1997-2008)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CAN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(2008-2014)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USA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(2014-2016)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BGR</a:t>
            </a: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altLang="en-US" sz="1800">
                <a:solidFill>
                  <a:srgbClr val="000000"/>
                </a:solidFill>
                <a:latin typeface="Arial" pitchFamily="34" charset="0"/>
              </a:rPr>
              <a:t>(2016-2019)</a:t>
            </a:r>
            <a:endParaRPr lang="sl-SI" altLang="en-US" sz="18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SVN       (2019-2022)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>
                <a:solidFill>
                  <a:srgbClr val="000000"/>
                </a:solidFill>
                <a:latin typeface="Arial" pitchFamily="34" charset="0"/>
              </a:rPr>
              <a:t>HRV       (2022-2025) </a:t>
            </a: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9709" name="Picture 19" descr="C:\Jeannie's Stuff\Letterheads, Templates, Certificates, &amp; Original Creations\Logos &amp; Photos\nato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63" y="38100"/>
            <a:ext cx="2100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/>
          </p:cNvPr>
          <p:cNvCxnSpPr>
            <a:stCxn id="6" idx="2"/>
          </p:cNvCxnSpPr>
          <p:nvPr/>
        </p:nvCxnSpPr>
        <p:spPr>
          <a:xfrm>
            <a:off x="6370638" y="2667000"/>
            <a:ext cx="26987" cy="9890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/>
          </p:cNvPr>
          <p:cNvCxnSpPr/>
          <p:nvPr/>
        </p:nvCxnSpPr>
        <p:spPr>
          <a:xfrm flipV="1">
            <a:off x="4305300" y="3656013"/>
            <a:ext cx="3500438" cy="15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/>
          </p:cNvPr>
          <p:cNvCxnSpPr/>
          <p:nvPr/>
        </p:nvCxnSpPr>
        <p:spPr>
          <a:xfrm>
            <a:off x="4305300" y="3657600"/>
            <a:ext cx="0" cy="304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/>
          </p:cNvPr>
          <p:cNvCxnSpPr/>
          <p:nvPr/>
        </p:nvCxnSpPr>
        <p:spPr>
          <a:xfrm>
            <a:off x="7805738" y="3678238"/>
            <a:ext cx="0" cy="13890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27">
            <a:extLst/>
          </p:cNvPr>
          <p:cNvSpPr/>
          <p:nvPr/>
        </p:nvSpPr>
        <p:spPr>
          <a:xfrm>
            <a:off x="3379788" y="5865813"/>
            <a:ext cx="2798762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Peggy Garza</a:t>
            </a:r>
          </a:p>
        </p:txBody>
      </p:sp>
      <p:sp>
        <p:nvSpPr>
          <p:cNvPr id="30" name="Flowchart: Process 29">
            <a:extLst/>
          </p:cNvPr>
          <p:cNvSpPr/>
          <p:nvPr/>
        </p:nvSpPr>
        <p:spPr>
          <a:xfrm>
            <a:off x="6475413" y="5846763"/>
            <a:ext cx="2660650" cy="685800"/>
          </a:xfrm>
          <a:prstGeom prst="flowChartProcess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 eaLnBrk="1" hangingPunct="1">
              <a:defRPr/>
            </a:pPr>
            <a:r>
              <a:rPr lang="en-U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Dubeau</a:t>
            </a:r>
          </a:p>
        </p:txBody>
      </p:sp>
      <p:cxnSp>
        <p:nvCxnSpPr>
          <p:cNvPr id="22" name="Straight Connector 21">
            <a:extLst/>
          </p:cNvPr>
          <p:cNvCxnSpPr/>
          <p:nvPr/>
        </p:nvCxnSpPr>
        <p:spPr>
          <a:xfrm>
            <a:off x="4779963" y="5621338"/>
            <a:ext cx="61944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/>
          </p:cNvPr>
          <p:cNvCxnSpPr/>
          <p:nvPr/>
        </p:nvCxnSpPr>
        <p:spPr>
          <a:xfrm>
            <a:off x="4779963" y="5621338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/>
          </p:cNvPr>
          <p:cNvCxnSpPr/>
          <p:nvPr/>
        </p:nvCxnSpPr>
        <p:spPr>
          <a:xfrm>
            <a:off x="7893050" y="5605463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/>
          </p:cNvPr>
          <p:cNvCxnSpPr/>
          <p:nvPr/>
        </p:nvCxnSpPr>
        <p:spPr>
          <a:xfrm>
            <a:off x="10991850" y="5613400"/>
            <a:ext cx="0" cy="228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/>
          </p:cNvPr>
          <p:cNvCxnSpPr>
            <a:stCxn id="17418" idx="2"/>
          </p:cNvCxnSpPr>
          <p:nvPr/>
        </p:nvCxnSpPr>
        <p:spPr>
          <a:xfrm>
            <a:off x="6475413" y="5514975"/>
            <a:ext cx="0" cy="889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381000" y="1268413"/>
            <a:ext cx="11874500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033CC"/>
                </a:solidFill>
                <a:latin typeface="Letter Gothic" pitchFamily="49" charset="0"/>
              </a:rPr>
              <a:t>	</a:t>
            </a:r>
            <a:endParaRPr lang="hr-HR" altLang="bg-BG" sz="2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hr-HR" altLang="bg-BG" sz="2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0200" indent="-6202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dirty="0">
                <a:cs typeface="Arial" pitchFamily="34" charset="0"/>
              </a:rPr>
              <a:t>1978 </a:t>
            </a:r>
            <a:r>
              <a:rPr lang="hr-HR" sz="2800" dirty="0">
                <a:cs typeface="Arial" pitchFamily="34" charset="0"/>
              </a:rPr>
              <a:t>–</a:t>
            </a:r>
            <a:r>
              <a:rPr lang="en-US" sz="2800" dirty="0">
                <a:cs typeface="Arial" pitchFamily="34" charset="0"/>
              </a:rPr>
              <a:t> 2011</a:t>
            </a:r>
            <a:r>
              <a:rPr lang="hr-HR" sz="2800" dirty="0">
                <a:cs typeface="Arial" pitchFamily="34" charset="0"/>
              </a:rPr>
              <a:t> – </a:t>
            </a:r>
            <a:r>
              <a:rPr lang="en-US" sz="2800" dirty="0">
                <a:cs typeface="Arial" pitchFamily="34" charset="0"/>
              </a:rPr>
              <a:t>the Joint Services Sub-Group within NATO Training Group (NTG)</a:t>
            </a:r>
            <a:endParaRPr lang="hr-HR" sz="2800" dirty="0"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hr-HR" sz="2800" dirty="0">
              <a:cs typeface="Arial" pitchFamily="34" charset="0"/>
            </a:endParaRPr>
          </a:p>
          <a:p>
            <a:pPr marL="620200" indent="-6202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hr-HR" altLang="bg-BG" sz="2800" dirty="0">
                <a:cs typeface="Arial" pitchFamily="34" charset="0"/>
              </a:rPr>
              <a:t>2011 – </a:t>
            </a:r>
            <a:r>
              <a:rPr lang="hr-HR" altLang="bg-BG" sz="2800" dirty="0" smtClean="0">
                <a:cs typeface="Arial" pitchFamily="34" charset="0"/>
              </a:rPr>
              <a:t>2023 </a:t>
            </a:r>
            <a:r>
              <a:rPr lang="hr-HR" altLang="bg-BG" sz="2800" dirty="0">
                <a:solidFill>
                  <a:srgbClr val="000000"/>
                </a:solidFill>
                <a:cs typeface="Arial" pitchFamily="34" charset="0"/>
              </a:rPr>
              <a:t>– </a:t>
            </a:r>
            <a:r>
              <a:rPr lang="en-US" sz="2800" dirty="0">
                <a:cs typeface="Arial" pitchFamily="34" charset="0"/>
              </a:rPr>
              <a:t>under the auspices of the Supreme Allied Commander Transformation (HQ SACT)</a:t>
            </a:r>
            <a:r>
              <a:rPr lang="hr-HR" sz="2800" dirty="0">
                <a:cs typeface="Arial" pitchFamily="34" charset="0"/>
              </a:rPr>
              <a:t>; </a:t>
            </a:r>
            <a:r>
              <a:rPr lang="en-US" sz="2800" dirty="0">
                <a:cs typeface="Arial" pitchFamily="34" charset="0"/>
              </a:rPr>
              <a:t>the HQ SACT Joint Force Development, Human Capital Enhancement &amp; Individual Training Branch (HCEIT Branch)</a:t>
            </a:r>
            <a:r>
              <a:rPr lang="hr-HR" sz="2800" dirty="0">
                <a:cs typeface="Arial" pitchFamily="34" charset="0"/>
              </a:rPr>
              <a:t> → MEMORANDUM OF COOPERATION </a:t>
            </a:r>
            <a:r>
              <a:rPr lang="hr-HR" sz="2800" dirty="0" err="1">
                <a:cs typeface="Arial" pitchFamily="34" charset="0"/>
              </a:rPr>
              <a:t>between</a:t>
            </a:r>
            <a:r>
              <a:rPr lang="hr-HR" sz="2800" dirty="0">
                <a:cs typeface="Arial" pitchFamily="34" charset="0"/>
              </a:rPr>
              <a:t> SACT </a:t>
            </a:r>
            <a:r>
              <a:rPr lang="hr-HR" sz="2800" dirty="0" err="1">
                <a:cs typeface="Arial" pitchFamily="34" charset="0"/>
              </a:rPr>
              <a:t>and</a:t>
            </a:r>
            <a:r>
              <a:rPr lang="hr-HR" sz="2800" dirty="0">
                <a:cs typeface="Arial" pitchFamily="34" charset="0"/>
              </a:rPr>
              <a:t> BILC (2019</a:t>
            </a:r>
            <a:r>
              <a:rPr lang="hr-HR" sz="2800" dirty="0" smtClean="0">
                <a:cs typeface="Arial" pitchFamily="34" charset="0"/>
              </a:rPr>
              <a:t>)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hr-HR" sz="2800" dirty="0">
              <a:cs typeface="Arial" pitchFamily="34" charset="0"/>
            </a:endParaRPr>
          </a:p>
          <a:p>
            <a:pPr marL="620200" indent="-620200" algn="just">
              <a:lnSpc>
                <a:spcPct val="90000"/>
              </a:lnSpc>
              <a:buFont typeface="Arial" charset="0"/>
              <a:buChar char="•"/>
              <a:defRPr/>
            </a:pPr>
            <a:r>
              <a:rPr lang="hr-HR" altLang="bg-BG" sz="2800" smtClean="0">
                <a:cs typeface="Arial" pitchFamily="34" charset="0"/>
              </a:rPr>
              <a:t>2024???</a:t>
            </a:r>
            <a:endParaRPr lang="en-US" altLang="bg-BG" sz="2800" dirty="0"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endParaRPr lang="en-US" altLang="bg-B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20200" indent="-620200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b="1" i="1" dirty="0">
                <a:cs typeface="Arial" panose="020B0604020202020204" pitchFamily="34" charset="0"/>
              </a:rPr>
              <a:t>		</a:t>
            </a:r>
            <a:r>
              <a:rPr lang="en-US" altLang="en-US" b="1" dirty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152775" y="276225"/>
            <a:ext cx="6300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0" tIns="46515" rIns="93030" bIns="46515"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Bureau for International </a:t>
            </a:r>
          </a:p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+mn-lt"/>
                <a:cs typeface="Arial" charset="0"/>
              </a:rPr>
              <a:t>Language Co-ordination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body" idx="1"/>
          </p:nvPr>
        </p:nvSpPr>
        <p:spPr>
          <a:xfrm>
            <a:off x="387350" y="1152525"/>
            <a:ext cx="11874500" cy="547211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en-CA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Mission: </a:t>
            </a:r>
            <a:endParaRPr lang="hr-HR" alt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CA" altLang="en-US" sz="3000" dirty="0">
                <a:cs typeface="Arial" charset="0"/>
              </a:rPr>
              <a:t>To promote and foster interoperability among NATO and Partner nations by furthering standardization of language training and testing. </a:t>
            </a:r>
            <a:endParaRPr lang="hr-HR" altLang="en-US" sz="3000" dirty="0"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CA" altLang="en-US" sz="3000" dirty="0">
                <a:cs typeface="Arial" charset="0"/>
              </a:rPr>
              <a:t>To support the Alliance's operations through the exchange of knowledge and best practices, IAW established procedures and agreements.</a:t>
            </a:r>
            <a:endParaRPr lang="hr-HR" altLang="en-US" sz="3000" dirty="0">
              <a:cs typeface="Arial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en-CA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Vision:</a:t>
            </a:r>
            <a:r>
              <a:rPr lang="en-CA" altLang="en-US" sz="3000" b="1" dirty="0">
                <a:cs typeface="Arial" charset="0"/>
              </a:rPr>
              <a:t> </a:t>
            </a:r>
            <a:endParaRPr lang="hr-HR" altLang="en-US" sz="3000" b="1" dirty="0">
              <a:cs typeface="Arial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CA" altLang="en-US" sz="3000" dirty="0">
                <a:cs typeface="Arial" charset="0"/>
              </a:rPr>
              <a:t>To achieve levels of excellence where progress made by one is shared by all. </a:t>
            </a:r>
            <a:endParaRPr lang="hr-HR" altLang="en-US" sz="3000" dirty="0">
              <a:cs typeface="Arial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28 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active NATO nations and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about 18 partner 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nations including NATO bodies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(i.e. NMI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ACO/SHAPE 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IMS)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738286" indent="-738286" algn="just">
              <a:lnSpc>
                <a:spcPct val="90000"/>
              </a:lnSpc>
              <a:buFont typeface="Arial" charset="0"/>
              <a:buChar char="•"/>
              <a:defRPr/>
            </a:pPr>
            <a:endParaRPr lang="en-CA" altLang="bg-BG" sz="30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738286" indent="-738286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en-US" sz="3000" b="1" i="1" dirty="0">
                <a:latin typeface="Arial" charset="0"/>
                <a:cs typeface="Arial" charset="0"/>
              </a:rPr>
              <a:t>		</a:t>
            </a:r>
            <a:r>
              <a:rPr lang="en-US" altLang="en-US" sz="1900" b="1" dirty="0"/>
              <a:t>	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3175000" y="117475"/>
            <a:ext cx="630078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743" tIns="55371" rIns="110743" bIns="55371">
            <a:spAutoFit/>
          </a:bodyPr>
          <a:lstStyle/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C00000"/>
                </a:solidFill>
                <a:latin typeface="+mn-lt"/>
                <a:cs typeface="Arial" charset="0"/>
              </a:rPr>
              <a:t>Bureau for International </a:t>
            </a:r>
          </a:p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C00000"/>
                </a:solidFill>
                <a:latin typeface="+mn-lt"/>
                <a:cs typeface="Arial" charset="0"/>
              </a:rPr>
              <a:t>Language Co-ordination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1239838" y="188913"/>
            <a:ext cx="10291762" cy="6477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altLang="en-US" b="1" smtClean="0">
                <a:solidFill>
                  <a:srgbClr val="FF0000"/>
                </a:solidFill>
              </a:rPr>
              <a:t/>
            </a:r>
            <a:br>
              <a:rPr lang="hr-HR" altLang="en-US" b="1" smtClean="0">
                <a:solidFill>
                  <a:srgbClr val="FF0000"/>
                </a:solidFill>
              </a:rPr>
            </a:br>
            <a:r>
              <a:rPr lang="en-US" altLang="en-US" sz="3200" b="1" smtClean="0">
                <a:solidFill>
                  <a:srgbClr val="C00000"/>
                </a:solidFill>
              </a:rPr>
              <a:t>STANAG 6001 </a:t>
            </a:r>
            <a:r>
              <a:rPr lang="hr-HR" altLang="en-US" sz="3200" b="1" smtClean="0">
                <a:solidFill>
                  <a:srgbClr val="C00000"/>
                </a:solidFill>
              </a:rPr>
              <a:t>(A TrainP-5) ed. 5, ver. 2</a:t>
            </a:r>
            <a:br>
              <a:rPr lang="hr-HR" altLang="en-US" sz="3200" b="1" smtClean="0">
                <a:solidFill>
                  <a:srgbClr val="C00000"/>
                </a:solidFill>
              </a:rPr>
            </a:br>
            <a:r>
              <a:rPr lang="en-US" altLang="en-US" sz="3200" b="1" smtClean="0">
                <a:solidFill>
                  <a:srgbClr val="C00000"/>
                </a:solidFill>
              </a:rPr>
              <a:t>Key to Interoperability</a:t>
            </a:r>
            <a:br>
              <a:rPr lang="en-US" altLang="en-US" sz="3200" b="1" smtClean="0">
                <a:solidFill>
                  <a:srgbClr val="C00000"/>
                </a:solidFill>
              </a:rPr>
            </a:br>
            <a:endParaRPr lang="hr-HR" altLang="sr-Latn-RS" sz="3200" smtClean="0">
              <a:solidFill>
                <a:srgbClr val="C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412875"/>
            <a:ext cx="11341100" cy="5184775"/>
          </a:xfrm>
        </p:spPr>
        <p:txBody>
          <a:bodyPr/>
          <a:lstStyle/>
          <a:p>
            <a:pPr marL="609600" indent="-609600" algn="just">
              <a:spcBef>
                <a:spcPct val="0"/>
              </a:spcBef>
            </a:pPr>
            <a:r>
              <a:rPr lang="en-US" altLang="en-US" sz="2800" smtClean="0">
                <a:cs typeface="Arial" pitchFamily="34" charset="0"/>
              </a:rPr>
              <a:t>Language proficiency descriptions developed by BILC</a:t>
            </a:r>
            <a:endParaRPr lang="hr-HR" altLang="en-US" sz="2800" smtClean="0">
              <a:cs typeface="Arial" pitchFamily="34" charset="0"/>
            </a:endParaRPr>
          </a:p>
          <a:p>
            <a:pPr marL="609600" indent="-609600" algn="just">
              <a:spcBef>
                <a:spcPct val="0"/>
              </a:spcBef>
            </a:pPr>
            <a:r>
              <a:rPr lang="hr-HR" altLang="en-US" sz="2800" b="1" u="sng" smtClean="0">
                <a:solidFill>
                  <a:srgbClr val="C00000"/>
                </a:solidFill>
                <a:cs typeface="Arial" pitchFamily="34" charset="0"/>
              </a:rPr>
              <a:t>Stan</a:t>
            </a:r>
            <a:r>
              <a:rPr lang="hr-HR" altLang="en-US" sz="2800" smtClean="0">
                <a:cs typeface="Arial" pitchFamily="34" charset="0"/>
              </a:rPr>
              <a:t>dardization </a:t>
            </a:r>
            <a:r>
              <a:rPr lang="hr-HR" altLang="en-US" sz="2800" b="1" u="sng" smtClean="0">
                <a:solidFill>
                  <a:srgbClr val="C00000"/>
                </a:solidFill>
                <a:cs typeface="Arial" pitchFamily="34" charset="0"/>
              </a:rPr>
              <a:t>Ag</a:t>
            </a:r>
            <a:r>
              <a:rPr lang="hr-HR" altLang="en-US" sz="2800" smtClean="0">
                <a:cs typeface="Arial" pitchFamily="34" charset="0"/>
              </a:rPr>
              <a:t>reement = </a:t>
            </a:r>
            <a:r>
              <a:rPr lang="hr-HR" altLang="en-US" sz="2800" b="1" smtClean="0">
                <a:solidFill>
                  <a:srgbClr val="C00000"/>
                </a:solidFill>
                <a:cs typeface="Arial" pitchFamily="34" charset="0"/>
              </a:rPr>
              <a:t>STANAG</a:t>
            </a:r>
            <a:endParaRPr lang="en-US" altLang="en-US" sz="2800" b="1" smtClean="0">
              <a:solidFill>
                <a:srgbClr val="C00000"/>
              </a:solidFill>
              <a:cs typeface="Arial" pitchFamily="34" charset="0"/>
            </a:endParaRPr>
          </a:p>
          <a:p>
            <a:pPr marL="609600" indent="-609600" algn="just">
              <a:spcBef>
                <a:spcPct val="0"/>
              </a:spcBef>
            </a:pPr>
            <a:r>
              <a:rPr lang="en-US" altLang="en-US" sz="2800" smtClean="0">
                <a:cs typeface="Arial" pitchFamily="34" charset="0"/>
              </a:rPr>
              <a:t>Adopted by NATO in 1976</a:t>
            </a:r>
          </a:p>
          <a:p>
            <a:pPr marL="1257300" lvl="1" indent="-533400" algn="just">
              <a:spcBef>
                <a:spcPct val="0"/>
              </a:spcBef>
            </a:pPr>
            <a:r>
              <a:rPr lang="en-US" altLang="en-US" smtClean="0">
                <a:cs typeface="Arial" pitchFamily="34" charset="0"/>
              </a:rPr>
              <a:t>SLP (Standardized Language Profile) SLP  3232</a:t>
            </a:r>
          </a:p>
          <a:p>
            <a:pPr marL="1257300" lvl="1" indent="-533400" algn="just">
              <a:spcBef>
                <a:spcPct val="0"/>
              </a:spcBef>
            </a:pPr>
            <a:r>
              <a:rPr lang="en-US" altLang="en-US" smtClean="0">
                <a:cs typeface="Arial" pitchFamily="34" charset="0"/>
              </a:rPr>
              <a:t>Four numbers for Listening, Speaking, Reading, and Writing</a:t>
            </a:r>
          </a:p>
          <a:p>
            <a:pPr marL="1257300" lvl="1" indent="-533400" algn="just">
              <a:spcBef>
                <a:spcPct val="0"/>
              </a:spcBef>
            </a:pPr>
            <a:r>
              <a:rPr lang="en-US" altLang="en-US" smtClean="0">
                <a:cs typeface="Arial" pitchFamily="34" charset="0"/>
              </a:rPr>
              <a:t>0-5 scale (0: No Ability; L1: Survival: L2: Functional; L3: Professional;  L4: Expert</a:t>
            </a:r>
            <a:r>
              <a:rPr lang="hr-HR" altLang="en-US" smtClean="0">
                <a:cs typeface="Arial" pitchFamily="34" charset="0"/>
              </a:rPr>
              <a:t>; </a:t>
            </a:r>
            <a:r>
              <a:rPr lang="en-US" altLang="en-US" smtClean="0">
                <a:cs typeface="Arial" pitchFamily="34" charset="0"/>
              </a:rPr>
              <a:t>L5: equivalent to a highly-articulate, well–educated native speaker)</a:t>
            </a:r>
          </a:p>
          <a:p>
            <a:pPr marL="1257300" lvl="1" indent="-533400" algn="just">
              <a:spcBef>
                <a:spcPct val="0"/>
              </a:spcBef>
            </a:pPr>
            <a:r>
              <a:rPr lang="en-US" altLang="en-US" smtClean="0">
                <a:cs typeface="Arial" pitchFamily="34" charset="0"/>
              </a:rPr>
              <a:t>SLPs in job descriptions, prerequisites for training, Language Capability Goals, Partnership Goals, etc.  </a:t>
            </a:r>
          </a:p>
          <a:p>
            <a:pPr marL="609600" indent="-609600" algn="just">
              <a:spcBef>
                <a:spcPct val="0"/>
              </a:spcBef>
            </a:pPr>
            <a:r>
              <a:rPr lang="en-US" altLang="en-US" sz="2800" smtClean="0">
                <a:cs typeface="Arial" pitchFamily="34" charset="0"/>
              </a:rPr>
              <a:t>BILC is responsible for periodically updating STANAG 6001</a:t>
            </a:r>
            <a:endParaRPr lang="hr-HR" altLang="en-US" sz="2800" smtClean="0">
              <a:cs typeface="Arial" pitchFamily="34" charset="0"/>
            </a:endParaRPr>
          </a:p>
          <a:p>
            <a:pPr marL="609600" indent="-609600" algn="just">
              <a:spcBef>
                <a:spcPct val="0"/>
              </a:spcBef>
            </a:pPr>
            <a:endParaRPr lang="en-US" altLang="en-US" sz="2800" smtClean="0">
              <a:cs typeface="Arial" pitchFamily="34" charset="0"/>
            </a:endParaRPr>
          </a:p>
          <a:p>
            <a:pPr marL="609600" indent="-609600"/>
            <a:endParaRPr lang="en-US" altLang="en-US" sz="2400" smtClean="0"/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18222" r="41496" b="15541"/>
          <a:stretch>
            <a:fillRect/>
          </a:stretch>
        </p:blipFill>
        <p:spPr bwMode="auto">
          <a:xfrm rot="960895">
            <a:off x="10136188" y="973138"/>
            <a:ext cx="1787525" cy="1952625"/>
          </a:xfrm>
          <a:prstGeom prst="rect">
            <a:avLst/>
          </a:prstGeom>
          <a:noFill/>
          <a:ln w="1905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T Briefing Slide Jan 16 amended" id="{D8AE786A-EBDE-470C-A93B-26ABE920E854}" vid="{709845A2-3593-4D5C-A7F9-E50018982BC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T Briefing Slide Jan 16 amended" id="{D8AE786A-EBDE-470C-A93B-26ABE920E854}" vid="{709845A2-3593-4D5C-A7F9-E50018982BC9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1590</Words>
  <Application>Microsoft Office PowerPoint</Application>
  <PresentationFormat>Custom</PresentationFormat>
  <Paragraphs>373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2_Custom Design</vt:lpstr>
      <vt:lpstr>Custom Design</vt:lpstr>
      <vt:lpstr>1_Custom Design</vt:lpstr>
      <vt:lpstr>8_Office Theme</vt:lpstr>
      <vt:lpstr>2024 NATO BILC MILITARY TERMINOLOGY CONFERENCE</vt:lpstr>
      <vt:lpstr>PowerPoint Presentation</vt:lpstr>
      <vt:lpstr>Outline of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STANAG 6001 (A TrainP-5) ed. 5, ver. 2 Key to Interoperability </vt:lpstr>
      <vt:lpstr>NATO Language Training Context </vt:lpstr>
      <vt:lpstr>Major BILC Events</vt:lpstr>
      <vt:lpstr>2023 NATO BILC Professional Development Seminar (October 16 – 19, 2023)</vt:lpstr>
      <vt:lpstr>PowerPoint Presentation</vt:lpstr>
      <vt:lpstr>2023 NATO BILC STANAG 6001 Testing Workshop </vt:lpstr>
      <vt:lpstr>PowerPoint Presentation</vt:lpstr>
      <vt:lpstr>BILC Professional Development  Programme in Partnership Cooperation Menu  (PCM. i. e. ACT-sponsored BILC courses)</vt:lpstr>
      <vt:lpstr>SUPPORT TO PARTNER NATIONS</vt:lpstr>
      <vt:lpstr>BILC support to DEEP  March  2023 – March 2024</vt:lpstr>
      <vt:lpstr>BILC support to DEEP  March  2023 – March 2024</vt:lpstr>
      <vt:lpstr>BILC support to DEEP  March  2023 – March 2024</vt:lpstr>
      <vt:lpstr>BILC WGs &amp; Projects</vt:lpstr>
      <vt:lpstr>Shared Item Bank Project</vt:lpstr>
      <vt:lpstr>BILC JTAC  Working Group (WG) Update</vt:lpstr>
      <vt:lpstr>Findings</vt:lpstr>
      <vt:lpstr>STANAG 6001 Focus Group </vt:lpstr>
      <vt:lpstr>BILC site – www.natobilc.org </vt:lpstr>
      <vt:lpstr>PowerPoint Presentation</vt:lpstr>
      <vt:lpstr>MILITARY TERMINOLOGY CONFERENCE</vt:lpstr>
      <vt:lpstr>TERMINOLOGY → TEACHING &amp; INTERPRETING/TRANSLATION</vt:lpstr>
      <vt:lpstr>PowerPoint Presentation</vt:lpstr>
      <vt:lpstr>AIMS</vt:lpstr>
      <vt:lpstr>ISSUES TO BE CONSIDERED</vt:lpstr>
      <vt:lpstr>“Terminology Management in the 21st Century and the Potentials of New Technology”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BILC Conference 20-24 May, Lisbon</dc:title>
  <dc:creator>HP</dc:creator>
  <cp:lastModifiedBy>Irena Prpić Đurić</cp:lastModifiedBy>
  <cp:revision>525</cp:revision>
  <cp:lastPrinted>2024-04-03T12:36:28Z</cp:lastPrinted>
  <dcterms:created xsi:type="dcterms:W3CDTF">2018-04-19T14:50:03Z</dcterms:created>
  <dcterms:modified xsi:type="dcterms:W3CDTF">2024-06-22T20:24:19Z</dcterms:modified>
</cp:coreProperties>
</file>