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0" r:id="rId3"/>
    <p:sldId id="261" r:id="rId4"/>
    <p:sldId id="257" r:id="rId5"/>
    <p:sldId id="266" r:id="rId6"/>
    <p:sldId id="267" r:id="rId7"/>
    <p:sldId id="268" r:id="rId8"/>
    <p:sldId id="651" r:id="rId9"/>
    <p:sldId id="270" r:id="rId10"/>
    <p:sldId id="271" r:id="rId11"/>
    <p:sldId id="277" r:id="rId12"/>
    <p:sldId id="648" r:id="rId13"/>
    <p:sldId id="292" r:id="rId14"/>
    <p:sldId id="649" r:id="rId15"/>
    <p:sldId id="322" r:id="rId16"/>
    <p:sldId id="324" r:id="rId17"/>
    <p:sldId id="650" r:id="rId18"/>
    <p:sldId id="356" r:id="rId19"/>
    <p:sldId id="328" r:id="rId20"/>
    <p:sldId id="333" r:id="rId21"/>
    <p:sldId id="347" r:id="rId22"/>
    <p:sldId id="349" r:id="rId23"/>
    <p:sldId id="348" r:id="rId24"/>
    <p:sldId id="350" r:id="rId25"/>
    <p:sldId id="355" r:id="rId26"/>
    <p:sldId id="515" r:id="rId27"/>
    <p:sldId id="646" r:id="rId28"/>
    <p:sldId id="514" r:id="rId29"/>
    <p:sldId id="259" r:id="rId30"/>
    <p:sldId id="300" r:id="rId31"/>
    <p:sldId id="291" r:id="rId32"/>
    <p:sldId id="290" r:id="rId33"/>
    <p:sldId id="287" r:id="rId34"/>
    <p:sldId id="645" r:id="rId35"/>
    <p:sldId id="294" r:id="rId36"/>
    <p:sldId id="302" r:id="rId37"/>
    <p:sldId id="297" r:id="rId38"/>
    <p:sldId id="307" r:id="rId39"/>
    <p:sldId id="298" r:id="rId40"/>
    <p:sldId id="303" r:id="rId41"/>
    <p:sldId id="304" r:id="rId42"/>
    <p:sldId id="305" r:id="rId43"/>
    <p:sldId id="306" r:id="rId44"/>
    <p:sldId id="516" r:id="rId45"/>
    <p:sldId id="301"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4660"/>
  </p:normalViewPr>
  <p:slideViewPr>
    <p:cSldViewPr snapToGrid="0">
      <p:cViewPr varScale="1">
        <p:scale>
          <a:sx n="62" d="100"/>
          <a:sy n="62" d="100"/>
        </p:scale>
        <p:origin x="2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6B41A6-967C-41BC-AADE-BC26D4B0F5FF}" type="datetimeFigureOut">
              <a:rPr lang="en-US" smtClean="0"/>
              <a:t>10/18/2023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914A00-60A9-4D77-934B-4BD1C42D5B98}" type="slidenum">
              <a:rPr lang="en-US" smtClean="0"/>
              <a:t>‹#›</a:t>
            </a:fld>
            <a:endParaRPr lang="en-US"/>
          </a:p>
        </p:txBody>
      </p:sp>
    </p:spTree>
    <p:extLst>
      <p:ext uri="{BB962C8B-B14F-4D97-AF65-F5344CB8AC3E}">
        <p14:creationId xmlns:p14="http://schemas.microsoft.com/office/powerpoint/2010/main" val="208011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49568">
              <a:defRPr>
                <a:solidFill>
                  <a:schemeClr val="tx1"/>
                </a:solidFill>
                <a:latin typeface="Arial" panose="020B0604020202020204" pitchFamily="34" charset="0"/>
                <a:cs typeface="Arial" panose="020B0604020202020204" pitchFamily="34" charset="0"/>
              </a:defRPr>
            </a:lvl1pPr>
            <a:lvl2pPr marL="757066" indent="-291179" defTabSz="949568">
              <a:defRPr>
                <a:solidFill>
                  <a:schemeClr val="tx1"/>
                </a:solidFill>
                <a:latin typeface="Arial" panose="020B0604020202020204" pitchFamily="34" charset="0"/>
                <a:cs typeface="Arial" panose="020B0604020202020204" pitchFamily="34" charset="0"/>
              </a:defRPr>
            </a:lvl2pPr>
            <a:lvl3pPr marL="1164717" indent="-232943" defTabSz="949568">
              <a:defRPr>
                <a:solidFill>
                  <a:schemeClr val="tx1"/>
                </a:solidFill>
                <a:latin typeface="Arial" panose="020B0604020202020204" pitchFamily="34" charset="0"/>
                <a:cs typeface="Arial" panose="020B0604020202020204" pitchFamily="34" charset="0"/>
              </a:defRPr>
            </a:lvl3pPr>
            <a:lvl4pPr marL="1630604" indent="-232943" defTabSz="949568">
              <a:defRPr>
                <a:solidFill>
                  <a:schemeClr val="tx1"/>
                </a:solidFill>
                <a:latin typeface="Arial" panose="020B0604020202020204" pitchFamily="34" charset="0"/>
                <a:cs typeface="Arial" panose="020B0604020202020204" pitchFamily="34" charset="0"/>
              </a:defRPr>
            </a:lvl4pPr>
            <a:lvl5pPr marL="2096491" indent="-232943" defTabSz="949568">
              <a:defRPr>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D762E4-FA94-4E06-80DA-0763912A7D52}" type="slidenum">
              <a:rPr lang="en-US" altLang="en-US"/>
              <a:pPr/>
              <a:t>27</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459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0EC6-8EDE-9A44-F705-962FE22AF2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5CFEB8-8016-12D4-C62B-23070D1AE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F4BB8-02B6-242C-DB63-7906096C0D2D}"/>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3746E28D-E06B-A18B-DE4C-AD3A990EC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64A56-1396-CBE2-01EF-305E25243667}"/>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174137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4DEA-5E6A-506B-2412-DB42E2816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8B56C-551D-2E4E-8717-91DD2AA8F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4318A-438F-7FFE-FEAA-102BB15AF70A}"/>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5F5ECDE4-7516-3AA2-0893-0FDEDEDF6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4FA95-7B60-FBCF-043E-18EF14905311}"/>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337056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67913-1A5F-E7C6-7010-2C7A68F257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ED44C-1232-3EFD-359A-728AD8ED8F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60F0A-EFCB-BEB3-9E5D-D712D933CF9F}"/>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7AD16967-71C1-54D8-B4FC-B74AD894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18A51-F798-F2A3-4C25-A70F6A1AF895}"/>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54598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71AD0A3F-FC6E-4AA7-99C6-5D646B40BD5B}" type="datetime1">
              <a:rPr lang="en-US" altLang="en-US" smtClean="0"/>
              <a:t>10/18/2023</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4B5DB8E-DDC8-40C2-B37A-9BB6D5A299BA}" type="slidenum">
              <a:rPr lang="en-US" altLang="en-US"/>
              <a:pPr>
                <a:defRPr/>
              </a:pPr>
              <a:t>‹#›</a:t>
            </a:fld>
            <a:endParaRPr lang="en-US" altLang="en-US" dirty="0"/>
          </a:p>
        </p:txBody>
      </p:sp>
    </p:spTree>
    <p:extLst>
      <p:ext uri="{BB962C8B-B14F-4D97-AF65-F5344CB8AC3E}">
        <p14:creationId xmlns:p14="http://schemas.microsoft.com/office/powerpoint/2010/main" val="360243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AFAE-FCEE-4706-059B-E84AF8B8B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E88FD-D7ED-79EE-32E2-8011552B7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442BC-3B2F-CB57-A104-39357E60183D}"/>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F8AD447A-2EA0-C188-7E9B-E9D0FBA9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77743-C4B3-ACEF-C153-80EE74E35CAF}"/>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139492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EE60-4B2B-F37F-5E33-4D4BB5F0F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A9231A-231C-F8B0-0DB1-C69D14934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0FF5D-4A76-F9AD-C965-3811646A452F}"/>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49CF145E-875B-247F-D153-B72B419B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892D6-4342-DBA4-4ED7-446E7F8EA5F9}"/>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311545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B21B-6F8D-C8B0-EBB7-1F256F263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18741-E771-7006-04CE-9E633090DA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F506E8-8C6C-AB88-A66F-F865BC633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7FE7-DB09-304E-12D5-3E1324E47B64}"/>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6" name="Footer Placeholder 5">
            <a:extLst>
              <a:ext uri="{FF2B5EF4-FFF2-40B4-BE49-F238E27FC236}">
                <a16:creationId xmlns:a16="http://schemas.microsoft.com/office/drawing/2014/main" id="{05E06DC1-3EA8-487C-BCC9-536D87A25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23ED2-85CB-4206-F45F-24011DE4FB0C}"/>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296569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C4A8-AA81-734A-227F-27AE147EB1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1389D-8B80-F676-C395-6B55FC05F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F92A3-9D53-23F4-2D58-D09AE5DC8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ECD20-AA52-9F87-5F94-0F2380E21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A01D6-AF48-4559-34F5-B8B84E9EE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774D6D-EF40-0DD2-EE33-B4DC94DE1AB7}"/>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8" name="Footer Placeholder 7">
            <a:extLst>
              <a:ext uri="{FF2B5EF4-FFF2-40B4-BE49-F238E27FC236}">
                <a16:creationId xmlns:a16="http://schemas.microsoft.com/office/drawing/2014/main" id="{DFF7E611-0039-7AD4-1E7D-F890962F4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DEEB4C-116E-50FF-BA59-33FEDB6FB5A0}"/>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150728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BC40-7435-3BC6-AF1F-48D726066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F4F66-B304-B8A3-1D1A-6FAEAFD4A89E}"/>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4" name="Footer Placeholder 3">
            <a:extLst>
              <a:ext uri="{FF2B5EF4-FFF2-40B4-BE49-F238E27FC236}">
                <a16:creationId xmlns:a16="http://schemas.microsoft.com/office/drawing/2014/main" id="{078A1071-CE73-CDD9-2807-E7A83D2E47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EE63A-3546-E77C-BEC8-DE112CC574D5}"/>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385022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5667A-79D6-F4F4-C13C-B36860D27047}"/>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3" name="Footer Placeholder 2">
            <a:extLst>
              <a:ext uri="{FF2B5EF4-FFF2-40B4-BE49-F238E27FC236}">
                <a16:creationId xmlns:a16="http://schemas.microsoft.com/office/drawing/2014/main" id="{2A2894E9-E25D-3C1E-60AB-50A51732D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210821-4748-0E2D-09FB-AF13196F1597}"/>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42345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87D0-2FD6-5DA8-8E49-99859681A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2993CD-3E79-FE91-DD28-F07DD27FB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4A435-E0FE-FCBE-FCE7-E56880C82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3333A-BF56-9489-1B9D-45C621993178}"/>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6" name="Footer Placeholder 5">
            <a:extLst>
              <a:ext uri="{FF2B5EF4-FFF2-40B4-BE49-F238E27FC236}">
                <a16:creationId xmlns:a16="http://schemas.microsoft.com/office/drawing/2014/main" id="{74D0C015-1C65-3759-3001-6CB88901E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E94A3-61D0-E190-1A10-EEE5E4520BFF}"/>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343013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0FB4-3985-2E1B-A2D7-AC5F6E883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AF50C-CAD5-BFAB-1A3B-6F3C3F8A4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1DE592-A722-DC28-2F0F-F941EFE72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2B221-4D4F-7E98-E3C7-5708AE74051A}"/>
              </a:ext>
            </a:extLst>
          </p:cNvPr>
          <p:cNvSpPr>
            <a:spLocks noGrp="1"/>
          </p:cNvSpPr>
          <p:nvPr>
            <p:ph type="dt" sz="half" idx="10"/>
          </p:nvPr>
        </p:nvSpPr>
        <p:spPr/>
        <p:txBody>
          <a:bodyPr/>
          <a:lstStyle/>
          <a:p>
            <a:fld id="{9BD36BAD-9096-4D59-AD39-535C6B60BD76}" type="datetimeFigureOut">
              <a:rPr lang="en-US" smtClean="0"/>
              <a:t>10/18/2023</a:t>
            </a:fld>
            <a:endParaRPr lang="en-US"/>
          </a:p>
        </p:txBody>
      </p:sp>
      <p:sp>
        <p:nvSpPr>
          <p:cNvPr id="6" name="Footer Placeholder 5">
            <a:extLst>
              <a:ext uri="{FF2B5EF4-FFF2-40B4-BE49-F238E27FC236}">
                <a16:creationId xmlns:a16="http://schemas.microsoft.com/office/drawing/2014/main" id="{EE0BFDFF-4438-3301-1B7D-44D2DA0CD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9348C-0CC0-9A57-4C4C-903F31BEBD7F}"/>
              </a:ext>
            </a:extLst>
          </p:cNvPr>
          <p:cNvSpPr>
            <a:spLocks noGrp="1"/>
          </p:cNvSpPr>
          <p:nvPr>
            <p:ph type="sldNum" sz="quarter" idx="12"/>
          </p:nvPr>
        </p:nvSpPr>
        <p:spPr/>
        <p:txBody>
          <a:bodyPr/>
          <a:lstStyle/>
          <a:p>
            <a:fld id="{48EE3C58-DC26-4E2D-8A71-414CFECC8731}" type="slidenum">
              <a:rPr lang="en-US" smtClean="0"/>
              <a:t>‹#›</a:t>
            </a:fld>
            <a:endParaRPr lang="en-US"/>
          </a:p>
        </p:txBody>
      </p:sp>
    </p:spTree>
    <p:extLst>
      <p:ext uri="{BB962C8B-B14F-4D97-AF65-F5344CB8AC3E}">
        <p14:creationId xmlns:p14="http://schemas.microsoft.com/office/powerpoint/2010/main" val="198428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3DDA0-9C04-B5C6-EDBB-36401B455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17732-E015-4F85-BB71-7FC2C7352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D524B-089F-1519-B887-2FC8408BF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6BAD-9096-4D59-AD39-535C6B60BD76}" type="datetimeFigureOut">
              <a:rPr lang="en-US" smtClean="0"/>
              <a:t>10/18/2023</a:t>
            </a:fld>
            <a:endParaRPr lang="en-US"/>
          </a:p>
        </p:txBody>
      </p:sp>
      <p:sp>
        <p:nvSpPr>
          <p:cNvPr id="5" name="Footer Placeholder 4">
            <a:extLst>
              <a:ext uri="{FF2B5EF4-FFF2-40B4-BE49-F238E27FC236}">
                <a16:creationId xmlns:a16="http://schemas.microsoft.com/office/drawing/2014/main" id="{8D17900B-D2B0-57FC-50A2-3BDDECD09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285360-7A43-B61B-662A-B91313F16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E3C58-DC26-4E2D-8A71-414CFECC8731}" type="slidenum">
              <a:rPr lang="en-US" smtClean="0"/>
              <a:t>‹#›</a:t>
            </a:fld>
            <a:endParaRPr lang="en-US"/>
          </a:p>
        </p:txBody>
      </p:sp>
    </p:spTree>
    <p:extLst>
      <p:ext uri="{BB962C8B-B14F-4D97-AF65-F5344CB8AC3E}">
        <p14:creationId xmlns:p14="http://schemas.microsoft.com/office/powerpoint/2010/main" val="354208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CA1C-9C4E-EBDA-B1E8-5779F8785C82}"/>
              </a:ext>
            </a:extLst>
          </p:cNvPr>
          <p:cNvSpPr>
            <a:spLocks noGrp="1"/>
          </p:cNvSpPr>
          <p:nvPr>
            <p:ph type="ctrTitle"/>
          </p:nvPr>
        </p:nvSpPr>
        <p:spPr/>
        <p:txBody>
          <a:bodyPr>
            <a:noAutofit/>
          </a:bodyPr>
          <a:lstStyle/>
          <a:p>
            <a:r>
              <a:rPr lang="en-US" dirty="0"/>
              <a:t>The Capabilities of Computer Delivered Language Instruction </a:t>
            </a:r>
          </a:p>
        </p:txBody>
      </p:sp>
      <p:sp>
        <p:nvSpPr>
          <p:cNvPr id="3" name="Subtitle 2">
            <a:extLst>
              <a:ext uri="{FF2B5EF4-FFF2-40B4-BE49-F238E27FC236}">
                <a16:creationId xmlns:a16="http://schemas.microsoft.com/office/drawing/2014/main" id="{3D5885DA-A60B-3DCB-E216-AB7507A404E3}"/>
              </a:ext>
            </a:extLst>
          </p:cNvPr>
          <p:cNvSpPr>
            <a:spLocks noGrp="1"/>
          </p:cNvSpPr>
          <p:nvPr>
            <p:ph type="subTitle" idx="1"/>
          </p:nvPr>
        </p:nvSpPr>
        <p:spPr>
          <a:xfrm>
            <a:off x="1524000" y="3602037"/>
            <a:ext cx="9144000" cy="1804849"/>
          </a:xfrm>
        </p:spPr>
        <p:txBody>
          <a:bodyPr>
            <a:normAutofit/>
          </a:bodyPr>
          <a:lstStyle/>
          <a:p>
            <a:r>
              <a:rPr lang="en-US" dirty="0"/>
              <a:t>Dr. Ray Clifford</a:t>
            </a:r>
          </a:p>
          <a:p>
            <a:r>
              <a:rPr lang="en-US" dirty="0"/>
              <a:t>BILC Professional Development Seminar</a:t>
            </a:r>
          </a:p>
          <a:p>
            <a:r>
              <a:rPr lang="en-US" dirty="0"/>
              <a:t>Baku, Azerbaijan</a:t>
            </a:r>
          </a:p>
          <a:p>
            <a:r>
              <a:rPr lang="en-US" dirty="0"/>
              <a:t>18 October 2023</a:t>
            </a:r>
          </a:p>
        </p:txBody>
      </p:sp>
    </p:spTree>
    <p:extLst>
      <p:ext uri="{BB962C8B-B14F-4D97-AF65-F5344CB8AC3E}">
        <p14:creationId xmlns:p14="http://schemas.microsoft.com/office/powerpoint/2010/main" val="362764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387"/>
          </a:xfrm>
        </p:spPr>
        <p:txBody>
          <a:bodyPr/>
          <a:lstStyle/>
          <a:p>
            <a:r>
              <a:rPr lang="en-US" b="1" dirty="0"/>
              <a:t>Mastery Learning (in any Discipline) Cont.</a:t>
            </a:r>
          </a:p>
        </p:txBody>
      </p:sp>
      <p:sp>
        <p:nvSpPr>
          <p:cNvPr id="3" name="Content Placeholder 2"/>
          <p:cNvSpPr>
            <a:spLocks noGrp="1"/>
          </p:cNvSpPr>
          <p:nvPr>
            <p:ph idx="1"/>
          </p:nvPr>
        </p:nvSpPr>
        <p:spPr>
          <a:xfrm>
            <a:off x="838200" y="1181528"/>
            <a:ext cx="9201150" cy="5311347"/>
          </a:xfrm>
        </p:spPr>
        <p:txBody>
          <a:bodyPr>
            <a:noAutofit/>
          </a:bodyPr>
          <a:lstStyle/>
          <a:p>
            <a:r>
              <a:rPr lang="en-US" sz="3200" i="1" dirty="0">
                <a:solidFill>
                  <a:schemeClr val="bg1">
                    <a:lumMod val="75000"/>
                  </a:schemeClr>
                </a:solidFill>
              </a:rPr>
              <a:t>Peak:  Secrets from the New Science of Expertise</a:t>
            </a:r>
            <a:r>
              <a:rPr lang="en-US" sz="3200" dirty="0">
                <a:solidFill>
                  <a:schemeClr val="bg1">
                    <a:lumMod val="75000"/>
                  </a:schemeClr>
                </a:solidFill>
              </a:rPr>
              <a:t>, Anders Ericsson and Robert Pool.  Houghton Mifflin Harcourt, New York.  2016, 307 pp.</a:t>
            </a:r>
          </a:p>
          <a:p>
            <a:pPr lvl="1"/>
            <a:r>
              <a:rPr lang="en-US" sz="2800" dirty="0">
                <a:solidFill>
                  <a:schemeClr val="bg1">
                    <a:lumMod val="75000"/>
                  </a:schemeClr>
                </a:solidFill>
              </a:rPr>
              <a:t>Developing a high level of ability/expertise requires purposeful practice, which in turn requires:</a:t>
            </a:r>
          </a:p>
          <a:p>
            <a:pPr marL="914400" lvl="1" indent="-457200">
              <a:buFont typeface="+mj-lt"/>
              <a:buAutoNum type="arabicPeriod" startAt="4"/>
            </a:pPr>
            <a:r>
              <a:rPr lang="en-US" sz="2800" dirty="0"/>
              <a:t>Correct fundamental skills are taught in order to minimize the need to relearn those skills later.</a:t>
            </a:r>
          </a:p>
          <a:p>
            <a:pPr marL="914400" lvl="1" indent="-457200">
              <a:buFont typeface="+mj-lt"/>
              <a:buAutoNum type="arabicPeriod" startAt="4"/>
            </a:pPr>
            <a:r>
              <a:rPr lang="en-US" sz="2800" dirty="0"/>
              <a:t>Instruction builds on (or modifies) previously acquired skills by focusing on particular aspects of those skills in a way that leads step by step to expert performance.</a:t>
            </a:r>
          </a:p>
          <a:p>
            <a:pPr marL="914400" lvl="1" indent="-457200">
              <a:buFont typeface="+mj-lt"/>
              <a:buAutoNum type="arabicPeriod" startAt="4"/>
            </a:pPr>
            <a:r>
              <a:rPr lang="en-US" sz="2800" dirty="0"/>
              <a:t>The teacher/coach brings the learner to the point where s/he can monitor her/his own performance.</a:t>
            </a:r>
          </a:p>
        </p:txBody>
      </p:sp>
    </p:spTree>
    <p:extLst>
      <p:ext uri="{BB962C8B-B14F-4D97-AF65-F5344CB8AC3E}">
        <p14:creationId xmlns:p14="http://schemas.microsoft.com/office/powerpoint/2010/main" val="41857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750366-8DC1-8313-3221-BE43DDDED5B8}"/>
              </a:ext>
            </a:extLst>
          </p:cNvPr>
          <p:cNvSpPr>
            <a:spLocks noGrp="1" noChangeArrowheads="1"/>
          </p:cNvSpPr>
          <p:nvPr>
            <p:ph type="title"/>
          </p:nvPr>
        </p:nvSpPr>
        <p:spPr>
          <a:xfrm>
            <a:off x="838199" y="365125"/>
            <a:ext cx="10730501" cy="1895190"/>
          </a:xfrm>
        </p:spPr>
        <p:txBody>
          <a:bodyPr>
            <a:noAutofit/>
          </a:bodyPr>
          <a:lstStyle/>
          <a:p>
            <a:pPr eaLnBrk="1" hangingPunct="1"/>
            <a:r>
              <a:rPr lang="en-US" altLang="en-US" sz="4000" b="1" dirty="0"/>
              <a:t>The requirement for “purposeful practice” is particularly important in complex learning domains!</a:t>
            </a:r>
          </a:p>
        </p:txBody>
      </p:sp>
      <p:sp>
        <p:nvSpPr>
          <p:cNvPr id="6147" name="Rectangle 3">
            <a:extLst>
              <a:ext uri="{FF2B5EF4-FFF2-40B4-BE49-F238E27FC236}">
                <a16:creationId xmlns:a16="http://schemas.microsoft.com/office/drawing/2014/main" id="{FE02FD80-F85E-059C-AE05-11F60A8F7F22}"/>
              </a:ext>
            </a:extLst>
          </p:cNvPr>
          <p:cNvSpPr>
            <a:spLocks noGrp="1" noChangeArrowheads="1"/>
          </p:cNvSpPr>
          <p:nvPr>
            <p:ph type="body" idx="1"/>
          </p:nvPr>
        </p:nvSpPr>
        <p:spPr>
          <a:xfrm>
            <a:off x="2209800" y="2260315"/>
            <a:ext cx="7772400" cy="4216685"/>
          </a:xfrm>
        </p:spPr>
        <p:txBody>
          <a:bodyPr>
            <a:normAutofit/>
          </a:bodyPr>
          <a:lstStyle/>
          <a:p>
            <a:pPr eaLnBrk="1" hangingPunct="1"/>
            <a:r>
              <a:rPr lang="en-US" altLang="en-US" sz="3600" dirty="0"/>
              <a:t>Language is the most complex of human behaviors.</a:t>
            </a:r>
          </a:p>
          <a:p>
            <a:pPr eaLnBrk="1" hangingPunct="1"/>
            <a:r>
              <a:rPr lang="en-US" altLang="en-US" sz="3600" dirty="0"/>
              <a:t>Learning is one of the least understood of human endeavors.</a:t>
            </a:r>
          </a:p>
          <a:p>
            <a:pPr marL="0" indent="0" eaLnBrk="1" hangingPunct="1">
              <a:buNone/>
            </a:pPr>
            <a:endParaRPr lang="en-US" altLang="en-US" sz="3600" dirty="0"/>
          </a:p>
          <a:p>
            <a:pPr eaLnBrk="1" hangingPunct="1"/>
            <a:r>
              <a:rPr lang="en-US" altLang="en-US" sz="3600" dirty="0"/>
              <a:t>Language learning is complexity</a:t>
            </a:r>
            <a:r>
              <a:rPr lang="en-US" altLang="en-US" sz="4800" baseline="30000" dirty="0"/>
              <a:t>2</a:t>
            </a:r>
            <a:r>
              <a:rPr lang="en-US" altLang="en-US" sz="36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13C40E5-BF86-4B07-A3EC-41B0CC8EDA1E}"/>
              </a:ext>
            </a:extLst>
          </p:cNvPr>
          <p:cNvSpPr>
            <a:spLocks noGrp="1" noChangeArrowheads="1"/>
          </p:cNvSpPr>
          <p:nvPr>
            <p:ph type="title"/>
          </p:nvPr>
        </p:nvSpPr>
        <p:spPr>
          <a:xfrm>
            <a:off x="838200" y="375399"/>
            <a:ext cx="10515600" cy="1915738"/>
          </a:xfrm>
        </p:spPr>
        <p:txBody>
          <a:bodyPr>
            <a:normAutofit/>
          </a:bodyPr>
          <a:lstStyle/>
          <a:p>
            <a:pPr eaLnBrk="1" hangingPunct="1"/>
            <a:r>
              <a:rPr lang="en-US" altLang="en-US" dirty="0"/>
              <a:t>Even Simple Language Isn’t Simple.</a:t>
            </a:r>
            <a:br>
              <a:rPr lang="en-US" altLang="en-US" dirty="0"/>
            </a:br>
            <a:br>
              <a:rPr lang="en-US" altLang="en-US" dirty="0"/>
            </a:br>
            <a:r>
              <a:rPr lang="en-US" altLang="en-US" dirty="0"/>
              <a:t>How do you pronounce the word “</a:t>
            </a:r>
            <a:r>
              <a:rPr lang="en-US" altLang="en-US" b="1" dirty="0"/>
              <a:t>wound</a:t>
            </a:r>
            <a:r>
              <a:rPr lang="en-US" altLang="en-US" dirty="0"/>
              <a:t>”?</a:t>
            </a:r>
          </a:p>
        </p:txBody>
      </p:sp>
    </p:spTree>
    <p:extLst>
      <p:ext uri="{BB962C8B-B14F-4D97-AF65-F5344CB8AC3E}">
        <p14:creationId xmlns:p14="http://schemas.microsoft.com/office/powerpoint/2010/main" val="389472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13C40E5-BF86-4B07-A3EC-41B0CC8EDA1E}"/>
              </a:ext>
            </a:extLst>
          </p:cNvPr>
          <p:cNvSpPr>
            <a:spLocks noGrp="1" noChangeArrowheads="1"/>
          </p:cNvSpPr>
          <p:nvPr>
            <p:ph type="title"/>
          </p:nvPr>
        </p:nvSpPr>
        <p:spPr>
          <a:xfrm>
            <a:off x="838200" y="365125"/>
            <a:ext cx="10515600" cy="1782174"/>
          </a:xfrm>
        </p:spPr>
        <p:txBody>
          <a:bodyPr>
            <a:normAutofit/>
          </a:bodyPr>
          <a:lstStyle/>
          <a:p>
            <a:pPr eaLnBrk="1" hangingPunct="1"/>
            <a:r>
              <a:rPr lang="en-US" altLang="en-US" dirty="0"/>
              <a:t>Even Simple Language Isn’t Simple</a:t>
            </a:r>
            <a:br>
              <a:rPr lang="en-US" altLang="en-US" dirty="0"/>
            </a:br>
            <a:r>
              <a:rPr lang="en-US" altLang="en-US" dirty="0"/>
              <a:t>How do you pronounce the word “</a:t>
            </a:r>
            <a:r>
              <a:rPr lang="en-US" altLang="en-US" b="1" dirty="0"/>
              <a:t>wound</a:t>
            </a:r>
            <a:r>
              <a:rPr lang="en-US" altLang="en-US" dirty="0"/>
              <a:t>”?</a:t>
            </a:r>
          </a:p>
        </p:txBody>
      </p:sp>
      <p:sp>
        <p:nvSpPr>
          <p:cNvPr id="7171" name="Rectangle 3">
            <a:extLst>
              <a:ext uri="{FF2B5EF4-FFF2-40B4-BE49-F238E27FC236}">
                <a16:creationId xmlns:a16="http://schemas.microsoft.com/office/drawing/2014/main" id="{E2B7C8A9-A796-0FD4-FE14-4D2F5C42B9B0}"/>
              </a:ext>
            </a:extLst>
          </p:cNvPr>
          <p:cNvSpPr>
            <a:spLocks noGrp="1" noChangeArrowheads="1"/>
          </p:cNvSpPr>
          <p:nvPr>
            <p:ph type="body" idx="1"/>
          </p:nvPr>
        </p:nvSpPr>
        <p:spPr>
          <a:xfrm>
            <a:off x="2209800" y="2971800"/>
            <a:ext cx="7772400" cy="3124200"/>
          </a:xfrm>
        </p:spPr>
        <p:txBody>
          <a:bodyPr>
            <a:normAutofit/>
          </a:bodyPr>
          <a:lstStyle/>
          <a:p>
            <a:pPr algn="ctr" eaLnBrk="1" hangingPunct="1">
              <a:buFontTx/>
              <a:buNone/>
            </a:pPr>
            <a:r>
              <a:rPr lang="en-US" altLang="en-US" sz="5600" dirty="0"/>
              <a:t>The bandage was </a:t>
            </a:r>
            <a:r>
              <a:rPr lang="en-US" altLang="en-US" sz="5600" b="1" dirty="0"/>
              <a:t>wound</a:t>
            </a:r>
            <a:endParaRPr lang="en-US" altLang="en-US" sz="5600" dirty="0"/>
          </a:p>
          <a:p>
            <a:pPr algn="ctr" eaLnBrk="1" hangingPunct="1">
              <a:buFontTx/>
              <a:buNone/>
            </a:pPr>
            <a:r>
              <a:rPr lang="en-US" altLang="en-US" sz="5600" dirty="0"/>
              <a:t>around the </a:t>
            </a:r>
            <a:r>
              <a:rPr lang="en-US" altLang="en-US" sz="5600" b="1" dirty="0"/>
              <a:t>wound</a:t>
            </a:r>
            <a:r>
              <a:rPr lang="en-US" altLang="en-US" sz="56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9AA7F3-F4D1-A66B-AA26-A403ACA5AC4A}"/>
              </a:ext>
            </a:extLst>
          </p:cNvPr>
          <p:cNvSpPr>
            <a:spLocks noGrp="1" noChangeArrowheads="1"/>
          </p:cNvSpPr>
          <p:nvPr>
            <p:ph type="title"/>
          </p:nvPr>
        </p:nvSpPr>
        <p:spPr>
          <a:xfrm>
            <a:off x="838200" y="365125"/>
            <a:ext cx="10515600" cy="2080124"/>
          </a:xfrm>
        </p:spPr>
        <p:txBody>
          <a:bodyPr>
            <a:normAutofit/>
          </a:bodyPr>
          <a:lstStyle/>
          <a:p>
            <a:pPr eaLnBrk="1" hangingPunct="1"/>
            <a:r>
              <a:rPr lang="en-US" altLang="en-US" dirty="0"/>
              <a:t>Even Simple Language Isn’t Simple.</a:t>
            </a:r>
            <a:br>
              <a:rPr lang="en-US" altLang="en-US" dirty="0"/>
            </a:br>
            <a:br>
              <a:rPr lang="en-US" altLang="en-US" dirty="0"/>
            </a:br>
            <a:r>
              <a:rPr lang="en-US" altLang="en-US" dirty="0"/>
              <a:t>How do you pronounce the word “</a:t>
            </a:r>
            <a:r>
              <a:rPr lang="en-US" altLang="en-US" b="1" dirty="0"/>
              <a:t>lead</a:t>
            </a:r>
            <a:r>
              <a:rPr lang="en-US" altLang="en-US" dirty="0"/>
              <a:t>”?</a:t>
            </a:r>
          </a:p>
        </p:txBody>
      </p:sp>
    </p:spTree>
    <p:extLst>
      <p:ext uri="{BB962C8B-B14F-4D97-AF65-F5344CB8AC3E}">
        <p14:creationId xmlns:p14="http://schemas.microsoft.com/office/powerpoint/2010/main" val="316009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9AA7F3-F4D1-A66B-AA26-A403ACA5AC4A}"/>
              </a:ext>
            </a:extLst>
          </p:cNvPr>
          <p:cNvSpPr>
            <a:spLocks noGrp="1" noChangeArrowheads="1"/>
          </p:cNvSpPr>
          <p:nvPr>
            <p:ph type="title"/>
          </p:nvPr>
        </p:nvSpPr>
        <p:spPr/>
        <p:txBody>
          <a:bodyPr/>
          <a:lstStyle/>
          <a:p>
            <a:pPr eaLnBrk="1" hangingPunct="1"/>
            <a:r>
              <a:rPr lang="en-US" altLang="en-US" dirty="0"/>
              <a:t>Even Simple Language Isn’t Simple.</a:t>
            </a:r>
            <a:br>
              <a:rPr lang="en-US" altLang="en-US" dirty="0"/>
            </a:br>
            <a:r>
              <a:rPr lang="en-US" altLang="en-US" dirty="0"/>
              <a:t>How do you pronounce the word “</a:t>
            </a:r>
            <a:r>
              <a:rPr lang="en-US" altLang="en-US" b="1" dirty="0"/>
              <a:t>lead</a:t>
            </a:r>
            <a:r>
              <a:rPr lang="en-US" altLang="en-US" dirty="0"/>
              <a:t>”?</a:t>
            </a:r>
          </a:p>
        </p:txBody>
      </p:sp>
      <p:sp>
        <p:nvSpPr>
          <p:cNvPr id="8195" name="Rectangle 3">
            <a:extLst>
              <a:ext uri="{FF2B5EF4-FFF2-40B4-BE49-F238E27FC236}">
                <a16:creationId xmlns:a16="http://schemas.microsoft.com/office/drawing/2014/main" id="{26529346-E4DC-08C5-49F3-4680EB96C2B2}"/>
              </a:ext>
            </a:extLst>
          </p:cNvPr>
          <p:cNvSpPr>
            <a:spLocks noGrp="1" noChangeArrowheads="1"/>
          </p:cNvSpPr>
          <p:nvPr>
            <p:ph type="body" idx="1"/>
          </p:nvPr>
        </p:nvSpPr>
        <p:spPr>
          <a:xfrm>
            <a:off x="2209800" y="2971800"/>
            <a:ext cx="7772400" cy="3124200"/>
          </a:xfrm>
        </p:spPr>
        <p:txBody>
          <a:bodyPr>
            <a:normAutofit/>
          </a:bodyPr>
          <a:lstStyle/>
          <a:p>
            <a:pPr algn="ctr" eaLnBrk="1" hangingPunct="1">
              <a:buFontTx/>
              <a:buNone/>
            </a:pPr>
            <a:r>
              <a:rPr lang="en-US" altLang="en-US" sz="5600" dirty="0"/>
              <a:t>He could </a:t>
            </a:r>
            <a:r>
              <a:rPr lang="en-US" altLang="en-US" sz="5600" b="1" dirty="0"/>
              <a:t>lead</a:t>
            </a:r>
            <a:r>
              <a:rPr lang="en-US" altLang="en-US" sz="5600" dirty="0"/>
              <a:t>, if he</a:t>
            </a:r>
          </a:p>
          <a:p>
            <a:pPr algn="ctr" eaLnBrk="1" hangingPunct="1">
              <a:buFontTx/>
              <a:buNone/>
            </a:pPr>
            <a:r>
              <a:rPr lang="en-US" altLang="en-US" sz="5600" dirty="0"/>
              <a:t>would get the </a:t>
            </a:r>
            <a:r>
              <a:rPr lang="en-US" altLang="en-US" sz="5600" b="1" dirty="0"/>
              <a:t>lead</a:t>
            </a:r>
            <a:r>
              <a:rPr lang="en-US" altLang="en-US" sz="5600" dirty="0"/>
              <a:t>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004178F1-71E3-C93B-1DDC-CE158E81FEAB}"/>
              </a:ext>
            </a:extLst>
          </p:cNvPr>
          <p:cNvSpPr>
            <a:spLocks noGrp="1" noChangeArrowheads="1"/>
          </p:cNvSpPr>
          <p:nvPr>
            <p:ph type="title"/>
          </p:nvPr>
        </p:nvSpPr>
        <p:spPr>
          <a:xfrm>
            <a:off x="838200" y="365125"/>
            <a:ext cx="10515600" cy="2131495"/>
          </a:xfrm>
        </p:spPr>
        <p:txBody>
          <a:bodyPr>
            <a:normAutofit/>
          </a:bodyPr>
          <a:lstStyle/>
          <a:p>
            <a:pPr eaLnBrk="1" hangingPunct="1"/>
            <a:r>
              <a:rPr lang="en-US" altLang="en-US" dirty="0"/>
              <a:t>Even Simple Language Isn’t Simple.</a:t>
            </a:r>
            <a:br>
              <a:rPr lang="en-US" altLang="en-US" dirty="0"/>
            </a:br>
            <a:br>
              <a:rPr lang="en-US" altLang="en-US" dirty="0"/>
            </a:br>
            <a:r>
              <a:rPr lang="en-US" altLang="en-US" dirty="0"/>
              <a:t>How do you pronounce the word “</a:t>
            </a:r>
            <a:r>
              <a:rPr lang="en-US" altLang="en-US" b="1" dirty="0"/>
              <a:t>invalid</a:t>
            </a:r>
            <a:r>
              <a:rPr lang="en-US" alt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004178F1-71E3-C93B-1DDC-CE158E81FEAB}"/>
              </a:ext>
            </a:extLst>
          </p:cNvPr>
          <p:cNvSpPr>
            <a:spLocks noGrp="1" noChangeArrowheads="1"/>
          </p:cNvSpPr>
          <p:nvPr>
            <p:ph type="title"/>
          </p:nvPr>
        </p:nvSpPr>
        <p:spPr/>
        <p:txBody>
          <a:bodyPr>
            <a:normAutofit/>
          </a:bodyPr>
          <a:lstStyle/>
          <a:p>
            <a:pPr eaLnBrk="1" hangingPunct="1"/>
            <a:r>
              <a:rPr lang="en-US" altLang="en-US" dirty="0"/>
              <a:t>Even Simple Language Isn’t Simple.</a:t>
            </a:r>
            <a:br>
              <a:rPr lang="en-US" altLang="en-US" dirty="0"/>
            </a:br>
            <a:r>
              <a:rPr lang="en-US" altLang="en-US" dirty="0"/>
              <a:t>How do you pronounce the word “</a:t>
            </a:r>
            <a:r>
              <a:rPr lang="en-US" altLang="en-US" b="1" dirty="0"/>
              <a:t>invalid</a:t>
            </a:r>
            <a:r>
              <a:rPr lang="en-US" altLang="en-US" dirty="0"/>
              <a:t>”?</a:t>
            </a:r>
          </a:p>
        </p:txBody>
      </p:sp>
      <p:sp>
        <p:nvSpPr>
          <p:cNvPr id="10243" name="Rectangle 1027">
            <a:extLst>
              <a:ext uri="{FF2B5EF4-FFF2-40B4-BE49-F238E27FC236}">
                <a16:creationId xmlns:a16="http://schemas.microsoft.com/office/drawing/2014/main" id="{98E6896A-A7F9-44C7-F526-A5340A14D332}"/>
              </a:ext>
            </a:extLst>
          </p:cNvPr>
          <p:cNvSpPr>
            <a:spLocks noGrp="1" noChangeArrowheads="1"/>
          </p:cNvSpPr>
          <p:nvPr>
            <p:ph type="body" idx="1"/>
          </p:nvPr>
        </p:nvSpPr>
        <p:spPr>
          <a:xfrm>
            <a:off x="2209800" y="3276600"/>
            <a:ext cx="7772400" cy="2819400"/>
          </a:xfrm>
        </p:spPr>
        <p:txBody>
          <a:bodyPr>
            <a:normAutofit/>
          </a:bodyPr>
          <a:lstStyle/>
          <a:p>
            <a:pPr algn="ctr" eaLnBrk="1" hangingPunct="1">
              <a:buFontTx/>
              <a:buNone/>
            </a:pPr>
            <a:r>
              <a:rPr lang="en-US" altLang="en-US" sz="5600" dirty="0"/>
              <a:t>The </a:t>
            </a:r>
            <a:r>
              <a:rPr lang="en-US" altLang="en-US" sz="5600" b="1" dirty="0"/>
              <a:t>invalid</a:t>
            </a:r>
            <a:r>
              <a:rPr lang="en-US" altLang="en-US" sz="5600" dirty="0"/>
              <a:t>’s insurance</a:t>
            </a:r>
          </a:p>
          <a:p>
            <a:pPr algn="ctr" eaLnBrk="1" hangingPunct="1">
              <a:buFontTx/>
              <a:buNone/>
            </a:pPr>
            <a:r>
              <a:rPr lang="en-US" altLang="en-US" sz="5600" dirty="0"/>
              <a:t>was </a:t>
            </a:r>
            <a:r>
              <a:rPr lang="en-US" altLang="en-US" sz="5600" b="1" dirty="0"/>
              <a:t>invalid</a:t>
            </a:r>
            <a:r>
              <a:rPr lang="en-US" altLang="en-US" sz="5600" dirty="0"/>
              <a:t>.</a:t>
            </a:r>
          </a:p>
        </p:txBody>
      </p:sp>
    </p:spTree>
    <p:extLst>
      <p:ext uri="{BB962C8B-B14F-4D97-AF65-F5344CB8AC3E}">
        <p14:creationId xmlns:p14="http://schemas.microsoft.com/office/powerpoint/2010/main" val="85056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4003-7E3A-8AC6-EEBA-68979737A9F4}"/>
              </a:ext>
            </a:extLst>
          </p:cNvPr>
          <p:cNvSpPr>
            <a:spLocks noGrp="1"/>
          </p:cNvSpPr>
          <p:nvPr>
            <p:ph type="title"/>
          </p:nvPr>
        </p:nvSpPr>
        <p:spPr>
          <a:xfrm>
            <a:off x="838200" y="365125"/>
            <a:ext cx="10515600" cy="3941832"/>
          </a:xfrm>
        </p:spPr>
        <p:txBody>
          <a:bodyPr/>
          <a:lstStyle/>
          <a:p>
            <a:r>
              <a:rPr lang="en-US" dirty="0"/>
              <a:t>Yes, every language is complex!</a:t>
            </a:r>
            <a:br>
              <a:rPr lang="en-US" dirty="0"/>
            </a:br>
            <a:br>
              <a:rPr lang="en-US" dirty="0"/>
            </a:br>
            <a:r>
              <a:rPr lang="en-US" dirty="0"/>
              <a:t>Now, let’s look at the compound complexities of the language learning process.</a:t>
            </a:r>
          </a:p>
        </p:txBody>
      </p:sp>
    </p:spTree>
    <p:extLst>
      <p:ext uri="{BB962C8B-B14F-4D97-AF65-F5344CB8AC3E}">
        <p14:creationId xmlns:p14="http://schemas.microsoft.com/office/powerpoint/2010/main" val="116440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961166"/>
          </a:xfrm>
        </p:spPr>
        <p:txBody>
          <a:bodyPr>
            <a:normAutofit/>
          </a:bodyPr>
          <a:lstStyle/>
          <a:p>
            <a:r>
              <a:rPr lang="en-US" b="1" dirty="0"/>
              <a:t>Developing Expert Language Skills</a:t>
            </a:r>
          </a:p>
        </p:txBody>
      </p:sp>
      <p:sp>
        <p:nvSpPr>
          <p:cNvPr id="3" name="Content Placeholder 2"/>
          <p:cNvSpPr>
            <a:spLocks noGrp="1"/>
          </p:cNvSpPr>
          <p:nvPr>
            <p:ph idx="1"/>
          </p:nvPr>
        </p:nvSpPr>
        <p:spPr>
          <a:xfrm>
            <a:off x="838200" y="1268626"/>
            <a:ext cx="10515600" cy="5373713"/>
          </a:xfrm>
        </p:spPr>
        <p:txBody>
          <a:bodyPr>
            <a:noAutofit/>
          </a:bodyPr>
          <a:lstStyle/>
          <a:p>
            <a:r>
              <a:rPr lang="en-US" sz="3200" dirty="0"/>
              <a:t>Second language learning is most effective when there is ongoing formative feedback that is:</a:t>
            </a:r>
          </a:p>
          <a:p>
            <a:pPr lvl="1"/>
            <a:r>
              <a:rPr lang="en-US" dirty="0"/>
              <a:t>Immediate.</a:t>
            </a:r>
          </a:p>
          <a:p>
            <a:pPr lvl="1"/>
            <a:r>
              <a:rPr lang="en-US" dirty="0"/>
              <a:t>Accurate.</a:t>
            </a:r>
          </a:p>
          <a:p>
            <a:pPr lvl="1"/>
            <a:r>
              <a:rPr lang="en-US" dirty="0"/>
              <a:t>Explicit.  (Sufficiently informative to enable improved performance.)</a:t>
            </a:r>
          </a:p>
          <a:p>
            <a:pPr lvl="1"/>
            <a:r>
              <a:rPr lang="en-US" dirty="0"/>
              <a:t>Tailored for each individual learner.</a:t>
            </a:r>
          </a:p>
          <a:p>
            <a:pPr lvl="1"/>
            <a:r>
              <a:rPr lang="en-US" dirty="0"/>
              <a:t>Structured to incrementally improve performance.</a:t>
            </a:r>
          </a:p>
          <a:p>
            <a:pPr lvl="1"/>
            <a:r>
              <a:rPr lang="en-US" dirty="0"/>
              <a:t>Motivating.</a:t>
            </a:r>
          </a:p>
          <a:p>
            <a:r>
              <a:rPr lang="en-US" sz="3600" dirty="0"/>
              <a:t>The following diagram shows why students’ language production and feedback from a teacher are essential components of the language learning process.</a:t>
            </a:r>
          </a:p>
        </p:txBody>
      </p:sp>
      <p:sp>
        <p:nvSpPr>
          <p:cNvPr id="4" name="Slide Number Placeholder 3"/>
          <p:cNvSpPr>
            <a:spLocks noGrp="1"/>
          </p:cNvSpPr>
          <p:nvPr>
            <p:ph type="sldNum" sz="quarter" idx="12"/>
          </p:nvPr>
        </p:nvSpPr>
        <p:spPr/>
        <p:txBody>
          <a:bodyPr/>
          <a:lstStyle/>
          <a:p>
            <a:fld id="{49DD28B1-81A5-4997-A195-0C66FE76BFC3}" type="slidenum">
              <a:rPr lang="en-US" smtClean="0"/>
              <a:t>19</a:t>
            </a:fld>
            <a:endParaRPr lang="en-US" dirty="0"/>
          </a:p>
        </p:txBody>
      </p:sp>
    </p:spTree>
    <p:extLst>
      <p:ext uri="{BB962C8B-B14F-4D97-AF65-F5344CB8AC3E}">
        <p14:creationId xmlns:p14="http://schemas.microsoft.com/office/powerpoint/2010/main" val="149023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E95-48FF-01B1-3908-1EFD18BC8B42}"/>
              </a:ext>
            </a:extLst>
          </p:cNvPr>
          <p:cNvSpPr>
            <a:spLocks noGrp="1"/>
          </p:cNvSpPr>
          <p:nvPr>
            <p:ph type="title"/>
          </p:nvPr>
        </p:nvSpPr>
        <p:spPr/>
        <p:txBody>
          <a:bodyPr/>
          <a:lstStyle/>
          <a:p>
            <a:r>
              <a:rPr lang="en-US" dirty="0"/>
              <a:t>This is a timely topic in the United States</a:t>
            </a:r>
          </a:p>
        </p:txBody>
      </p:sp>
      <p:sp>
        <p:nvSpPr>
          <p:cNvPr id="3" name="Content Placeholder 2">
            <a:extLst>
              <a:ext uri="{FF2B5EF4-FFF2-40B4-BE49-F238E27FC236}">
                <a16:creationId xmlns:a16="http://schemas.microsoft.com/office/drawing/2014/main" id="{E2591FB7-47D5-DBC2-B2FC-7F10096EEC90}"/>
              </a:ext>
            </a:extLst>
          </p:cNvPr>
          <p:cNvSpPr>
            <a:spLocks noGrp="1"/>
          </p:cNvSpPr>
          <p:nvPr>
            <p:ph idx="1"/>
          </p:nvPr>
        </p:nvSpPr>
        <p:spPr>
          <a:xfrm>
            <a:off x="838200" y="1518410"/>
            <a:ext cx="10515600" cy="4802187"/>
          </a:xfrm>
        </p:spPr>
        <p:txBody>
          <a:bodyPr>
            <a:noAutofit/>
          </a:bodyPr>
          <a:lstStyle/>
          <a:p>
            <a:r>
              <a:rPr lang="en-US" sz="3200" dirty="0"/>
              <a:t>Recently, the President of a major U.S. university announced that his university was going to stop teaching foreign languages.</a:t>
            </a:r>
            <a:endParaRPr lang="en-US" dirty="0"/>
          </a:p>
          <a:p>
            <a:r>
              <a:rPr lang="en-US" sz="3200" dirty="0"/>
              <a:t>When his decision was challenged, he responded that he would either </a:t>
            </a:r>
          </a:p>
          <a:p>
            <a:pPr lvl="1"/>
            <a:r>
              <a:rPr lang="en-US" sz="2800" dirty="0"/>
              <a:t>Have future classes taught by another university.</a:t>
            </a:r>
          </a:p>
          <a:p>
            <a:pPr marL="457200" lvl="1" indent="0">
              <a:buNone/>
            </a:pPr>
            <a:r>
              <a:rPr lang="en-US" sz="2800" dirty="0"/>
              <a:t>	Or</a:t>
            </a:r>
          </a:p>
          <a:p>
            <a:pPr lvl="1"/>
            <a:r>
              <a:rPr lang="en-US" sz="2800" dirty="0"/>
              <a:t>He would have the students learn using a computer app.</a:t>
            </a:r>
            <a:endParaRPr lang="en-US" dirty="0"/>
          </a:p>
          <a:p>
            <a:r>
              <a:rPr lang="en-US" sz="3200" dirty="0"/>
              <a:t>Shortly thereafter, his vice president asked my university if we would be willing to teach their foreign language classes. </a:t>
            </a:r>
          </a:p>
        </p:txBody>
      </p:sp>
    </p:spTree>
    <p:extLst>
      <p:ext uri="{BB962C8B-B14F-4D97-AF65-F5344CB8AC3E}">
        <p14:creationId xmlns:p14="http://schemas.microsoft.com/office/powerpoint/2010/main" val="352573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752475" y="609600"/>
            <a:ext cx="10601325" cy="685800"/>
          </a:xfrm>
        </p:spPr>
        <p:txBody>
          <a:bodyPr>
            <a:normAutofit/>
          </a:bodyPr>
          <a:lstStyle/>
          <a:p>
            <a:pPr eaLnBrk="1" hangingPunct="1"/>
            <a:r>
              <a:rPr lang="en-US" altLang="en-US" sz="4000" dirty="0"/>
              <a:t>The Language Learning Process Starts with Input</a:t>
            </a:r>
          </a:p>
        </p:txBody>
      </p:sp>
      <p:graphicFrame>
        <p:nvGraphicFramePr>
          <p:cNvPr id="370691" name="Object 0"/>
          <p:cNvGraphicFramePr>
            <a:graphicFrameLocks noChangeAspect="1"/>
          </p:cNvGraphicFramePr>
          <p:nvPr>
            <p:extLst>
              <p:ext uri="{D42A27DB-BD31-4B8C-83A1-F6EECF244321}">
                <p14:modId xmlns:p14="http://schemas.microsoft.com/office/powerpoint/2010/main" val="3268306078"/>
              </p:ext>
            </p:extLst>
          </p:nvPr>
        </p:nvGraphicFramePr>
        <p:xfrm>
          <a:off x="752475" y="1524000"/>
          <a:ext cx="10204450" cy="4519613"/>
        </p:xfrm>
        <a:graphic>
          <a:graphicData uri="http://schemas.openxmlformats.org/presentationml/2006/ole">
            <mc:AlternateContent xmlns:mc="http://schemas.openxmlformats.org/markup-compatibility/2006">
              <mc:Choice xmlns:v="urn:schemas-microsoft-com:vml" Requires="v">
                <p:oleObj name="Worksheet" r:id="rId2" imgW="5950012" imgH="2222544" progId="Excel.Sheet.8">
                  <p:embed/>
                </p:oleObj>
              </mc:Choice>
              <mc:Fallback>
                <p:oleObj name="Worksheet" r:id="rId2" imgW="5950012" imgH="2222544" progId="Excel.Sheet.8">
                  <p:embed/>
                  <p:pic>
                    <p:nvPicPr>
                      <p:cNvPr id="370691" name="Object 0"/>
                      <p:cNvPicPr>
                        <a:picLocks noChangeAspect="1" noChangeArrowheads="1"/>
                      </p:cNvPicPr>
                      <p:nvPr/>
                    </p:nvPicPr>
                    <p:blipFill>
                      <a:blip r:embed="rId3"/>
                      <a:srcRect/>
                      <a:stretch>
                        <a:fillRect/>
                      </a:stretch>
                    </p:blipFill>
                    <p:spPr bwMode="auto">
                      <a:xfrm>
                        <a:off x="752475" y="1524000"/>
                        <a:ext cx="10204450" cy="4519613"/>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20</a:t>
            </a:fld>
            <a:endParaRPr lang="en-US" dirty="0"/>
          </a:p>
        </p:txBody>
      </p:sp>
    </p:spTree>
    <p:extLst>
      <p:ext uri="{BB962C8B-B14F-4D97-AF65-F5344CB8AC3E}">
        <p14:creationId xmlns:p14="http://schemas.microsoft.com/office/powerpoint/2010/main" val="55323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1" name="Object 0"/>
          <p:cNvGraphicFramePr>
            <a:graphicFrameLocks noChangeAspect="1"/>
          </p:cNvGraphicFramePr>
          <p:nvPr>
            <p:extLst>
              <p:ext uri="{D42A27DB-BD31-4B8C-83A1-F6EECF244321}">
                <p14:modId xmlns:p14="http://schemas.microsoft.com/office/powerpoint/2010/main" val="1764857705"/>
              </p:ext>
            </p:extLst>
          </p:nvPr>
        </p:nvGraphicFramePr>
        <p:xfrm>
          <a:off x="810884" y="1524000"/>
          <a:ext cx="10188810" cy="4648200"/>
        </p:xfrm>
        <a:graphic>
          <a:graphicData uri="http://schemas.openxmlformats.org/presentationml/2006/ole">
            <mc:AlternateContent xmlns:mc="http://schemas.openxmlformats.org/markup-compatibility/2006">
              <mc:Choice xmlns:v="urn:schemas-microsoft-com:vml" Requires="v">
                <p:oleObj name="Worksheet" r:id="rId2" imgW="6181830" imgH="2286077" progId="Excel.Sheet.8">
                  <p:embed/>
                </p:oleObj>
              </mc:Choice>
              <mc:Fallback>
                <p:oleObj name="Worksheet" r:id="rId2" imgW="6181830" imgH="2286077" progId="Excel.Sheet.8">
                  <p:embed/>
                  <p:pic>
                    <p:nvPicPr>
                      <p:cNvPr id="370691" name="Object 0"/>
                      <p:cNvPicPr>
                        <a:picLocks noChangeAspect="1" noChangeArrowheads="1"/>
                      </p:cNvPicPr>
                      <p:nvPr/>
                    </p:nvPicPr>
                    <p:blipFill>
                      <a:blip r:embed="rId3"/>
                      <a:srcRect/>
                      <a:stretch>
                        <a:fillRect/>
                      </a:stretch>
                    </p:blipFill>
                    <p:spPr bwMode="auto">
                      <a:xfrm>
                        <a:off x="810884" y="1524000"/>
                        <a:ext cx="10188810" cy="464820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21</a:t>
            </a:fld>
            <a:endParaRPr lang="en-US" dirty="0"/>
          </a:p>
        </p:txBody>
      </p:sp>
      <p:sp>
        <p:nvSpPr>
          <p:cNvPr id="3" name="TextBox 2"/>
          <p:cNvSpPr txBox="1"/>
          <p:nvPr/>
        </p:nvSpPr>
        <p:spPr>
          <a:xfrm>
            <a:off x="810884" y="240268"/>
            <a:ext cx="10671714" cy="1384995"/>
          </a:xfrm>
          <a:prstGeom prst="rect">
            <a:avLst/>
          </a:prstGeom>
          <a:noFill/>
        </p:spPr>
        <p:txBody>
          <a:bodyPr wrap="square" rtlCol="0">
            <a:spAutoFit/>
          </a:bodyPr>
          <a:lstStyle/>
          <a:p>
            <a:r>
              <a:rPr lang="en-US" sz="2800" dirty="0">
                <a:solidFill>
                  <a:srgbClr val="FF0000"/>
                </a:solidFill>
              </a:rPr>
              <a:t>Note:  If the language input received is more than one sublevel above</a:t>
            </a:r>
          </a:p>
          <a:p>
            <a:r>
              <a:rPr lang="en-US" sz="2800" dirty="0">
                <a:solidFill>
                  <a:srgbClr val="FF0000"/>
                </a:solidFill>
              </a:rPr>
              <a:t>the learner’s ability,  it will not be correctly perceived and is of no benefit to the learner!</a:t>
            </a:r>
          </a:p>
        </p:txBody>
      </p:sp>
      <p:pic>
        <p:nvPicPr>
          <p:cNvPr id="4" name="Picture 3"/>
          <p:cNvPicPr>
            <a:picLocks noChangeAspect="1"/>
          </p:cNvPicPr>
          <p:nvPr/>
        </p:nvPicPr>
        <p:blipFill>
          <a:blip r:embed="rId4"/>
          <a:stretch>
            <a:fillRect/>
          </a:stretch>
        </p:blipFill>
        <p:spPr>
          <a:xfrm>
            <a:off x="6096000" y="1109609"/>
            <a:ext cx="1247378" cy="883579"/>
          </a:xfrm>
          <a:prstGeom prst="rect">
            <a:avLst/>
          </a:prstGeom>
        </p:spPr>
      </p:pic>
    </p:spTree>
    <p:extLst>
      <p:ext uri="{BB962C8B-B14F-4D97-AF65-F5344CB8AC3E}">
        <p14:creationId xmlns:p14="http://schemas.microsoft.com/office/powerpoint/2010/main" val="73209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1" name="Object 0"/>
          <p:cNvGraphicFramePr>
            <a:graphicFrameLocks noChangeAspect="1"/>
          </p:cNvGraphicFramePr>
          <p:nvPr>
            <p:extLst>
              <p:ext uri="{D42A27DB-BD31-4B8C-83A1-F6EECF244321}">
                <p14:modId xmlns:p14="http://schemas.microsoft.com/office/powerpoint/2010/main" val="1460369131"/>
              </p:ext>
            </p:extLst>
          </p:nvPr>
        </p:nvGraphicFramePr>
        <p:xfrm>
          <a:off x="810884" y="1524000"/>
          <a:ext cx="10188810" cy="4648200"/>
        </p:xfrm>
        <a:graphic>
          <a:graphicData uri="http://schemas.openxmlformats.org/presentationml/2006/ole">
            <mc:AlternateContent xmlns:mc="http://schemas.openxmlformats.org/markup-compatibility/2006">
              <mc:Choice xmlns:v="urn:schemas-microsoft-com:vml" Requires="v">
                <p:oleObj name="Worksheet" r:id="rId2" imgW="6181830" imgH="2286077" progId="Excel.Sheet.8">
                  <p:embed/>
                </p:oleObj>
              </mc:Choice>
              <mc:Fallback>
                <p:oleObj name="Worksheet" r:id="rId2" imgW="6181830" imgH="2286077" progId="Excel.Sheet.8">
                  <p:embed/>
                  <p:pic>
                    <p:nvPicPr>
                      <p:cNvPr id="370691" name="Object 0"/>
                      <p:cNvPicPr>
                        <a:picLocks noChangeAspect="1" noChangeArrowheads="1"/>
                      </p:cNvPicPr>
                      <p:nvPr/>
                    </p:nvPicPr>
                    <p:blipFill>
                      <a:blip r:embed="rId3"/>
                      <a:srcRect/>
                      <a:stretch>
                        <a:fillRect/>
                      </a:stretch>
                    </p:blipFill>
                    <p:spPr bwMode="auto">
                      <a:xfrm>
                        <a:off x="810884" y="1524000"/>
                        <a:ext cx="10188810" cy="464820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22</a:t>
            </a:fld>
            <a:endParaRPr lang="en-US" dirty="0"/>
          </a:p>
        </p:txBody>
      </p:sp>
      <p:pic>
        <p:nvPicPr>
          <p:cNvPr id="4" name="Picture 3"/>
          <p:cNvPicPr>
            <a:picLocks noChangeAspect="1"/>
          </p:cNvPicPr>
          <p:nvPr/>
        </p:nvPicPr>
        <p:blipFill>
          <a:blip r:embed="rId4"/>
          <a:stretch>
            <a:fillRect/>
          </a:stretch>
        </p:blipFill>
        <p:spPr>
          <a:xfrm>
            <a:off x="6051176" y="1066257"/>
            <a:ext cx="1652442" cy="1024882"/>
          </a:xfrm>
          <a:prstGeom prst="rect">
            <a:avLst/>
          </a:prstGeom>
        </p:spPr>
      </p:pic>
      <p:sp>
        <p:nvSpPr>
          <p:cNvPr id="5" name="TextBox 4"/>
          <p:cNvSpPr txBox="1"/>
          <p:nvPr/>
        </p:nvSpPr>
        <p:spPr>
          <a:xfrm>
            <a:off x="410966" y="6172200"/>
            <a:ext cx="11568701" cy="523220"/>
          </a:xfrm>
          <a:prstGeom prst="rect">
            <a:avLst/>
          </a:prstGeom>
          <a:noFill/>
        </p:spPr>
        <p:txBody>
          <a:bodyPr wrap="square" rtlCol="0">
            <a:spAutoFit/>
          </a:bodyPr>
          <a:lstStyle/>
          <a:p>
            <a:r>
              <a:rPr lang="en-US" sz="2800" b="1" dirty="0">
                <a:solidFill>
                  <a:srgbClr val="FF0000"/>
                </a:solidFill>
              </a:rPr>
              <a:t>So, teachers are needed to prepare students and to select learning materials.</a:t>
            </a:r>
          </a:p>
        </p:txBody>
      </p:sp>
      <p:sp>
        <p:nvSpPr>
          <p:cNvPr id="6" name="Rectangle 5"/>
          <p:cNvSpPr/>
          <p:nvPr/>
        </p:nvSpPr>
        <p:spPr>
          <a:xfrm>
            <a:off x="810884" y="169934"/>
            <a:ext cx="10105272" cy="1384995"/>
          </a:xfrm>
          <a:prstGeom prst="rect">
            <a:avLst/>
          </a:prstGeom>
        </p:spPr>
        <p:txBody>
          <a:bodyPr wrap="square">
            <a:spAutoFit/>
          </a:bodyPr>
          <a:lstStyle/>
          <a:p>
            <a:pPr lvl="0"/>
            <a:r>
              <a:rPr lang="en-US" sz="2800" dirty="0">
                <a:solidFill>
                  <a:srgbClr val="0070C0"/>
                </a:solidFill>
              </a:rPr>
              <a:t>Note:  If the language input received is more than one sublevel above the learner’s ability,  it will not be correctly perceived and is of no benefit to the learner!</a:t>
            </a:r>
            <a:endParaRPr lang="en-US" dirty="0">
              <a:solidFill>
                <a:srgbClr val="0070C0"/>
              </a:solidFill>
            </a:endParaRPr>
          </a:p>
        </p:txBody>
      </p:sp>
    </p:spTree>
    <p:extLst>
      <p:ext uri="{BB962C8B-B14F-4D97-AF65-F5344CB8AC3E}">
        <p14:creationId xmlns:p14="http://schemas.microsoft.com/office/powerpoint/2010/main" val="394454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1" name="Object 0"/>
          <p:cNvGraphicFramePr>
            <a:graphicFrameLocks noChangeAspect="1"/>
          </p:cNvGraphicFramePr>
          <p:nvPr>
            <p:extLst>
              <p:ext uri="{D42A27DB-BD31-4B8C-83A1-F6EECF244321}">
                <p14:modId xmlns:p14="http://schemas.microsoft.com/office/powerpoint/2010/main" val="1974157290"/>
              </p:ext>
            </p:extLst>
          </p:nvPr>
        </p:nvGraphicFramePr>
        <p:xfrm>
          <a:off x="810884" y="1534274"/>
          <a:ext cx="10135022" cy="4648200"/>
        </p:xfrm>
        <a:graphic>
          <a:graphicData uri="http://schemas.openxmlformats.org/presentationml/2006/ole">
            <mc:AlternateContent xmlns:mc="http://schemas.openxmlformats.org/markup-compatibility/2006">
              <mc:Choice xmlns:v="urn:schemas-microsoft-com:vml" Requires="v">
                <p:oleObj name="Worksheet" r:id="rId2" imgW="6181830" imgH="2286077" progId="Excel.Sheet.8">
                  <p:embed/>
                </p:oleObj>
              </mc:Choice>
              <mc:Fallback>
                <p:oleObj name="Worksheet" r:id="rId2" imgW="6181830" imgH="2286077" progId="Excel.Sheet.8">
                  <p:embed/>
                  <p:pic>
                    <p:nvPicPr>
                      <p:cNvPr id="370691" name="Object 0"/>
                      <p:cNvPicPr>
                        <a:picLocks noChangeAspect="1" noChangeArrowheads="1"/>
                      </p:cNvPicPr>
                      <p:nvPr/>
                    </p:nvPicPr>
                    <p:blipFill>
                      <a:blip r:embed="rId3"/>
                      <a:srcRect/>
                      <a:stretch>
                        <a:fillRect/>
                      </a:stretch>
                    </p:blipFill>
                    <p:spPr bwMode="auto">
                      <a:xfrm>
                        <a:off x="810884" y="1534274"/>
                        <a:ext cx="10135022" cy="464820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23</a:t>
            </a:fld>
            <a:endParaRPr lang="en-US" dirty="0"/>
          </a:p>
        </p:txBody>
      </p:sp>
      <p:sp>
        <p:nvSpPr>
          <p:cNvPr id="3" name="TextBox 2"/>
          <p:cNvSpPr txBox="1"/>
          <p:nvPr/>
        </p:nvSpPr>
        <p:spPr>
          <a:xfrm>
            <a:off x="457200" y="240268"/>
            <a:ext cx="11734800" cy="954107"/>
          </a:xfrm>
          <a:prstGeom prst="rect">
            <a:avLst/>
          </a:prstGeom>
          <a:noFill/>
        </p:spPr>
        <p:txBody>
          <a:bodyPr wrap="square" rtlCol="0">
            <a:spAutoFit/>
          </a:bodyPr>
          <a:lstStyle/>
          <a:p>
            <a:r>
              <a:rPr lang="en-US" sz="2800" b="1" dirty="0">
                <a:solidFill>
                  <a:srgbClr val="FF0000"/>
                </a:solidFill>
              </a:rPr>
              <a:t>Note that it is through the learner’s output that the teacher can determine the accuracy of that learner’s uptake of the language input.</a:t>
            </a:r>
          </a:p>
        </p:txBody>
      </p:sp>
      <p:sp>
        <p:nvSpPr>
          <p:cNvPr id="4" name="Down Arrow 3"/>
          <p:cNvSpPr/>
          <p:nvPr/>
        </p:nvSpPr>
        <p:spPr>
          <a:xfrm rot="983254">
            <a:off x="3188259" y="1226057"/>
            <a:ext cx="495476" cy="41266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41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1" name="Object 0"/>
          <p:cNvGraphicFramePr>
            <a:graphicFrameLocks noChangeAspect="1"/>
          </p:cNvGraphicFramePr>
          <p:nvPr>
            <p:extLst>
              <p:ext uri="{D42A27DB-BD31-4B8C-83A1-F6EECF244321}">
                <p14:modId xmlns:p14="http://schemas.microsoft.com/office/powerpoint/2010/main" val="1634719500"/>
              </p:ext>
            </p:extLst>
          </p:nvPr>
        </p:nvGraphicFramePr>
        <p:xfrm>
          <a:off x="810884" y="1524000"/>
          <a:ext cx="10135022" cy="4648200"/>
        </p:xfrm>
        <a:graphic>
          <a:graphicData uri="http://schemas.openxmlformats.org/presentationml/2006/ole">
            <mc:AlternateContent xmlns:mc="http://schemas.openxmlformats.org/markup-compatibility/2006">
              <mc:Choice xmlns:v="urn:schemas-microsoft-com:vml" Requires="v">
                <p:oleObj name="Worksheet" r:id="rId2" imgW="6181830" imgH="2286077" progId="Excel.Sheet.8">
                  <p:embed/>
                </p:oleObj>
              </mc:Choice>
              <mc:Fallback>
                <p:oleObj name="Worksheet" r:id="rId2" imgW="6181830" imgH="2286077" progId="Excel.Sheet.8">
                  <p:embed/>
                  <p:pic>
                    <p:nvPicPr>
                      <p:cNvPr id="370691" name="Object 0"/>
                      <p:cNvPicPr>
                        <a:picLocks noChangeAspect="1" noChangeArrowheads="1"/>
                      </p:cNvPicPr>
                      <p:nvPr/>
                    </p:nvPicPr>
                    <p:blipFill>
                      <a:blip r:embed="rId3"/>
                      <a:srcRect/>
                      <a:stretch>
                        <a:fillRect/>
                      </a:stretch>
                    </p:blipFill>
                    <p:spPr bwMode="auto">
                      <a:xfrm>
                        <a:off x="810884" y="1524000"/>
                        <a:ext cx="10135022" cy="464820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24</a:t>
            </a:fld>
            <a:endParaRPr lang="en-US" dirty="0"/>
          </a:p>
        </p:txBody>
      </p:sp>
      <p:sp>
        <p:nvSpPr>
          <p:cNvPr id="3" name="TextBox 2"/>
          <p:cNvSpPr txBox="1"/>
          <p:nvPr/>
        </p:nvSpPr>
        <p:spPr>
          <a:xfrm>
            <a:off x="457200" y="240268"/>
            <a:ext cx="11734800" cy="954107"/>
          </a:xfrm>
          <a:prstGeom prst="rect">
            <a:avLst/>
          </a:prstGeom>
          <a:noFill/>
        </p:spPr>
        <p:txBody>
          <a:bodyPr wrap="square" rtlCol="0">
            <a:spAutoFit/>
          </a:bodyPr>
          <a:lstStyle/>
          <a:p>
            <a:r>
              <a:rPr lang="en-US" sz="2800" b="1" dirty="0">
                <a:solidFill>
                  <a:srgbClr val="0070C0"/>
                </a:solidFill>
              </a:rPr>
              <a:t>Note that it is mainly through the learner’s output that a teacher can determine the accuracy of that learner’s uptake of the language input.</a:t>
            </a:r>
          </a:p>
        </p:txBody>
      </p:sp>
      <p:sp>
        <p:nvSpPr>
          <p:cNvPr id="4" name="Down Arrow 3"/>
          <p:cNvSpPr/>
          <p:nvPr/>
        </p:nvSpPr>
        <p:spPr>
          <a:xfrm rot="11649819">
            <a:off x="748144" y="3868917"/>
            <a:ext cx="472882" cy="2436784"/>
          </a:xfrm>
          <a:prstGeom prst="downArrow">
            <a:avLst>
              <a:gd name="adj1" fmla="val 50000"/>
              <a:gd name="adj2" fmla="val 735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06308" y="6240793"/>
            <a:ext cx="10711951" cy="461665"/>
          </a:xfrm>
          <a:prstGeom prst="rect">
            <a:avLst/>
          </a:prstGeom>
        </p:spPr>
        <p:txBody>
          <a:bodyPr wrap="square">
            <a:spAutoFit/>
          </a:bodyPr>
          <a:lstStyle/>
          <a:p>
            <a:pPr lvl="0"/>
            <a:r>
              <a:rPr lang="en-US" sz="2400" b="1" dirty="0">
                <a:solidFill>
                  <a:srgbClr val="FF0000"/>
                </a:solidFill>
              </a:rPr>
              <a:t>Effective language learning requires expert diagnosis and feedback from a teacher</a:t>
            </a:r>
            <a:r>
              <a:rPr lang="en-US" b="1" dirty="0">
                <a:solidFill>
                  <a:srgbClr val="FF0000"/>
                </a:solidFill>
              </a:rPr>
              <a:t>.</a:t>
            </a:r>
          </a:p>
        </p:txBody>
      </p:sp>
    </p:spTree>
    <p:extLst>
      <p:ext uri="{BB962C8B-B14F-4D97-AF65-F5344CB8AC3E}">
        <p14:creationId xmlns:p14="http://schemas.microsoft.com/office/powerpoint/2010/main" val="72434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914400" y="169933"/>
            <a:ext cx="10293069" cy="1780245"/>
          </a:xfrm>
        </p:spPr>
        <p:txBody>
          <a:bodyPr>
            <a:noAutofit/>
          </a:bodyPr>
          <a:lstStyle/>
          <a:p>
            <a:pPr eaLnBrk="1" hangingPunct="1"/>
            <a:r>
              <a:rPr lang="en-US" altLang="en-US" sz="4000" b="1" dirty="0">
                <a:solidFill>
                  <a:schemeClr val="accent6"/>
                </a:solidFill>
              </a:rPr>
              <a:t>Because of the need for diagnosis and feedback, the development of high levels of language proficiency is not a do-it-yourself process</a:t>
            </a:r>
          </a:p>
        </p:txBody>
      </p:sp>
      <p:graphicFrame>
        <p:nvGraphicFramePr>
          <p:cNvPr id="370691" name="Object 0"/>
          <p:cNvGraphicFramePr>
            <a:graphicFrameLocks noChangeAspect="1"/>
          </p:cNvGraphicFramePr>
          <p:nvPr>
            <p:extLst>
              <p:ext uri="{D42A27DB-BD31-4B8C-83A1-F6EECF244321}">
                <p14:modId xmlns:p14="http://schemas.microsoft.com/office/powerpoint/2010/main" val="4081850317"/>
              </p:ext>
            </p:extLst>
          </p:nvPr>
        </p:nvGraphicFramePr>
        <p:xfrm>
          <a:off x="753035" y="1950178"/>
          <a:ext cx="10600765" cy="4634713"/>
        </p:xfrm>
        <a:graphic>
          <a:graphicData uri="http://schemas.openxmlformats.org/presentationml/2006/ole">
            <mc:AlternateContent xmlns:mc="http://schemas.openxmlformats.org/markup-compatibility/2006">
              <mc:Choice xmlns:v="urn:schemas-microsoft-com:vml" Requires="v">
                <p:oleObj name="Worksheet" r:id="rId2" imgW="6181830" imgH="2286077" progId="Excel.Sheet.8">
                  <p:embed/>
                </p:oleObj>
              </mc:Choice>
              <mc:Fallback>
                <p:oleObj name="Worksheet" r:id="rId2" imgW="6181830" imgH="2286077" progId="Excel.Sheet.8">
                  <p:embed/>
                  <p:pic>
                    <p:nvPicPr>
                      <p:cNvPr id="370691" name="Object 0"/>
                      <p:cNvPicPr>
                        <a:picLocks noChangeAspect="1" noChangeArrowheads="1"/>
                      </p:cNvPicPr>
                      <p:nvPr/>
                    </p:nvPicPr>
                    <p:blipFill>
                      <a:blip r:embed="rId3"/>
                      <a:srcRect/>
                      <a:stretch>
                        <a:fillRect/>
                      </a:stretch>
                    </p:blipFill>
                    <p:spPr bwMode="auto">
                      <a:xfrm>
                        <a:off x="753035" y="1950178"/>
                        <a:ext cx="10600765" cy="4634713"/>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9DD28B1-81A5-4997-A195-0C66FE76BFC3}" type="slidenum">
              <a:rPr lang="en-US" smtClean="0"/>
              <a:t>25</a:t>
            </a:fld>
            <a:endParaRPr lang="en-US" dirty="0"/>
          </a:p>
        </p:txBody>
      </p:sp>
    </p:spTree>
    <p:extLst>
      <p:ext uri="{BB962C8B-B14F-4D97-AF65-F5344CB8AC3E}">
        <p14:creationId xmlns:p14="http://schemas.microsoft.com/office/powerpoint/2010/main" val="365685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B65B-6B17-7263-BFD7-D18A8170E232}"/>
              </a:ext>
            </a:extLst>
          </p:cNvPr>
          <p:cNvSpPr>
            <a:spLocks noGrp="1"/>
          </p:cNvSpPr>
          <p:nvPr>
            <p:ph type="title"/>
          </p:nvPr>
        </p:nvSpPr>
        <p:spPr>
          <a:xfrm>
            <a:off x="838200" y="397565"/>
            <a:ext cx="10515600" cy="2014331"/>
          </a:xfrm>
        </p:spPr>
        <p:txBody>
          <a:bodyPr>
            <a:noAutofit/>
          </a:bodyPr>
          <a:lstStyle/>
          <a:p>
            <a:r>
              <a:rPr lang="en-US" b="1" dirty="0"/>
              <a:t>At which proficiency levels and in which skill modalities can AI provide students with formative feedback – i.e., feedback that is:</a:t>
            </a:r>
          </a:p>
        </p:txBody>
      </p:sp>
      <p:sp>
        <p:nvSpPr>
          <p:cNvPr id="3" name="Content Placeholder 2">
            <a:extLst>
              <a:ext uri="{FF2B5EF4-FFF2-40B4-BE49-F238E27FC236}">
                <a16:creationId xmlns:a16="http://schemas.microsoft.com/office/drawing/2014/main" id="{9CF285EC-5F7C-7C4B-47B1-1930E57D3AA2}"/>
              </a:ext>
            </a:extLst>
          </p:cNvPr>
          <p:cNvSpPr>
            <a:spLocks noGrp="1"/>
          </p:cNvSpPr>
          <p:nvPr>
            <p:ph idx="1"/>
          </p:nvPr>
        </p:nvSpPr>
        <p:spPr>
          <a:xfrm>
            <a:off x="838200" y="2411896"/>
            <a:ext cx="10515600" cy="4281902"/>
          </a:xfrm>
        </p:spPr>
        <p:txBody>
          <a:bodyPr>
            <a:noAutofit/>
          </a:bodyPr>
          <a:lstStyle/>
          <a:p>
            <a:r>
              <a:rPr lang="en-US" sz="3600" dirty="0"/>
              <a:t>Immediate?</a:t>
            </a:r>
          </a:p>
          <a:p>
            <a:r>
              <a:rPr lang="en-US" sz="3600" dirty="0"/>
              <a:t>Accurate?</a:t>
            </a:r>
          </a:p>
          <a:p>
            <a:r>
              <a:rPr lang="en-US" sz="3600" dirty="0"/>
              <a:t>Explicit?  (Sufficiently informative to enable improved performance.)</a:t>
            </a:r>
          </a:p>
          <a:p>
            <a:r>
              <a:rPr lang="en-US" sz="3600" dirty="0"/>
              <a:t>Tailored for each individual learner?</a:t>
            </a:r>
          </a:p>
          <a:p>
            <a:r>
              <a:rPr lang="en-US" sz="3600" dirty="0"/>
              <a:t>Structured to incrementally improve performance?</a:t>
            </a:r>
          </a:p>
          <a:p>
            <a:r>
              <a:rPr lang="en-US" sz="3600" dirty="0"/>
              <a:t>Motivating?</a:t>
            </a:r>
          </a:p>
          <a:p>
            <a:endParaRPr lang="en-US" dirty="0"/>
          </a:p>
        </p:txBody>
      </p:sp>
    </p:spTree>
    <p:extLst>
      <p:ext uri="{BB962C8B-B14F-4D97-AF65-F5344CB8AC3E}">
        <p14:creationId xmlns:p14="http://schemas.microsoft.com/office/powerpoint/2010/main" val="264669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p:nvPr>
        </p:nvGraphicFramePr>
        <p:xfrm>
          <a:off x="1618406" y="208306"/>
          <a:ext cx="12700373" cy="6492815"/>
        </p:xfrm>
        <a:graphic>
          <a:graphicData uri="http://schemas.openxmlformats.org/presentationml/2006/ole">
            <mc:AlternateContent xmlns:mc="http://schemas.openxmlformats.org/markup-compatibility/2006">
              <mc:Choice xmlns:v="urn:schemas-microsoft-com:vml" Requires="v">
                <p:oleObj name="Worksheet" r:id="rId3" imgW="7305601" imgH="6038863" progId="Excel.Sheet.8">
                  <p:embed/>
                </p:oleObj>
              </mc:Choice>
              <mc:Fallback>
                <p:oleObj name="Worksheet" r:id="rId3" imgW="7305601" imgH="6038863" progId="Excel.Sheet.8">
                  <p:embed/>
                  <p:pic>
                    <p:nvPicPr>
                      <p:cNvPr id="5122" name="Object 4"/>
                      <p:cNvPicPr>
                        <a:picLocks noChangeAspect="1" noChangeArrowheads="1"/>
                      </p:cNvPicPr>
                      <p:nvPr/>
                    </p:nvPicPr>
                    <p:blipFill>
                      <a:blip r:embed="rId4"/>
                      <a:srcRect/>
                      <a:stretch>
                        <a:fillRect/>
                      </a:stretch>
                    </p:blipFill>
                    <p:spPr bwMode="auto">
                      <a:xfrm>
                        <a:off x="1618406" y="208306"/>
                        <a:ext cx="12700373" cy="6492815"/>
                      </a:xfrm>
                      <a:prstGeom prst="rect">
                        <a:avLst/>
                      </a:prstGeom>
                      <a:noFill/>
                      <a:ln>
                        <a:noFill/>
                      </a:ln>
                      <a:effectLst/>
                    </p:spPr>
                  </p:pic>
                </p:oleObj>
              </mc:Fallback>
            </mc:AlternateContent>
          </a:graphicData>
        </a:graphic>
      </p:graphicFrame>
      <p:sp>
        <p:nvSpPr>
          <p:cNvPr id="2" name="TextBox 1"/>
          <p:cNvSpPr txBox="1"/>
          <p:nvPr/>
        </p:nvSpPr>
        <p:spPr>
          <a:xfrm flipH="1">
            <a:off x="722570" y="2254401"/>
            <a:ext cx="536801" cy="584775"/>
          </a:xfrm>
          <a:prstGeom prst="rect">
            <a:avLst/>
          </a:prstGeom>
          <a:noFill/>
        </p:spPr>
        <p:txBody>
          <a:bodyPr wrap="square" rtlCol="0">
            <a:spAutoFit/>
          </a:bodyPr>
          <a:lstStyle/>
          <a:p>
            <a:r>
              <a:rPr lang="en-US" sz="3200" dirty="0"/>
              <a:t>2</a:t>
            </a:r>
          </a:p>
        </p:txBody>
      </p:sp>
      <p:sp>
        <p:nvSpPr>
          <p:cNvPr id="3" name="TextBox 2"/>
          <p:cNvSpPr txBox="1"/>
          <p:nvPr/>
        </p:nvSpPr>
        <p:spPr>
          <a:xfrm>
            <a:off x="722570" y="4167397"/>
            <a:ext cx="451711" cy="584775"/>
          </a:xfrm>
          <a:prstGeom prst="rect">
            <a:avLst/>
          </a:prstGeom>
          <a:noFill/>
        </p:spPr>
        <p:txBody>
          <a:bodyPr wrap="square" rtlCol="0">
            <a:spAutoFit/>
          </a:bodyPr>
          <a:lstStyle/>
          <a:p>
            <a:r>
              <a:rPr lang="en-US" sz="3200" dirty="0"/>
              <a:t>1</a:t>
            </a:r>
          </a:p>
        </p:txBody>
      </p:sp>
      <p:sp>
        <p:nvSpPr>
          <p:cNvPr id="4" name="TextBox 3"/>
          <p:cNvSpPr txBox="1"/>
          <p:nvPr/>
        </p:nvSpPr>
        <p:spPr>
          <a:xfrm>
            <a:off x="765114" y="5666152"/>
            <a:ext cx="611299" cy="584775"/>
          </a:xfrm>
          <a:prstGeom prst="rect">
            <a:avLst/>
          </a:prstGeom>
          <a:noFill/>
        </p:spPr>
        <p:txBody>
          <a:bodyPr wrap="square" rtlCol="0">
            <a:spAutoFit/>
          </a:bodyPr>
          <a:lstStyle/>
          <a:p>
            <a:r>
              <a:rPr lang="en-US" sz="3200" dirty="0"/>
              <a:t>0+</a:t>
            </a:r>
          </a:p>
        </p:txBody>
      </p:sp>
      <p:sp>
        <p:nvSpPr>
          <p:cNvPr id="5" name="TextBox 4"/>
          <p:cNvSpPr txBox="1"/>
          <p:nvPr/>
        </p:nvSpPr>
        <p:spPr>
          <a:xfrm>
            <a:off x="466565" y="1043873"/>
            <a:ext cx="1236621" cy="923330"/>
          </a:xfrm>
          <a:prstGeom prst="rect">
            <a:avLst/>
          </a:prstGeom>
          <a:noFill/>
        </p:spPr>
        <p:txBody>
          <a:bodyPr wrap="none" rtlCol="0">
            <a:spAutoFit/>
          </a:bodyPr>
          <a:lstStyle/>
          <a:p>
            <a:pPr algn="ctr"/>
            <a:r>
              <a:rPr lang="en-US" dirty="0"/>
              <a:t>Learner</a:t>
            </a:r>
          </a:p>
          <a:p>
            <a:pPr algn="ctr"/>
            <a:r>
              <a:rPr lang="en-US" b="1" dirty="0"/>
              <a:t>Proficiency</a:t>
            </a:r>
          </a:p>
          <a:p>
            <a:pPr algn="ctr"/>
            <a:r>
              <a:rPr lang="en-US" dirty="0"/>
              <a:t>Goal</a:t>
            </a:r>
          </a:p>
        </p:txBody>
      </p:sp>
      <p:sp>
        <p:nvSpPr>
          <p:cNvPr id="6" name="TextBox 5"/>
          <p:cNvSpPr txBox="1"/>
          <p:nvPr/>
        </p:nvSpPr>
        <p:spPr>
          <a:xfrm>
            <a:off x="258948" y="135478"/>
            <a:ext cx="2905039" cy="954107"/>
          </a:xfrm>
          <a:prstGeom prst="rect">
            <a:avLst/>
          </a:prstGeom>
          <a:noFill/>
          <a:ln>
            <a:solidFill>
              <a:srgbClr val="FF0000"/>
            </a:solidFill>
          </a:ln>
        </p:spPr>
        <p:txBody>
          <a:bodyPr wrap="square" rtlCol="0">
            <a:spAutoFit/>
          </a:bodyPr>
          <a:lstStyle/>
          <a:p>
            <a:r>
              <a:rPr lang="en-US" sz="2800" dirty="0">
                <a:solidFill>
                  <a:srgbClr val="FF0000"/>
                </a:solidFill>
              </a:rPr>
              <a:t>Can a computer provide feedback?</a:t>
            </a:r>
          </a:p>
        </p:txBody>
      </p:sp>
      <p:sp>
        <p:nvSpPr>
          <p:cNvPr id="7" name="Slide Number Placeholder 6">
            <a:extLst>
              <a:ext uri="{FF2B5EF4-FFF2-40B4-BE49-F238E27FC236}">
                <a16:creationId xmlns:a16="http://schemas.microsoft.com/office/drawing/2014/main" id="{A2CF38AE-28BC-4426-86A5-7905443E4268}"/>
              </a:ext>
            </a:extLst>
          </p:cNvPr>
          <p:cNvSpPr>
            <a:spLocks noGrp="1"/>
          </p:cNvSpPr>
          <p:nvPr>
            <p:ph type="sldNum" sz="quarter" idx="12"/>
          </p:nvPr>
        </p:nvSpPr>
        <p:spPr/>
        <p:txBody>
          <a:bodyPr/>
          <a:lstStyle/>
          <a:p>
            <a:pPr>
              <a:defRPr/>
            </a:pPr>
            <a:fld id="{B4B5DB8E-DDC8-40C2-B37A-9BB6D5A299BA}" type="slidenum">
              <a:rPr lang="en-US" altLang="en-US" smtClean="0"/>
              <a:pPr>
                <a:defRPr/>
              </a:pPr>
              <a:t>27</a:t>
            </a:fld>
            <a:endParaRPr lang="en-US" altLang="en-US" dirty="0"/>
          </a:p>
        </p:txBody>
      </p:sp>
    </p:spTree>
    <p:extLst>
      <p:ext uri="{BB962C8B-B14F-4D97-AF65-F5344CB8AC3E}">
        <p14:creationId xmlns:p14="http://schemas.microsoft.com/office/powerpoint/2010/main" val="242078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AC58-FA7F-0401-3EC3-737ECEB9D987}"/>
              </a:ext>
            </a:extLst>
          </p:cNvPr>
          <p:cNvSpPr>
            <a:spLocks noGrp="1"/>
          </p:cNvSpPr>
          <p:nvPr>
            <p:ph type="title"/>
          </p:nvPr>
        </p:nvSpPr>
        <p:spPr>
          <a:xfrm>
            <a:off x="838200" y="365125"/>
            <a:ext cx="10515600" cy="893831"/>
          </a:xfrm>
        </p:spPr>
        <p:txBody>
          <a:bodyPr>
            <a:noAutofit/>
          </a:bodyPr>
          <a:lstStyle/>
          <a:p>
            <a:r>
              <a:rPr lang="en-US" sz="4000" dirty="0"/>
              <a:t>But isn’t ChatGPT “smarter” than other programs?</a:t>
            </a:r>
            <a:endParaRPr lang="en-US" dirty="0"/>
          </a:p>
        </p:txBody>
      </p:sp>
      <p:sp>
        <p:nvSpPr>
          <p:cNvPr id="3" name="Content Placeholder 2">
            <a:extLst>
              <a:ext uri="{FF2B5EF4-FFF2-40B4-BE49-F238E27FC236}">
                <a16:creationId xmlns:a16="http://schemas.microsoft.com/office/drawing/2014/main" id="{609C865A-5204-59E5-7469-1BE80C724B02}"/>
              </a:ext>
            </a:extLst>
          </p:cNvPr>
          <p:cNvSpPr>
            <a:spLocks noGrp="1"/>
          </p:cNvSpPr>
          <p:nvPr>
            <p:ph idx="1"/>
          </p:nvPr>
        </p:nvSpPr>
        <p:spPr>
          <a:xfrm>
            <a:off x="742950" y="1457738"/>
            <a:ext cx="10515600" cy="5190711"/>
          </a:xfrm>
        </p:spPr>
        <p:txBody>
          <a:bodyPr>
            <a:noAutofit/>
          </a:bodyPr>
          <a:lstStyle/>
          <a:p>
            <a:r>
              <a:rPr lang="en-US" dirty="0"/>
              <a:t>Progress has been made.</a:t>
            </a:r>
          </a:p>
          <a:p>
            <a:r>
              <a:rPr lang="en-US" u="sng" dirty="0">
                <a:highlight>
                  <a:srgbClr val="FFFF00"/>
                </a:highlight>
              </a:rPr>
              <a:t>Generative Preprogrammed Transformation</a:t>
            </a:r>
            <a:r>
              <a:rPr lang="en-US" dirty="0">
                <a:highlight>
                  <a:srgbClr val="FFFF00"/>
                </a:highlight>
              </a:rPr>
              <a:t> </a:t>
            </a:r>
            <a:r>
              <a:rPr lang="en-US" dirty="0"/>
              <a:t>(GPT) and neural machine translation engines using Large Language Models (LLM), such as ChatGPT are definitely improvements.</a:t>
            </a:r>
          </a:p>
          <a:p>
            <a:pPr lvl="1"/>
            <a:r>
              <a:rPr lang="en-US" dirty="0"/>
              <a:t>OpenAI describes ChatGPT as “an AI powered language model developed by OpenAI that is capable of generating </a:t>
            </a:r>
            <a:r>
              <a:rPr lang="en-US" dirty="0">
                <a:highlight>
                  <a:srgbClr val="FFFF00"/>
                </a:highlight>
              </a:rPr>
              <a:t>human-like text</a:t>
            </a:r>
            <a:r>
              <a:rPr lang="en-US" dirty="0"/>
              <a:t> based on context and past conversations.”  [</a:t>
            </a:r>
            <a:r>
              <a:rPr lang="en-US" sz="1800" dirty="0"/>
              <a:t>Definition retrieved from OpenAI.com on 21 Sep 2023. Emphasis added.]</a:t>
            </a:r>
          </a:p>
          <a:p>
            <a:pPr lvl="1"/>
            <a:r>
              <a:rPr lang="en-US" dirty="0"/>
              <a:t>These “AI” programs have been programmed to copy and to </a:t>
            </a:r>
            <a:r>
              <a:rPr lang="en-US" b="1" dirty="0"/>
              <a:t>transform</a:t>
            </a:r>
            <a:r>
              <a:rPr lang="en-US" dirty="0"/>
              <a:t> human language samples collected in Large Language Model (LLM) databases.  </a:t>
            </a:r>
          </a:p>
          <a:p>
            <a:pPr lvl="1"/>
            <a:r>
              <a:rPr lang="en-US" dirty="0"/>
              <a:t>But the language texts available for inclusion in LLMs are predominantly Level 2 texts about factual real-world events, rather than nuanced, abstract, and complex professional exchanges that would be classified as critical </a:t>
            </a:r>
            <a:r>
              <a:rPr lang="en-US" b="1" dirty="0"/>
              <a:t>Level 3</a:t>
            </a:r>
            <a:r>
              <a:rPr lang="en-US" dirty="0"/>
              <a:t> communications.</a:t>
            </a:r>
          </a:p>
        </p:txBody>
      </p:sp>
      <p:sp>
        <p:nvSpPr>
          <p:cNvPr id="4" name="Slide Number Placeholder 3">
            <a:extLst>
              <a:ext uri="{FF2B5EF4-FFF2-40B4-BE49-F238E27FC236}">
                <a16:creationId xmlns:a16="http://schemas.microsoft.com/office/drawing/2014/main" id="{D18C1520-F9FE-8447-903A-1B86E6C993CE}"/>
              </a:ext>
            </a:extLst>
          </p:cNvPr>
          <p:cNvSpPr>
            <a:spLocks noGrp="1"/>
          </p:cNvSpPr>
          <p:nvPr>
            <p:ph type="sldNum" sz="quarter" idx="12"/>
          </p:nvPr>
        </p:nvSpPr>
        <p:spPr/>
        <p:txBody>
          <a:bodyPr/>
          <a:lstStyle/>
          <a:p>
            <a:fld id="{CBE133E5-CF56-4372-B4FF-F85A4BEF8CFE}" type="slidenum">
              <a:rPr lang="en-US" smtClean="0"/>
              <a:t>28</a:t>
            </a:fld>
            <a:endParaRPr lang="en-US"/>
          </a:p>
        </p:txBody>
      </p:sp>
    </p:spTree>
    <p:extLst>
      <p:ext uri="{BB962C8B-B14F-4D97-AF65-F5344CB8AC3E}">
        <p14:creationId xmlns:p14="http://schemas.microsoft.com/office/powerpoint/2010/main" val="205399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CE18-789E-535F-F064-BAA71DC2B434}"/>
              </a:ext>
            </a:extLst>
          </p:cNvPr>
          <p:cNvSpPr>
            <a:spLocks noGrp="1"/>
          </p:cNvSpPr>
          <p:nvPr>
            <p:ph type="title"/>
          </p:nvPr>
        </p:nvSpPr>
        <p:spPr>
          <a:xfrm>
            <a:off x="616449" y="365126"/>
            <a:ext cx="10839236" cy="1915088"/>
          </a:xfrm>
        </p:spPr>
        <p:txBody>
          <a:bodyPr>
            <a:noAutofit/>
          </a:bodyPr>
          <a:lstStyle/>
          <a:p>
            <a:r>
              <a:rPr lang="en-US" dirty="0"/>
              <a:t>As a language proficiency tester, I use the NATO Reading Proficiency Scales, which describe a hierarchy of communication levels.</a:t>
            </a:r>
          </a:p>
        </p:txBody>
      </p:sp>
      <p:sp>
        <p:nvSpPr>
          <p:cNvPr id="3" name="Content Placeholder 2">
            <a:extLst>
              <a:ext uri="{FF2B5EF4-FFF2-40B4-BE49-F238E27FC236}">
                <a16:creationId xmlns:a16="http://schemas.microsoft.com/office/drawing/2014/main" id="{BB59E181-748E-29D1-E6F7-F83D0A5DA04D}"/>
              </a:ext>
            </a:extLst>
          </p:cNvPr>
          <p:cNvSpPr>
            <a:spLocks noGrp="1"/>
          </p:cNvSpPr>
          <p:nvPr>
            <p:ph idx="1"/>
          </p:nvPr>
        </p:nvSpPr>
        <p:spPr>
          <a:xfrm>
            <a:off x="838200" y="2326514"/>
            <a:ext cx="10515600" cy="4111061"/>
          </a:xfrm>
        </p:spPr>
        <p:txBody>
          <a:bodyPr>
            <a:noAutofit/>
          </a:bodyPr>
          <a:lstStyle/>
          <a:p>
            <a:r>
              <a:rPr lang="en-US" dirty="0"/>
              <a:t>Each level is described in observable, criterion-referenced terms.</a:t>
            </a:r>
          </a:p>
          <a:p>
            <a:r>
              <a:rPr lang="en-US" dirty="0"/>
              <a:t>As one moves up the hierarchical scale, each subsequent level adds:</a:t>
            </a:r>
          </a:p>
          <a:p>
            <a:pPr lvl="1"/>
            <a:r>
              <a:rPr lang="en-US" dirty="0"/>
              <a:t>More difficult communication tasks.</a:t>
            </a:r>
          </a:p>
          <a:p>
            <a:pPr lvl="1"/>
            <a:r>
              <a:rPr lang="en-US" dirty="0"/>
              <a:t>Additional knowledge domains.</a:t>
            </a:r>
          </a:p>
          <a:p>
            <a:pPr lvl="1"/>
            <a:r>
              <a:rPr lang="en-US" dirty="0"/>
              <a:t>New text types.</a:t>
            </a:r>
          </a:p>
          <a:p>
            <a:pPr lvl="1"/>
            <a:r>
              <a:rPr lang="en-US" dirty="0"/>
              <a:t>Greater accuracy expectations.</a:t>
            </a:r>
          </a:p>
          <a:p>
            <a:r>
              <a:rPr lang="en-US" dirty="0"/>
              <a:t>Since this scale represent a hierarchy of ascending levels of written language difficulty and complexity, might it also be used to check the capabilities of AI?</a:t>
            </a:r>
          </a:p>
        </p:txBody>
      </p:sp>
      <p:sp>
        <p:nvSpPr>
          <p:cNvPr id="4" name="Slide Number Placeholder 3">
            <a:extLst>
              <a:ext uri="{FF2B5EF4-FFF2-40B4-BE49-F238E27FC236}">
                <a16:creationId xmlns:a16="http://schemas.microsoft.com/office/drawing/2014/main" id="{577A46B5-8C98-FD67-3A35-054A42E70C89}"/>
              </a:ext>
            </a:extLst>
          </p:cNvPr>
          <p:cNvSpPr>
            <a:spLocks noGrp="1"/>
          </p:cNvSpPr>
          <p:nvPr>
            <p:ph type="sldNum" sz="quarter" idx="12"/>
          </p:nvPr>
        </p:nvSpPr>
        <p:spPr/>
        <p:txBody>
          <a:bodyPr/>
          <a:lstStyle/>
          <a:p>
            <a:fld id="{CBE133E5-CF56-4372-B4FF-F85A4BEF8CFE}" type="slidenum">
              <a:rPr lang="en-US" smtClean="0"/>
              <a:t>29</a:t>
            </a:fld>
            <a:endParaRPr lang="en-US"/>
          </a:p>
        </p:txBody>
      </p:sp>
    </p:spTree>
    <p:extLst>
      <p:ext uri="{BB962C8B-B14F-4D97-AF65-F5344CB8AC3E}">
        <p14:creationId xmlns:p14="http://schemas.microsoft.com/office/powerpoint/2010/main" val="362951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25DC-A0EC-FB43-2075-33D001541BFC}"/>
              </a:ext>
            </a:extLst>
          </p:cNvPr>
          <p:cNvSpPr>
            <a:spLocks noGrp="1"/>
          </p:cNvSpPr>
          <p:nvPr>
            <p:ph type="title"/>
          </p:nvPr>
        </p:nvSpPr>
        <p:spPr/>
        <p:txBody>
          <a:bodyPr/>
          <a:lstStyle/>
          <a:p>
            <a:r>
              <a:rPr lang="en-US" dirty="0"/>
              <a:t>How would you have responded?</a:t>
            </a:r>
          </a:p>
        </p:txBody>
      </p:sp>
      <p:sp>
        <p:nvSpPr>
          <p:cNvPr id="3" name="Content Placeholder 2">
            <a:extLst>
              <a:ext uri="{FF2B5EF4-FFF2-40B4-BE49-F238E27FC236}">
                <a16:creationId xmlns:a16="http://schemas.microsoft.com/office/drawing/2014/main" id="{C24BD678-C4F5-6C33-A793-E39D7FCDFCE2}"/>
              </a:ext>
            </a:extLst>
          </p:cNvPr>
          <p:cNvSpPr>
            <a:spLocks noGrp="1"/>
          </p:cNvSpPr>
          <p:nvPr>
            <p:ph idx="1"/>
          </p:nvPr>
        </p:nvSpPr>
        <p:spPr/>
        <p:txBody>
          <a:bodyPr>
            <a:normAutofit/>
          </a:bodyPr>
          <a:lstStyle/>
          <a:p>
            <a:r>
              <a:rPr lang="en-US" sz="3200" dirty="0"/>
              <a:t>The president’s obvious goal was to save money.</a:t>
            </a:r>
            <a:endParaRPr lang="en-US" dirty="0"/>
          </a:p>
          <a:p>
            <a:r>
              <a:rPr lang="en-US" sz="3200" dirty="0"/>
              <a:t>How did he plan to save money?</a:t>
            </a:r>
          </a:p>
          <a:p>
            <a:pPr lvl="1"/>
            <a:r>
              <a:rPr lang="en-US" sz="2800" dirty="0"/>
              <a:t>Could languages be taught cheaper by computers or through distance learning classes?</a:t>
            </a:r>
            <a:endParaRPr lang="en-US" dirty="0"/>
          </a:p>
          <a:p>
            <a:pPr lvl="1"/>
            <a:r>
              <a:rPr lang="en-US" sz="2800" dirty="0"/>
              <a:t>Would he expect you to pay your teachers less than his teachers were being paid?</a:t>
            </a:r>
            <a:endParaRPr lang="en-US" dirty="0"/>
          </a:p>
          <a:p>
            <a:r>
              <a:rPr lang="en-US" sz="3200" dirty="0"/>
              <a:t>Would you consider it a complement if your language programs were compared to the abilities of a computer app? </a:t>
            </a:r>
          </a:p>
        </p:txBody>
      </p:sp>
    </p:spTree>
    <p:extLst>
      <p:ext uri="{BB962C8B-B14F-4D97-AF65-F5344CB8AC3E}">
        <p14:creationId xmlns:p14="http://schemas.microsoft.com/office/powerpoint/2010/main" val="233602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1025-3CFB-84D6-38D5-226113484B7A}"/>
              </a:ext>
            </a:extLst>
          </p:cNvPr>
          <p:cNvSpPr>
            <a:spLocks noGrp="1"/>
          </p:cNvSpPr>
          <p:nvPr>
            <p:ph type="title"/>
          </p:nvPr>
        </p:nvSpPr>
        <p:spPr>
          <a:xfrm>
            <a:off x="838200" y="365125"/>
            <a:ext cx="10515600" cy="1081709"/>
          </a:xfrm>
        </p:spPr>
        <p:txBody>
          <a:bodyPr>
            <a:noAutofit/>
          </a:bodyPr>
          <a:lstStyle/>
          <a:p>
            <a:pPr algn="ctr"/>
            <a:r>
              <a:rPr lang="en-US" dirty="0"/>
              <a:t>ILR and NATO Reading Proficiency Levels:</a:t>
            </a:r>
            <a:br>
              <a:rPr lang="en-US" dirty="0"/>
            </a:br>
            <a:r>
              <a:rPr lang="en-US" b="1" dirty="0"/>
              <a:t>A Simplistic Overview</a:t>
            </a:r>
          </a:p>
        </p:txBody>
      </p:sp>
      <p:graphicFrame>
        <p:nvGraphicFramePr>
          <p:cNvPr id="4" name="Content Placeholder 3">
            <a:extLst>
              <a:ext uri="{FF2B5EF4-FFF2-40B4-BE49-F238E27FC236}">
                <a16:creationId xmlns:a16="http://schemas.microsoft.com/office/drawing/2014/main" id="{E82A49C9-1244-4286-B6A9-8AA433C7D61A}"/>
              </a:ext>
            </a:extLst>
          </p:cNvPr>
          <p:cNvGraphicFramePr>
            <a:graphicFrameLocks noGrp="1"/>
          </p:cNvGraphicFramePr>
          <p:nvPr>
            <p:ph idx="1"/>
            <p:extLst>
              <p:ext uri="{D42A27DB-BD31-4B8C-83A1-F6EECF244321}">
                <p14:modId xmlns:p14="http://schemas.microsoft.com/office/powerpoint/2010/main" val="4228014165"/>
              </p:ext>
            </p:extLst>
          </p:nvPr>
        </p:nvGraphicFramePr>
        <p:xfrm>
          <a:off x="947737" y="1678328"/>
          <a:ext cx="10296526" cy="4540498"/>
        </p:xfrm>
        <a:graphic>
          <a:graphicData uri="http://schemas.openxmlformats.org/drawingml/2006/table">
            <a:tbl>
              <a:tblPr/>
              <a:tblGrid>
                <a:gridCol w="533401">
                  <a:extLst>
                    <a:ext uri="{9D8B030D-6E8A-4147-A177-3AD203B41FA5}">
                      <a16:colId xmlns:a16="http://schemas.microsoft.com/office/drawing/2014/main" val="148739184"/>
                    </a:ext>
                  </a:extLst>
                </a:gridCol>
                <a:gridCol w="4386177">
                  <a:extLst>
                    <a:ext uri="{9D8B030D-6E8A-4147-A177-3AD203B41FA5}">
                      <a16:colId xmlns:a16="http://schemas.microsoft.com/office/drawing/2014/main" val="1564365889"/>
                    </a:ext>
                  </a:extLst>
                </a:gridCol>
                <a:gridCol w="2008828">
                  <a:extLst>
                    <a:ext uri="{9D8B030D-6E8A-4147-A177-3AD203B41FA5}">
                      <a16:colId xmlns:a16="http://schemas.microsoft.com/office/drawing/2014/main" val="3985496416"/>
                    </a:ext>
                  </a:extLst>
                </a:gridCol>
                <a:gridCol w="3368120">
                  <a:extLst>
                    <a:ext uri="{9D8B030D-6E8A-4147-A177-3AD203B41FA5}">
                      <a16:colId xmlns:a16="http://schemas.microsoft.com/office/drawing/2014/main" val="1149687695"/>
                    </a:ext>
                  </a:extLst>
                </a:gridCol>
              </a:tblGrid>
              <a:tr h="867780">
                <a:tc>
                  <a:txBody>
                    <a:bodyPr/>
                    <a:lstStyle/>
                    <a:p>
                      <a:pPr algn="ctr" fontAlgn="ctr"/>
                      <a:r>
                        <a:rPr lang="en-US" sz="2400" b="1" i="0" u="none" strike="noStrike">
                          <a:solidFill>
                            <a:srgbClr val="000000"/>
                          </a:solidFill>
                          <a:effectLst/>
                          <a:latin typeface="Calibri" panose="020F0502020204030204" pitchFamily="34" charset="0"/>
                        </a:rPr>
                        <a:t>Level</a:t>
                      </a:r>
                    </a:p>
                  </a:txBody>
                  <a:tcPr marL="6350" marR="6350" marT="635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Author/Speaker Purpose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Text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Typical Topics</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375492"/>
                  </a:ext>
                </a:extLst>
              </a:tr>
              <a:tr h="800137">
                <a:tc>
                  <a:txBody>
                    <a:bodyPr/>
                    <a:lstStyle/>
                    <a:p>
                      <a:pPr algn="ctr" fontAlgn="ctr"/>
                      <a:r>
                        <a:rPr lang="en-US" sz="2200" b="0" i="0" u="none" strike="noStrike" dirty="0">
                          <a:solidFill>
                            <a:srgbClr val="000000"/>
                          </a:solidFill>
                          <a:effectLst/>
                          <a:latin typeface="Calibri" panose="020F0502020204030204" pitchFamily="34" charset="0"/>
                        </a:rPr>
                        <a:t>1</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200" b="1" i="0" u="none" strike="noStrike" dirty="0">
                          <a:solidFill>
                            <a:srgbClr val="000000"/>
                          </a:solidFill>
                          <a:effectLst/>
                          <a:latin typeface="Calibri" panose="020F0502020204030204" pitchFamily="34" charset="0"/>
                        </a:rPr>
                        <a:t>Orient:</a:t>
                      </a:r>
                      <a:r>
                        <a:rPr lang="en-US" sz="2200" b="0" i="0" u="none" strike="noStrike" dirty="0">
                          <a:solidFill>
                            <a:srgbClr val="000000"/>
                          </a:solidFill>
                          <a:effectLst/>
                          <a:latin typeface="Calibri" panose="020F0502020204030204" pitchFamily="34" charset="0"/>
                        </a:rPr>
                        <a:t> Communicate general information.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Loosely linked sentences.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Places, times, warnings, and everyday events.</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494600"/>
                  </a:ext>
                </a:extLst>
              </a:tr>
              <a:tr h="915541">
                <a:tc>
                  <a:txBody>
                    <a:bodyPr/>
                    <a:lstStyle/>
                    <a:p>
                      <a:pPr algn="ctr" fontAlgn="ctr"/>
                      <a:r>
                        <a:rPr lang="en-US" sz="2200" b="0" i="0" u="none" strike="noStrike" dirty="0">
                          <a:solidFill>
                            <a:srgbClr val="000000"/>
                          </a:solidFill>
                          <a:effectLst/>
                          <a:latin typeface="Calibri" panose="020F0502020204030204" pitchFamily="34" charset="0"/>
                        </a:rPr>
                        <a:t>2</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200" b="1" i="0" u="none" strike="noStrike">
                          <a:solidFill>
                            <a:srgbClr val="000000"/>
                          </a:solidFill>
                          <a:effectLst/>
                          <a:latin typeface="Calibri" panose="020F0502020204030204" pitchFamily="34" charset="0"/>
                        </a:rPr>
                        <a:t>Instruct:  </a:t>
                      </a:r>
                      <a:r>
                        <a:rPr lang="en-US" sz="2200" b="0" i="0" u="none" strike="noStrike">
                          <a:solidFill>
                            <a:srgbClr val="000000"/>
                          </a:solidFill>
                          <a:effectLst/>
                          <a:latin typeface="Calibri" panose="020F0502020204030204" pitchFamily="34" charset="0"/>
                        </a:rPr>
                        <a:t>Convey factual information and causal relationships.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Cohesive paragraphs.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News reports, factual articles, stories.</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489609"/>
                  </a:ext>
                </a:extLst>
              </a:tr>
              <a:tr h="879282">
                <a:tc>
                  <a:txBody>
                    <a:bodyPr/>
                    <a:lstStyle/>
                    <a:p>
                      <a:pPr algn="ctr" fontAlgn="ctr"/>
                      <a:r>
                        <a:rPr lang="en-US" sz="2200" b="0" i="0" u="none" strike="noStrike" dirty="0">
                          <a:solidFill>
                            <a:srgbClr val="000000"/>
                          </a:solidFill>
                          <a:effectLst/>
                          <a:latin typeface="Calibri" panose="020F0502020204030204" pitchFamily="34" charset="0"/>
                        </a:rPr>
                        <a:t>3</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200" b="1" i="0" u="none" strike="noStrike">
                          <a:solidFill>
                            <a:srgbClr val="000000"/>
                          </a:solidFill>
                          <a:effectLst/>
                          <a:latin typeface="Calibri" panose="020F0502020204030204" pitchFamily="34" charset="0"/>
                        </a:rPr>
                        <a:t>Evaluate:  </a:t>
                      </a:r>
                      <a:r>
                        <a:rPr lang="en-US" sz="2200" b="0" i="0" u="none" strike="noStrike">
                          <a:solidFill>
                            <a:srgbClr val="000000"/>
                          </a:solidFill>
                          <a:effectLst/>
                          <a:latin typeface="Calibri" panose="020F0502020204030204" pitchFamily="34" charset="0"/>
                        </a:rPr>
                        <a:t>Present and support arguments or hypotheses.</a:t>
                      </a:r>
                      <a:endParaRPr lang="en-US" sz="2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Extended discourse.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Abstract concepts, controversial topics.</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091312"/>
                  </a:ext>
                </a:extLst>
              </a:tr>
              <a:tr h="1077758">
                <a:tc>
                  <a:txBody>
                    <a:bodyPr/>
                    <a:lstStyle/>
                    <a:p>
                      <a:pPr algn="ctr" fontAlgn="ctr"/>
                      <a:r>
                        <a:rPr lang="en-US" sz="2200" b="0" i="0" u="none" strike="noStrike" dirty="0">
                          <a:solidFill>
                            <a:srgbClr val="000000"/>
                          </a:solidFill>
                          <a:effectLst/>
                          <a:latin typeface="Calibri" panose="020F0502020204030204" pitchFamily="34" charset="0"/>
                        </a:rPr>
                        <a:t>4</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2200" b="1" i="0" u="none" strike="noStrike" dirty="0">
                          <a:solidFill>
                            <a:srgbClr val="000000"/>
                          </a:solidFill>
                          <a:effectLst/>
                          <a:latin typeface="Calibri" panose="020F0502020204030204" pitchFamily="34" charset="0"/>
                        </a:rPr>
                        <a:t>Project:  </a:t>
                      </a:r>
                      <a:r>
                        <a:rPr lang="en-US" sz="2200" b="0" i="0" u="none" strike="noStrike" dirty="0">
                          <a:solidFill>
                            <a:srgbClr val="000000"/>
                          </a:solidFill>
                          <a:effectLst/>
                          <a:latin typeface="Calibri" panose="020F0502020204030204" pitchFamily="34" charset="0"/>
                        </a:rPr>
                        <a:t>Enlarge the readers' perspectives and understanding.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Chapters and books.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Philosophy, theology, innovative conceptualizations.</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85730"/>
                  </a:ext>
                </a:extLst>
              </a:tr>
            </a:tbl>
          </a:graphicData>
        </a:graphic>
      </p:graphicFrame>
      <p:sp>
        <p:nvSpPr>
          <p:cNvPr id="3" name="Slide Number Placeholder 2">
            <a:extLst>
              <a:ext uri="{FF2B5EF4-FFF2-40B4-BE49-F238E27FC236}">
                <a16:creationId xmlns:a16="http://schemas.microsoft.com/office/drawing/2014/main" id="{23EAB821-D097-F325-5858-9E8E189F1312}"/>
              </a:ext>
            </a:extLst>
          </p:cNvPr>
          <p:cNvSpPr>
            <a:spLocks noGrp="1"/>
          </p:cNvSpPr>
          <p:nvPr>
            <p:ph type="sldNum" sz="quarter" idx="12"/>
          </p:nvPr>
        </p:nvSpPr>
        <p:spPr/>
        <p:txBody>
          <a:bodyPr/>
          <a:lstStyle/>
          <a:p>
            <a:fld id="{CBE133E5-CF56-4372-B4FF-F85A4BEF8CFE}" type="slidenum">
              <a:rPr lang="en-US" smtClean="0"/>
              <a:t>30</a:t>
            </a:fld>
            <a:endParaRPr lang="en-US"/>
          </a:p>
        </p:txBody>
      </p:sp>
    </p:spTree>
    <p:extLst>
      <p:ext uri="{BB962C8B-B14F-4D97-AF65-F5344CB8AC3E}">
        <p14:creationId xmlns:p14="http://schemas.microsoft.com/office/powerpoint/2010/main" val="29187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F1C6-C0B1-F0FE-395A-1334AE69E892}"/>
              </a:ext>
            </a:extLst>
          </p:cNvPr>
          <p:cNvSpPr>
            <a:spLocks noGrp="1"/>
          </p:cNvSpPr>
          <p:nvPr>
            <p:ph type="title"/>
          </p:nvPr>
        </p:nvSpPr>
        <p:spPr>
          <a:xfrm>
            <a:off x="717630" y="365126"/>
            <a:ext cx="10960020" cy="1000688"/>
          </a:xfrm>
        </p:spPr>
        <p:txBody>
          <a:bodyPr>
            <a:noAutofit/>
          </a:bodyPr>
          <a:lstStyle/>
          <a:p>
            <a:r>
              <a:rPr lang="en-US" sz="4000" b="1" dirty="0"/>
              <a:t>When developing foreign language reading tests:</a:t>
            </a:r>
          </a:p>
        </p:txBody>
      </p:sp>
      <p:sp>
        <p:nvSpPr>
          <p:cNvPr id="3" name="Content Placeholder 2">
            <a:extLst>
              <a:ext uri="{FF2B5EF4-FFF2-40B4-BE49-F238E27FC236}">
                <a16:creationId xmlns:a16="http://schemas.microsoft.com/office/drawing/2014/main" id="{80B12F2B-15AC-C0C8-8174-2317E8564DFD}"/>
              </a:ext>
            </a:extLst>
          </p:cNvPr>
          <p:cNvSpPr>
            <a:spLocks noGrp="1"/>
          </p:cNvSpPr>
          <p:nvPr>
            <p:ph idx="1"/>
          </p:nvPr>
        </p:nvSpPr>
        <p:spPr>
          <a:xfrm>
            <a:off x="838200" y="1365814"/>
            <a:ext cx="10839450" cy="5127062"/>
          </a:xfrm>
        </p:spPr>
        <p:txBody>
          <a:bodyPr>
            <a:noAutofit/>
          </a:bodyPr>
          <a:lstStyle/>
          <a:p>
            <a:r>
              <a:rPr lang="en-US" dirty="0"/>
              <a:t>Test development teams begin by collecting written texts that they think meet the above criteria, and for the benefit of the bilingual development team, they translate those texts into English.</a:t>
            </a:r>
          </a:p>
          <a:p>
            <a:r>
              <a:rPr lang="en-US" dirty="0"/>
              <a:t>This first translation is done using automated translation programs.</a:t>
            </a:r>
          </a:p>
          <a:p>
            <a:r>
              <a:rPr lang="en-US" dirty="0"/>
              <a:t>Things are often lost in that “quick and dirty” process, but if the passage appears to have promise, then a human translation follows.</a:t>
            </a:r>
          </a:p>
          <a:p>
            <a:r>
              <a:rPr lang="en-US" dirty="0"/>
              <a:t>Invariably, the test developers notice that the automated translations decrease in accuracy as the difficulty of the selected texts increase.</a:t>
            </a:r>
          </a:p>
          <a:p>
            <a:r>
              <a:rPr lang="en-US" dirty="0"/>
              <a:t>For example, without knowing Chinese, I was able to identify which Chinese texts the Chinese test developers rated as examples of Level 3 writing, just by picking those texts with garbled machine translations. </a:t>
            </a:r>
          </a:p>
        </p:txBody>
      </p:sp>
      <p:sp>
        <p:nvSpPr>
          <p:cNvPr id="4" name="Slide Number Placeholder 3">
            <a:extLst>
              <a:ext uri="{FF2B5EF4-FFF2-40B4-BE49-F238E27FC236}">
                <a16:creationId xmlns:a16="http://schemas.microsoft.com/office/drawing/2014/main" id="{6CF974ED-DDC3-6EE8-8BBC-677AD018E3B5}"/>
              </a:ext>
            </a:extLst>
          </p:cNvPr>
          <p:cNvSpPr>
            <a:spLocks noGrp="1"/>
          </p:cNvSpPr>
          <p:nvPr>
            <p:ph type="sldNum" sz="quarter" idx="12"/>
          </p:nvPr>
        </p:nvSpPr>
        <p:spPr/>
        <p:txBody>
          <a:bodyPr/>
          <a:lstStyle/>
          <a:p>
            <a:fld id="{CBE133E5-CF56-4372-B4FF-F85A4BEF8CFE}" type="slidenum">
              <a:rPr lang="en-US" smtClean="0"/>
              <a:t>31</a:t>
            </a:fld>
            <a:endParaRPr lang="en-US"/>
          </a:p>
        </p:txBody>
      </p:sp>
    </p:spTree>
    <p:extLst>
      <p:ext uri="{BB962C8B-B14F-4D97-AF65-F5344CB8AC3E}">
        <p14:creationId xmlns:p14="http://schemas.microsoft.com/office/powerpoint/2010/main" val="300940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79E-D69B-C39A-B02F-81A6F5481679}"/>
              </a:ext>
            </a:extLst>
          </p:cNvPr>
          <p:cNvSpPr>
            <a:spLocks noGrp="1"/>
          </p:cNvSpPr>
          <p:nvPr>
            <p:ph type="title"/>
          </p:nvPr>
        </p:nvSpPr>
        <p:spPr>
          <a:xfrm>
            <a:off x="838200" y="527169"/>
            <a:ext cx="10515600" cy="2370143"/>
          </a:xfrm>
        </p:spPr>
        <p:txBody>
          <a:bodyPr>
            <a:noAutofit/>
          </a:bodyPr>
          <a:lstStyle/>
          <a:p>
            <a:r>
              <a:rPr lang="en-US" sz="4000" b="1" dirty="0"/>
              <a:t>At a September 2023 NATO testing symposium, a team of test developers reported on their experiences using ChatGPT as part of their test development processes:</a:t>
            </a:r>
          </a:p>
        </p:txBody>
      </p:sp>
      <p:sp>
        <p:nvSpPr>
          <p:cNvPr id="3" name="Content Placeholder 2">
            <a:extLst>
              <a:ext uri="{FF2B5EF4-FFF2-40B4-BE49-F238E27FC236}">
                <a16:creationId xmlns:a16="http://schemas.microsoft.com/office/drawing/2014/main" id="{A651B37A-4022-A7A4-A412-904826A73F2A}"/>
              </a:ext>
            </a:extLst>
          </p:cNvPr>
          <p:cNvSpPr>
            <a:spLocks noGrp="1"/>
          </p:cNvSpPr>
          <p:nvPr>
            <p:ph idx="1"/>
          </p:nvPr>
        </p:nvSpPr>
        <p:spPr>
          <a:xfrm>
            <a:off x="971764" y="3090226"/>
            <a:ext cx="10515600" cy="3454411"/>
          </a:xfrm>
        </p:spPr>
        <p:txBody>
          <a:bodyPr>
            <a:noAutofit/>
          </a:bodyPr>
          <a:lstStyle/>
          <a:p>
            <a:pPr marL="114300" indent="0">
              <a:spcBef>
                <a:spcPts val="360"/>
              </a:spcBef>
              <a:buSzPts val="1800"/>
              <a:buNone/>
            </a:pPr>
            <a:r>
              <a:rPr lang="en-US" sz="3200" dirty="0"/>
              <a:t>Chat GP3 and GP4 are not a magic wand, but they may be a useful tool in the test development process if one remembers that they:</a:t>
            </a:r>
          </a:p>
          <a:p>
            <a:pPr marL="457200" indent="-342900">
              <a:spcBef>
                <a:spcPts val="360"/>
              </a:spcBef>
              <a:buSzPts val="1800"/>
              <a:buChar char="●"/>
            </a:pPr>
            <a:r>
              <a:rPr lang="en-US" dirty="0"/>
              <a:t>Require step-by-step prompting.</a:t>
            </a:r>
          </a:p>
          <a:p>
            <a:pPr marL="457200" indent="-342900">
              <a:spcBef>
                <a:spcPts val="360"/>
              </a:spcBef>
              <a:buSzPts val="1800"/>
              <a:buChar char="●"/>
            </a:pPr>
            <a:r>
              <a:rPr lang="en-US" dirty="0"/>
              <a:t>Provide inconsistent results.    </a:t>
            </a:r>
            <a:r>
              <a:rPr lang="en-US" dirty="0">
                <a:solidFill>
                  <a:srgbClr val="0070C0"/>
                </a:solidFill>
              </a:rPr>
              <a:t>[I’d say they hallucinate and lie.]</a:t>
            </a:r>
          </a:p>
          <a:p>
            <a:pPr marL="457200" indent="-342900">
              <a:spcBef>
                <a:spcPts val="360"/>
              </a:spcBef>
              <a:buSzPts val="1800"/>
              <a:buChar char="●"/>
            </a:pPr>
            <a:r>
              <a:rPr lang="en-US" dirty="0"/>
              <a:t>Need iterative feedback and guidance.</a:t>
            </a:r>
          </a:p>
          <a:p>
            <a:pPr marL="457200" indent="-342900">
              <a:spcBef>
                <a:spcPts val="360"/>
              </a:spcBef>
              <a:buSzPts val="1800"/>
              <a:buChar char="●"/>
            </a:pPr>
            <a:r>
              <a:rPr lang="en-US" dirty="0"/>
              <a:t>Must be retrained with each new chat.</a:t>
            </a:r>
          </a:p>
        </p:txBody>
      </p:sp>
      <p:sp>
        <p:nvSpPr>
          <p:cNvPr id="4" name="Slide Number Placeholder 3">
            <a:extLst>
              <a:ext uri="{FF2B5EF4-FFF2-40B4-BE49-F238E27FC236}">
                <a16:creationId xmlns:a16="http://schemas.microsoft.com/office/drawing/2014/main" id="{C4CA1D1B-CE63-2981-4C31-2032FBBF4BC9}"/>
              </a:ext>
            </a:extLst>
          </p:cNvPr>
          <p:cNvSpPr>
            <a:spLocks noGrp="1"/>
          </p:cNvSpPr>
          <p:nvPr>
            <p:ph type="sldNum" sz="quarter" idx="12"/>
          </p:nvPr>
        </p:nvSpPr>
        <p:spPr/>
        <p:txBody>
          <a:bodyPr/>
          <a:lstStyle/>
          <a:p>
            <a:fld id="{CBE133E5-CF56-4372-B4FF-F85A4BEF8CFE}" type="slidenum">
              <a:rPr lang="en-US" smtClean="0"/>
              <a:t>32</a:t>
            </a:fld>
            <a:endParaRPr lang="en-US"/>
          </a:p>
        </p:txBody>
      </p:sp>
    </p:spTree>
    <p:extLst>
      <p:ext uri="{BB962C8B-B14F-4D97-AF65-F5344CB8AC3E}">
        <p14:creationId xmlns:p14="http://schemas.microsoft.com/office/powerpoint/2010/main" val="3946683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999C-9CCA-6419-28EC-3D477FFCCAD8}"/>
              </a:ext>
            </a:extLst>
          </p:cNvPr>
          <p:cNvSpPr>
            <a:spLocks noGrp="1"/>
          </p:cNvSpPr>
          <p:nvPr>
            <p:ph type="title"/>
          </p:nvPr>
        </p:nvSpPr>
        <p:spPr>
          <a:xfrm>
            <a:off x="628890" y="195724"/>
            <a:ext cx="10829563" cy="1174308"/>
          </a:xfrm>
        </p:spPr>
        <p:txBody>
          <a:bodyPr>
            <a:noAutofit/>
          </a:bodyPr>
          <a:lstStyle/>
          <a:p>
            <a:pPr algn="ctr"/>
            <a:r>
              <a:rPr lang="en-US" sz="4000" b="1" dirty="0"/>
              <a:t>An admission from the programmers of ChatGPT</a:t>
            </a:r>
            <a:br>
              <a:rPr lang="en-US" sz="2800" dirty="0"/>
            </a:br>
            <a:r>
              <a:rPr lang="en-US" sz="2400" dirty="0"/>
              <a:t>(Note their deliberant attempt to anthropomorphize the computer’s response.)</a:t>
            </a:r>
          </a:p>
        </p:txBody>
      </p:sp>
      <p:pic>
        <p:nvPicPr>
          <p:cNvPr id="4" name="Google Shape;293;g27a4d3f0195_0_0">
            <a:extLst>
              <a:ext uri="{FF2B5EF4-FFF2-40B4-BE49-F238E27FC236}">
                <a16:creationId xmlns:a16="http://schemas.microsoft.com/office/drawing/2014/main" id="{34A72DEB-91D9-AF04-7003-3D7704DEFF75}"/>
              </a:ext>
            </a:extLst>
          </p:cNvPr>
          <p:cNvPicPr preferRelativeResize="0">
            <a:picLocks noGrp="1"/>
          </p:cNvPicPr>
          <p:nvPr>
            <p:ph idx="1"/>
          </p:nvPr>
        </p:nvPicPr>
        <p:blipFill rotWithShape="1">
          <a:blip r:embed="rId2">
            <a:alphaModFix/>
          </a:blip>
          <a:srcRect l="4472" t="10664" r="1711" b="17771"/>
          <a:stretch/>
        </p:blipFill>
        <p:spPr>
          <a:xfrm>
            <a:off x="839425" y="1370032"/>
            <a:ext cx="10724909" cy="4818877"/>
          </a:xfrm>
          <a:prstGeom prst="rect">
            <a:avLst/>
          </a:prstGeom>
          <a:noFill/>
          <a:ln>
            <a:noFill/>
          </a:ln>
        </p:spPr>
      </p:pic>
      <p:sp>
        <p:nvSpPr>
          <p:cNvPr id="3" name="Slide Number Placeholder 2">
            <a:extLst>
              <a:ext uri="{FF2B5EF4-FFF2-40B4-BE49-F238E27FC236}">
                <a16:creationId xmlns:a16="http://schemas.microsoft.com/office/drawing/2014/main" id="{92BEF269-D4CE-A5FB-6C48-685056EC4900}"/>
              </a:ext>
            </a:extLst>
          </p:cNvPr>
          <p:cNvSpPr>
            <a:spLocks noGrp="1"/>
          </p:cNvSpPr>
          <p:nvPr>
            <p:ph type="sldNum" sz="quarter" idx="12"/>
          </p:nvPr>
        </p:nvSpPr>
        <p:spPr/>
        <p:txBody>
          <a:bodyPr/>
          <a:lstStyle/>
          <a:p>
            <a:fld id="{CBE133E5-CF56-4372-B4FF-F85A4BEF8CFE}" type="slidenum">
              <a:rPr lang="en-US" smtClean="0"/>
              <a:t>33</a:t>
            </a:fld>
            <a:endParaRPr lang="en-US"/>
          </a:p>
        </p:txBody>
      </p:sp>
    </p:spTree>
    <p:extLst>
      <p:ext uri="{BB962C8B-B14F-4D97-AF65-F5344CB8AC3E}">
        <p14:creationId xmlns:p14="http://schemas.microsoft.com/office/powerpoint/2010/main" val="90045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DDF6-5C4A-8BBD-650F-20A9C24B2292}"/>
              </a:ext>
            </a:extLst>
          </p:cNvPr>
          <p:cNvSpPr>
            <a:spLocks noGrp="1"/>
          </p:cNvSpPr>
          <p:nvPr>
            <p:ph type="title"/>
          </p:nvPr>
        </p:nvSpPr>
        <p:spPr>
          <a:xfrm>
            <a:off x="625642" y="394002"/>
            <a:ext cx="10728158" cy="1105866"/>
          </a:xfrm>
        </p:spPr>
        <p:txBody>
          <a:bodyPr>
            <a:noAutofit/>
          </a:bodyPr>
          <a:lstStyle/>
          <a:p>
            <a:r>
              <a:rPr lang="en-US" sz="4000" b="1" dirty="0"/>
              <a:t>How “smart” is AI based on “Bloom’s Taxonomy”?</a:t>
            </a:r>
          </a:p>
        </p:txBody>
      </p:sp>
      <p:sp>
        <p:nvSpPr>
          <p:cNvPr id="3" name="Content Placeholder 2">
            <a:extLst>
              <a:ext uri="{FF2B5EF4-FFF2-40B4-BE49-F238E27FC236}">
                <a16:creationId xmlns:a16="http://schemas.microsoft.com/office/drawing/2014/main" id="{A3EFD8FD-8C69-B893-1ACC-3389FE332DE0}"/>
              </a:ext>
            </a:extLst>
          </p:cNvPr>
          <p:cNvSpPr>
            <a:spLocks noGrp="1"/>
          </p:cNvSpPr>
          <p:nvPr>
            <p:ph idx="1"/>
          </p:nvPr>
        </p:nvSpPr>
        <p:spPr>
          <a:xfrm>
            <a:off x="838200" y="1590261"/>
            <a:ext cx="10515600" cy="4586702"/>
          </a:xfrm>
        </p:spPr>
        <p:txBody>
          <a:bodyPr/>
          <a:lstStyle/>
          <a:p>
            <a:pPr eaLnBrk="1" hangingPunct="1">
              <a:buFontTx/>
              <a:buNone/>
            </a:pPr>
            <a:r>
              <a:rPr lang="en-US" altLang="en-US" sz="4000" dirty="0">
                <a:latin typeface="Times New Roman" panose="02020603050405020304" pitchFamily="18" charset="0"/>
                <a:cs typeface="Times New Roman" panose="02020603050405020304" pitchFamily="18" charset="0"/>
              </a:rPr>
              <a:t>Anderson and Krathwohl in </a:t>
            </a:r>
            <a:r>
              <a:rPr lang="en-US" altLang="en-US" sz="4000" i="1" dirty="0">
                <a:latin typeface="Times New Roman" panose="02020603050405020304" pitchFamily="18" charset="0"/>
                <a:cs typeface="Times New Roman" panose="02020603050405020304" pitchFamily="18" charset="0"/>
              </a:rPr>
              <a:t>A Taxonomy for Learning, Teaching, and Assessing,</a:t>
            </a:r>
            <a:r>
              <a:rPr lang="en-US" altLang="en-US" sz="4000" dirty="0">
                <a:latin typeface="Times New Roman" panose="02020603050405020304" pitchFamily="18" charset="0"/>
                <a:cs typeface="Times New Roman" panose="02020603050405020304" pitchFamily="18" charset="0"/>
              </a:rPr>
              <a:t> 2001, list:</a:t>
            </a:r>
          </a:p>
          <a:p>
            <a:pPr lvl="1" eaLnBrk="1" hangingPunct="1">
              <a:buFontTx/>
              <a:buNone/>
            </a:pPr>
            <a:r>
              <a:rPr lang="en-US" altLang="en-US" b="1" u="sng" dirty="0">
                <a:latin typeface="Times New Roman" panose="02020603050405020304" pitchFamily="18" charset="0"/>
                <a:cs typeface="Times New Roman" panose="02020603050405020304" pitchFamily="18" charset="0"/>
              </a:rPr>
              <a:t>6 Categories of cognition</a:t>
            </a:r>
            <a:r>
              <a:rPr lang="en-US" altLang="en-US" dirty="0">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4 Types of knowledge</a:t>
            </a:r>
            <a:endParaRPr lang="en-US" altLang="en-US" b="1" dirty="0">
              <a:latin typeface="Times New Roman" panose="02020603050405020304" pitchFamily="18" charset="0"/>
              <a:cs typeface="Times New Roman" panose="02020603050405020304" pitchFamily="18" charset="0"/>
            </a:endParaRPr>
          </a:p>
          <a:p>
            <a:pPr lvl="2" eaLnBrk="1" hangingPunct="1"/>
            <a:r>
              <a:rPr lang="en-US" altLang="en-US" sz="2800" dirty="0">
                <a:latin typeface="Times New Roman" panose="02020603050405020304" pitchFamily="18" charset="0"/>
                <a:cs typeface="Times New Roman" panose="02020603050405020304" pitchFamily="18" charset="0"/>
              </a:rPr>
              <a:t>Remember.			• Factual.</a:t>
            </a:r>
          </a:p>
          <a:p>
            <a:pPr lvl="2" eaLnBrk="1" hangingPunct="1"/>
            <a:r>
              <a:rPr lang="en-US" altLang="en-US" sz="2800" dirty="0">
                <a:latin typeface="Times New Roman" panose="02020603050405020304" pitchFamily="18" charset="0"/>
                <a:cs typeface="Times New Roman" panose="02020603050405020304" pitchFamily="18" charset="0"/>
              </a:rPr>
              <a:t>Understand.			• Conceptual.</a:t>
            </a:r>
          </a:p>
          <a:p>
            <a:pPr lvl="2" eaLnBrk="1" hangingPunct="1"/>
            <a:r>
              <a:rPr lang="en-US" altLang="en-US" sz="2800" dirty="0">
                <a:latin typeface="Times New Roman" panose="02020603050405020304" pitchFamily="18" charset="0"/>
                <a:cs typeface="Times New Roman" panose="02020603050405020304" pitchFamily="18" charset="0"/>
              </a:rPr>
              <a:t>Apply.			     	• Procedural.</a:t>
            </a:r>
          </a:p>
          <a:p>
            <a:pPr lvl="2" eaLnBrk="1" hangingPunct="1"/>
            <a:r>
              <a:rPr lang="en-US" altLang="en-US" sz="2800" dirty="0">
                <a:latin typeface="Times New Roman" panose="02020603050405020304" pitchFamily="18" charset="0"/>
                <a:cs typeface="Times New Roman" panose="02020603050405020304" pitchFamily="18" charset="0"/>
              </a:rPr>
              <a:t>Analyze.			      	• Metacognitive.</a:t>
            </a:r>
          </a:p>
          <a:p>
            <a:pPr lvl="2" eaLnBrk="1" hangingPunct="1"/>
            <a:r>
              <a:rPr lang="en-US" altLang="en-US" sz="2800" dirty="0">
                <a:latin typeface="Times New Roman" panose="02020603050405020304" pitchFamily="18" charset="0"/>
                <a:cs typeface="Times New Roman" panose="02020603050405020304" pitchFamily="18" charset="0"/>
              </a:rPr>
              <a:t>Evaluate.	</a:t>
            </a:r>
            <a:r>
              <a:rPr lang="en-US" altLang="en-US" b="1" dirty="0">
                <a:solidFill>
                  <a:srgbClr val="CC0000"/>
                </a:solidFill>
                <a:latin typeface="Times New Roman" panose="02020603050405020304" pitchFamily="18" charset="0"/>
                <a:cs typeface="Times New Roman" panose="02020603050405020304" pitchFamily="18" charset="0"/>
              </a:rPr>
              <a:t>[Each of the cognition categories has subcategories,</a:t>
            </a:r>
            <a:endParaRPr lang="en-US" altLang="en-US" dirty="0">
              <a:latin typeface="Times New Roman" panose="02020603050405020304" pitchFamily="18" charset="0"/>
              <a:cs typeface="Times New Roman" panose="02020603050405020304" pitchFamily="18" charset="0"/>
            </a:endParaRPr>
          </a:p>
          <a:p>
            <a:pPr lvl="2" eaLnBrk="1" hangingPunct="1"/>
            <a:r>
              <a:rPr lang="en-US" altLang="en-US" sz="2800" dirty="0">
                <a:latin typeface="Times New Roman" panose="02020603050405020304" pitchFamily="18" charset="0"/>
                <a:cs typeface="Times New Roman" panose="02020603050405020304" pitchFamily="18" charset="0"/>
              </a:rPr>
              <a:t>Create. </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dirty="0">
                <a:solidFill>
                  <a:srgbClr val="CC0000"/>
                </a:solidFill>
                <a:latin typeface="Times New Roman" panose="02020603050405020304" pitchFamily="18" charset="0"/>
                <a:cs typeface="Times New Roman" panose="02020603050405020304" pitchFamily="18" charset="0"/>
              </a:rPr>
              <a:t> </a:t>
            </a:r>
            <a:r>
              <a:rPr lang="en-US" altLang="en-US" b="1" dirty="0">
                <a:solidFill>
                  <a:srgbClr val="CC0000"/>
                </a:solidFill>
                <a:latin typeface="Times New Roman" panose="02020603050405020304" pitchFamily="18" charset="0"/>
                <a:cs typeface="Times New Roman" panose="02020603050405020304" pitchFamily="18" charset="0"/>
              </a:rPr>
              <a:t>and each knowledge type has subtypes.}</a:t>
            </a:r>
          </a:p>
        </p:txBody>
      </p:sp>
    </p:spTree>
    <p:extLst>
      <p:ext uri="{BB962C8B-B14F-4D97-AF65-F5344CB8AC3E}">
        <p14:creationId xmlns:p14="http://schemas.microsoft.com/office/powerpoint/2010/main" val="2241853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7A7-76BD-C7D3-81FC-D881E660F0A4}"/>
              </a:ext>
            </a:extLst>
          </p:cNvPr>
          <p:cNvSpPr>
            <a:spLocks noGrp="1"/>
          </p:cNvSpPr>
          <p:nvPr>
            <p:ph type="title"/>
          </p:nvPr>
        </p:nvSpPr>
        <p:spPr>
          <a:xfrm>
            <a:off x="706056" y="365124"/>
            <a:ext cx="10647744" cy="1203793"/>
          </a:xfrm>
        </p:spPr>
        <p:txBody>
          <a:bodyPr>
            <a:noAutofit/>
          </a:bodyPr>
          <a:lstStyle/>
          <a:p>
            <a:r>
              <a:rPr lang="en-US" sz="4000" b="1" dirty="0"/>
              <a:t>Does AI meet any of these “operational” definitions of intelligence that have been used by researchers?</a:t>
            </a:r>
          </a:p>
        </p:txBody>
      </p:sp>
      <p:sp>
        <p:nvSpPr>
          <p:cNvPr id="3" name="Content Placeholder 2">
            <a:extLst>
              <a:ext uri="{FF2B5EF4-FFF2-40B4-BE49-F238E27FC236}">
                <a16:creationId xmlns:a16="http://schemas.microsoft.com/office/drawing/2014/main" id="{C206F605-5BFA-757C-0B50-661B4318A7E5}"/>
              </a:ext>
            </a:extLst>
          </p:cNvPr>
          <p:cNvSpPr>
            <a:spLocks noGrp="1"/>
          </p:cNvSpPr>
          <p:nvPr>
            <p:ph idx="1"/>
          </p:nvPr>
        </p:nvSpPr>
        <p:spPr>
          <a:xfrm>
            <a:off x="838200" y="1732547"/>
            <a:ext cx="10515600" cy="4623803"/>
          </a:xfrm>
        </p:spPr>
        <p:txBody>
          <a:bodyPr>
            <a:noAutofit/>
          </a:bodyPr>
          <a:lstStyle/>
          <a:p>
            <a:r>
              <a:rPr lang="en-US" dirty="0"/>
              <a:t>The mental abilities that enable one to adapt to, shape, or select one's environment. </a:t>
            </a:r>
          </a:p>
          <a:p>
            <a:r>
              <a:rPr lang="en-US" dirty="0"/>
              <a:t>The ability to judge, comprehend, and reason.</a:t>
            </a:r>
          </a:p>
          <a:p>
            <a:r>
              <a:rPr lang="en-US" dirty="0"/>
              <a:t>The ability to understand and deal with people, objects, and symbols.</a:t>
            </a:r>
          </a:p>
          <a:p>
            <a:r>
              <a:rPr lang="en-US" dirty="0"/>
              <a:t>The ability to act purposefully, think rationally, and deal effectively with the environment.</a:t>
            </a:r>
          </a:p>
          <a:p>
            <a:r>
              <a:rPr lang="en-US" dirty="0"/>
              <a:t>The ability to think before acting, to persist, and to stay focused.</a:t>
            </a:r>
          </a:p>
          <a:p>
            <a:r>
              <a:rPr lang="en-US" dirty="0"/>
              <a:t>A combination of abilities including the facility to understand emotions, to use them to facilitate thought, and to regulate them to promote personal growth.</a:t>
            </a:r>
          </a:p>
        </p:txBody>
      </p:sp>
      <p:sp>
        <p:nvSpPr>
          <p:cNvPr id="4" name="Slide Number Placeholder 3">
            <a:extLst>
              <a:ext uri="{FF2B5EF4-FFF2-40B4-BE49-F238E27FC236}">
                <a16:creationId xmlns:a16="http://schemas.microsoft.com/office/drawing/2014/main" id="{FEC8C714-4E4C-D199-24E1-9BFD0A6167B1}"/>
              </a:ext>
            </a:extLst>
          </p:cNvPr>
          <p:cNvSpPr>
            <a:spLocks noGrp="1"/>
          </p:cNvSpPr>
          <p:nvPr>
            <p:ph type="sldNum" sz="quarter" idx="12"/>
          </p:nvPr>
        </p:nvSpPr>
        <p:spPr/>
        <p:txBody>
          <a:bodyPr/>
          <a:lstStyle/>
          <a:p>
            <a:fld id="{CBE133E5-CF56-4372-B4FF-F85A4BEF8CFE}" type="slidenum">
              <a:rPr lang="en-US" smtClean="0"/>
              <a:t>35</a:t>
            </a:fld>
            <a:endParaRPr lang="en-US"/>
          </a:p>
        </p:txBody>
      </p:sp>
    </p:spTree>
    <p:extLst>
      <p:ext uri="{BB962C8B-B14F-4D97-AF65-F5344CB8AC3E}">
        <p14:creationId xmlns:p14="http://schemas.microsoft.com/office/powerpoint/2010/main" val="849287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1C34-A006-A95B-4B5B-DFBD21F48EDE}"/>
              </a:ext>
            </a:extLst>
          </p:cNvPr>
          <p:cNvSpPr>
            <a:spLocks noGrp="1"/>
          </p:cNvSpPr>
          <p:nvPr>
            <p:ph type="title"/>
          </p:nvPr>
        </p:nvSpPr>
        <p:spPr>
          <a:xfrm>
            <a:off x="667821" y="365125"/>
            <a:ext cx="10685980" cy="1289014"/>
          </a:xfrm>
        </p:spPr>
        <p:txBody>
          <a:bodyPr>
            <a:noAutofit/>
          </a:bodyPr>
          <a:lstStyle/>
          <a:p>
            <a:r>
              <a:rPr lang="en-US" dirty="0">
                <a:latin typeface="+mn-lt"/>
              </a:rPr>
              <a:t>Others have noticed that AI is more A than I</a:t>
            </a:r>
          </a:p>
        </p:txBody>
      </p:sp>
      <p:sp>
        <p:nvSpPr>
          <p:cNvPr id="3" name="Content Placeholder 2">
            <a:extLst>
              <a:ext uri="{FF2B5EF4-FFF2-40B4-BE49-F238E27FC236}">
                <a16:creationId xmlns:a16="http://schemas.microsoft.com/office/drawing/2014/main" id="{6C04E276-4ECA-0EB3-8FAC-900416A10171}"/>
              </a:ext>
            </a:extLst>
          </p:cNvPr>
          <p:cNvSpPr>
            <a:spLocks noGrp="1"/>
          </p:cNvSpPr>
          <p:nvPr>
            <p:ph idx="1"/>
          </p:nvPr>
        </p:nvSpPr>
        <p:spPr>
          <a:xfrm>
            <a:off x="838200" y="1438382"/>
            <a:ext cx="10515600" cy="4738581"/>
          </a:xfrm>
        </p:spPr>
        <p:txBody>
          <a:bodyPr/>
          <a:lstStyle/>
          <a:p>
            <a:pPr marL="0" indent="0">
              <a:buNone/>
            </a:pPr>
            <a:r>
              <a:rPr lang="en-US" sz="3200" kern="100" dirty="0">
                <a:solidFill>
                  <a:srgbClr val="000000"/>
                </a:solidFill>
                <a:effectLst/>
                <a:ea typeface="Calibri" panose="020F0502020204030204" pitchFamily="34" charset="0"/>
                <a:cs typeface="Times New Roman" panose="02020603050405020304" pitchFamily="18" charset="0"/>
              </a:rPr>
              <a:t>“First and foremost, ChatGPT lacks the ability to understand the complexity of human language and conversation. It is simply trained to generate words based on a given input, but it does not have the ability to truly comprehend the meaning behind those words. This means that any responses it generates are likely to be shallow and lacking in depth and insight.”</a:t>
            </a:r>
          </a:p>
          <a:p>
            <a:pPr marL="0" indent="0">
              <a:buNone/>
            </a:pPr>
            <a:r>
              <a:rPr lang="en-US" sz="3200" kern="100" dirty="0">
                <a:solidFill>
                  <a:srgbClr val="000000"/>
                </a:solidFill>
                <a:ea typeface="Calibri" panose="020F0502020204030204" pitchFamily="34" charset="0"/>
                <a:cs typeface="Times New Roman" panose="02020603050405020304" pitchFamily="18" charset="0"/>
              </a:rPr>
              <a:t>	</a:t>
            </a:r>
            <a:r>
              <a:rPr lang="en-US" sz="2400" kern="100" dirty="0">
                <a:solidFill>
                  <a:srgbClr val="000000"/>
                </a:solidFill>
                <a:ea typeface="Calibri" panose="020F0502020204030204" pitchFamily="34" charset="0"/>
                <a:cs typeface="Times New Roman" panose="02020603050405020304" pitchFamily="18" charset="0"/>
              </a:rPr>
              <a:t>“ChatGPT Is Dumber Than You Think” by Ian </a:t>
            </a:r>
            <a:r>
              <a:rPr lang="en-US" sz="2400" kern="100" dirty="0" err="1">
                <a:solidFill>
                  <a:srgbClr val="000000"/>
                </a:solidFill>
                <a:ea typeface="Calibri" panose="020F0502020204030204" pitchFamily="34" charset="0"/>
                <a:cs typeface="Times New Roman" panose="02020603050405020304" pitchFamily="18" charset="0"/>
              </a:rPr>
              <a:t>Bogost</a:t>
            </a:r>
            <a:r>
              <a:rPr lang="en-US" sz="2400" kern="100" dirty="0">
                <a:solidFill>
                  <a:srgbClr val="000000"/>
                </a:solidFill>
                <a:ea typeface="Calibri" panose="020F0502020204030204" pitchFamily="34" charset="0"/>
                <a:cs typeface="Times New Roman" panose="02020603050405020304" pitchFamily="18" charset="0"/>
              </a:rPr>
              <a:t> </a:t>
            </a:r>
          </a:p>
          <a:p>
            <a:pPr marL="0" indent="0">
              <a:buNone/>
            </a:pPr>
            <a:r>
              <a:rPr lang="en-US" sz="2400" kern="100" dirty="0">
                <a:solidFill>
                  <a:srgbClr val="000000"/>
                </a:solidFill>
                <a:ea typeface="Calibri" panose="020F0502020204030204" pitchFamily="34" charset="0"/>
                <a:cs typeface="Times New Roman" panose="02020603050405020304" pitchFamily="18" charset="0"/>
              </a:rPr>
              <a:t>		 in </a:t>
            </a:r>
            <a:r>
              <a:rPr lang="en-US" sz="2400" i="1" kern="100" dirty="0">
                <a:solidFill>
                  <a:srgbClr val="000000"/>
                </a:solidFill>
                <a:ea typeface="Calibri" panose="020F0502020204030204" pitchFamily="34" charset="0"/>
                <a:cs typeface="Times New Roman" panose="02020603050405020304" pitchFamily="18" charset="0"/>
              </a:rPr>
              <a:t>The Atlantic</a:t>
            </a:r>
            <a:r>
              <a:rPr lang="en-US" sz="2400" kern="100" dirty="0">
                <a:solidFill>
                  <a:srgbClr val="000000"/>
                </a:solidFill>
                <a:ea typeface="Calibri" panose="020F0502020204030204" pitchFamily="34" charset="0"/>
                <a:cs typeface="Times New Roman" panose="02020603050405020304" pitchFamily="18" charset="0"/>
              </a:rPr>
              <a:t>, 7 December 2022</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1C2466ED-C506-C195-AE30-941946FDA9B3}"/>
              </a:ext>
            </a:extLst>
          </p:cNvPr>
          <p:cNvSpPr>
            <a:spLocks noGrp="1"/>
          </p:cNvSpPr>
          <p:nvPr>
            <p:ph type="sldNum" sz="quarter" idx="12"/>
          </p:nvPr>
        </p:nvSpPr>
        <p:spPr/>
        <p:txBody>
          <a:bodyPr/>
          <a:lstStyle/>
          <a:p>
            <a:fld id="{CBE133E5-CF56-4372-B4FF-F85A4BEF8CFE}" type="slidenum">
              <a:rPr lang="en-US" smtClean="0"/>
              <a:t>36</a:t>
            </a:fld>
            <a:endParaRPr lang="en-US"/>
          </a:p>
        </p:txBody>
      </p:sp>
    </p:spTree>
    <p:extLst>
      <p:ext uri="{BB962C8B-B14F-4D97-AF65-F5344CB8AC3E}">
        <p14:creationId xmlns:p14="http://schemas.microsoft.com/office/powerpoint/2010/main" val="158113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752354" y="300943"/>
            <a:ext cx="10515721" cy="1321442"/>
          </a:xfrm>
        </p:spPr>
        <p:txBody>
          <a:bodyPr>
            <a:noAutofit/>
          </a:bodyPr>
          <a:lstStyle/>
          <a:p>
            <a:r>
              <a:rPr lang="en-US" sz="4000" b="1" dirty="0"/>
              <a:t>Still, there is a human tendency to judge people’s (and things’) intelligence by their language ability.</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752354" y="1866899"/>
            <a:ext cx="11111696" cy="4690157"/>
          </a:xfrm>
        </p:spPr>
        <p:txBody>
          <a:bodyPr>
            <a:noAutofit/>
          </a:bodyPr>
          <a:lstStyle/>
          <a:p>
            <a:r>
              <a:rPr lang="en-US" sz="3200" dirty="0"/>
              <a:t>Not only do people interpret language ability as evidence of intelligence, IQ tests use language ability to infer intelligence:</a:t>
            </a:r>
          </a:p>
          <a:p>
            <a:pPr lvl="1"/>
            <a:r>
              <a:rPr lang="en-US" sz="2800" dirty="0"/>
              <a:t>Standard IQ tests measure your knowledge of semantic relationships.</a:t>
            </a:r>
          </a:p>
          <a:p>
            <a:pPr lvl="1"/>
            <a:r>
              <a:rPr lang="en-US" sz="2800" dirty="0"/>
              <a:t>Even when there are items that test spatial relationships, you still have to understand the language in the instructions to answer those items. </a:t>
            </a:r>
          </a:p>
          <a:p>
            <a:r>
              <a:rPr lang="en-US" sz="3200" dirty="0"/>
              <a:t>Therefore, it is not surprising that analyses of the results obtained from standardized IQ tests consistently show that people’s language ability influences their IQ test scores.</a:t>
            </a:r>
          </a:p>
          <a:p>
            <a:pPr marL="457200" lvl="1" indent="0">
              <a:buNone/>
            </a:pPr>
            <a:r>
              <a:rPr lang="en-US" sz="2000" dirty="0"/>
              <a:t>(For more information, see the seminal work: </a:t>
            </a:r>
            <a:r>
              <a:rPr lang="en-US" sz="2000" i="1" dirty="0"/>
              <a:t>Bias in Mental Testing </a:t>
            </a:r>
            <a:r>
              <a:rPr lang="en-US" sz="2000" dirty="0"/>
              <a:t>edited by Arthur R. Jensen. Macmillan Publishing, New York. 1980, 786 pages)</a:t>
            </a:r>
          </a:p>
        </p:txBody>
      </p:sp>
      <p:sp>
        <p:nvSpPr>
          <p:cNvPr id="4" name="Slide Number Placeholder 3">
            <a:extLst>
              <a:ext uri="{FF2B5EF4-FFF2-40B4-BE49-F238E27FC236}">
                <a16:creationId xmlns:a16="http://schemas.microsoft.com/office/drawing/2014/main" id="{ADEDD486-78DB-2857-69C3-1057FD047333}"/>
              </a:ext>
            </a:extLst>
          </p:cNvPr>
          <p:cNvSpPr>
            <a:spLocks noGrp="1"/>
          </p:cNvSpPr>
          <p:nvPr>
            <p:ph type="sldNum" sz="quarter" idx="12"/>
          </p:nvPr>
        </p:nvSpPr>
        <p:spPr/>
        <p:txBody>
          <a:bodyPr/>
          <a:lstStyle/>
          <a:p>
            <a:fld id="{CBE133E5-CF56-4372-B4FF-F85A4BEF8CFE}" type="slidenum">
              <a:rPr lang="en-US" smtClean="0"/>
              <a:t>37</a:t>
            </a:fld>
            <a:endParaRPr lang="en-US"/>
          </a:p>
        </p:txBody>
      </p:sp>
    </p:spTree>
    <p:extLst>
      <p:ext uri="{BB962C8B-B14F-4D97-AF65-F5344CB8AC3E}">
        <p14:creationId xmlns:p14="http://schemas.microsoft.com/office/powerpoint/2010/main" val="361181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t>AI programs </a:t>
            </a:r>
            <a:r>
              <a:rPr lang="en-US" sz="3600" u="sng" dirty="0"/>
              <a:t>appear</a:t>
            </a:r>
            <a:r>
              <a:rPr lang="en-US" sz="3600" dirty="0"/>
              <a:t> intelligent, because they copy and transform language that was produced by humans.</a:t>
            </a:r>
            <a:endParaRPr lang="en-US" sz="3200" dirty="0"/>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38</a:t>
            </a:fld>
            <a:endParaRPr lang="en-US"/>
          </a:p>
        </p:txBody>
      </p:sp>
    </p:spTree>
    <p:extLst>
      <p:ext uri="{BB962C8B-B14F-4D97-AF65-F5344CB8AC3E}">
        <p14:creationId xmlns:p14="http://schemas.microsoft.com/office/powerpoint/2010/main" val="43068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solidFill>
                  <a:schemeClr val="bg1">
                    <a:lumMod val="85000"/>
                  </a:schemeClr>
                </a:solidFill>
              </a:rPr>
              <a:t>AI programs </a:t>
            </a:r>
            <a:r>
              <a:rPr lang="en-US" sz="3600" u="sng" dirty="0">
                <a:solidFill>
                  <a:schemeClr val="bg1">
                    <a:lumMod val="85000"/>
                  </a:schemeClr>
                </a:solidFill>
              </a:rPr>
              <a:t>appear</a:t>
            </a:r>
            <a:r>
              <a:rPr lang="en-US" sz="3600" dirty="0">
                <a:solidFill>
                  <a:schemeClr val="bg1">
                    <a:lumMod val="85000"/>
                  </a:schemeClr>
                </a:solidFill>
              </a:rPr>
              <a:t> intelligent, because they copy and </a:t>
            </a:r>
            <a:r>
              <a:rPr lang="en-US" sz="3600" dirty="0">
                <a:solidFill>
                  <a:schemeClr val="bg1">
                    <a:lumMod val="75000"/>
                  </a:schemeClr>
                </a:solidFill>
              </a:rPr>
              <a:t>transform language that was produced by humans.</a:t>
            </a:r>
            <a:endParaRPr lang="en-US" sz="3200" dirty="0">
              <a:solidFill>
                <a:schemeClr val="bg1">
                  <a:lumMod val="85000"/>
                </a:schemeClr>
              </a:solidFill>
            </a:endParaRPr>
          </a:p>
          <a:p>
            <a:r>
              <a:rPr lang="en-US" sz="3600" dirty="0"/>
              <a:t>Based on most definitions of intelligence, AI is more Artificial Language (AL) than Artificial Intelligence (AI).</a:t>
            </a:r>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39</a:t>
            </a:fld>
            <a:endParaRPr lang="en-US"/>
          </a:p>
        </p:txBody>
      </p:sp>
    </p:spTree>
    <p:extLst>
      <p:ext uri="{BB962C8B-B14F-4D97-AF65-F5344CB8AC3E}">
        <p14:creationId xmlns:p14="http://schemas.microsoft.com/office/powerpoint/2010/main" val="1251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E95-48FF-01B1-3908-1EFD18BC8B42}"/>
              </a:ext>
            </a:extLst>
          </p:cNvPr>
          <p:cNvSpPr>
            <a:spLocks noGrp="1"/>
          </p:cNvSpPr>
          <p:nvPr>
            <p:ph type="title"/>
          </p:nvPr>
        </p:nvSpPr>
        <p:spPr>
          <a:xfrm>
            <a:off x="838200" y="365126"/>
            <a:ext cx="10515600" cy="888321"/>
          </a:xfrm>
        </p:spPr>
        <p:txBody>
          <a:bodyPr/>
          <a:lstStyle/>
          <a:p>
            <a:r>
              <a:rPr lang="en-US" dirty="0"/>
              <a:t>Our response:  Part 1</a:t>
            </a:r>
          </a:p>
        </p:txBody>
      </p:sp>
      <p:sp>
        <p:nvSpPr>
          <p:cNvPr id="3" name="Content Placeholder 2">
            <a:extLst>
              <a:ext uri="{FF2B5EF4-FFF2-40B4-BE49-F238E27FC236}">
                <a16:creationId xmlns:a16="http://schemas.microsoft.com/office/drawing/2014/main" id="{E2591FB7-47D5-DBC2-B2FC-7F10096EEC90}"/>
              </a:ext>
            </a:extLst>
          </p:cNvPr>
          <p:cNvSpPr>
            <a:spLocks noGrp="1"/>
          </p:cNvSpPr>
          <p:nvPr>
            <p:ph idx="1"/>
          </p:nvPr>
        </p:nvSpPr>
        <p:spPr>
          <a:xfrm>
            <a:off x="838200" y="1152939"/>
            <a:ext cx="10515600" cy="5339935"/>
          </a:xfrm>
        </p:spPr>
        <p:txBody>
          <a:bodyPr>
            <a:noAutofit/>
          </a:bodyPr>
          <a:lstStyle/>
          <a:p>
            <a:r>
              <a:rPr lang="en-US" sz="3200" dirty="0"/>
              <a:t>A discussion of alternative instructional options should begin by considering the program’s desired learning outcomes.</a:t>
            </a:r>
          </a:p>
          <a:p>
            <a:r>
              <a:rPr lang="en-US" sz="3200" dirty="0"/>
              <a:t>The outcomes normally associated with second language instruction center on the goals of </a:t>
            </a:r>
          </a:p>
          <a:p>
            <a:pPr marL="914400" lvl="1" indent="-457200">
              <a:buFont typeface="+mj-lt"/>
              <a:buAutoNum type="alphaLcParenR"/>
            </a:pPr>
            <a:r>
              <a:rPr lang="en-US" sz="2800" dirty="0"/>
              <a:t>developing the language skills needed to accurately discuss facts, beliefs, and abstract ideas with speakers of another language. </a:t>
            </a:r>
          </a:p>
          <a:p>
            <a:pPr marL="914400" lvl="1" indent="-457200">
              <a:buFont typeface="+mj-lt"/>
              <a:buAutoNum type="alphaLcParenR"/>
            </a:pPr>
            <a:r>
              <a:rPr lang="en-US" sz="2800" dirty="0"/>
              <a:t>helping students acquire cultural insights that are not available from a monolingual perspective,</a:t>
            </a:r>
          </a:p>
          <a:p>
            <a:pPr marL="914400" lvl="1" indent="-457200">
              <a:buFont typeface="+mj-lt"/>
              <a:buAutoNum type="alphaLcParenR"/>
            </a:pPr>
            <a:r>
              <a:rPr lang="en-US" sz="2800" dirty="0"/>
              <a:t>preparing students for global careers in any of the university’s other majors, and</a:t>
            </a:r>
          </a:p>
          <a:p>
            <a:pPr marL="914400" lvl="1" indent="-457200">
              <a:buFont typeface="+mj-lt"/>
              <a:buAutoNum type="alphaLcParenR"/>
            </a:pPr>
            <a:r>
              <a:rPr lang="en-US" sz="2800" dirty="0"/>
              <a:t>raising students’ awareness of the complexities of language and the vagaries of their first language.</a:t>
            </a:r>
          </a:p>
        </p:txBody>
      </p:sp>
    </p:spTree>
    <p:extLst>
      <p:ext uri="{BB962C8B-B14F-4D97-AF65-F5344CB8AC3E}">
        <p14:creationId xmlns:p14="http://schemas.microsoft.com/office/powerpoint/2010/main" val="491726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solidFill>
                  <a:schemeClr val="bg1">
                    <a:lumMod val="85000"/>
                  </a:schemeClr>
                </a:solidFill>
              </a:rPr>
              <a:t>AI programs </a:t>
            </a:r>
            <a:r>
              <a:rPr lang="en-US" sz="3600" u="sng" dirty="0">
                <a:solidFill>
                  <a:schemeClr val="bg1">
                    <a:lumMod val="85000"/>
                  </a:schemeClr>
                </a:solidFill>
              </a:rPr>
              <a:t>appear</a:t>
            </a:r>
            <a:r>
              <a:rPr lang="en-US" sz="3600" dirty="0">
                <a:solidFill>
                  <a:schemeClr val="bg1">
                    <a:lumMod val="85000"/>
                  </a:schemeClr>
                </a:solidFill>
              </a:rPr>
              <a:t> intelligent, because they copy and </a:t>
            </a:r>
            <a:r>
              <a:rPr lang="en-US" sz="3600" dirty="0">
                <a:solidFill>
                  <a:schemeClr val="bg1">
                    <a:lumMod val="75000"/>
                  </a:schemeClr>
                </a:solidFill>
              </a:rPr>
              <a:t>transform language that was produced by humans.</a:t>
            </a:r>
            <a:endParaRPr lang="en-US" sz="3200" dirty="0">
              <a:solidFill>
                <a:schemeClr val="bg1">
                  <a:lumMod val="85000"/>
                </a:schemeClr>
              </a:solidFill>
            </a:endParaRPr>
          </a:p>
          <a:p>
            <a:r>
              <a:rPr lang="en-US" sz="3600" dirty="0">
                <a:solidFill>
                  <a:schemeClr val="bg1">
                    <a:lumMod val="85000"/>
                  </a:schemeClr>
                </a:solidFill>
              </a:rPr>
              <a:t>Based on most definitions of intelligence, AI is more Artificial Language (AL) than Artificial Intelligence (AI).</a:t>
            </a:r>
          </a:p>
          <a:p>
            <a:r>
              <a:rPr lang="en-US" sz="3600" dirty="0"/>
              <a:t>LLM-based AI/AL can be a useful tool for teachers.</a:t>
            </a:r>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40</a:t>
            </a:fld>
            <a:endParaRPr lang="en-US"/>
          </a:p>
        </p:txBody>
      </p:sp>
    </p:spTree>
    <p:extLst>
      <p:ext uri="{BB962C8B-B14F-4D97-AF65-F5344CB8AC3E}">
        <p14:creationId xmlns:p14="http://schemas.microsoft.com/office/powerpoint/2010/main" val="353036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solidFill>
                  <a:schemeClr val="bg1">
                    <a:lumMod val="85000"/>
                  </a:schemeClr>
                </a:solidFill>
              </a:rPr>
              <a:t>AI programs </a:t>
            </a:r>
            <a:r>
              <a:rPr lang="en-US" sz="3600" u="sng" dirty="0">
                <a:solidFill>
                  <a:schemeClr val="bg1">
                    <a:lumMod val="85000"/>
                  </a:schemeClr>
                </a:solidFill>
              </a:rPr>
              <a:t>appear</a:t>
            </a:r>
            <a:r>
              <a:rPr lang="en-US" sz="3600" dirty="0">
                <a:solidFill>
                  <a:schemeClr val="bg1">
                    <a:lumMod val="85000"/>
                  </a:schemeClr>
                </a:solidFill>
              </a:rPr>
              <a:t> intelligent, because they copy and </a:t>
            </a:r>
            <a:r>
              <a:rPr lang="en-US" sz="3600" dirty="0">
                <a:solidFill>
                  <a:schemeClr val="bg1">
                    <a:lumMod val="75000"/>
                  </a:schemeClr>
                </a:solidFill>
              </a:rPr>
              <a:t>transform language that was produced by humans.</a:t>
            </a:r>
            <a:endParaRPr lang="en-US" sz="3200" dirty="0">
              <a:solidFill>
                <a:schemeClr val="bg1">
                  <a:lumMod val="85000"/>
                </a:schemeClr>
              </a:solidFill>
            </a:endParaRPr>
          </a:p>
          <a:p>
            <a:r>
              <a:rPr lang="en-US" sz="3600" dirty="0">
                <a:solidFill>
                  <a:schemeClr val="bg1">
                    <a:lumMod val="85000"/>
                  </a:schemeClr>
                </a:solidFill>
              </a:rPr>
              <a:t>Based on most definitions of intelligence, AI is more Artificial Language (AL) than Artificial Intelligence (AI).</a:t>
            </a:r>
          </a:p>
          <a:p>
            <a:r>
              <a:rPr lang="en-US" sz="3600" dirty="0">
                <a:solidFill>
                  <a:schemeClr val="bg1">
                    <a:lumMod val="85000"/>
                  </a:schemeClr>
                </a:solidFill>
              </a:rPr>
              <a:t>LLM-based AI/AL can be a useful tool for translators.</a:t>
            </a:r>
          </a:p>
          <a:p>
            <a:r>
              <a:rPr lang="en-US" sz="3600" dirty="0"/>
              <a:t>But teachers will need skills in “prompt engineering” to get accurate results from AI/AL programs.</a:t>
            </a:r>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41</a:t>
            </a:fld>
            <a:endParaRPr lang="en-US"/>
          </a:p>
        </p:txBody>
      </p:sp>
    </p:spTree>
    <p:extLst>
      <p:ext uri="{BB962C8B-B14F-4D97-AF65-F5344CB8AC3E}">
        <p14:creationId xmlns:p14="http://schemas.microsoft.com/office/powerpoint/2010/main" val="339110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solidFill>
                  <a:schemeClr val="bg1">
                    <a:lumMod val="85000"/>
                  </a:schemeClr>
                </a:solidFill>
              </a:rPr>
              <a:t>AI programs </a:t>
            </a:r>
            <a:r>
              <a:rPr lang="en-US" sz="3600" u="sng" dirty="0">
                <a:solidFill>
                  <a:schemeClr val="bg1">
                    <a:lumMod val="85000"/>
                  </a:schemeClr>
                </a:solidFill>
              </a:rPr>
              <a:t>appear</a:t>
            </a:r>
            <a:r>
              <a:rPr lang="en-US" sz="3600" dirty="0">
                <a:solidFill>
                  <a:schemeClr val="bg1">
                    <a:lumMod val="85000"/>
                  </a:schemeClr>
                </a:solidFill>
              </a:rPr>
              <a:t> intelligent, because they copy and </a:t>
            </a:r>
            <a:r>
              <a:rPr lang="en-US" sz="3600" dirty="0">
                <a:solidFill>
                  <a:schemeClr val="bg1">
                    <a:lumMod val="75000"/>
                  </a:schemeClr>
                </a:solidFill>
              </a:rPr>
              <a:t>transform language that was produced by humans.</a:t>
            </a:r>
            <a:endParaRPr lang="en-US" sz="3200" dirty="0">
              <a:solidFill>
                <a:schemeClr val="bg1">
                  <a:lumMod val="85000"/>
                </a:schemeClr>
              </a:solidFill>
            </a:endParaRPr>
          </a:p>
          <a:p>
            <a:r>
              <a:rPr lang="en-US" sz="3600" dirty="0">
                <a:solidFill>
                  <a:schemeClr val="bg1">
                    <a:lumMod val="85000"/>
                  </a:schemeClr>
                </a:solidFill>
              </a:rPr>
              <a:t>Based on most definitions of intelligence, AI is more Artificial Language (AL) than Artificial Intelligence (AI).</a:t>
            </a:r>
          </a:p>
          <a:p>
            <a:r>
              <a:rPr lang="en-US" sz="3600" dirty="0">
                <a:solidFill>
                  <a:schemeClr val="bg1">
                    <a:lumMod val="85000"/>
                  </a:schemeClr>
                </a:solidFill>
              </a:rPr>
              <a:t>LLM-based AI/AL can be a useful tool for translators.</a:t>
            </a:r>
          </a:p>
          <a:p>
            <a:r>
              <a:rPr lang="en-US" sz="3600" dirty="0">
                <a:solidFill>
                  <a:schemeClr val="bg1">
                    <a:lumMod val="85000"/>
                  </a:schemeClr>
                </a:solidFill>
              </a:rPr>
              <a:t>But teachers will need skills in “prompt engineering” to get accurate results from AI/AL programs.</a:t>
            </a:r>
          </a:p>
          <a:p>
            <a:r>
              <a:rPr lang="en-US" sz="3600" dirty="0"/>
              <a:t>Whenever teachers create a useful prompt, they should remember it, because AI/AL programs are stateless and don’t learn from previous prompts.</a:t>
            </a:r>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42</a:t>
            </a:fld>
            <a:endParaRPr lang="en-US"/>
          </a:p>
        </p:txBody>
      </p:sp>
    </p:spTree>
    <p:extLst>
      <p:ext uri="{BB962C8B-B14F-4D97-AF65-F5344CB8AC3E}">
        <p14:creationId xmlns:p14="http://schemas.microsoft.com/office/powerpoint/2010/main" val="4096045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Conclusions Recap</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052513"/>
            <a:ext cx="10696575" cy="5621336"/>
          </a:xfrm>
        </p:spPr>
        <p:txBody>
          <a:bodyPr>
            <a:noAutofit/>
          </a:bodyPr>
          <a:lstStyle/>
          <a:p>
            <a:r>
              <a:rPr lang="en-US" sz="3600" dirty="0"/>
              <a:t>AI programs </a:t>
            </a:r>
            <a:r>
              <a:rPr lang="en-US" sz="3600" u="sng" dirty="0"/>
              <a:t>appear</a:t>
            </a:r>
            <a:r>
              <a:rPr lang="en-US" sz="3600" dirty="0"/>
              <a:t> intelligent, because they copy and transform language that was produced by humans.</a:t>
            </a:r>
          </a:p>
          <a:p>
            <a:r>
              <a:rPr lang="en-US" sz="3600" dirty="0"/>
              <a:t>Based on most definitions of intelligence, AI is more Artificial Language (AL) than Artificial Intelligence (AI).</a:t>
            </a:r>
          </a:p>
          <a:p>
            <a:r>
              <a:rPr lang="en-US" sz="3600" dirty="0"/>
              <a:t>LLM-based AI/AL can be a useful tool for teachers.</a:t>
            </a:r>
          </a:p>
          <a:p>
            <a:r>
              <a:rPr lang="en-US" sz="3600" dirty="0"/>
              <a:t>But teachers will need skills in “prompt engineering” to get accurate results from AI/AL programs.</a:t>
            </a:r>
          </a:p>
          <a:p>
            <a:r>
              <a:rPr lang="en-US" sz="3600" dirty="0"/>
              <a:t>Whenever teachers create a useful prompt, they should remember it, because AI/AL programs are stateless and don’t learn from previous prompts.</a:t>
            </a:r>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43</a:t>
            </a:fld>
            <a:endParaRPr lang="en-US"/>
          </a:p>
        </p:txBody>
      </p:sp>
    </p:spTree>
    <p:extLst>
      <p:ext uri="{BB962C8B-B14F-4D97-AF65-F5344CB8AC3E}">
        <p14:creationId xmlns:p14="http://schemas.microsoft.com/office/powerpoint/2010/main" val="1064712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0816-F7C2-C131-D156-9C85D1130396}"/>
              </a:ext>
            </a:extLst>
          </p:cNvPr>
          <p:cNvSpPr>
            <a:spLocks noGrp="1"/>
          </p:cNvSpPr>
          <p:nvPr>
            <p:ph type="title"/>
          </p:nvPr>
        </p:nvSpPr>
        <p:spPr>
          <a:xfrm>
            <a:off x="952500" y="184151"/>
            <a:ext cx="8915400" cy="901699"/>
          </a:xfrm>
        </p:spPr>
        <p:txBody>
          <a:bodyPr/>
          <a:lstStyle/>
          <a:p>
            <a:pPr algn="ctr"/>
            <a:r>
              <a:rPr lang="en-US" b="1" dirty="0"/>
              <a:t>Implications</a:t>
            </a:r>
          </a:p>
        </p:txBody>
      </p:sp>
      <p:sp>
        <p:nvSpPr>
          <p:cNvPr id="3" name="Content Placeholder 2">
            <a:extLst>
              <a:ext uri="{FF2B5EF4-FFF2-40B4-BE49-F238E27FC236}">
                <a16:creationId xmlns:a16="http://schemas.microsoft.com/office/drawing/2014/main" id="{8D142A43-E201-D280-8B0B-A6BAE59EAF56}"/>
              </a:ext>
            </a:extLst>
          </p:cNvPr>
          <p:cNvSpPr>
            <a:spLocks noGrp="1"/>
          </p:cNvSpPr>
          <p:nvPr>
            <p:ph idx="1"/>
          </p:nvPr>
        </p:nvSpPr>
        <p:spPr>
          <a:xfrm>
            <a:off x="838200" y="1298713"/>
            <a:ext cx="10696575" cy="4744278"/>
          </a:xfrm>
        </p:spPr>
        <p:txBody>
          <a:bodyPr>
            <a:noAutofit/>
          </a:bodyPr>
          <a:lstStyle/>
          <a:p>
            <a:r>
              <a:rPr lang="en-US" sz="3600" dirty="0"/>
              <a:t>AI/AL can be a useful augmentation tool in the learning process.</a:t>
            </a:r>
          </a:p>
          <a:p>
            <a:r>
              <a:rPr lang="en-US" sz="3600" dirty="0"/>
              <a:t>As is done in the translation industry, teachers should look for appropriate applications of HCAI.*</a:t>
            </a:r>
          </a:p>
          <a:p>
            <a:pPr marL="0" indent="0">
              <a:buNone/>
            </a:pPr>
            <a:r>
              <a:rPr lang="en-US" sz="3600" dirty="0"/>
              <a:t>	</a:t>
            </a:r>
            <a:r>
              <a:rPr lang="en-US" sz="3200" dirty="0"/>
              <a:t>*Human Controlled Artificial Intelligence/Language</a:t>
            </a:r>
          </a:p>
          <a:p>
            <a:r>
              <a:rPr lang="en-US" sz="3600" dirty="0"/>
              <a:t> AI/AL cannot replace teachers.</a:t>
            </a:r>
          </a:p>
          <a:p>
            <a:r>
              <a:rPr lang="en-US" sz="3600" dirty="0"/>
              <a:t> Teachers who use HCAI as an aid or tool will eventually replace teachers who don’t.</a:t>
            </a:r>
          </a:p>
          <a:p>
            <a:endParaRPr lang="en-US" sz="3600" dirty="0"/>
          </a:p>
        </p:txBody>
      </p:sp>
      <p:sp>
        <p:nvSpPr>
          <p:cNvPr id="4" name="Slide Number Placeholder 3">
            <a:extLst>
              <a:ext uri="{FF2B5EF4-FFF2-40B4-BE49-F238E27FC236}">
                <a16:creationId xmlns:a16="http://schemas.microsoft.com/office/drawing/2014/main" id="{FBE8CEAC-508A-97AB-D090-1A2B1758897D}"/>
              </a:ext>
            </a:extLst>
          </p:cNvPr>
          <p:cNvSpPr>
            <a:spLocks noGrp="1"/>
          </p:cNvSpPr>
          <p:nvPr>
            <p:ph type="sldNum" sz="quarter" idx="12"/>
          </p:nvPr>
        </p:nvSpPr>
        <p:spPr/>
        <p:txBody>
          <a:bodyPr/>
          <a:lstStyle/>
          <a:p>
            <a:fld id="{CBE133E5-CF56-4372-B4FF-F85A4BEF8CFE}" type="slidenum">
              <a:rPr lang="en-US" smtClean="0"/>
              <a:t>44</a:t>
            </a:fld>
            <a:endParaRPr lang="en-US"/>
          </a:p>
        </p:txBody>
      </p:sp>
    </p:spTree>
    <p:extLst>
      <p:ext uri="{BB962C8B-B14F-4D97-AF65-F5344CB8AC3E}">
        <p14:creationId xmlns:p14="http://schemas.microsoft.com/office/powerpoint/2010/main" val="861445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ADE5-DB54-B9BE-3F7C-FA324805989D}"/>
              </a:ext>
            </a:extLst>
          </p:cNvPr>
          <p:cNvSpPr>
            <a:spLocks noGrp="1"/>
          </p:cNvSpPr>
          <p:nvPr>
            <p:ph type="title"/>
          </p:nvPr>
        </p:nvSpPr>
        <p:spPr/>
        <p:txBody>
          <a:bodyPr>
            <a:normAutofit/>
          </a:bodyPr>
          <a:lstStyle/>
          <a:p>
            <a:pPr algn="ctr"/>
            <a:r>
              <a:rPr lang="en-US" sz="6600" b="1" dirty="0"/>
              <a:t>Questions?</a:t>
            </a:r>
          </a:p>
        </p:txBody>
      </p:sp>
      <p:pic>
        <p:nvPicPr>
          <p:cNvPr id="5" name="Content Placeholder 4" descr="Melting wall clock on gray background">
            <a:extLst>
              <a:ext uri="{FF2B5EF4-FFF2-40B4-BE49-F238E27FC236}">
                <a16:creationId xmlns:a16="http://schemas.microsoft.com/office/drawing/2014/main" id="{F7A943A8-2BB9-E397-E0B2-DB8C74D0F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223" y="2645795"/>
            <a:ext cx="4317358" cy="3772228"/>
          </a:xfrm>
        </p:spPr>
      </p:pic>
      <p:sp>
        <p:nvSpPr>
          <p:cNvPr id="6" name="TextBox 5">
            <a:extLst>
              <a:ext uri="{FF2B5EF4-FFF2-40B4-BE49-F238E27FC236}">
                <a16:creationId xmlns:a16="http://schemas.microsoft.com/office/drawing/2014/main" id="{A1C41907-47A2-B9B3-0B28-99C971FB0BCC}"/>
              </a:ext>
            </a:extLst>
          </p:cNvPr>
          <p:cNvSpPr txBox="1"/>
          <p:nvPr/>
        </p:nvSpPr>
        <p:spPr>
          <a:xfrm>
            <a:off x="1302236" y="1690688"/>
            <a:ext cx="6003438" cy="769441"/>
          </a:xfrm>
          <a:prstGeom prst="rect">
            <a:avLst/>
          </a:prstGeom>
          <a:noFill/>
        </p:spPr>
        <p:txBody>
          <a:bodyPr wrap="none" rtlCol="0">
            <a:spAutoFit/>
          </a:bodyPr>
          <a:lstStyle/>
          <a:p>
            <a:r>
              <a:rPr lang="en-US" sz="4400" dirty="0"/>
              <a:t>Sorry, we are out of time.</a:t>
            </a:r>
          </a:p>
        </p:txBody>
      </p:sp>
      <p:sp>
        <p:nvSpPr>
          <p:cNvPr id="8" name="TextBox 7">
            <a:extLst>
              <a:ext uri="{FF2B5EF4-FFF2-40B4-BE49-F238E27FC236}">
                <a16:creationId xmlns:a16="http://schemas.microsoft.com/office/drawing/2014/main" id="{6C7E1732-F084-FEB2-AD8D-95466B9ABA70}"/>
              </a:ext>
            </a:extLst>
          </p:cNvPr>
          <p:cNvSpPr txBox="1"/>
          <p:nvPr/>
        </p:nvSpPr>
        <p:spPr>
          <a:xfrm>
            <a:off x="7475075" y="2749904"/>
            <a:ext cx="3785403" cy="2800767"/>
          </a:xfrm>
          <a:prstGeom prst="rect">
            <a:avLst/>
          </a:prstGeom>
          <a:noFill/>
        </p:spPr>
        <p:txBody>
          <a:bodyPr wrap="square">
            <a:spAutoFit/>
          </a:bodyPr>
          <a:lstStyle/>
          <a:p>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If you have any questions, you will have to ask ChatGPT. </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CD83274-0608-C9C0-E4FD-F0387B5023F3}"/>
              </a:ext>
            </a:extLst>
          </p:cNvPr>
          <p:cNvSpPr>
            <a:spLocks noGrp="1"/>
          </p:cNvSpPr>
          <p:nvPr>
            <p:ph type="sldNum" sz="quarter" idx="12"/>
          </p:nvPr>
        </p:nvSpPr>
        <p:spPr/>
        <p:txBody>
          <a:bodyPr/>
          <a:lstStyle/>
          <a:p>
            <a:fld id="{CBE133E5-CF56-4372-B4FF-F85A4BEF8CFE}" type="slidenum">
              <a:rPr lang="en-US" smtClean="0"/>
              <a:t>45</a:t>
            </a:fld>
            <a:endParaRPr lang="en-US"/>
          </a:p>
        </p:txBody>
      </p:sp>
    </p:spTree>
    <p:extLst>
      <p:ext uri="{BB962C8B-B14F-4D97-AF65-F5344CB8AC3E}">
        <p14:creationId xmlns:p14="http://schemas.microsoft.com/office/powerpoint/2010/main" val="123760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E95-48FF-01B1-3908-1EFD18BC8B42}"/>
              </a:ext>
            </a:extLst>
          </p:cNvPr>
          <p:cNvSpPr>
            <a:spLocks noGrp="1"/>
          </p:cNvSpPr>
          <p:nvPr>
            <p:ph type="title"/>
          </p:nvPr>
        </p:nvSpPr>
        <p:spPr>
          <a:xfrm>
            <a:off x="838200" y="365126"/>
            <a:ext cx="10515600" cy="939692"/>
          </a:xfrm>
        </p:spPr>
        <p:txBody>
          <a:bodyPr/>
          <a:lstStyle/>
          <a:p>
            <a:r>
              <a:rPr lang="en-US" dirty="0"/>
              <a:t>Our response:  Part 2</a:t>
            </a:r>
          </a:p>
        </p:txBody>
      </p:sp>
      <p:sp>
        <p:nvSpPr>
          <p:cNvPr id="3" name="Content Placeholder 2">
            <a:extLst>
              <a:ext uri="{FF2B5EF4-FFF2-40B4-BE49-F238E27FC236}">
                <a16:creationId xmlns:a16="http://schemas.microsoft.com/office/drawing/2014/main" id="{E2591FB7-47D5-DBC2-B2FC-7F10096EEC90}"/>
              </a:ext>
            </a:extLst>
          </p:cNvPr>
          <p:cNvSpPr>
            <a:spLocks noGrp="1"/>
          </p:cNvSpPr>
          <p:nvPr>
            <p:ph idx="1"/>
          </p:nvPr>
        </p:nvSpPr>
        <p:spPr>
          <a:xfrm>
            <a:off x="838200" y="1406666"/>
            <a:ext cx="10515600" cy="5086208"/>
          </a:xfrm>
        </p:spPr>
        <p:txBody>
          <a:bodyPr>
            <a:noAutofit/>
          </a:bodyPr>
          <a:lstStyle/>
          <a:p>
            <a:pPr marL="0" indent="0">
              <a:buNone/>
            </a:pPr>
            <a:r>
              <a:rPr lang="en-US" sz="3200" dirty="0"/>
              <a:t>As a minimum, attaining these instructional outcomes requires teaching activities that combine extemporaneous communication exchanges with formative feedback that is</a:t>
            </a:r>
          </a:p>
          <a:p>
            <a:pPr marL="920750" lvl="1" indent="-457200"/>
            <a:r>
              <a:rPr lang="en-US" sz="3200" dirty="0"/>
              <a:t>timely,</a:t>
            </a:r>
          </a:p>
          <a:p>
            <a:pPr marL="920750" lvl="1" indent="-457200"/>
            <a:r>
              <a:rPr lang="en-US" sz="3200" dirty="0"/>
              <a:t>accurate,</a:t>
            </a:r>
          </a:p>
          <a:p>
            <a:pPr marL="920750" lvl="1" indent="-457200"/>
            <a:r>
              <a:rPr lang="en-US" sz="3200" dirty="0"/>
              <a:t>sufficiently informative to improve the students’ performance,</a:t>
            </a:r>
          </a:p>
          <a:p>
            <a:pPr marL="920750" lvl="1" indent="-457200"/>
            <a:r>
              <a:rPr lang="en-US" sz="3200" dirty="0"/>
              <a:t>tailored to each learner’s individual needs, and</a:t>
            </a:r>
          </a:p>
          <a:p>
            <a:pPr marL="920750" lvl="1" indent="-457200"/>
            <a:r>
              <a:rPr lang="en-US" sz="3200" dirty="0"/>
              <a:t>structured to provide incremental improvement.</a:t>
            </a:r>
          </a:p>
          <a:p>
            <a:endParaRPr lang="en-US" dirty="0"/>
          </a:p>
        </p:txBody>
      </p:sp>
    </p:spTree>
    <p:extLst>
      <p:ext uri="{BB962C8B-B14F-4D97-AF65-F5344CB8AC3E}">
        <p14:creationId xmlns:p14="http://schemas.microsoft.com/office/powerpoint/2010/main" val="273629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E95-48FF-01B1-3908-1EFD18BC8B42}"/>
              </a:ext>
            </a:extLst>
          </p:cNvPr>
          <p:cNvSpPr>
            <a:spLocks noGrp="1"/>
          </p:cNvSpPr>
          <p:nvPr>
            <p:ph type="title"/>
          </p:nvPr>
        </p:nvSpPr>
        <p:spPr>
          <a:xfrm>
            <a:off x="838200" y="365125"/>
            <a:ext cx="10515600" cy="920337"/>
          </a:xfrm>
        </p:spPr>
        <p:txBody>
          <a:bodyPr/>
          <a:lstStyle/>
          <a:p>
            <a:r>
              <a:rPr lang="en-US" dirty="0"/>
              <a:t>Our response:  Part 3</a:t>
            </a:r>
          </a:p>
        </p:txBody>
      </p:sp>
      <p:sp>
        <p:nvSpPr>
          <p:cNvPr id="3" name="Content Placeholder 2">
            <a:extLst>
              <a:ext uri="{FF2B5EF4-FFF2-40B4-BE49-F238E27FC236}">
                <a16:creationId xmlns:a16="http://schemas.microsoft.com/office/drawing/2014/main" id="{E2591FB7-47D5-DBC2-B2FC-7F10096EEC90}"/>
              </a:ext>
            </a:extLst>
          </p:cNvPr>
          <p:cNvSpPr>
            <a:spLocks noGrp="1"/>
          </p:cNvSpPr>
          <p:nvPr>
            <p:ph idx="1"/>
          </p:nvPr>
        </p:nvSpPr>
        <p:spPr>
          <a:xfrm>
            <a:off x="838200" y="1285462"/>
            <a:ext cx="10515600" cy="5005710"/>
          </a:xfrm>
        </p:spPr>
        <p:txBody>
          <a:bodyPr>
            <a:noAutofit/>
          </a:bodyPr>
          <a:lstStyle/>
          <a:p>
            <a:pPr marL="6350" indent="0">
              <a:buNone/>
            </a:pPr>
            <a:r>
              <a:rPr lang="en-US" sz="3200" dirty="0"/>
              <a:t>Neither of the proposed alternatives to face-to-face instruction can meet the dual objectives of saving money and providing quality language instruction.</a:t>
            </a:r>
          </a:p>
          <a:p>
            <a:pPr marL="520700" indent="-514350">
              <a:buFont typeface="+mj-lt"/>
              <a:buAutoNum type="arabicPeriod"/>
            </a:pPr>
            <a:r>
              <a:rPr lang="en-US" sz="3200" dirty="0"/>
              <a:t>Computer-delivered language instructional programs are cheaper, but they don’t produce the expected outcomes. </a:t>
            </a:r>
          </a:p>
          <a:p>
            <a:pPr marL="914400" lvl="1" indent="-450850">
              <a:buFont typeface="+mj-lt"/>
              <a:buAutoNum type="alphaLcParenR"/>
            </a:pPr>
            <a:r>
              <a:rPr lang="en-US" sz="2800" dirty="0"/>
              <a:t>Language teaching apps focus on the rote memorization of language phrases and provide instruction in a limited set of communication domains. </a:t>
            </a:r>
          </a:p>
          <a:p>
            <a:pPr marL="914400" lvl="1" indent="-450850">
              <a:buFont typeface="+mj-lt"/>
              <a:buAutoNum type="alphaLcParenR"/>
            </a:pPr>
            <a:r>
              <a:rPr lang="en-US" sz="2800" dirty="0"/>
              <a:t>Computer programs (including those that use artificial intelligence) are unable to provide learners with the tailored feedback that they need for effective learning. </a:t>
            </a:r>
          </a:p>
        </p:txBody>
      </p:sp>
    </p:spTree>
    <p:extLst>
      <p:ext uri="{BB962C8B-B14F-4D97-AF65-F5344CB8AC3E}">
        <p14:creationId xmlns:p14="http://schemas.microsoft.com/office/powerpoint/2010/main" val="293094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E95-48FF-01B1-3908-1EFD18BC8B42}"/>
              </a:ext>
            </a:extLst>
          </p:cNvPr>
          <p:cNvSpPr>
            <a:spLocks noGrp="1"/>
          </p:cNvSpPr>
          <p:nvPr>
            <p:ph type="title"/>
          </p:nvPr>
        </p:nvSpPr>
        <p:spPr>
          <a:xfrm>
            <a:off x="838200" y="365125"/>
            <a:ext cx="10515600" cy="920337"/>
          </a:xfrm>
        </p:spPr>
        <p:txBody>
          <a:bodyPr/>
          <a:lstStyle/>
          <a:p>
            <a:r>
              <a:rPr lang="en-US" dirty="0"/>
              <a:t>Our kinder response:  Part 4</a:t>
            </a:r>
          </a:p>
        </p:txBody>
      </p:sp>
      <p:sp>
        <p:nvSpPr>
          <p:cNvPr id="3" name="Content Placeholder 2">
            <a:extLst>
              <a:ext uri="{FF2B5EF4-FFF2-40B4-BE49-F238E27FC236}">
                <a16:creationId xmlns:a16="http://schemas.microsoft.com/office/drawing/2014/main" id="{E2591FB7-47D5-DBC2-B2FC-7F10096EEC90}"/>
              </a:ext>
            </a:extLst>
          </p:cNvPr>
          <p:cNvSpPr>
            <a:spLocks noGrp="1"/>
          </p:cNvSpPr>
          <p:nvPr>
            <p:ph idx="1"/>
          </p:nvPr>
        </p:nvSpPr>
        <p:spPr>
          <a:xfrm>
            <a:off x="838200" y="1285462"/>
            <a:ext cx="10515600" cy="4891502"/>
          </a:xfrm>
        </p:spPr>
        <p:txBody>
          <a:bodyPr>
            <a:noAutofit/>
          </a:bodyPr>
          <a:lstStyle/>
          <a:p>
            <a:pPr marL="6350" indent="0">
              <a:buNone/>
            </a:pPr>
            <a:r>
              <a:rPr lang="en-US" sz="3200" dirty="0">
                <a:solidFill>
                  <a:schemeClr val="bg1">
                    <a:lumMod val="75000"/>
                  </a:schemeClr>
                </a:solidFill>
              </a:rPr>
              <a:t>Neither of the proposed alternatives to face-to-face instruction can meet the dual objectives of saving money and providing quality language instruction.</a:t>
            </a:r>
            <a:endParaRPr lang="en-US" sz="2800" dirty="0">
              <a:solidFill>
                <a:schemeClr val="bg1">
                  <a:lumMod val="75000"/>
                </a:schemeClr>
              </a:solidFill>
            </a:endParaRPr>
          </a:p>
          <a:p>
            <a:pPr marL="514350" indent="-514350">
              <a:buFont typeface="+mj-lt"/>
              <a:buAutoNum type="arabicParenR" startAt="2"/>
            </a:pPr>
            <a:r>
              <a:rPr lang="en-US" sz="3200" dirty="0"/>
              <a:t>Online teacher-led instruction might be an option, but it will not save money.</a:t>
            </a:r>
          </a:p>
          <a:p>
            <a:pPr marL="914400" lvl="1" indent="-457200">
              <a:buFont typeface="+mj-lt"/>
              <a:buAutoNum type="alphaLcParenR"/>
            </a:pPr>
            <a:r>
              <a:rPr lang="en-US" sz="2800" dirty="0"/>
              <a:t>Intensive government language schools and prestigious university programs have learned that remotely-taught language classes only attain comparable results when they have smaller class sizes – and smaller classes mean higher, not lower costs.</a:t>
            </a:r>
          </a:p>
          <a:p>
            <a:endParaRPr lang="en-US" dirty="0"/>
          </a:p>
        </p:txBody>
      </p:sp>
    </p:spTree>
    <p:extLst>
      <p:ext uri="{BB962C8B-B14F-4D97-AF65-F5344CB8AC3E}">
        <p14:creationId xmlns:p14="http://schemas.microsoft.com/office/powerpoint/2010/main" val="115741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FBCE-E5D0-B9EA-FDEB-3CF5736D9B0A}"/>
              </a:ext>
            </a:extLst>
          </p:cNvPr>
          <p:cNvSpPr>
            <a:spLocks noGrp="1"/>
          </p:cNvSpPr>
          <p:nvPr>
            <p:ph type="title"/>
          </p:nvPr>
        </p:nvSpPr>
        <p:spPr>
          <a:xfrm>
            <a:off x="838200" y="365125"/>
            <a:ext cx="10515600" cy="1843819"/>
          </a:xfrm>
        </p:spPr>
        <p:txBody>
          <a:bodyPr>
            <a:noAutofit/>
          </a:bodyPr>
          <a:lstStyle/>
          <a:p>
            <a:r>
              <a:rPr lang="en-US" sz="4000" b="1" dirty="0"/>
              <a:t>Let’s review the reasoning behind our response.</a:t>
            </a:r>
          </a:p>
        </p:txBody>
      </p:sp>
      <p:sp>
        <p:nvSpPr>
          <p:cNvPr id="3" name="Content Placeholder 2">
            <a:extLst>
              <a:ext uri="{FF2B5EF4-FFF2-40B4-BE49-F238E27FC236}">
                <a16:creationId xmlns:a16="http://schemas.microsoft.com/office/drawing/2014/main" id="{3FEE5CFF-7E8A-92A6-9995-5AB11AB0AA3A}"/>
              </a:ext>
            </a:extLst>
          </p:cNvPr>
          <p:cNvSpPr>
            <a:spLocks noGrp="1"/>
          </p:cNvSpPr>
          <p:nvPr>
            <p:ph idx="1"/>
          </p:nvPr>
        </p:nvSpPr>
        <p:spPr>
          <a:xfrm>
            <a:off x="838200" y="2465799"/>
            <a:ext cx="10515600" cy="3711164"/>
          </a:xfrm>
        </p:spPr>
        <p:txBody>
          <a:bodyPr>
            <a:normAutofit/>
          </a:bodyPr>
          <a:lstStyle/>
          <a:p>
            <a:pPr marL="514350" indent="-514350">
              <a:buFont typeface="+mj-lt"/>
              <a:buAutoNum type="arabicPeriod"/>
            </a:pPr>
            <a:r>
              <a:rPr lang="en-US" sz="3200" dirty="0"/>
              <a:t>First, let’s look at what is required for higher order mastery learning in any subject.</a:t>
            </a:r>
          </a:p>
          <a:p>
            <a:pPr marL="514350" indent="-514350">
              <a:buFont typeface="+mj-lt"/>
              <a:buAutoNum type="arabicPeriod"/>
            </a:pPr>
            <a:r>
              <a:rPr lang="en-US" sz="3200" dirty="0"/>
              <a:t>Next, we will consider the nature of language as a subject to learned.</a:t>
            </a:r>
          </a:p>
          <a:p>
            <a:pPr marL="514350" indent="-514350">
              <a:buFont typeface="+mj-lt"/>
              <a:buAutoNum type="arabicPeriod"/>
            </a:pPr>
            <a:r>
              <a:rPr lang="en-US" sz="3200" dirty="0"/>
              <a:t>Then, we will examine how that general learning process manifests itself in the process of language learning. </a:t>
            </a:r>
          </a:p>
        </p:txBody>
      </p:sp>
    </p:spTree>
    <p:extLst>
      <p:ext uri="{BB962C8B-B14F-4D97-AF65-F5344CB8AC3E}">
        <p14:creationId xmlns:p14="http://schemas.microsoft.com/office/powerpoint/2010/main" val="382856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774"/>
          </a:xfrm>
        </p:spPr>
        <p:txBody>
          <a:bodyPr/>
          <a:lstStyle/>
          <a:p>
            <a:r>
              <a:rPr lang="en-US" b="1" dirty="0"/>
              <a:t>Mastery Learning  (in any discipline)</a:t>
            </a:r>
          </a:p>
        </p:txBody>
      </p:sp>
      <p:sp>
        <p:nvSpPr>
          <p:cNvPr id="3" name="Content Placeholder 2"/>
          <p:cNvSpPr>
            <a:spLocks noGrp="1"/>
          </p:cNvSpPr>
          <p:nvPr>
            <p:ph idx="1"/>
          </p:nvPr>
        </p:nvSpPr>
        <p:spPr>
          <a:xfrm>
            <a:off x="940904" y="1232899"/>
            <a:ext cx="9098446" cy="5352835"/>
          </a:xfrm>
        </p:spPr>
        <p:txBody>
          <a:bodyPr>
            <a:noAutofit/>
          </a:bodyPr>
          <a:lstStyle/>
          <a:p>
            <a:r>
              <a:rPr lang="en-US" sz="3200" i="1" dirty="0"/>
              <a:t>Peak:  Secrets from the New Science of Expertise</a:t>
            </a:r>
            <a:r>
              <a:rPr lang="en-US" sz="3200" dirty="0"/>
              <a:t>, Anders Ericsson and Robert Pool.  Houghton Mifflin Harcourt, New York.  2016, 307 pp.</a:t>
            </a:r>
          </a:p>
          <a:p>
            <a:pPr marL="0" indent="0">
              <a:buNone/>
            </a:pPr>
            <a:r>
              <a:rPr lang="en-US" sz="2800" dirty="0"/>
              <a:t>Developing a high level of ability/expertise requires </a:t>
            </a:r>
            <a:r>
              <a:rPr lang="en-US" sz="2800" b="1" u="sng" dirty="0"/>
              <a:t>purposeful practice</a:t>
            </a:r>
            <a:r>
              <a:rPr lang="en-US" sz="2800" dirty="0"/>
              <a:t>, which </a:t>
            </a:r>
            <a:r>
              <a:rPr lang="en-US" sz="2800" b="1" u="sng" dirty="0"/>
              <a:t>has 6 essential components</a:t>
            </a:r>
            <a:r>
              <a:rPr lang="en-US" sz="2800" dirty="0"/>
              <a:t>:</a:t>
            </a:r>
          </a:p>
          <a:p>
            <a:pPr marL="914400" lvl="1" indent="-457200">
              <a:buFont typeface="+mj-lt"/>
              <a:buAutoNum type="arabicPeriod"/>
            </a:pPr>
            <a:r>
              <a:rPr lang="en-US" sz="2800" dirty="0"/>
              <a:t>The field to be mastered has accumulated knowledge and objective criteria for measuring performance.</a:t>
            </a:r>
          </a:p>
          <a:p>
            <a:pPr marL="914400" lvl="1" indent="-457200">
              <a:buFont typeface="+mj-lt"/>
              <a:buAutoNum type="arabicPeriod"/>
            </a:pPr>
            <a:r>
              <a:rPr lang="en-US" sz="2800" dirty="0"/>
              <a:t>There is a teacher/coach who provides practice activities that are designed to help the learner improve her/his performance.</a:t>
            </a:r>
          </a:p>
          <a:p>
            <a:pPr marL="914400" lvl="1" indent="-457200">
              <a:buFont typeface="+mj-lt"/>
              <a:buAutoNum type="arabicPeriod"/>
            </a:pPr>
            <a:r>
              <a:rPr lang="en-US" sz="2800" dirty="0"/>
              <a:t>There is near maximal effort on the part of the learner – which is often not enjoyable.</a:t>
            </a:r>
          </a:p>
        </p:txBody>
      </p:sp>
    </p:spTree>
    <p:extLst>
      <p:ext uri="{BB962C8B-B14F-4D97-AF65-F5344CB8AC3E}">
        <p14:creationId xmlns:p14="http://schemas.microsoft.com/office/powerpoint/2010/main" val="3204825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632</TotalTime>
  <Words>2804</Words>
  <Application>Microsoft Office PowerPoint</Application>
  <PresentationFormat>Widescreen</PresentationFormat>
  <Paragraphs>242</Paragraphs>
  <Slides>45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Office Theme</vt:lpstr>
      <vt:lpstr>Worksheet</vt:lpstr>
      <vt:lpstr>The Capabilities of Computer Delivered Language Instruction </vt:lpstr>
      <vt:lpstr>This is a timely topic in the United States</vt:lpstr>
      <vt:lpstr>How would you have responded?</vt:lpstr>
      <vt:lpstr>Our response:  Part 1</vt:lpstr>
      <vt:lpstr>Our response:  Part 2</vt:lpstr>
      <vt:lpstr>Our response:  Part 3</vt:lpstr>
      <vt:lpstr>Our kinder response:  Part 4</vt:lpstr>
      <vt:lpstr>Let’s review the reasoning behind our response.</vt:lpstr>
      <vt:lpstr>Mastery Learning  (in any discipline)</vt:lpstr>
      <vt:lpstr>Mastery Learning (in any Discipline) Cont.</vt:lpstr>
      <vt:lpstr>The requirement for “purposeful practice” is particularly important in complex learning domains!</vt:lpstr>
      <vt:lpstr>Even Simple Language Isn’t Simple.  How do you pronounce the word “wound”?</vt:lpstr>
      <vt:lpstr>Even Simple Language Isn’t Simple How do you pronounce the word “wound”?</vt:lpstr>
      <vt:lpstr>Even Simple Language Isn’t Simple.  How do you pronounce the word “lead”?</vt:lpstr>
      <vt:lpstr>Even Simple Language Isn’t Simple. How do you pronounce the word “lead”?</vt:lpstr>
      <vt:lpstr>Even Simple Language Isn’t Simple.  How do you pronounce the word “invalid”?</vt:lpstr>
      <vt:lpstr>Even Simple Language Isn’t Simple. How do you pronounce the word “invalid”?</vt:lpstr>
      <vt:lpstr>Yes, every language is complex!  Now, let’s look at the compound complexities of the language learning process.</vt:lpstr>
      <vt:lpstr>Developing Expert Language Skills</vt:lpstr>
      <vt:lpstr>The Language Learning Process Starts with Input</vt:lpstr>
      <vt:lpstr>PowerPoint Presentation</vt:lpstr>
      <vt:lpstr>PowerPoint Presentation</vt:lpstr>
      <vt:lpstr>PowerPoint Presentation</vt:lpstr>
      <vt:lpstr>PowerPoint Presentation</vt:lpstr>
      <vt:lpstr>Because of the need for diagnosis and feedback, the development of high levels of language proficiency is not a do-it-yourself process</vt:lpstr>
      <vt:lpstr>At which proficiency levels and in which skill modalities can AI provide students with formative feedback – i.e., feedback that is:</vt:lpstr>
      <vt:lpstr>PowerPoint Presentation</vt:lpstr>
      <vt:lpstr>But isn’t ChatGPT “smarter” than other programs?</vt:lpstr>
      <vt:lpstr>As a language proficiency tester, I use the NATO Reading Proficiency Scales, which describe a hierarchy of communication levels.</vt:lpstr>
      <vt:lpstr>ILR and NATO Reading Proficiency Levels: A Simplistic Overview</vt:lpstr>
      <vt:lpstr>When developing foreign language reading tests:</vt:lpstr>
      <vt:lpstr>At a September 2023 NATO testing symposium, a team of test developers reported on their experiences using ChatGPT as part of their test development processes:</vt:lpstr>
      <vt:lpstr>An admission from the programmers of ChatGPT (Note their deliberant attempt to anthropomorphize the computer’s response.)</vt:lpstr>
      <vt:lpstr>How “smart” is AI based on “Bloom’s Taxonomy”?</vt:lpstr>
      <vt:lpstr>Does AI meet any of these “operational” definitions of intelligence that have been used by researchers?</vt:lpstr>
      <vt:lpstr>Others have noticed that AI is more A than I</vt:lpstr>
      <vt:lpstr>Still, there is a human tendency to judge people’s (and things’) intelligence by their language ability.</vt:lpstr>
      <vt:lpstr>Conclusions</vt:lpstr>
      <vt:lpstr>Conclusions</vt:lpstr>
      <vt:lpstr>Conclusions</vt:lpstr>
      <vt:lpstr>Conclusions</vt:lpstr>
      <vt:lpstr>Conclusions</vt:lpstr>
      <vt:lpstr>Conclusions Recap</vt:lpstr>
      <vt:lpstr>Implications</vt:lpstr>
      <vt:lpstr>Questions?</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Capabilities of Computer Delivered Language Instruction </dc:title>
  <dc:creator>Ray Clifford</dc:creator>
  <cp:lastModifiedBy>Ray Clifford</cp:lastModifiedBy>
  <cp:revision>13</cp:revision>
  <cp:lastPrinted>2023-10-13T06:23:51Z</cp:lastPrinted>
  <dcterms:created xsi:type="dcterms:W3CDTF">2023-09-27T20:44:39Z</dcterms:created>
  <dcterms:modified xsi:type="dcterms:W3CDTF">2023-10-18T06:33:07Z</dcterms:modified>
</cp:coreProperties>
</file>