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  <a:srgbClr val="76AE6E"/>
    <a:srgbClr val="7BCF4D"/>
    <a:srgbClr val="6CAF09"/>
    <a:srgbClr val="CCFF99"/>
    <a:srgbClr val="E4F5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667" autoAdjust="0"/>
    <p:restoredTop sz="94660"/>
  </p:normalViewPr>
  <p:slideViewPr>
    <p:cSldViewPr snapToGrid="0">
      <p:cViewPr varScale="1">
        <p:scale>
          <a:sx n="65" d="100"/>
          <a:sy n="65" d="100"/>
        </p:scale>
        <p:origin x="55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  <a:endParaRPr lang="en-GB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6716-C0C7-4BDC-B7D8-BDE5FBAF0C1A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A56E7-4722-400E-B0A1-15EDD97FF7F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677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6716-C0C7-4BDC-B7D8-BDE5FBAF0C1A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A56E7-4722-400E-B0A1-15EDD97FF7F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582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6716-C0C7-4BDC-B7D8-BDE5FBAF0C1A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A56E7-4722-400E-B0A1-15EDD97FF7F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28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6716-C0C7-4BDC-B7D8-BDE5FBAF0C1A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A56E7-4722-400E-B0A1-15EDD97FF7F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769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6716-C0C7-4BDC-B7D8-BDE5FBAF0C1A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A56E7-4722-400E-B0A1-15EDD97FF7F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520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6716-C0C7-4BDC-B7D8-BDE5FBAF0C1A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A56E7-4722-400E-B0A1-15EDD97FF7F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045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6716-C0C7-4BDC-B7D8-BDE5FBAF0C1A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A56E7-4722-400E-B0A1-15EDD97FF7F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128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6716-C0C7-4BDC-B7D8-BDE5FBAF0C1A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A56E7-4722-400E-B0A1-15EDD97FF7F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124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6716-C0C7-4BDC-B7D8-BDE5FBAF0C1A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A56E7-4722-400E-B0A1-15EDD97FF7F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544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6716-C0C7-4BDC-B7D8-BDE5FBAF0C1A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A56E7-4722-400E-B0A1-15EDD97FF7F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266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  <a:endParaRPr lang="en-GB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6716-C0C7-4BDC-B7D8-BDE5FBAF0C1A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A56E7-4722-400E-B0A1-15EDD97FF7F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381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16716-C0C7-4BDC-B7D8-BDE5FBAF0C1A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A56E7-4722-400E-B0A1-15EDD97FF7F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210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F5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cshape18"/>
          <p:cNvSpPr>
            <a:spLocks noChangeArrowheads="1"/>
          </p:cNvSpPr>
          <p:nvPr/>
        </p:nvSpPr>
        <p:spPr bwMode="auto">
          <a:xfrm>
            <a:off x="79825" y="718339"/>
            <a:ext cx="5930828" cy="11701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docshape26"/>
          <p:cNvSpPr>
            <a:spLocks noChangeArrowheads="1"/>
          </p:cNvSpPr>
          <p:nvPr/>
        </p:nvSpPr>
        <p:spPr bwMode="auto">
          <a:xfrm>
            <a:off x="95110" y="2026466"/>
            <a:ext cx="5915543" cy="1481724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" name="docshape28"/>
          <p:cNvSpPr>
            <a:spLocks noChangeArrowheads="1"/>
          </p:cNvSpPr>
          <p:nvPr/>
        </p:nvSpPr>
        <p:spPr bwMode="auto">
          <a:xfrm>
            <a:off x="6087684" y="718339"/>
            <a:ext cx="6072581" cy="6036752"/>
          </a:xfrm>
          <a:prstGeom prst="rect">
            <a:avLst/>
          </a:prstGeom>
          <a:solidFill>
            <a:srgbClr val="6CAF0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7" name="docshape56"/>
          <p:cNvSpPr>
            <a:spLocks noChangeArrowheads="1"/>
          </p:cNvSpPr>
          <p:nvPr/>
        </p:nvSpPr>
        <p:spPr bwMode="auto">
          <a:xfrm>
            <a:off x="6182433" y="799986"/>
            <a:ext cx="5883259" cy="9928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>
                <a:solidFill>
                  <a:sysClr val="windowText" lastClr="000000"/>
                </a:solidFill>
              </a:rPr>
              <a:t>DEVELOPING DANISH VERSIONS OF THE 50 MTVS  </a:t>
            </a:r>
            <a:endParaRPr lang="da-DK" sz="1200" b="1" kern="0" dirty="0">
              <a:solidFill>
                <a:sysClr val="windowText" lastClr="000000"/>
              </a:solidFill>
            </a:endParaRPr>
          </a:p>
          <a:p>
            <a:pPr lvl="0" algn="ctr">
              <a:defRPr/>
            </a:pPr>
            <a:r>
              <a:rPr lang="en-US" sz="1200" b="1" kern="0" dirty="0">
                <a:solidFill>
                  <a:sysClr val="windowText" lastClr="000000"/>
                </a:solidFill>
              </a:rPr>
              <a:t>(From ATP-3.2.2.1)</a:t>
            </a:r>
            <a:br>
              <a:rPr lang="en-US" sz="1200" b="1" kern="0" dirty="0">
                <a:solidFill>
                  <a:sysClr val="windowText" lastClr="000000"/>
                </a:solidFill>
              </a:rPr>
            </a:br>
            <a:endParaRPr lang="en-US" sz="1200" b="1" kern="0" dirty="0">
              <a:solidFill>
                <a:sysClr val="windowText" lastClr="000000"/>
              </a:solidFill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100" b="1" kern="0" noProof="0" dirty="0">
                <a:solidFill>
                  <a:sysClr val="windowText" lastClr="000000"/>
                </a:solidFill>
                <a:ea typeface="Calibri" panose="020F0502020204030204" pitchFamily="34" charset="0"/>
              </a:rPr>
              <a:t>AIM: </a:t>
            </a:r>
            <a:r>
              <a:rPr lang="da-DK" sz="1100" b="1" kern="0" noProof="0" dirty="0" err="1">
                <a:solidFill>
                  <a:sysClr val="windowText" lastClr="000000"/>
                </a:solidFill>
                <a:ea typeface="Calibri" panose="020F0502020204030204" pitchFamily="34" charset="0"/>
              </a:rPr>
              <a:t>Ensure</a:t>
            </a:r>
            <a:r>
              <a:rPr lang="da-DK" sz="1100" b="1" kern="0" noProof="0" dirty="0">
                <a:solidFill>
                  <a:sysClr val="windowText" lastClr="000000"/>
                </a:solidFill>
                <a:ea typeface="Calibri" panose="020F0502020204030204" pitchFamily="34" charset="0"/>
              </a:rPr>
              <a:t> </a:t>
            </a:r>
            <a:r>
              <a:rPr lang="da-DK" sz="1100" b="1" kern="0" noProof="0" dirty="0" err="1">
                <a:solidFill>
                  <a:sysClr val="windowText" lastClr="000000"/>
                </a:solidFill>
                <a:ea typeface="Calibri" panose="020F0502020204030204" pitchFamily="34" charset="0"/>
              </a:rPr>
              <a:t>correct</a:t>
            </a:r>
            <a:r>
              <a:rPr lang="da-DK" sz="1100" b="1" kern="0" noProof="0" dirty="0">
                <a:solidFill>
                  <a:sysClr val="windowText" lastClr="000000"/>
                </a:solidFill>
                <a:ea typeface="Calibri" panose="020F0502020204030204" pitchFamily="34" charset="0"/>
              </a:rPr>
              <a:t> </a:t>
            </a:r>
            <a:r>
              <a:rPr lang="da-DK" sz="1100" b="1" kern="0" noProof="0" dirty="0" err="1">
                <a:solidFill>
                  <a:sysClr val="windowText" lastClr="000000"/>
                </a:solidFill>
                <a:ea typeface="Calibri" panose="020F0502020204030204" pitchFamily="34" charset="0"/>
              </a:rPr>
              <a:t>understanding</a:t>
            </a:r>
            <a:r>
              <a:rPr lang="da-DK" sz="1100" b="1" kern="0" noProof="0" dirty="0">
                <a:solidFill>
                  <a:sysClr val="windowText" lastClr="000000"/>
                </a:solidFill>
                <a:ea typeface="Calibri" panose="020F0502020204030204" pitchFamily="34" charset="0"/>
              </a:rPr>
              <a:t> of </a:t>
            </a:r>
            <a:r>
              <a:rPr lang="da-DK" sz="1100" b="1" kern="0" noProof="0" dirty="0" err="1">
                <a:solidFill>
                  <a:sysClr val="windowText" lastClr="000000"/>
                </a:solidFill>
                <a:ea typeface="Calibri" panose="020F0502020204030204" pitchFamily="34" charset="0"/>
              </a:rPr>
              <a:t>MTVs</a:t>
            </a:r>
            <a:r>
              <a:rPr lang="da-DK" sz="1100" b="1" kern="0" noProof="0" dirty="0">
                <a:solidFill>
                  <a:sysClr val="windowText" lastClr="000000"/>
                </a:solidFill>
                <a:ea typeface="Calibri" panose="020F0502020204030204" pitchFamily="34" charset="0"/>
              </a:rPr>
              <a:t> </a:t>
            </a:r>
            <a:r>
              <a:rPr lang="da-DK" sz="1100" b="1" kern="0" noProof="0" dirty="0" err="1">
                <a:solidFill>
                  <a:sysClr val="windowText" lastClr="000000"/>
                </a:solidFill>
                <a:ea typeface="Calibri" panose="020F0502020204030204" pitchFamily="34" charset="0"/>
              </a:rPr>
              <a:t>among</a:t>
            </a:r>
            <a:r>
              <a:rPr lang="da-DK" sz="1100" b="1" kern="0" noProof="0" dirty="0">
                <a:solidFill>
                  <a:sysClr val="windowText" lastClr="000000"/>
                </a:solidFill>
                <a:ea typeface="Calibri" panose="020F0502020204030204" pitchFamily="34" charset="0"/>
              </a:rPr>
              <a:t> all land military </a:t>
            </a:r>
            <a:r>
              <a:rPr lang="da-DK" sz="1100" b="1" kern="0" noProof="0" dirty="0" err="1">
                <a:solidFill>
                  <a:sysClr val="windowText" lastClr="000000"/>
                </a:solidFill>
                <a:ea typeface="Calibri" panose="020F0502020204030204" pitchFamily="34" charset="0"/>
              </a:rPr>
              <a:t>personnel</a:t>
            </a:r>
            <a:r>
              <a:rPr lang="da-DK" sz="1100" b="1" kern="0" noProof="0" dirty="0">
                <a:solidFill>
                  <a:sysClr val="windowText" lastClr="000000"/>
                </a:solidFill>
                <a:ea typeface="Calibri" panose="020F0502020204030204" pitchFamily="34" charset="0"/>
              </a:rPr>
              <a:t> in the </a:t>
            </a:r>
            <a:r>
              <a:rPr lang="da-DK" sz="1100" b="1" kern="0" noProof="0" dirty="0" err="1">
                <a:solidFill>
                  <a:sysClr val="windowText" lastClr="000000"/>
                </a:solidFill>
                <a:ea typeface="Calibri" panose="020F0502020204030204" pitchFamily="34" charset="0"/>
              </a:rPr>
              <a:t>context</a:t>
            </a:r>
            <a:r>
              <a:rPr lang="da-DK" sz="1100" b="1" kern="0" noProof="0" dirty="0">
                <a:solidFill>
                  <a:sysClr val="windowText" lastClr="000000"/>
                </a:solidFill>
                <a:ea typeface="Calibri" panose="020F0502020204030204" pitchFamily="34" charset="0"/>
              </a:rPr>
              <a:t> of </a:t>
            </a:r>
            <a:r>
              <a:rPr lang="da-DK" sz="1100" b="1" kern="0" dirty="0" err="1">
                <a:solidFill>
                  <a:sysClr val="windowText" lastClr="000000"/>
                </a:solidFill>
                <a:ea typeface="Calibri" panose="020F0502020204030204" pitchFamily="34" charset="0"/>
              </a:rPr>
              <a:t>tactical</a:t>
            </a:r>
            <a:r>
              <a:rPr lang="da-DK" sz="1100" b="1" kern="0" dirty="0">
                <a:solidFill>
                  <a:sysClr val="windowText" lastClr="000000"/>
                </a:solidFill>
                <a:ea typeface="Calibri" panose="020F0502020204030204" pitchFamily="34" charset="0"/>
              </a:rPr>
              <a:t> </a:t>
            </a:r>
            <a:r>
              <a:rPr lang="da-DK" sz="1100" b="1" kern="0" dirty="0" err="1">
                <a:solidFill>
                  <a:sysClr val="windowText" lastClr="000000"/>
                </a:solidFill>
                <a:ea typeface="Calibri" panose="020F0502020204030204" pitchFamily="34" charset="0"/>
              </a:rPr>
              <a:t>education</a:t>
            </a:r>
            <a:r>
              <a:rPr lang="da-DK" sz="1100" b="1" kern="0" dirty="0">
                <a:solidFill>
                  <a:sysClr val="windowText" lastClr="000000"/>
                </a:solidFill>
                <a:ea typeface="Calibri" panose="020F0502020204030204" pitchFamily="34" charset="0"/>
              </a:rPr>
              <a:t> </a:t>
            </a:r>
            <a:r>
              <a:rPr lang="da-DK" sz="1100" b="1" kern="0" dirty="0" err="1">
                <a:solidFill>
                  <a:sysClr val="windowText" lastClr="000000"/>
                </a:solidFill>
                <a:ea typeface="Calibri" panose="020F0502020204030204" pitchFamily="34" charset="0"/>
              </a:rPr>
              <a:t>delivered</a:t>
            </a:r>
            <a:r>
              <a:rPr lang="da-DK" sz="1100" b="1" kern="0" dirty="0">
                <a:solidFill>
                  <a:sysClr val="windowText" lastClr="000000"/>
                </a:solidFill>
                <a:ea typeface="Calibri" panose="020F0502020204030204" pitchFamily="34" charset="0"/>
              </a:rPr>
              <a:t> </a:t>
            </a:r>
            <a:r>
              <a:rPr lang="da-DK" sz="1100" b="1" kern="0" noProof="0" dirty="0" err="1">
                <a:solidFill>
                  <a:sysClr val="windowText" lastClr="000000"/>
                </a:solidFill>
                <a:ea typeface="Calibri" panose="020F0502020204030204" pitchFamily="34" charset="0"/>
              </a:rPr>
              <a:t>mainly</a:t>
            </a:r>
            <a:r>
              <a:rPr lang="da-DK" sz="1100" b="1" kern="0" noProof="0" dirty="0">
                <a:solidFill>
                  <a:sysClr val="windowText" lastClr="000000"/>
                </a:solidFill>
                <a:ea typeface="Calibri" panose="020F0502020204030204" pitchFamily="34" charset="0"/>
              </a:rPr>
              <a:t> in the Danish </a:t>
            </a:r>
            <a:r>
              <a:rPr lang="da-DK" sz="1100" b="1" kern="0" noProof="0" dirty="0" err="1">
                <a:solidFill>
                  <a:sysClr val="windowText" lastClr="000000"/>
                </a:solidFill>
                <a:ea typeface="Calibri" panose="020F0502020204030204" pitchFamily="34" charset="0"/>
              </a:rPr>
              <a:t>language</a:t>
            </a:r>
            <a:br>
              <a:rPr lang="da-DK" sz="1100" b="1" kern="0" dirty="0">
                <a:solidFill>
                  <a:sysClr val="windowText" lastClr="000000"/>
                </a:solidFill>
                <a:ea typeface="Calibri" panose="020F0502020204030204" pitchFamily="34" charset="0"/>
              </a:rPr>
            </a:b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 panose="020F0502020204030204" pitchFamily="34" charset="0"/>
              </a:rPr>
              <a:t> </a:t>
            </a:r>
            <a:endParaRPr kumimoji="0" lang="da-DK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Calibri" panose="020F0502020204030204" pitchFamily="34" charset="0"/>
            </a:endParaRPr>
          </a:p>
        </p:txBody>
      </p:sp>
      <p:sp>
        <p:nvSpPr>
          <p:cNvPr id="18" name="docshape63"/>
          <p:cNvSpPr>
            <a:spLocks/>
          </p:cNvSpPr>
          <p:nvPr/>
        </p:nvSpPr>
        <p:spPr bwMode="auto">
          <a:xfrm>
            <a:off x="79825" y="102909"/>
            <a:ext cx="12015719" cy="530362"/>
          </a:xfrm>
          <a:custGeom>
            <a:avLst/>
            <a:gdLst>
              <a:gd name="T0" fmla="+- 0 11086 226"/>
              <a:gd name="T1" fmla="*/ T0 w 11031"/>
              <a:gd name="T2" fmla="+- 0 192 192"/>
              <a:gd name="T3" fmla="*/ 192 h 1018"/>
              <a:gd name="T4" fmla="+- 0 395 226"/>
              <a:gd name="T5" fmla="*/ T4 w 11031"/>
              <a:gd name="T6" fmla="+- 0 192 192"/>
              <a:gd name="T7" fmla="*/ 192 h 1018"/>
              <a:gd name="T8" fmla="+- 0 329 226"/>
              <a:gd name="T9" fmla="*/ T8 w 11031"/>
              <a:gd name="T10" fmla="+- 0 205 192"/>
              <a:gd name="T11" fmla="*/ 205 h 1018"/>
              <a:gd name="T12" fmla="+- 0 275 226"/>
              <a:gd name="T13" fmla="*/ T12 w 11031"/>
              <a:gd name="T14" fmla="+- 0 242 192"/>
              <a:gd name="T15" fmla="*/ 242 h 1018"/>
              <a:gd name="T16" fmla="+- 0 239 226"/>
              <a:gd name="T17" fmla="*/ T16 w 11031"/>
              <a:gd name="T18" fmla="+- 0 296 192"/>
              <a:gd name="T19" fmla="*/ 296 h 1018"/>
              <a:gd name="T20" fmla="+- 0 226 226"/>
              <a:gd name="T21" fmla="*/ T20 w 11031"/>
              <a:gd name="T22" fmla="+- 0 362 192"/>
              <a:gd name="T23" fmla="*/ 362 h 1018"/>
              <a:gd name="T24" fmla="+- 0 226 226"/>
              <a:gd name="T25" fmla="*/ T24 w 11031"/>
              <a:gd name="T26" fmla="+- 0 1040 192"/>
              <a:gd name="T27" fmla="*/ 1040 h 1018"/>
              <a:gd name="T28" fmla="+- 0 239 226"/>
              <a:gd name="T29" fmla="*/ T28 w 11031"/>
              <a:gd name="T30" fmla="+- 0 1106 192"/>
              <a:gd name="T31" fmla="*/ 1106 h 1018"/>
              <a:gd name="T32" fmla="+- 0 275 226"/>
              <a:gd name="T33" fmla="*/ T32 w 11031"/>
              <a:gd name="T34" fmla="+- 0 1160 192"/>
              <a:gd name="T35" fmla="*/ 1160 h 1018"/>
              <a:gd name="T36" fmla="+- 0 329 226"/>
              <a:gd name="T37" fmla="*/ T36 w 11031"/>
              <a:gd name="T38" fmla="+- 0 1196 192"/>
              <a:gd name="T39" fmla="*/ 1196 h 1018"/>
              <a:gd name="T40" fmla="+- 0 395 226"/>
              <a:gd name="T41" fmla="*/ T40 w 11031"/>
              <a:gd name="T42" fmla="+- 0 1210 192"/>
              <a:gd name="T43" fmla="*/ 1210 h 1018"/>
              <a:gd name="T44" fmla="+- 0 11086 226"/>
              <a:gd name="T45" fmla="*/ T44 w 11031"/>
              <a:gd name="T46" fmla="+- 0 1210 192"/>
              <a:gd name="T47" fmla="*/ 1210 h 1018"/>
              <a:gd name="T48" fmla="+- 0 11152 226"/>
              <a:gd name="T49" fmla="*/ T48 w 11031"/>
              <a:gd name="T50" fmla="+- 0 1196 192"/>
              <a:gd name="T51" fmla="*/ 1196 h 1018"/>
              <a:gd name="T52" fmla="+- 0 11206 226"/>
              <a:gd name="T53" fmla="*/ T52 w 11031"/>
              <a:gd name="T54" fmla="+- 0 1160 192"/>
              <a:gd name="T55" fmla="*/ 1160 h 1018"/>
              <a:gd name="T56" fmla="+- 0 11243 226"/>
              <a:gd name="T57" fmla="*/ T56 w 11031"/>
              <a:gd name="T58" fmla="+- 0 1106 192"/>
              <a:gd name="T59" fmla="*/ 1106 h 1018"/>
              <a:gd name="T60" fmla="+- 0 11256 226"/>
              <a:gd name="T61" fmla="*/ T60 w 11031"/>
              <a:gd name="T62" fmla="+- 0 1040 192"/>
              <a:gd name="T63" fmla="*/ 1040 h 1018"/>
              <a:gd name="T64" fmla="+- 0 11256 226"/>
              <a:gd name="T65" fmla="*/ T64 w 11031"/>
              <a:gd name="T66" fmla="+- 0 362 192"/>
              <a:gd name="T67" fmla="*/ 362 h 1018"/>
              <a:gd name="T68" fmla="+- 0 11243 226"/>
              <a:gd name="T69" fmla="*/ T68 w 11031"/>
              <a:gd name="T70" fmla="+- 0 296 192"/>
              <a:gd name="T71" fmla="*/ 296 h 1018"/>
              <a:gd name="T72" fmla="+- 0 11206 226"/>
              <a:gd name="T73" fmla="*/ T72 w 11031"/>
              <a:gd name="T74" fmla="+- 0 242 192"/>
              <a:gd name="T75" fmla="*/ 242 h 1018"/>
              <a:gd name="T76" fmla="+- 0 11152 226"/>
              <a:gd name="T77" fmla="*/ T76 w 11031"/>
              <a:gd name="T78" fmla="+- 0 205 192"/>
              <a:gd name="T79" fmla="*/ 205 h 1018"/>
              <a:gd name="T80" fmla="+- 0 11086 226"/>
              <a:gd name="T81" fmla="*/ T80 w 11031"/>
              <a:gd name="T82" fmla="+- 0 192 192"/>
              <a:gd name="T83" fmla="*/ 192 h 1018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11031" h="1018">
                <a:moveTo>
                  <a:pt x="10860" y="0"/>
                </a:moveTo>
                <a:lnTo>
                  <a:pt x="169" y="0"/>
                </a:lnTo>
                <a:lnTo>
                  <a:pt x="103" y="13"/>
                </a:lnTo>
                <a:lnTo>
                  <a:pt x="49" y="50"/>
                </a:lnTo>
                <a:lnTo>
                  <a:pt x="13" y="104"/>
                </a:lnTo>
                <a:lnTo>
                  <a:pt x="0" y="170"/>
                </a:lnTo>
                <a:lnTo>
                  <a:pt x="0" y="848"/>
                </a:lnTo>
                <a:lnTo>
                  <a:pt x="13" y="914"/>
                </a:lnTo>
                <a:lnTo>
                  <a:pt x="49" y="968"/>
                </a:lnTo>
                <a:lnTo>
                  <a:pt x="103" y="1004"/>
                </a:lnTo>
                <a:lnTo>
                  <a:pt x="169" y="1018"/>
                </a:lnTo>
                <a:lnTo>
                  <a:pt x="10860" y="1018"/>
                </a:lnTo>
                <a:lnTo>
                  <a:pt x="10926" y="1004"/>
                </a:lnTo>
                <a:lnTo>
                  <a:pt x="10980" y="968"/>
                </a:lnTo>
                <a:lnTo>
                  <a:pt x="11017" y="914"/>
                </a:lnTo>
                <a:lnTo>
                  <a:pt x="11030" y="848"/>
                </a:lnTo>
                <a:lnTo>
                  <a:pt x="11030" y="170"/>
                </a:lnTo>
                <a:lnTo>
                  <a:pt x="11017" y="104"/>
                </a:lnTo>
                <a:lnTo>
                  <a:pt x="10980" y="50"/>
                </a:lnTo>
                <a:lnTo>
                  <a:pt x="10926" y="13"/>
                </a:lnTo>
                <a:lnTo>
                  <a:pt x="10860" y="0"/>
                </a:lnTo>
                <a:close/>
              </a:path>
            </a:pathLst>
          </a:custGeom>
          <a:solidFill>
            <a:srgbClr val="9BBB5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/>
            <a:r>
              <a:rPr lang="en-US" sz="2000" b="1" kern="0" dirty="0">
                <a:solidFill>
                  <a:sysClr val="windowText" lastClr="000000"/>
                </a:solidFill>
                <a:ea typeface="Calibri" panose="020F0502020204030204" pitchFamily="34" charset="0"/>
              </a:rPr>
              <a:t>Developing Terminology in Countries without Professional Terminologists</a:t>
            </a:r>
            <a:endParaRPr lang="da-DK" sz="2000" b="1" kern="0" dirty="0">
              <a:solidFill>
                <a:sysClr val="windowText" lastClr="000000"/>
              </a:solidFill>
              <a:ea typeface="Calibri" panose="020F0502020204030204" pitchFamily="34" charset="0"/>
            </a:endParaRPr>
          </a:p>
        </p:txBody>
      </p:sp>
      <p:sp>
        <p:nvSpPr>
          <p:cNvPr id="21" name="docshape68"/>
          <p:cNvSpPr>
            <a:spLocks/>
          </p:cNvSpPr>
          <p:nvPr/>
        </p:nvSpPr>
        <p:spPr bwMode="auto">
          <a:xfrm>
            <a:off x="1474738" y="2297860"/>
            <a:ext cx="1434069" cy="1028693"/>
          </a:xfrm>
          <a:custGeom>
            <a:avLst/>
            <a:gdLst>
              <a:gd name="T0" fmla="+- 0 3603 365"/>
              <a:gd name="T1" fmla="*/ T0 w 3322"/>
              <a:gd name="T2" fmla="+- 0 7147 7147"/>
              <a:gd name="T3" fmla="*/ 7147 h 831"/>
              <a:gd name="T4" fmla="+- 0 448 365"/>
              <a:gd name="T5" fmla="*/ T4 w 3322"/>
              <a:gd name="T6" fmla="+- 0 7147 7147"/>
              <a:gd name="T7" fmla="*/ 7147 h 831"/>
              <a:gd name="T8" fmla="+- 0 416 365"/>
              <a:gd name="T9" fmla="*/ T8 w 3322"/>
              <a:gd name="T10" fmla="+- 0 7154 7147"/>
              <a:gd name="T11" fmla="*/ 7154 h 831"/>
              <a:gd name="T12" fmla="+- 0 389 365"/>
              <a:gd name="T13" fmla="*/ T12 w 3322"/>
              <a:gd name="T14" fmla="+- 0 7172 7147"/>
              <a:gd name="T15" fmla="*/ 7172 h 831"/>
              <a:gd name="T16" fmla="+- 0 371 365"/>
              <a:gd name="T17" fmla="*/ T16 w 3322"/>
              <a:gd name="T18" fmla="+- 0 7198 7147"/>
              <a:gd name="T19" fmla="*/ 7198 h 831"/>
              <a:gd name="T20" fmla="+- 0 365 365"/>
              <a:gd name="T21" fmla="*/ T20 w 3322"/>
              <a:gd name="T22" fmla="+- 0 7230 7147"/>
              <a:gd name="T23" fmla="*/ 7230 h 831"/>
              <a:gd name="T24" fmla="+- 0 365 365"/>
              <a:gd name="T25" fmla="*/ T24 w 3322"/>
              <a:gd name="T26" fmla="+- 0 7895 7147"/>
              <a:gd name="T27" fmla="*/ 7895 h 831"/>
              <a:gd name="T28" fmla="+- 0 371 365"/>
              <a:gd name="T29" fmla="*/ T28 w 3322"/>
              <a:gd name="T30" fmla="+- 0 7927 7147"/>
              <a:gd name="T31" fmla="*/ 7927 h 831"/>
              <a:gd name="T32" fmla="+- 0 389 365"/>
              <a:gd name="T33" fmla="*/ T32 w 3322"/>
              <a:gd name="T34" fmla="+- 0 7953 7147"/>
              <a:gd name="T35" fmla="*/ 7953 h 831"/>
              <a:gd name="T36" fmla="+- 0 416 365"/>
              <a:gd name="T37" fmla="*/ T36 w 3322"/>
              <a:gd name="T38" fmla="+- 0 7971 7147"/>
              <a:gd name="T39" fmla="*/ 7971 h 831"/>
              <a:gd name="T40" fmla="+- 0 448 365"/>
              <a:gd name="T41" fmla="*/ T40 w 3322"/>
              <a:gd name="T42" fmla="+- 0 7978 7147"/>
              <a:gd name="T43" fmla="*/ 7978 h 831"/>
              <a:gd name="T44" fmla="+- 0 3603 365"/>
              <a:gd name="T45" fmla="*/ T44 w 3322"/>
              <a:gd name="T46" fmla="+- 0 7978 7147"/>
              <a:gd name="T47" fmla="*/ 7978 h 831"/>
              <a:gd name="T48" fmla="+- 0 3636 365"/>
              <a:gd name="T49" fmla="*/ T48 w 3322"/>
              <a:gd name="T50" fmla="+- 0 7971 7147"/>
              <a:gd name="T51" fmla="*/ 7971 h 831"/>
              <a:gd name="T52" fmla="+- 0 3662 365"/>
              <a:gd name="T53" fmla="*/ T52 w 3322"/>
              <a:gd name="T54" fmla="+- 0 7953 7147"/>
              <a:gd name="T55" fmla="*/ 7953 h 831"/>
              <a:gd name="T56" fmla="+- 0 3680 365"/>
              <a:gd name="T57" fmla="*/ T56 w 3322"/>
              <a:gd name="T58" fmla="+- 0 7927 7147"/>
              <a:gd name="T59" fmla="*/ 7927 h 831"/>
              <a:gd name="T60" fmla="+- 0 3686 365"/>
              <a:gd name="T61" fmla="*/ T60 w 3322"/>
              <a:gd name="T62" fmla="+- 0 7895 7147"/>
              <a:gd name="T63" fmla="*/ 7895 h 831"/>
              <a:gd name="T64" fmla="+- 0 3686 365"/>
              <a:gd name="T65" fmla="*/ T64 w 3322"/>
              <a:gd name="T66" fmla="+- 0 7230 7147"/>
              <a:gd name="T67" fmla="*/ 7230 h 831"/>
              <a:gd name="T68" fmla="+- 0 3680 365"/>
              <a:gd name="T69" fmla="*/ T68 w 3322"/>
              <a:gd name="T70" fmla="+- 0 7198 7147"/>
              <a:gd name="T71" fmla="*/ 7198 h 831"/>
              <a:gd name="T72" fmla="+- 0 3662 365"/>
              <a:gd name="T73" fmla="*/ T72 w 3322"/>
              <a:gd name="T74" fmla="+- 0 7172 7147"/>
              <a:gd name="T75" fmla="*/ 7172 h 831"/>
              <a:gd name="T76" fmla="+- 0 3636 365"/>
              <a:gd name="T77" fmla="*/ T76 w 3322"/>
              <a:gd name="T78" fmla="+- 0 7154 7147"/>
              <a:gd name="T79" fmla="*/ 7154 h 831"/>
              <a:gd name="T80" fmla="+- 0 3603 365"/>
              <a:gd name="T81" fmla="*/ T80 w 3322"/>
              <a:gd name="T82" fmla="+- 0 7147 7147"/>
              <a:gd name="T83" fmla="*/ 7147 h 83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322" h="831">
                <a:moveTo>
                  <a:pt x="3238" y="0"/>
                </a:moveTo>
                <a:lnTo>
                  <a:pt x="83" y="0"/>
                </a:lnTo>
                <a:lnTo>
                  <a:pt x="51" y="7"/>
                </a:lnTo>
                <a:lnTo>
                  <a:pt x="24" y="25"/>
                </a:lnTo>
                <a:lnTo>
                  <a:pt x="6" y="51"/>
                </a:lnTo>
                <a:lnTo>
                  <a:pt x="0" y="83"/>
                </a:lnTo>
                <a:lnTo>
                  <a:pt x="0" y="748"/>
                </a:lnTo>
                <a:lnTo>
                  <a:pt x="6" y="780"/>
                </a:lnTo>
                <a:lnTo>
                  <a:pt x="24" y="806"/>
                </a:lnTo>
                <a:lnTo>
                  <a:pt x="51" y="824"/>
                </a:lnTo>
                <a:lnTo>
                  <a:pt x="83" y="831"/>
                </a:lnTo>
                <a:lnTo>
                  <a:pt x="3238" y="831"/>
                </a:lnTo>
                <a:lnTo>
                  <a:pt x="3271" y="824"/>
                </a:lnTo>
                <a:lnTo>
                  <a:pt x="3297" y="806"/>
                </a:lnTo>
                <a:lnTo>
                  <a:pt x="3315" y="780"/>
                </a:lnTo>
                <a:lnTo>
                  <a:pt x="3321" y="748"/>
                </a:lnTo>
                <a:lnTo>
                  <a:pt x="3321" y="83"/>
                </a:lnTo>
                <a:lnTo>
                  <a:pt x="3315" y="51"/>
                </a:lnTo>
                <a:lnTo>
                  <a:pt x="3297" y="25"/>
                </a:lnTo>
                <a:lnTo>
                  <a:pt x="3271" y="7"/>
                </a:lnTo>
                <a:lnTo>
                  <a:pt x="3238" y="0"/>
                </a:lnTo>
                <a:close/>
              </a:path>
            </a:pathLst>
          </a:custGeom>
          <a:solidFill>
            <a:srgbClr val="6CAF0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216000" tIns="45720" rIns="108000" bIns="45720" anchor="ctr" anchorCtr="0" upright="1">
            <a:noAutofit/>
          </a:bodyPr>
          <a:lstStyle/>
          <a:p>
            <a:pPr algn="ctr"/>
            <a:r>
              <a:rPr lang="da-DK" sz="1100" b="1" kern="0" dirty="0">
                <a:solidFill>
                  <a:schemeClr val="bg1"/>
                </a:solidFill>
              </a:rPr>
              <a:t>LD INVITED TO HOLD MTV WORKSHOP FOR DNK LAND WARFARE CENTRE (LWC)</a:t>
            </a:r>
          </a:p>
        </p:txBody>
      </p:sp>
      <p:sp>
        <p:nvSpPr>
          <p:cNvPr id="27" name="docshape76"/>
          <p:cNvSpPr>
            <a:spLocks/>
          </p:cNvSpPr>
          <p:nvPr/>
        </p:nvSpPr>
        <p:spPr bwMode="auto">
          <a:xfrm>
            <a:off x="144234" y="2293349"/>
            <a:ext cx="1263942" cy="1047589"/>
          </a:xfrm>
          <a:custGeom>
            <a:avLst/>
            <a:gdLst>
              <a:gd name="T0" fmla="+- 0 7391 4152"/>
              <a:gd name="T1" fmla="*/ T0 w 3322"/>
              <a:gd name="T2" fmla="+- 0 7147 7147"/>
              <a:gd name="T3" fmla="*/ 7147 h 831"/>
              <a:gd name="T4" fmla="+- 0 4235 4152"/>
              <a:gd name="T5" fmla="*/ T4 w 3322"/>
              <a:gd name="T6" fmla="+- 0 7147 7147"/>
              <a:gd name="T7" fmla="*/ 7147 h 831"/>
              <a:gd name="T8" fmla="+- 0 4203 4152"/>
              <a:gd name="T9" fmla="*/ T8 w 3322"/>
              <a:gd name="T10" fmla="+- 0 7154 7147"/>
              <a:gd name="T11" fmla="*/ 7154 h 831"/>
              <a:gd name="T12" fmla="+- 0 4176 4152"/>
              <a:gd name="T13" fmla="*/ T12 w 3322"/>
              <a:gd name="T14" fmla="+- 0 7172 7147"/>
              <a:gd name="T15" fmla="*/ 7172 h 831"/>
              <a:gd name="T16" fmla="+- 0 4159 4152"/>
              <a:gd name="T17" fmla="*/ T16 w 3322"/>
              <a:gd name="T18" fmla="+- 0 7198 7147"/>
              <a:gd name="T19" fmla="*/ 7198 h 831"/>
              <a:gd name="T20" fmla="+- 0 4152 4152"/>
              <a:gd name="T21" fmla="*/ T20 w 3322"/>
              <a:gd name="T22" fmla="+- 0 7230 7147"/>
              <a:gd name="T23" fmla="*/ 7230 h 831"/>
              <a:gd name="T24" fmla="+- 0 4152 4152"/>
              <a:gd name="T25" fmla="*/ T24 w 3322"/>
              <a:gd name="T26" fmla="+- 0 7895 7147"/>
              <a:gd name="T27" fmla="*/ 7895 h 831"/>
              <a:gd name="T28" fmla="+- 0 4159 4152"/>
              <a:gd name="T29" fmla="*/ T28 w 3322"/>
              <a:gd name="T30" fmla="+- 0 7927 7147"/>
              <a:gd name="T31" fmla="*/ 7927 h 831"/>
              <a:gd name="T32" fmla="+- 0 4176 4152"/>
              <a:gd name="T33" fmla="*/ T32 w 3322"/>
              <a:gd name="T34" fmla="+- 0 7953 7147"/>
              <a:gd name="T35" fmla="*/ 7953 h 831"/>
              <a:gd name="T36" fmla="+- 0 4203 4152"/>
              <a:gd name="T37" fmla="*/ T36 w 3322"/>
              <a:gd name="T38" fmla="+- 0 7971 7147"/>
              <a:gd name="T39" fmla="*/ 7971 h 831"/>
              <a:gd name="T40" fmla="+- 0 4235 4152"/>
              <a:gd name="T41" fmla="*/ T40 w 3322"/>
              <a:gd name="T42" fmla="+- 0 7978 7147"/>
              <a:gd name="T43" fmla="*/ 7978 h 831"/>
              <a:gd name="T44" fmla="+- 0 7391 4152"/>
              <a:gd name="T45" fmla="*/ T44 w 3322"/>
              <a:gd name="T46" fmla="+- 0 7978 7147"/>
              <a:gd name="T47" fmla="*/ 7978 h 831"/>
              <a:gd name="T48" fmla="+- 0 7423 4152"/>
              <a:gd name="T49" fmla="*/ T48 w 3322"/>
              <a:gd name="T50" fmla="+- 0 7971 7147"/>
              <a:gd name="T51" fmla="*/ 7971 h 831"/>
              <a:gd name="T52" fmla="+- 0 7449 4152"/>
              <a:gd name="T53" fmla="*/ T52 w 3322"/>
              <a:gd name="T54" fmla="+- 0 7953 7147"/>
              <a:gd name="T55" fmla="*/ 7953 h 831"/>
              <a:gd name="T56" fmla="+- 0 7467 4152"/>
              <a:gd name="T57" fmla="*/ T56 w 3322"/>
              <a:gd name="T58" fmla="+- 0 7927 7147"/>
              <a:gd name="T59" fmla="*/ 7927 h 831"/>
              <a:gd name="T60" fmla="+- 0 7474 4152"/>
              <a:gd name="T61" fmla="*/ T60 w 3322"/>
              <a:gd name="T62" fmla="+- 0 7895 7147"/>
              <a:gd name="T63" fmla="*/ 7895 h 831"/>
              <a:gd name="T64" fmla="+- 0 7474 4152"/>
              <a:gd name="T65" fmla="*/ T64 w 3322"/>
              <a:gd name="T66" fmla="+- 0 7230 7147"/>
              <a:gd name="T67" fmla="*/ 7230 h 831"/>
              <a:gd name="T68" fmla="+- 0 7467 4152"/>
              <a:gd name="T69" fmla="*/ T68 w 3322"/>
              <a:gd name="T70" fmla="+- 0 7198 7147"/>
              <a:gd name="T71" fmla="*/ 7198 h 831"/>
              <a:gd name="T72" fmla="+- 0 7449 4152"/>
              <a:gd name="T73" fmla="*/ T72 w 3322"/>
              <a:gd name="T74" fmla="+- 0 7172 7147"/>
              <a:gd name="T75" fmla="*/ 7172 h 831"/>
              <a:gd name="T76" fmla="+- 0 7423 4152"/>
              <a:gd name="T77" fmla="*/ T76 w 3322"/>
              <a:gd name="T78" fmla="+- 0 7154 7147"/>
              <a:gd name="T79" fmla="*/ 7154 h 831"/>
              <a:gd name="T80" fmla="+- 0 7391 4152"/>
              <a:gd name="T81" fmla="*/ T80 w 3322"/>
              <a:gd name="T82" fmla="+- 0 7147 7147"/>
              <a:gd name="T83" fmla="*/ 7147 h 83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322" h="831">
                <a:moveTo>
                  <a:pt x="3239" y="0"/>
                </a:moveTo>
                <a:lnTo>
                  <a:pt x="83" y="0"/>
                </a:lnTo>
                <a:lnTo>
                  <a:pt x="51" y="7"/>
                </a:lnTo>
                <a:lnTo>
                  <a:pt x="24" y="25"/>
                </a:lnTo>
                <a:lnTo>
                  <a:pt x="7" y="51"/>
                </a:lnTo>
                <a:lnTo>
                  <a:pt x="0" y="83"/>
                </a:lnTo>
                <a:lnTo>
                  <a:pt x="0" y="748"/>
                </a:lnTo>
                <a:lnTo>
                  <a:pt x="7" y="780"/>
                </a:lnTo>
                <a:lnTo>
                  <a:pt x="24" y="806"/>
                </a:lnTo>
                <a:lnTo>
                  <a:pt x="51" y="824"/>
                </a:lnTo>
                <a:lnTo>
                  <a:pt x="83" y="831"/>
                </a:lnTo>
                <a:lnTo>
                  <a:pt x="3239" y="831"/>
                </a:lnTo>
                <a:lnTo>
                  <a:pt x="3271" y="824"/>
                </a:lnTo>
                <a:lnTo>
                  <a:pt x="3297" y="806"/>
                </a:lnTo>
                <a:lnTo>
                  <a:pt x="3315" y="780"/>
                </a:lnTo>
                <a:lnTo>
                  <a:pt x="3322" y="748"/>
                </a:lnTo>
                <a:lnTo>
                  <a:pt x="3322" y="83"/>
                </a:lnTo>
                <a:lnTo>
                  <a:pt x="3315" y="51"/>
                </a:lnTo>
                <a:lnTo>
                  <a:pt x="3297" y="25"/>
                </a:lnTo>
                <a:lnTo>
                  <a:pt x="3271" y="7"/>
                </a:lnTo>
                <a:lnTo>
                  <a:pt x="3239" y="0"/>
                </a:lnTo>
                <a:close/>
              </a:path>
            </a:pathLst>
          </a:custGeom>
          <a:solidFill>
            <a:srgbClr val="6CAF0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216000" tIns="45720" rIns="108000" bIns="45720" anchor="ctr" anchorCtr="0" upright="1">
            <a:noAutofit/>
          </a:bodyPr>
          <a:lstStyle/>
          <a:p>
            <a:pPr algn="ctr"/>
            <a:r>
              <a:rPr lang="da-DK" sz="1100" b="1" kern="0" dirty="0">
                <a:solidFill>
                  <a:schemeClr val="bg1"/>
                </a:solidFill>
              </a:rPr>
              <a:t>LANGUAGE DEPT  (LD) DEVELOPS STRUCTURED GUIDE TO MTVS  </a:t>
            </a:r>
          </a:p>
        </p:txBody>
      </p:sp>
      <p:sp>
        <p:nvSpPr>
          <p:cNvPr id="33" name="docshape84"/>
          <p:cNvSpPr>
            <a:spLocks/>
          </p:cNvSpPr>
          <p:nvPr/>
        </p:nvSpPr>
        <p:spPr bwMode="auto">
          <a:xfrm>
            <a:off x="2993659" y="2293349"/>
            <a:ext cx="1434069" cy="1028691"/>
          </a:xfrm>
          <a:custGeom>
            <a:avLst/>
            <a:gdLst>
              <a:gd name="T0" fmla="+- 0 11178 7939"/>
              <a:gd name="T1" fmla="*/ T0 w 3322"/>
              <a:gd name="T2" fmla="+- 0 7147 7147"/>
              <a:gd name="T3" fmla="*/ 7147 h 831"/>
              <a:gd name="T4" fmla="+- 0 8022 7939"/>
              <a:gd name="T5" fmla="*/ T4 w 3322"/>
              <a:gd name="T6" fmla="+- 0 7147 7147"/>
              <a:gd name="T7" fmla="*/ 7147 h 831"/>
              <a:gd name="T8" fmla="+- 0 7990 7939"/>
              <a:gd name="T9" fmla="*/ T8 w 3322"/>
              <a:gd name="T10" fmla="+- 0 7154 7147"/>
              <a:gd name="T11" fmla="*/ 7154 h 831"/>
              <a:gd name="T12" fmla="+- 0 7964 7939"/>
              <a:gd name="T13" fmla="*/ T12 w 3322"/>
              <a:gd name="T14" fmla="+- 0 7172 7147"/>
              <a:gd name="T15" fmla="*/ 7172 h 831"/>
              <a:gd name="T16" fmla="+- 0 7946 7939"/>
              <a:gd name="T17" fmla="*/ T16 w 3322"/>
              <a:gd name="T18" fmla="+- 0 7198 7147"/>
              <a:gd name="T19" fmla="*/ 7198 h 831"/>
              <a:gd name="T20" fmla="+- 0 7939 7939"/>
              <a:gd name="T21" fmla="*/ T20 w 3322"/>
              <a:gd name="T22" fmla="+- 0 7230 7147"/>
              <a:gd name="T23" fmla="*/ 7230 h 831"/>
              <a:gd name="T24" fmla="+- 0 7939 7939"/>
              <a:gd name="T25" fmla="*/ T24 w 3322"/>
              <a:gd name="T26" fmla="+- 0 7895 7147"/>
              <a:gd name="T27" fmla="*/ 7895 h 831"/>
              <a:gd name="T28" fmla="+- 0 7946 7939"/>
              <a:gd name="T29" fmla="*/ T28 w 3322"/>
              <a:gd name="T30" fmla="+- 0 7927 7147"/>
              <a:gd name="T31" fmla="*/ 7927 h 831"/>
              <a:gd name="T32" fmla="+- 0 7964 7939"/>
              <a:gd name="T33" fmla="*/ T32 w 3322"/>
              <a:gd name="T34" fmla="+- 0 7953 7147"/>
              <a:gd name="T35" fmla="*/ 7953 h 831"/>
              <a:gd name="T36" fmla="+- 0 7990 7939"/>
              <a:gd name="T37" fmla="*/ T36 w 3322"/>
              <a:gd name="T38" fmla="+- 0 7971 7147"/>
              <a:gd name="T39" fmla="*/ 7971 h 831"/>
              <a:gd name="T40" fmla="+- 0 8022 7939"/>
              <a:gd name="T41" fmla="*/ T40 w 3322"/>
              <a:gd name="T42" fmla="+- 0 7978 7147"/>
              <a:gd name="T43" fmla="*/ 7978 h 831"/>
              <a:gd name="T44" fmla="+- 0 11178 7939"/>
              <a:gd name="T45" fmla="*/ T44 w 3322"/>
              <a:gd name="T46" fmla="+- 0 7978 7147"/>
              <a:gd name="T47" fmla="*/ 7978 h 831"/>
              <a:gd name="T48" fmla="+- 0 11210 7939"/>
              <a:gd name="T49" fmla="*/ T48 w 3322"/>
              <a:gd name="T50" fmla="+- 0 7971 7147"/>
              <a:gd name="T51" fmla="*/ 7971 h 831"/>
              <a:gd name="T52" fmla="+- 0 11236 7939"/>
              <a:gd name="T53" fmla="*/ T52 w 3322"/>
              <a:gd name="T54" fmla="+- 0 7953 7147"/>
              <a:gd name="T55" fmla="*/ 7953 h 831"/>
              <a:gd name="T56" fmla="+- 0 11254 7939"/>
              <a:gd name="T57" fmla="*/ T56 w 3322"/>
              <a:gd name="T58" fmla="+- 0 7927 7147"/>
              <a:gd name="T59" fmla="*/ 7927 h 831"/>
              <a:gd name="T60" fmla="+- 0 11261 7939"/>
              <a:gd name="T61" fmla="*/ T60 w 3322"/>
              <a:gd name="T62" fmla="+- 0 7895 7147"/>
              <a:gd name="T63" fmla="*/ 7895 h 831"/>
              <a:gd name="T64" fmla="+- 0 11261 7939"/>
              <a:gd name="T65" fmla="*/ T64 w 3322"/>
              <a:gd name="T66" fmla="+- 0 7230 7147"/>
              <a:gd name="T67" fmla="*/ 7230 h 831"/>
              <a:gd name="T68" fmla="+- 0 11254 7939"/>
              <a:gd name="T69" fmla="*/ T68 w 3322"/>
              <a:gd name="T70" fmla="+- 0 7198 7147"/>
              <a:gd name="T71" fmla="*/ 7198 h 831"/>
              <a:gd name="T72" fmla="+- 0 11236 7939"/>
              <a:gd name="T73" fmla="*/ T72 w 3322"/>
              <a:gd name="T74" fmla="+- 0 7172 7147"/>
              <a:gd name="T75" fmla="*/ 7172 h 831"/>
              <a:gd name="T76" fmla="+- 0 11210 7939"/>
              <a:gd name="T77" fmla="*/ T76 w 3322"/>
              <a:gd name="T78" fmla="+- 0 7154 7147"/>
              <a:gd name="T79" fmla="*/ 7154 h 831"/>
              <a:gd name="T80" fmla="+- 0 11178 7939"/>
              <a:gd name="T81" fmla="*/ T80 w 3322"/>
              <a:gd name="T82" fmla="+- 0 7147 7147"/>
              <a:gd name="T83" fmla="*/ 7147 h 83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322" h="831">
                <a:moveTo>
                  <a:pt x="3239" y="0"/>
                </a:moveTo>
                <a:lnTo>
                  <a:pt x="83" y="0"/>
                </a:lnTo>
                <a:lnTo>
                  <a:pt x="51" y="7"/>
                </a:lnTo>
                <a:lnTo>
                  <a:pt x="25" y="25"/>
                </a:lnTo>
                <a:lnTo>
                  <a:pt x="7" y="51"/>
                </a:lnTo>
                <a:lnTo>
                  <a:pt x="0" y="83"/>
                </a:lnTo>
                <a:lnTo>
                  <a:pt x="0" y="748"/>
                </a:lnTo>
                <a:lnTo>
                  <a:pt x="7" y="780"/>
                </a:lnTo>
                <a:lnTo>
                  <a:pt x="25" y="806"/>
                </a:lnTo>
                <a:lnTo>
                  <a:pt x="51" y="824"/>
                </a:lnTo>
                <a:lnTo>
                  <a:pt x="83" y="831"/>
                </a:lnTo>
                <a:lnTo>
                  <a:pt x="3239" y="831"/>
                </a:lnTo>
                <a:lnTo>
                  <a:pt x="3271" y="824"/>
                </a:lnTo>
                <a:lnTo>
                  <a:pt x="3297" y="806"/>
                </a:lnTo>
                <a:lnTo>
                  <a:pt x="3315" y="780"/>
                </a:lnTo>
                <a:lnTo>
                  <a:pt x="3322" y="748"/>
                </a:lnTo>
                <a:lnTo>
                  <a:pt x="3322" y="83"/>
                </a:lnTo>
                <a:lnTo>
                  <a:pt x="3315" y="51"/>
                </a:lnTo>
                <a:lnTo>
                  <a:pt x="3297" y="25"/>
                </a:lnTo>
                <a:lnTo>
                  <a:pt x="3271" y="7"/>
                </a:lnTo>
                <a:lnTo>
                  <a:pt x="3239" y="0"/>
                </a:lnTo>
                <a:close/>
              </a:path>
            </a:pathLst>
          </a:custGeom>
          <a:solidFill>
            <a:srgbClr val="6CAF0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216000" tIns="45720" rIns="108000" bIns="45720" anchor="ctr" anchorCtr="0" upright="1">
            <a:noAutofit/>
          </a:bodyPr>
          <a:lstStyle/>
          <a:p>
            <a:pPr algn="ctr"/>
            <a:r>
              <a:rPr lang="da-DK" sz="1100" b="1" kern="0" dirty="0">
                <a:solidFill>
                  <a:schemeClr val="bg1"/>
                </a:solidFill>
              </a:rPr>
              <a:t>LWC STARTS WORK ON FINDING DNK MTV EQUIVALENTS </a:t>
            </a:r>
          </a:p>
        </p:txBody>
      </p:sp>
      <p:sp>
        <p:nvSpPr>
          <p:cNvPr id="48" name="docshape117"/>
          <p:cNvSpPr>
            <a:spLocks/>
          </p:cNvSpPr>
          <p:nvPr/>
        </p:nvSpPr>
        <p:spPr bwMode="auto">
          <a:xfrm>
            <a:off x="2039523" y="1089355"/>
            <a:ext cx="1891360" cy="607060"/>
          </a:xfrm>
          <a:custGeom>
            <a:avLst/>
            <a:gdLst>
              <a:gd name="T0" fmla="+- 0 7740 4752"/>
              <a:gd name="T1" fmla="*/ T0 w 3466"/>
              <a:gd name="T2" fmla="+- 0 9610 9610"/>
              <a:gd name="T3" fmla="*/ 9610 h 956"/>
              <a:gd name="T4" fmla="+- 0 4752 4752"/>
              <a:gd name="T5" fmla="*/ T4 w 3466"/>
              <a:gd name="T6" fmla="+- 0 9610 9610"/>
              <a:gd name="T7" fmla="*/ 9610 h 956"/>
              <a:gd name="T8" fmla="+- 0 5230 4752"/>
              <a:gd name="T9" fmla="*/ T8 w 3466"/>
              <a:gd name="T10" fmla="+- 0 10087 9610"/>
              <a:gd name="T11" fmla="*/ 10087 h 956"/>
              <a:gd name="T12" fmla="+- 0 4752 4752"/>
              <a:gd name="T13" fmla="*/ T12 w 3466"/>
              <a:gd name="T14" fmla="+- 0 10565 9610"/>
              <a:gd name="T15" fmla="*/ 10565 h 956"/>
              <a:gd name="T16" fmla="+- 0 7740 4752"/>
              <a:gd name="T17" fmla="*/ T16 w 3466"/>
              <a:gd name="T18" fmla="+- 0 10565 9610"/>
              <a:gd name="T19" fmla="*/ 10565 h 956"/>
              <a:gd name="T20" fmla="+- 0 8218 4752"/>
              <a:gd name="T21" fmla="*/ T20 w 3466"/>
              <a:gd name="T22" fmla="+- 0 10087 9610"/>
              <a:gd name="T23" fmla="*/ 10087 h 956"/>
              <a:gd name="T24" fmla="+- 0 7740 4752"/>
              <a:gd name="T25" fmla="*/ T24 w 3466"/>
              <a:gd name="T26" fmla="+- 0 9610 9610"/>
              <a:gd name="T27" fmla="*/ 9610 h 956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</a:cxnLst>
            <a:rect l="0" t="0" r="r" b="b"/>
            <a:pathLst>
              <a:path w="3466" h="956">
                <a:moveTo>
                  <a:pt x="2988" y="0"/>
                </a:moveTo>
                <a:lnTo>
                  <a:pt x="0" y="0"/>
                </a:lnTo>
                <a:lnTo>
                  <a:pt x="478" y="477"/>
                </a:lnTo>
                <a:lnTo>
                  <a:pt x="0" y="955"/>
                </a:lnTo>
                <a:lnTo>
                  <a:pt x="2988" y="955"/>
                </a:lnTo>
                <a:lnTo>
                  <a:pt x="3466" y="477"/>
                </a:lnTo>
                <a:lnTo>
                  <a:pt x="2988" y="0"/>
                </a:lnTo>
                <a:close/>
              </a:path>
            </a:pathLst>
          </a:custGeom>
          <a:solidFill>
            <a:srgbClr val="0099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100" b="1" kern="0" dirty="0">
                <a:solidFill>
                  <a:schemeClr val="bg1"/>
                </a:solidFill>
                <a:ea typeface="Calibri" panose="020F0502020204030204" pitchFamily="34" charset="0"/>
              </a:rPr>
              <a:t>CULTURE OF COLLABORATION AND ALIGNMENT</a:t>
            </a:r>
            <a:endParaRPr kumimoji="0" lang="da-DK" sz="11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Calibri" panose="020F0502020204030204" pitchFamily="34" charset="0"/>
            </a:endParaRPr>
          </a:p>
        </p:txBody>
      </p:sp>
      <p:sp>
        <p:nvSpPr>
          <p:cNvPr id="50" name="docshape119"/>
          <p:cNvSpPr>
            <a:spLocks/>
          </p:cNvSpPr>
          <p:nvPr/>
        </p:nvSpPr>
        <p:spPr bwMode="auto">
          <a:xfrm>
            <a:off x="3834492" y="1099516"/>
            <a:ext cx="2094230" cy="607060"/>
          </a:xfrm>
          <a:custGeom>
            <a:avLst/>
            <a:gdLst>
              <a:gd name="T0" fmla="+- 0 10865 7872"/>
              <a:gd name="T1" fmla="*/ T0 w 3471"/>
              <a:gd name="T2" fmla="+- 0 9610 9610"/>
              <a:gd name="T3" fmla="*/ 9610 h 956"/>
              <a:gd name="T4" fmla="+- 0 7872 7872"/>
              <a:gd name="T5" fmla="*/ T4 w 3471"/>
              <a:gd name="T6" fmla="+- 0 9610 9610"/>
              <a:gd name="T7" fmla="*/ 9610 h 956"/>
              <a:gd name="T8" fmla="+- 0 8350 7872"/>
              <a:gd name="T9" fmla="*/ T8 w 3471"/>
              <a:gd name="T10" fmla="+- 0 10087 9610"/>
              <a:gd name="T11" fmla="*/ 10087 h 956"/>
              <a:gd name="T12" fmla="+- 0 7872 7872"/>
              <a:gd name="T13" fmla="*/ T12 w 3471"/>
              <a:gd name="T14" fmla="+- 0 10565 9610"/>
              <a:gd name="T15" fmla="*/ 10565 h 956"/>
              <a:gd name="T16" fmla="+- 0 10865 7872"/>
              <a:gd name="T17" fmla="*/ T16 w 3471"/>
              <a:gd name="T18" fmla="+- 0 10565 9610"/>
              <a:gd name="T19" fmla="*/ 10565 h 956"/>
              <a:gd name="T20" fmla="+- 0 11342 7872"/>
              <a:gd name="T21" fmla="*/ T20 w 3471"/>
              <a:gd name="T22" fmla="+- 0 10087 9610"/>
              <a:gd name="T23" fmla="*/ 10087 h 956"/>
              <a:gd name="T24" fmla="+- 0 10865 7872"/>
              <a:gd name="T25" fmla="*/ T24 w 3471"/>
              <a:gd name="T26" fmla="+- 0 9610 9610"/>
              <a:gd name="T27" fmla="*/ 9610 h 956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</a:cxnLst>
            <a:rect l="0" t="0" r="r" b="b"/>
            <a:pathLst>
              <a:path w="3471" h="956">
                <a:moveTo>
                  <a:pt x="2993" y="0"/>
                </a:moveTo>
                <a:lnTo>
                  <a:pt x="0" y="0"/>
                </a:lnTo>
                <a:lnTo>
                  <a:pt x="478" y="477"/>
                </a:lnTo>
                <a:lnTo>
                  <a:pt x="0" y="955"/>
                </a:lnTo>
                <a:lnTo>
                  <a:pt x="2993" y="955"/>
                </a:lnTo>
                <a:lnTo>
                  <a:pt x="3470" y="477"/>
                </a:lnTo>
                <a:lnTo>
                  <a:pt x="2993" y="0"/>
                </a:lnTo>
                <a:close/>
              </a:path>
            </a:pathLst>
          </a:custGeom>
          <a:solidFill>
            <a:srgbClr val="9BBB59">
              <a:lumMod val="75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1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Calibri" panose="020F0502020204030204" pitchFamily="34" charset="0"/>
              </a:rPr>
              <a:t>FULLY FORMALISED GOVERNANCE AND PROFESSIONALISATION </a:t>
            </a:r>
          </a:p>
        </p:txBody>
      </p:sp>
      <p:sp>
        <p:nvSpPr>
          <p:cNvPr id="55" name="Rektangel 54"/>
          <p:cNvSpPr/>
          <p:nvPr/>
        </p:nvSpPr>
        <p:spPr>
          <a:xfrm>
            <a:off x="471382" y="3595695"/>
            <a:ext cx="504455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ea typeface="Calibri" panose="020F0502020204030204" pitchFamily="34" charset="0"/>
              </a:rPr>
              <a:t>CHALLENGES TO DEVELOPING TERMINOLOGY IN DNK</a:t>
            </a:r>
            <a:endParaRPr lang="en-GB" sz="1200" b="1" dirty="0"/>
          </a:p>
        </p:txBody>
      </p:sp>
      <p:grpSp>
        <p:nvGrpSpPr>
          <p:cNvPr id="58" name="Gruppe 57"/>
          <p:cNvGrpSpPr/>
          <p:nvPr/>
        </p:nvGrpSpPr>
        <p:grpSpPr>
          <a:xfrm>
            <a:off x="4299342" y="3932043"/>
            <a:ext cx="1260000" cy="1260000"/>
            <a:chOff x="1486227" y="564"/>
            <a:chExt cx="738639" cy="849011"/>
          </a:xfrm>
        </p:grpSpPr>
        <p:sp>
          <p:nvSpPr>
            <p:cNvPr id="74" name="Heksagon 73"/>
            <p:cNvSpPr/>
            <p:nvPr/>
          </p:nvSpPr>
          <p:spPr>
            <a:xfrm rot="5400000">
              <a:off x="1431041" y="55750"/>
              <a:ext cx="849011" cy="738639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5" name="Heksagon 4"/>
            <p:cNvSpPr txBox="1"/>
            <p:nvPr/>
          </p:nvSpPr>
          <p:spPr>
            <a:xfrm>
              <a:off x="1601332" y="132868"/>
              <a:ext cx="508429" cy="5844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200" b="1" kern="0" dirty="0">
                  <a:solidFill>
                    <a:schemeClr val="bg1"/>
                  </a:solidFill>
                  <a:ea typeface="Calibri" panose="020F0502020204030204" pitchFamily="34" charset="0"/>
                </a:rPr>
                <a:t>DIY-</a:t>
              </a:r>
              <a:r>
                <a:rPr lang="da-DK" sz="1200" b="1" kern="0" dirty="0" err="1">
                  <a:solidFill>
                    <a:schemeClr val="bg1"/>
                  </a:solidFill>
                  <a:ea typeface="Calibri" panose="020F0502020204030204" pitchFamily="34" charset="0"/>
                </a:rPr>
                <a:t>ism</a:t>
              </a:r>
              <a:r>
                <a:rPr lang="da-DK" sz="1200" b="1" kern="0" dirty="0">
                  <a:solidFill>
                    <a:schemeClr val="bg1"/>
                  </a:solidFill>
                  <a:ea typeface="Calibri" panose="020F0502020204030204" pitchFamily="34" charset="0"/>
                </a:rPr>
                <a:t> </a:t>
              </a:r>
              <a:r>
                <a:rPr lang="da-DK" sz="1200" b="1" kern="0" dirty="0" err="1">
                  <a:solidFill>
                    <a:schemeClr val="bg1"/>
                  </a:solidFill>
                  <a:ea typeface="Calibri" panose="020F0502020204030204" pitchFamily="34" charset="0"/>
                </a:rPr>
                <a:t>among</a:t>
              </a:r>
              <a:r>
                <a:rPr lang="da-DK" sz="1200" b="1" kern="0" dirty="0">
                  <a:solidFill>
                    <a:schemeClr val="bg1"/>
                  </a:solidFill>
                  <a:ea typeface="Calibri" panose="020F0502020204030204" pitchFamily="34" charset="0"/>
                </a:rPr>
                <a:t> DNK military </a:t>
              </a:r>
              <a:r>
                <a:rPr lang="da-DK" sz="1200" b="1" kern="0" dirty="0" err="1">
                  <a:solidFill>
                    <a:schemeClr val="bg1"/>
                  </a:solidFill>
                  <a:ea typeface="Calibri" panose="020F0502020204030204" pitchFamily="34" charset="0"/>
                </a:rPr>
                <a:t>staff</a:t>
              </a:r>
              <a:endParaRPr lang="da-DK" sz="1200" b="1" kern="0" dirty="0">
                <a:solidFill>
                  <a:schemeClr val="bg1"/>
                </a:solidFill>
                <a:ea typeface="Calibri" panose="020F0502020204030204" pitchFamily="34" charset="0"/>
              </a:endParaRPr>
            </a:p>
          </p:txBody>
        </p:sp>
      </p:grpSp>
      <p:grpSp>
        <p:nvGrpSpPr>
          <p:cNvPr id="59" name="Gruppe 58"/>
          <p:cNvGrpSpPr/>
          <p:nvPr/>
        </p:nvGrpSpPr>
        <p:grpSpPr>
          <a:xfrm>
            <a:off x="4312655" y="5195774"/>
            <a:ext cx="1260000" cy="1245047"/>
            <a:chOff x="761493" y="-40460"/>
            <a:chExt cx="738639" cy="849011"/>
          </a:xfrm>
        </p:grpSpPr>
        <p:sp>
          <p:nvSpPr>
            <p:cNvPr id="72" name="Heksagon 71"/>
            <p:cNvSpPr/>
            <p:nvPr/>
          </p:nvSpPr>
          <p:spPr>
            <a:xfrm rot="5400000">
              <a:off x="706307" y="14726"/>
              <a:ext cx="849011" cy="738639"/>
            </a:xfrm>
            <a:prstGeom prst="hexagon">
              <a:avLst>
                <a:gd name="adj" fmla="val 25000"/>
                <a:gd name="vf" fmla="val 115470"/>
              </a:avLst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da-DK" sz="1200" b="1" dirty="0"/>
            </a:p>
          </p:txBody>
        </p:sp>
        <p:sp>
          <p:nvSpPr>
            <p:cNvPr id="73" name="Heksagon 6"/>
            <p:cNvSpPr txBox="1"/>
            <p:nvPr/>
          </p:nvSpPr>
          <p:spPr>
            <a:xfrm>
              <a:off x="890218" y="146544"/>
              <a:ext cx="493583" cy="48759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200" b="1" kern="1200" dirty="0"/>
                <a:t>DNK has </a:t>
              </a:r>
              <a:r>
                <a:rPr lang="da-DK" sz="1200" b="1" kern="1200" dirty="0" err="1"/>
                <a:t>operated</a:t>
              </a:r>
              <a:r>
                <a:rPr lang="da-DK" sz="1200" b="1" kern="1200" dirty="0"/>
                <a:t> with </a:t>
              </a:r>
              <a:r>
                <a:rPr lang="da-DK" sz="1200" b="1" kern="1200" dirty="0" err="1"/>
                <a:t>half</a:t>
              </a:r>
              <a:r>
                <a:rPr lang="da-DK" sz="1200" b="1" kern="1200" dirty="0"/>
                <a:t> the no. of </a:t>
              </a:r>
              <a:r>
                <a:rPr lang="da-DK" sz="1200" b="1" kern="1200" dirty="0" err="1"/>
                <a:t>MTVs</a:t>
              </a:r>
              <a:endParaRPr lang="da-DK" sz="1200" b="1" kern="1200" dirty="0"/>
            </a:p>
          </p:txBody>
        </p:sp>
      </p:grpSp>
      <p:grpSp>
        <p:nvGrpSpPr>
          <p:cNvPr id="60" name="Gruppe 59"/>
          <p:cNvGrpSpPr/>
          <p:nvPr/>
        </p:nvGrpSpPr>
        <p:grpSpPr>
          <a:xfrm>
            <a:off x="459651" y="3935774"/>
            <a:ext cx="1242098" cy="1203385"/>
            <a:chOff x="1002263" y="721205"/>
            <a:chExt cx="905779" cy="853799"/>
          </a:xfrm>
        </p:grpSpPr>
        <p:sp>
          <p:nvSpPr>
            <p:cNvPr id="70" name="Heksagon 69"/>
            <p:cNvSpPr/>
            <p:nvPr/>
          </p:nvSpPr>
          <p:spPr>
            <a:xfrm rot="5400000">
              <a:off x="1028253" y="695215"/>
              <a:ext cx="853799" cy="905779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1" name="Heksagon 8"/>
            <p:cNvSpPr txBox="1"/>
            <p:nvPr/>
          </p:nvSpPr>
          <p:spPr>
            <a:xfrm>
              <a:off x="1153226" y="863505"/>
              <a:ext cx="603853" cy="5691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200" b="1" dirty="0"/>
                <a:t>No formal </a:t>
              </a:r>
              <a:r>
                <a:rPr lang="da-DK" sz="1200" b="1" dirty="0" err="1"/>
                <a:t>authority</a:t>
              </a:r>
              <a:endParaRPr lang="da-DK" sz="1200" b="1" kern="1200" dirty="0"/>
            </a:p>
          </p:txBody>
        </p:sp>
      </p:grpSp>
      <p:grpSp>
        <p:nvGrpSpPr>
          <p:cNvPr id="61" name="Gruppe 60"/>
          <p:cNvGrpSpPr/>
          <p:nvPr/>
        </p:nvGrpSpPr>
        <p:grpSpPr>
          <a:xfrm>
            <a:off x="459652" y="5149624"/>
            <a:ext cx="1260000" cy="1260000"/>
            <a:chOff x="2512067" y="1634104"/>
            <a:chExt cx="1009550" cy="849011"/>
          </a:xfrm>
        </p:grpSpPr>
        <p:sp>
          <p:nvSpPr>
            <p:cNvPr id="68" name="Heksagon 67"/>
            <p:cNvSpPr/>
            <p:nvPr/>
          </p:nvSpPr>
          <p:spPr>
            <a:xfrm rot="5400000">
              <a:off x="2592336" y="1553835"/>
              <a:ext cx="849011" cy="1009550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9" name="Heksagon 10"/>
            <p:cNvSpPr txBox="1"/>
            <p:nvPr/>
          </p:nvSpPr>
          <p:spPr>
            <a:xfrm>
              <a:off x="2680324" y="1799794"/>
              <a:ext cx="673034" cy="5660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200" b="1" kern="1200" dirty="0" err="1"/>
                <a:t>Inflated</a:t>
              </a:r>
              <a:r>
                <a:rPr lang="da-DK" sz="1200" b="1" kern="1200" dirty="0"/>
                <a:t> </a:t>
              </a:r>
              <a:r>
                <a:rPr lang="da-DK" sz="1200" b="1" kern="1200" dirty="0" err="1"/>
                <a:t>evaluation</a:t>
              </a:r>
              <a:r>
                <a:rPr lang="da-DK" sz="1200" b="1" kern="1200" dirty="0"/>
                <a:t> of </a:t>
              </a:r>
              <a:r>
                <a:rPr lang="da-DK" sz="1200" b="1" kern="1200" dirty="0" err="1"/>
                <a:t>language</a:t>
              </a:r>
              <a:r>
                <a:rPr lang="da-DK" sz="1200" b="1" kern="1200" dirty="0"/>
                <a:t> </a:t>
              </a:r>
              <a:r>
                <a:rPr lang="da-DK" sz="1200" b="1" kern="1200" dirty="0" err="1"/>
                <a:t>skills</a:t>
              </a:r>
              <a:endParaRPr lang="da-DK" sz="1200" b="1" kern="1200" dirty="0"/>
            </a:p>
          </p:txBody>
        </p:sp>
      </p:grpSp>
      <p:grpSp>
        <p:nvGrpSpPr>
          <p:cNvPr id="62" name="Gruppe 61"/>
          <p:cNvGrpSpPr/>
          <p:nvPr/>
        </p:nvGrpSpPr>
        <p:grpSpPr>
          <a:xfrm>
            <a:off x="3049575" y="5195775"/>
            <a:ext cx="1260000" cy="1213850"/>
            <a:chOff x="1481732" y="1432854"/>
            <a:chExt cx="915241" cy="849011"/>
          </a:xfrm>
        </p:grpSpPr>
        <p:sp>
          <p:nvSpPr>
            <p:cNvPr id="66" name="Heksagon 65"/>
            <p:cNvSpPr/>
            <p:nvPr/>
          </p:nvSpPr>
          <p:spPr>
            <a:xfrm rot="5400000">
              <a:off x="1514847" y="1399739"/>
              <a:ext cx="849011" cy="915241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7" name="Heksagon 12"/>
            <p:cNvSpPr txBox="1"/>
            <p:nvPr/>
          </p:nvSpPr>
          <p:spPr>
            <a:xfrm>
              <a:off x="1567735" y="1581513"/>
              <a:ext cx="789460" cy="5660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200" b="1" kern="1200" dirty="0"/>
                <a:t>NATO Terms more  </a:t>
              </a:r>
              <a:r>
                <a:rPr lang="da-DK" sz="1200" b="1" kern="1200" dirty="0" err="1"/>
                <a:t>precise</a:t>
              </a:r>
              <a:r>
                <a:rPr lang="da-DK" sz="1200" b="1" kern="1200" dirty="0"/>
                <a:t> </a:t>
              </a:r>
              <a:r>
                <a:rPr lang="da-DK" sz="1200" b="1" kern="1200" dirty="0" err="1"/>
                <a:t>than</a:t>
              </a:r>
              <a:r>
                <a:rPr lang="da-DK" sz="1200" b="1" kern="1200" dirty="0"/>
                <a:t> DNK terms</a:t>
              </a:r>
            </a:p>
          </p:txBody>
        </p:sp>
      </p:grpSp>
      <p:grpSp>
        <p:nvGrpSpPr>
          <p:cNvPr id="63" name="Gruppe 62"/>
          <p:cNvGrpSpPr/>
          <p:nvPr/>
        </p:nvGrpSpPr>
        <p:grpSpPr>
          <a:xfrm>
            <a:off x="3024055" y="3935774"/>
            <a:ext cx="1260000" cy="1260000"/>
            <a:chOff x="642372" y="1446633"/>
            <a:chExt cx="830888" cy="849011"/>
          </a:xfrm>
        </p:grpSpPr>
        <p:sp>
          <p:nvSpPr>
            <p:cNvPr id="64" name="Heksagon 63"/>
            <p:cNvSpPr/>
            <p:nvPr/>
          </p:nvSpPr>
          <p:spPr>
            <a:xfrm rot="5400000">
              <a:off x="633310" y="1455695"/>
              <a:ext cx="849011" cy="830888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5" name="Heksagon 14"/>
            <p:cNvSpPr txBox="1"/>
            <p:nvPr/>
          </p:nvSpPr>
          <p:spPr>
            <a:xfrm>
              <a:off x="774447" y="1553865"/>
              <a:ext cx="559247" cy="5013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a-DK" sz="1200" b="1" kern="1200" dirty="0"/>
            </a:p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200" b="1" dirty="0"/>
                <a:t>Limited </a:t>
              </a:r>
              <a:r>
                <a:rPr lang="da-DK" sz="1200" b="1" kern="1200" dirty="0"/>
                <a:t>tradition of </a:t>
              </a:r>
              <a:r>
                <a:rPr lang="da-DK" sz="1200" b="1" kern="1200" dirty="0" err="1"/>
                <a:t>civ</a:t>
              </a:r>
              <a:r>
                <a:rPr lang="da-DK" sz="1200" b="1" kern="1200" dirty="0"/>
                <a:t>-mil </a:t>
              </a:r>
              <a:r>
                <a:rPr lang="da-DK" sz="1200" b="1" kern="1200" dirty="0" err="1"/>
                <a:t>collab</a:t>
              </a:r>
              <a:endParaRPr lang="da-DK" sz="1200" b="1" kern="1200" dirty="0"/>
            </a:p>
          </p:txBody>
        </p:sp>
      </p:grpSp>
      <p:grpSp>
        <p:nvGrpSpPr>
          <p:cNvPr id="78" name="Gruppe 77"/>
          <p:cNvGrpSpPr/>
          <p:nvPr/>
        </p:nvGrpSpPr>
        <p:grpSpPr>
          <a:xfrm>
            <a:off x="1756315" y="5180821"/>
            <a:ext cx="1260000" cy="1233941"/>
            <a:chOff x="4163572" y="543338"/>
            <a:chExt cx="830888" cy="849011"/>
          </a:xfrm>
        </p:grpSpPr>
        <p:sp>
          <p:nvSpPr>
            <p:cNvPr id="79" name="Heksagon 78"/>
            <p:cNvSpPr/>
            <p:nvPr/>
          </p:nvSpPr>
          <p:spPr>
            <a:xfrm rot="5400000">
              <a:off x="4154510" y="552400"/>
              <a:ext cx="849011" cy="830888"/>
            </a:xfrm>
            <a:prstGeom prst="hexagon">
              <a:avLst>
                <a:gd name="adj" fmla="val 25000"/>
                <a:gd name="vf" fmla="val 11547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Heksagon 14"/>
            <p:cNvSpPr txBox="1"/>
            <p:nvPr/>
          </p:nvSpPr>
          <p:spPr>
            <a:xfrm>
              <a:off x="4286551" y="678468"/>
              <a:ext cx="575337" cy="55703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200" b="1" kern="0" dirty="0">
                  <a:solidFill>
                    <a:schemeClr val="bg1"/>
                  </a:solidFill>
                  <a:ea typeface="Calibri" panose="020F0502020204030204" pitchFamily="34" charset="0"/>
                </a:rPr>
                <a:t>DNK has far </a:t>
              </a:r>
              <a:r>
                <a:rPr lang="da-DK" sz="1200" b="1" kern="0" dirty="0" err="1">
                  <a:solidFill>
                    <a:schemeClr val="bg1"/>
                  </a:solidFill>
                  <a:ea typeface="Calibri" panose="020F0502020204030204" pitchFamily="34" charset="0"/>
                </a:rPr>
                <a:t>fewer</a:t>
              </a:r>
              <a:r>
                <a:rPr lang="da-DK" sz="1200" b="1" kern="0" dirty="0">
                  <a:solidFill>
                    <a:schemeClr val="bg1"/>
                  </a:solidFill>
                  <a:ea typeface="Calibri" panose="020F0502020204030204" pitchFamily="34" charset="0"/>
                </a:rPr>
                <a:t> </a:t>
              </a:r>
              <a:r>
                <a:rPr lang="da-DK" sz="1200" b="1" kern="0" dirty="0" err="1">
                  <a:solidFill>
                    <a:schemeClr val="bg1"/>
                  </a:solidFill>
                  <a:ea typeface="Calibri" panose="020F0502020204030204" pitchFamily="34" charset="0"/>
                </a:rPr>
                <a:t>words</a:t>
              </a:r>
              <a:r>
                <a:rPr lang="da-DK" sz="1200" b="1" kern="0" dirty="0">
                  <a:solidFill>
                    <a:schemeClr val="bg1"/>
                  </a:solidFill>
                  <a:ea typeface="Calibri" panose="020F0502020204030204" pitchFamily="34" charset="0"/>
                </a:rPr>
                <a:t> </a:t>
              </a:r>
              <a:r>
                <a:rPr lang="da-DK" sz="1200" b="1" kern="0" dirty="0" err="1">
                  <a:solidFill>
                    <a:schemeClr val="bg1"/>
                  </a:solidFill>
                  <a:ea typeface="Calibri" panose="020F0502020204030204" pitchFamily="34" charset="0"/>
                </a:rPr>
                <a:t>than</a:t>
              </a:r>
              <a:r>
                <a:rPr lang="da-DK" sz="1200" b="1" kern="0" dirty="0">
                  <a:solidFill>
                    <a:schemeClr val="bg1"/>
                  </a:solidFill>
                  <a:ea typeface="Calibri" panose="020F0502020204030204" pitchFamily="34" charset="0"/>
                </a:rPr>
                <a:t> Eng</a:t>
              </a:r>
              <a:endParaRPr lang="da-DK" sz="1200" b="1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docshape76">
            <a:extLst>
              <a:ext uri="{FF2B5EF4-FFF2-40B4-BE49-F238E27FC236}">
                <a16:creationId xmlns:a16="http://schemas.microsoft.com/office/drawing/2014/main" id="{60815FD9-4A6F-216D-D93C-679F695F0DF2}"/>
              </a:ext>
            </a:extLst>
          </p:cNvPr>
          <p:cNvSpPr>
            <a:spLocks/>
          </p:cNvSpPr>
          <p:nvPr/>
        </p:nvSpPr>
        <p:spPr bwMode="auto">
          <a:xfrm>
            <a:off x="237055" y="759290"/>
            <a:ext cx="5737026" cy="160001"/>
          </a:xfrm>
          <a:custGeom>
            <a:avLst/>
            <a:gdLst>
              <a:gd name="T0" fmla="+- 0 7391 4152"/>
              <a:gd name="T1" fmla="*/ T0 w 3322"/>
              <a:gd name="T2" fmla="+- 0 7147 7147"/>
              <a:gd name="T3" fmla="*/ 7147 h 831"/>
              <a:gd name="T4" fmla="+- 0 4235 4152"/>
              <a:gd name="T5" fmla="*/ T4 w 3322"/>
              <a:gd name="T6" fmla="+- 0 7147 7147"/>
              <a:gd name="T7" fmla="*/ 7147 h 831"/>
              <a:gd name="T8" fmla="+- 0 4203 4152"/>
              <a:gd name="T9" fmla="*/ T8 w 3322"/>
              <a:gd name="T10" fmla="+- 0 7154 7147"/>
              <a:gd name="T11" fmla="*/ 7154 h 831"/>
              <a:gd name="T12" fmla="+- 0 4176 4152"/>
              <a:gd name="T13" fmla="*/ T12 w 3322"/>
              <a:gd name="T14" fmla="+- 0 7172 7147"/>
              <a:gd name="T15" fmla="*/ 7172 h 831"/>
              <a:gd name="T16" fmla="+- 0 4159 4152"/>
              <a:gd name="T17" fmla="*/ T16 w 3322"/>
              <a:gd name="T18" fmla="+- 0 7198 7147"/>
              <a:gd name="T19" fmla="*/ 7198 h 831"/>
              <a:gd name="T20" fmla="+- 0 4152 4152"/>
              <a:gd name="T21" fmla="*/ T20 w 3322"/>
              <a:gd name="T22" fmla="+- 0 7230 7147"/>
              <a:gd name="T23" fmla="*/ 7230 h 831"/>
              <a:gd name="T24" fmla="+- 0 4152 4152"/>
              <a:gd name="T25" fmla="*/ T24 w 3322"/>
              <a:gd name="T26" fmla="+- 0 7895 7147"/>
              <a:gd name="T27" fmla="*/ 7895 h 831"/>
              <a:gd name="T28" fmla="+- 0 4159 4152"/>
              <a:gd name="T29" fmla="*/ T28 w 3322"/>
              <a:gd name="T30" fmla="+- 0 7927 7147"/>
              <a:gd name="T31" fmla="*/ 7927 h 831"/>
              <a:gd name="T32" fmla="+- 0 4176 4152"/>
              <a:gd name="T33" fmla="*/ T32 w 3322"/>
              <a:gd name="T34" fmla="+- 0 7953 7147"/>
              <a:gd name="T35" fmla="*/ 7953 h 831"/>
              <a:gd name="T36" fmla="+- 0 4203 4152"/>
              <a:gd name="T37" fmla="*/ T36 w 3322"/>
              <a:gd name="T38" fmla="+- 0 7971 7147"/>
              <a:gd name="T39" fmla="*/ 7971 h 831"/>
              <a:gd name="T40" fmla="+- 0 4235 4152"/>
              <a:gd name="T41" fmla="*/ T40 w 3322"/>
              <a:gd name="T42" fmla="+- 0 7978 7147"/>
              <a:gd name="T43" fmla="*/ 7978 h 831"/>
              <a:gd name="T44" fmla="+- 0 7391 4152"/>
              <a:gd name="T45" fmla="*/ T44 w 3322"/>
              <a:gd name="T46" fmla="+- 0 7978 7147"/>
              <a:gd name="T47" fmla="*/ 7978 h 831"/>
              <a:gd name="T48" fmla="+- 0 7423 4152"/>
              <a:gd name="T49" fmla="*/ T48 w 3322"/>
              <a:gd name="T50" fmla="+- 0 7971 7147"/>
              <a:gd name="T51" fmla="*/ 7971 h 831"/>
              <a:gd name="T52" fmla="+- 0 7449 4152"/>
              <a:gd name="T53" fmla="*/ T52 w 3322"/>
              <a:gd name="T54" fmla="+- 0 7953 7147"/>
              <a:gd name="T55" fmla="*/ 7953 h 831"/>
              <a:gd name="T56" fmla="+- 0 7467 4152"/>
              <a:gd name="T57" fmla="*/ T56 w 3322"/>
              <a:gd name="T58" fmla="+- 0 7927 7147"/>
              <a:gd name="T59" fmla="*/ 7927 h 831"/>
              <a:gd name="T60" fmla="+- 0 7474 4152"/>
              <a:gd name="T61" fmla="*/ T60 w 3322"/>
              <a:gd name="T62" fmla="+- 0 7895 7147"/>
              <a:gd name="T63" fmla="*/ 7895 h 831"/>
              <a:gd name="T64" fmla="+- 0 7474 4152"/>
              <a:gd name="T65" fmla="*/ T64 w 3322"/>
              <a:gd name="T66" fmla="+- 0 7230 7147"/>
              <a:gd name="T67" fmla="*/ 7230 h 831"/>
              <a:gd name="T68" fmla="+- 0 7467 4152"/>
              <a:gd name="T69" fmla="*/ T68 w 3322"/>
              <a:gd name="T70" fmla="+- 0 7198 7147"/>
              <a:gd name="T71" fmla="*/ 7198 h 831"/>
              <a:gd name="T72" fmla="+- 0 7449 4152"/>
              <a:gd name="T73" fmla="*/ T72 w 3322"/>
              <a:gd name="T74" fmla="+- 0 7172 7147"/>
              <a:gd name="T75" fmla="*/ 7172 h 831"/>
              <a:gd name="T76" fmla="+- 0 7423 4152"/>
              <a:gd name="T77" fmla="*/ T76 w 3322"/>
              <a:gd name="T78" fmla="+- 0 7154 7147"/>
              <a:gd name="T79" fmla="*/ 7154 h 831"/>
              <a:gd name="T80" fmla="+- 0 7391 4152"/>
              <a:gd name="T81" fmla="*/ T80 w 3322"/>
              <a:gd name="T82" fmla="+- 0 7147 7147"/>
              <a:gd name="T83" fmla="*/ 7147 h 83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322" h="831">
                <a:moveTo>
                  <a:pt x="3239" y="0"/>
                </a:moveTo>
                <a:lnTo>
                  <a:pt x="83" y="0"/>
                </a:lnTo>
                <a:lnTo>
                  <a:pt x="51" y="7"/>
                </a:lnTo>
                <a:lnTo>
                  <a:pt x="24" y="25"/>
                </a:lnTo>
                <a:lnTo>
                  <a:pt x="7" y="51"/>
                </a:lnTo>
                <a:lnTo>
                  <a:pt x="0" y="83"/>
                </a:lnTo>
                <a:lnTo>
                  <a:pt x="0" y="748"/>
                </a:lnTo>
                <a:lnTo>
                  <a:pt x="7" y="780"/>
                </a:lnTo>
                <a:lnTo>
                  <a:pt x="24" y="806"/>
                </a:lnTo>
                <a:lnTo>
                  <a:pt x="51" y="824"/>
                </a:lnTo>
                <a:lnTo>
                  <a:pt x="83" y="831"/>
                </a:lnTo>
                <a:lnTo>
                  <a:pt x="3239" y="831"/>
                </a:lnTo>
                <a:lnTo>
                  <a:pt x="3271" y="824"/>
                </a:lnTo>
                <a:lnTo>
                  <a:pt x="3297" y="806"/>
                </a:lnTo>
                <a:lnTo>
                  <a:pt x="3315" y="780"/>
                </a:lnTo>
                <a:lnTo>
                  <a:pt x="3322" y="748"/>
                </a:lnTo>
                <a:lnTo>
                  <a:pt x="3322" y="83"/>
                </a:lnTo>
                <a:lnTo>
                  <a:pt x="3315" y="51"/>
                </a:lnTo>
                <a:lnTo>
                  <a:pt x="3297" y="25"/>
                </a:lnTo>
                <a:lnTo>
                  <a:pt x="3271" y="7"/>
                </a:lnTo>
                <a:lnTo>
                  <a:pt x="3239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da-DK" sz="1200" b="1" kern="0" dirty="0">
                <a:solidFill>
                  <a:sysClr val="windowText" lastClr="000000"/>
                </a:solidFill>
              </a:rPr>
              <a:t>THREE LEVELS OF TERMINOLOGY PROFESSIONALISM</a:t>
            </a:r>
          </a:p>
        </p:txBody>
      </p:sp>
      <p:sp>
        <p:nvSpPr>
          <p:cNvPr id="4" name="docshape115">
            <a:extLst>
              <a:ext uri="{FF2B5EF4-FFF2-40B4-BE49-F238E27FC236}">
                <a16:creationId xmlns:a16="http://schemas.microsoft.com/office/drawing/2014/main" id="{7F5F8A9B-BD04-EA48-CEA5-0D382A384EBA}"/>
              </a:ext>
            </a:extLst>
          </p:cNvPr>
          <p:cNvSpPr>
            <a:spLocks/>
          </p:cNvSpPr>
          <p:nvPr/>
        </p:nvSpPr>
        <p:spPr bwMode="auto">
          <a:xfrm>
            <a:off x="164404" y="1091812"/>
            <a:ext cx="1963813" cy="607060"/>
          </a:xfrm>
          <a:custGeom>
            <a:avLst/>
            <a:gdLst>
              <a:gd name="T0" fmla="+- 0 4620 1627"/>
              <a:gd name="T1" fmla="*/ T0 w 3471"/>
              <a:gd name="T2" fmla="+- 0 9610 9610"/>
              <a:gd name="T3" fmla="*/ 9610 h 956"/>
              <a:gd name="T4" fmla="+- 0 1627 1627"/>
              <a:gd name="T5" fmla="*/ T4 w 3471"/>
              <a:gd name="T6" fmla="+- 0 9610 9610"/>
              <a:gd name="T7" fmla="*/ 9610 h 956"/>
              <a:gd name="T8" fmla="+- 0 2105 1627"/>
              <a:gd name="T9" fmla="*/ T8 w 3471"/>
              <a:gd name="T10" fmla="+- 0 10087 9610"/>
              <a:gd name="T11" fmla="*/ 10087 h 956"/>
              <a:gd name="T12" fmla="+- 0 1627 1627"/>
              <a:gd name="T13" fmla="*/ T12 w 3471"/>
              <a:gd name="T14" fmla="+- 0 10565 9610"/>
              <a:gd name="T15" fmla="*/ 10565 h 956"/>
              <a:gd name="T16" fmla="+- 0 4620 1627"/>
              <a:gd name="T17" fmla="*/ T16 w 3471"/>
              <a:gd name="T18" fmla="+- 0 10565 9610"/>
              <a:gd name="T19" fmla="*/ 10565 h 956"/>
              <a:gd name="T20" fmla="+- 0 5098 1627"/>
              <a:gd name="T21" fmla="*/ T20 w 3471"/>
              <a:gd name="T22" fmla="+- 0 10087 9610"/>
              <a:gd name="T23" fmla="*/ 10087 h 956"/>
              <a:gd name="T24" fmla="+- 0 4620 1627"/>
              <a:gd name="T25" fmla="*/ T24 w 3471"/>
              <a:gd name="T26" fmla="+- 0 9610 9610"/>
              <a:gd name="T27" fmla="*/ 9610 h 956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</a:cxnLst>
            <a:rect l="0" t="0" r="r" b="b"/>
            <a:pathLst>
              <a:path w="3471" h="956">
                <a:moveTo>
                  <a:pt x="2993" y="0"/>
                </a:moveTo>
                <a:lnTo>
                  <a:pt x="0" y="0"/>
                </a:lnTo>
                <a:lnTo>
                  <a:pt x="478" y="477"/>
                </a:lnTo>
                <a:lnTo>
                  <a:pt x="0" y="955"/>
                </a:lnTo>
                <a:lnTo>
                  <a:pt x="2993" y="955"/>
                </a:lnTo>
                <a:lnTo>
                  <a:pt x="3471" y="477"/>
                </a:lnTo>
                <a:lnTo>
                  <a:pt x="2993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216000" tIns="45720" rIns="108000" bIns="45720" anchor="t" anchorCtr="0" upright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100" b="1" kern="0" dirty="0">
                <a:solidFill>
                  <a:schemeClr val="bg1"/>
                </a:solidFill>
                <a:ea typeface="Calibri" panose="020F0502020204030204" pitchFamily="34" charset="0"/>
              </a:rPr>
              <a:t>TERMINOLOGY WORK DISCONNECTED, NO STANDARDS </a:t>
            </a:r>
            <a:endParaRPr kumimoji="0" lang="da-DK" sz="11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Calibri" panose="020F0502020204030204" pitchFamily="34" charset="0"/>
            </a:endParaRPr>
          </a:p>
        </p:txBody>
      </p:sp>
      <p:sp>
        <p:nvSpPr>
          <p:cNvPr id="14" name="docshape76">
            <a:extLst>
              <a:ext uri="{FF2B5EF4-FFF2-40B4-BE49-F238E27FC236}">
                <a16:creationId xmlns:a16="http://schemas.microsoft.com/office/drawing/2014/main" id="{C270535B-5CC6-56F6-389E-53483A052894}"/>
              </a:ext>
            </a:extLst>
          </p:cNvPr>
          <p:cNvSpPr>
            <a:spLocks/>
          </p:cNvSpPr>
          <p:nvPr/>
        </p:nvSpPr>
        <p:spPr bwMode="auto">
          <a:xfrm>
            <a:off x="200459" y="2065887"/>
            <a:ext cx="4114110" cy="231480"/>
          </a:xfrm>
          <a:custGeom>
            <a:avLst/>
            <a:gdLst>
              <a:gd name="T0" fmla="+- 0 7391 4152"/>
              <a:gd name="T1" fmla="*/ T0 w 3322"/>
              <a:gd name="T2" fmla="+- 0 7147 7147"/>
              <a:gd name="T3" fmla="*/ 7147 h 831"/>
              <a:gd name="T4" fmla="+- 0 4235 4152"/>
              <a:gd name="T5" fmla="*/ T4 w 3322"/>
              <a:gd name="T6" fmla="+- 0 7147 7147"/>
              <a:gd name="T7" fmla="*/ 7147 h 831"/>
              <a:gd name="T8" fmla="+- 0 4203 4152"/>
              <a:gd name="T9" fmla="*/ T8 w 3322"/>
              <a:gd name="T10" fmla="+- 0 7154 7147"/>
              <a:gd name="T11" fmla="*/ 7154 h 831"/>
              <a:gd name="T12" fmla="+- 0 4176 4152"/>
              <a:gd name="T13" fmla="*/ T12 w 3322"/>
              <a:gd name="T14" fmla="+- 0 7172 7147"/>
              <a:gd name="T15" fmla="*/ 7172 h 831"/>
              <a:gd name="T16" fmla="+- 0 4159 4152"/>
              <a:gd name="T17" fmla="*/ T16 w 3322"/>
              <a:gd name="T18" fmla="+- 0 7198 7147"/>
              <a:gd name="T19" fmla="*/ 7198 h 831"/>
              <a:gd name="T20" fmla="+- 0 4152 4152"/>
              <a:gd name="T21" fmla="*/ T20 w 3322"/>
              <a:gd name="T22" fmla="+- 0 7230 7147"/>
              <a:gd name="T23" fmla="*/ 7230 h 831"/>
              <a:gd name="T24" fmla="+- 0 4152 4152"/>
              <a:gd name="T25" fmla="*/ T24 w 3322"/>
              <a:gd name="T26" fmla="+- 0 7895 7147"/>
              <a:gd name="T27" fmla="*/ 7895 h 831"/>
              <a:gd name="T28" fmla="+- 0 4159 4152"/>
              <a:gd name="T29" fmla="*/ T28 w 3322"/>
              <a:gd name="T30" fmla="+- 0 7927 7147"/>
              <a:gd name="T31" fmla="*/ 7927 h 831"/>
              <a:gd name="T32" fmla="+- 0 4176 4152"/>
              <a:gd name="T33" fmla="*/ T32 w 3322"/>
              <a:gd name="T34" fmla="+- 0 7953 7147"/>
              <a:gd name="T35" fmla="*/ 7953 h 831"/>
              <a:gd name="T36" fmla="+- 0 4203 4152"/>
              <a:gd name="T37" fmla="*/ T36 w 3322"/>
              <a:gd name="T38" fmla="+- 0 7971 7147"/>
              <a:gd name="T39" fmla="*/ 7971 h 831"/>
              <a:gd name="T40" fmla="+- 0 4235 4152"/>
              <a:gd name="T41" fmla="*/ T40 w 3322"/>
              <a:gd name="T42" fmla="+- 0 7978 7147"/>
              <a:gd name="T43" fmla="*/ 7978 h 831"/>
              <a:gd name="T44" fmla="+- 0 7391 4152"/>
              <a:gd name="T45" fmla="*/ T44 w 3322"/>
              <a:gd name="T46" fmla="+- 0 7978 7147"/>
              <a:gd name="T47" fmla="*/ 7978 h 831"/>
              <a:gd name="T48" fmla="+- 0 7423 4152"/>
              <a:gd name="T49" fmla="*/ T48 w 3322"/>
              <a:gd name="T50" fmla="+- 0 7971 7147"/>
              <a:gd name="T51" fmla="*/ 7971 h 831"/>
              <a:gd name="T52" fmla="+- 0 7449 4152"/>
              <a:gd name="T53" fmla="*/ T52 w 3322"/>
              <a:gd name="T54" fmla="+- 0 7953 7147"/>
              <a:gd name="T55" fmla="*/ 7953 h 831"/>
              <a:gd name="T56" fmla="+- 0 7467 4152"/>
              <a:gd name="T57" fmla="*/ T56 w 3322"/>
              <a:gd name="T58" fmla="+- 0 7927 7147"/>
              <a:gd name="T59" fmla="*/ 7927 h 831"/>
              <a:gd name="T60" fmla="+- 0 7474 4152"/>
              <a:gd name="T61" fmla="*/ T60 w 3322"/>
              <a:gd name="T62" fmla="+- 0 7895 7147"/>
              <a:gd name="T63" fmla="*/ 7895 h 831"/>
              <a:gd name="T64" fmla="+- 0 7474 4152"/>
              <a:gd name="T65" fmla="*/ T64 w 3322"/>
              <a:gd name="T66" fmla="+- 0 7230 7147"/>
              <a:gd name="T67" fmla="*/ 7230 h 831"/>
              <a:gd name="T68" fmla="+- 0 7467 4152"/>
              <a:gd name="T69" fmla="*/ T68 w 3322"/>
              <a:gd name="T70" fmla="+- 0 7198 7147"/>
              <a:gd name="T71" fmla="*/ 7198 h 831"/>
              <a:gd name="T72" fmla="+- 0 7449 4152"/>
              <a:gd name="T73" fmla="*/ T72 w 3322"/>
              <a:gd name="T74" fmla="+- 0 7172 7147"/>
              <a:gd name="T75" fmla="*/ 7172 h 831"/>
              <a:gd name="T76" fmla="+- 0 7423 4152"/>
              <a:gd name="T77" fmla="*/ T76 w 3322"/>
              <a:gd name="T78" fmla="+- 0 7154 7147"/>
              <a:gd name="T79" fmla="*/ 7154 h 831"/>
              <a:gd name="T80" fmla="+- 0 7391 4152"/>
              <a:gd name="T81" fmla="*/ T80 w 3322"/>
              <a:gd name="T82" fmla="+- 0 7147 7147"/>
              <a:gd name="T83" fmla="*/ 7147 h 83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322" h="831">
                <a:moveTo>
                  <a:pt x="3239" y="0"/>
                </a:moveTo>
                <a:lnTo>
                  <a:pt x="83" y="0"/>
                </a:lnTo>
                <a:lnTo>
                  <a:pt x="51" y="7"/>
                </a:lnTo>
                <a:lnTo>
                  <a:pt x="24" y="25"/>
                </a:lnTo>
                <a:lnTo>
                  <a:pt x="7" y="51"/>
                </a:lnTo>
                <a:lnTo>
                  <a:pt x="0" y="83"/>
                </a:lnTo>
                <a:lnTo>
                  <a:pt x="0" y="748"/>
                </a:lnTo>
                <a:lnTo>
                  <a:pt x="7" y="780"/>
                </a:lnTo>
                <a:lnTo>
                  <a:pt x="24" y="806"/>
                </a:lnTo>
                <a:lnTo>
                  <a:pt x="51" y="824"/>
                </a:lnTo>
                <a:lnTo>
                  <a:pt x="83" y="831"/>
                </a:lnTo>
                <a:lnTo>
                  <a:pt x="3239" y="831"/>
                </a:lnTo>
                <a:lnTo>
                  <a:pt x="3271" y="824"/>
                </a:lnTo>
                <a:lnTo>
                  <a:pt x="3297" y="806"/>
                </a:lnTo>
                <a:lnTo>
                  <a:pt x="3315" y="780"/>
                </a:lnTo>
                <a:lnTo>
                  <a:pt x="3322" y="748"/>
                </a:lnTo>
                <a:lnTo>
                  <a:pt x="3322" y="83"/>
                </a:lnTo>
                <a:lnTo>
                  <a:pt x="3315" y="51"/>
                </a:lnTo>
                <a:lnTo>
                  <a:pt x="3297" y="25"/>
                </a:lnTo>
                <a:lnTo>
                  <a:pt x="3271" y="7"/>
                </a:lnTo>
                <a:lnTo>
                  <a:pt x="3239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 panose="020F0502020204030204" pitchFamily="34" charset="0"/>
              </a:rPr>
              <a:t>AN EXAMPLE </a:t>
            </a:r>
          </a:p>
        </p:txBody>
      </p:sp>
      <p:sp>
        <p:nvSpPr>
          <p:cNvPr id="15" name="docshape84">
            <a:extLst>
              <a:ext uri="{FF2B5EF4-FFF2-40B4-BE49-F238E27FC236}">
                <a16:creationId xmlns:a16="http://schemas.microsoft.com/office/drawing/2014/main" id="{D7031ACB-C361-4B38-91ED-6ECE42597B5E}"/>
              </a:ext>
            </a:extLst>
          </p:cNvPr>
          <p:cNvSpPr>
            <a:spLocks/>
          </p:cNvSpPr>
          <p:nvPr/>
        </p:nvSpPr>
        <p:spPr bwMode="auto">
          <a:xfrm>
            <a:off x="4482191" y="2293035"/>
            <a:ext cx="1491890" cy="1028691"/>
          </a:xfrm>
          <a:custGeom>
            <a:avLst/>
            <a:gdLst>
              <a:gd name="T0" fmla="+- 0 11178 7939"/>
              <a:gd name="T1" fmla="*/ T0 w 3322"/>
              <a:gd name="T2" fmla="+- 0 7147 7147"/>
              <a:gd name="T3" fmla="*/ 7147 h 831"/>
              <a:gd name="T4" fmla="+- 0 8022 7939"/>
              <a:gd name="T5" fmla="*/ T4 w 3322"/>
              <a:gd name="T6" fmla="+- 0 7147 7147"/>
              <a:gd name="T7" fmla="*/ 7147 h 831"/>
              <a:gd name="T8" fmla="+- 0 7990 7939"/>
              <a:gd name="T9" fmla="*/ T8 w 3322"/>
              <a:gd name="T10" fmla="+- 0 7154 7147"/>
              <a:gd name="T11" fmla="*/ 7154 h 831"/>
              <a:gd name="T12" fmla="+- 0 7964 7939"/>
              <a:gd name="T13" fmla="*/ T12 w 3322"/>
              <a:gd name="T14" fmla="+- 0 7172 7147"/>
              <a:gd name="T15" fmla="*/ 7172 h 831"/>
              <a:gd name="T16" fmla="+- 0 7946 7939"/>
              <a:gd name="T17" fmla="*/ T16 w 3322"/>
              <a:gd name="T18" fmla="+- 0 7198 7147"/>
              <a:gd name="T19" fmla="*/ 7198 h 831"/>
              <a:gd name="T20" fmla="+- 0 7939 7939"/>
              <a:gd name="T21" fmla="*/ T20 w 3322"/>
              <a:gd name="T22" fmla="+- 0 7230 7147"/>
              <a:gd name="T23" fmla="*/ 7230 h 831"/>
              <a:gd name="T24" fmla="+- 0 7939 7939"/>
              <a:gd name="T25" fmla="*/ T24 w 3322"/>
              <a:gd name="T26" fmla="+- 0 7895 7147"/>
              <a:gd name="T27" fmla="*/ 7895 h 831"/>
              <a:gd name="T28" fmla="+- 0 7946 7939"/>
              <a:gd name="T29" fmla="*/ T28 w 3322"/>
              <a:gd name="T30" fmla="+- 0 7927 7147"/>
              <a:gd name="T31" fmla="*/ 7927 h 831"/>
              <a:gd name="T32" fmla="+- 0 7964 7939"/>
              <a:gd name="T33" fmla="*/ T32 w 3322"/>
              <a:gd name="T34" fmla="+- 0 7953 7147"/>
              <a:gd name="T35" fmla="*/ 7953 h 831"/>
              <a:gd name="T36" fmla="+- 0 7990 7939"/>
              <a:gd name="T37" fmla="*/ T36 w 3322"/>
              <a:gd name="T38" fmla="+- 0 7971 7147"/>
              <a:gd name="T39" fmla="*/ 7971 h 831"/>
              <a:gd name="T40" fmla="+- 0 8022 7939"/>
              <a:gd name="T41" fmla="*/ T40 w 3322"/>
              <a:gd name="T42" fmla="+- 0 7978 7147"/>
              <a:gd name="T43" fmla="*/ 7978 h 831"/>
              <a:gd name="T44" fmla="+- 0 11178 7939"/>
              <a:gd name="T45" fmla="*/ T44 w 3322"/>
              <a:gd name="T46" fmla="+- 0 7978 7147"/>
              <a:gd name="T47" fmla="*/ 7978 h 831"/>
              <a:gd name="T48" fmla="+- 0 11210 7939"/>
              <a:gd name="T49" fmla="*/ T48 w 3322"/>
              <a:gd name="T50" fmla="+- 0 7971 7147"/>
              <a:gd name="T51" fmla="*/ 7971 h 831"/>
              <a:gd name="T52" fmla="+- 0 11236 7939"/>
              <a:gd name="T53" fmla="*/ T52 w 3322"/>
              <a:gd name="T54" fmla="+- 0 7953 7147"/>
              <a:gd name="T55" fmla="*/ 7953 h 831"/>
              <a:gd name="T56" fmla="+- 0 11254 7939"/>
              <a:gd name="T57" fmla="*/ T56 w 3322"/>
              <a:gd name="T58" fmla="+- 0 7927 7147"/>
              <a:gd name="T59" fmla="*/ 7927 h 831"/>
              <a:gd name="T60" fmla="+- 0 11261 7939"/>
              <a:gd name="T61" fmla="*/ T60 w 3322"/>
              <a:gd name="T62" fmla="+- 0 7895 7147"/>
              <a:gd name="T63" fmla="*/ 7895 h 831"/>
              <a:gd name="T64" fmla="+- 0 11261 7939"/>
              <a:gd name="T65" fmla="*/ T64 w 3322"/>
              <a:gd name="T66" fmla="+- 0 7230 7147"/>
              <a:gd name="T67" fmla="*/ 7230 h 831"/>
              <a:gd name="T68" fmla="+- 0 11254 7939"/>
              <a:gd name="T69" fmla="*/ T68 w 3322"/>
              <a:gd name="T70" fmla="+- 0 7198 7147"/>
              <a:gd name="T71" fmla="*/ 7198 h 831"/>
              <a:gd name="T72" fmla="+- 0 11236 7939"/>
              <a:gd name="T73" fmla="*/ T72 w 3322"/>
              <a:gd name="T74" fmla="+- 0 7172 7147"/>
              <a:gd name="T75" fmla="*/ 7172 h 831"/>
              <a:gd name="T76" fmla="+- 0 11210 7939"/>
              <a:gd name="T77" fmla="*/ T76 w 3322"/>
              <a:gd name="T78" fmla="+- 0 7154 7147"/>
              <a:gd name="T79" fmla="*/ 7154 h 831"/>
              <a:gd name="T80" fmla="+- 0 11178 7939"/>
              <a:gd name="T81" fmla="*/ T80 w 3322"/>
              <a:gd name="T82" fmla="+- 0 7147 7147"/>
              <a:gd name="T83" fmla="*/ 7147 h 83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322" h="831">
                <a:moveTo>
                  <a:pt x="3239" y="0"/>
                </a:moveTo>
                <a:lnTo>
                  <a:pt x="83" y="0"/>
                </a:lnTo>
                <a:lnTo>
                  <a:pt x="51" y="7"/>
                </a:lnTo>
                <a:lnTo>
                  <a:pt x="25" y="25"/>
                </a:lnTo>
                <a:lnTo>
                  <a:pt x="7" y="51"/>
                </a:lnTo>
                <a:lnTo>
                  <a:pt x="0" y="83"/>
                </a:lnTo>
                <a:lnTo>
                  <a:pt x="0" y="748"/>
                </a:lnTo>
                <a:lnTo>
                  <a:pt x="7" y="780"/>
                </a:lnTo>
                <a:lnTo>
                  <a:pt x="25" y="806"/>
                </a:lnTo>
                <a:lnTo>
                  <a:pt x="51" y="824"/>
                </a:lnTo>
                <a:lnTo>
                  <a:pt x="83" y="831"/>
                </a:lnTo>
                <a:lnTo>
                  <a:pt x="3239" y="831"/>
                </a:lnTo>
                <a:lnTo>
                  <a:pt x="3271" y="824"/>
                </a:lnTo>
                <a:lnTo>
                  <a:pt x="3297" y="806"/>
                </a:lnTo>
                <a:lnTo>
                  <a:pt x="3315" y="780"/>
                </a:lnTo>
                <a:lnTo>
                  <a:pt x="3322" y="748"/>
                </a:lnTo>
                <a:lnTo>
                  <a:pt x="3322" y="83"/>
                </a:lnTo>
                <a:lnTo>
                  <a:pt x="3315" y="51"/>
                </a:lnTo>
                <a:lnTo>
                  <a:pt x="3297" y="25"/>
                </a:lnTo>
                <a:lnTo>
                  <a:pt x="3271" y="7"/>
                </a:lnTo>
                <a:lnTo>
                  <a:pt x="3239" y="0"/>
                </a:lnTo>
                <a:close/>
              </a:path>
            </a:pathLst>
          </a:custGeom>
          <a:solidFill>
            <a:srgbClr val="6CAF0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216000" tIns="45720" rIns="108000" bIns="45720" anchor="ctr" anchorCtr="0" upright="1">
            <a:noAutofit/>
          </a:bodyPr>
          <a:lstStyle/>
          <a:p>
            <a:pPr algn="ctr"/>
            <a:r>
              <a:rPr lang="da-DK" sz="1100" b="1" kern="0" dirty="0">
                <a:solidFill>
                  <a:schemeClr val="bg1"/>
                </a:solidFill>
              </a:rPr>
              <a:t>ONGOING LD AND LWC COLLABORATION</a:t>
            </a:r>
          </a:p>
        </p:txBody>
      </p:sp>
      <p:grpSp>
        <p:nvGrpSpPr>
          <p:cNvPr id="16" name="Gruppe 15">
            <a:extLst>
              <a:ext uri="{FF2B5EF4-FFF2-40B4-BE49-F238E27FC236}">
                <a16:creationId xmlns:a16="http://schemas.microsoft.com/office/drawing/2014/main" id="{35D0267C-F030-F3BA-CE00-60362D80661C}"/>
              </a:ext>
            </a:extLst>
          </p:cNvPr>
          <p:cNvGrpSpPr/>
          <p:nvPr/>
        </p:nvGrpSpPr>
        <p:grpSpPr>
          <a:xfrm>
            <a:off x="1746738" y="3920822"/>
            <a:ext cx="1260000" cy="1260000"/>
            <a:chOff x="642372" y="1446633"/>
            <a:chExt cx="830888" cy="849011"/>
          </a:xfrm>
        </p:grpSpPr>
        <p:sp>
          <p:nvSpPr>
            <p:cNvPr id="20" name="Heksagon 19">
              <a:extLst>
                <a:ext uri="{FF2B5EF4-FFF2-40B4-BE49-F238E27FC236}">
                  <a16:creationId xmlns:a16="http://schemas.microsoft.com/office/drawing/2014/main" id="{1B533016-504E-1B23-DE26-BDD515533C93}"/>
                </a:ext>
              </a:extLst>
            </p:cNvPr>
            <p:cNvSpPr/>
            <p:nvPr/>
          </p:nvSpPr>
          <p:spPr>
            <a:xfrm rot="5400000">
              <a:off x="633310" y="1455695"/>
              <a:ext cx="849011" cy="830888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Heksagon 14">
              <a:extLst>
                <a:ext uri="{FF2B5EF4-FFF2-40B4-BE49-F238E27FC236}">
                  <a16:creationId xmlns:a16="http://schemas.microsoft.com/office/drawing/2014/main" id="{1F861673-5A43-4032-3210-45FF38201886}"/>
                </a:ext>
              </a:extLst>
            </p:cNvPr>
            <p:cNvSpPr txBox="1"/>
            <p:nvPr/>
          </p:nvSpPr>
          <p:spPr>
            <a:xfrm>
              <a:off x="738076" y="1608380"/>
              <a:ext cx="698813" cy="5013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200" b="1" kern="1200" dirty="0"/>
                <a:t>Person- dependent </a:t>
              </a:r>
              <a:r>
                <a:rPr lang="da-DK" sz="1200" b="1" kern="1200" dirty="0" err="1"/>
                <a:t>collaboration</a:t>
              </a:r>
              <a:endParaRPr lang="da-DK" sz="1200" b="1" kern="1200" dirty="0"/>
            </a:p>
          </p:txBody>
        </p:sp>
      </p:grpSp>
      <p:sp>
        <p:nvSpPr>
          <p:cNvPr id="23" name="docshape56">
            <a:extLst>
              <a:ext uri="{FF2B5EF4-FFF2-40B4-BE49-F238E27FC236}">
                <a16:creationId xmlns:a16="http://schemas.microsoft.com/office/drawing/2014/main" id="{7956A747-5536-66CC-9DC7-94333B3B3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8275" y="1981960"/>
            <a:ext cx="5887417" cy="3395257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en-US" sz="1200" b="1" kern="0" dirty="0">
                <a:solidFill>
                  <a:sysClr val="windowText" lastClr="000000"/>
                </a:solidFill>
              </a:rPr>
              <a:t>LOST IN TRANSLATION: PRACTICAL EXAMPLES</a:t>
            </a:r>
            <a:endParaRPr lang="da-DK" sz="1200" b="1" kern="0" dirty="0">
              <a:solidFill>
                <a:sysClr val="windowText" lastClr="000000"/>
              </a:solidFill>
            </a:endParaRPr>
          </a:p>
        </p:txBody>
      </p:sp>
      <p:grpSp>
        <p:nvGrpSpPr>
          <p:cNvPr id="104" name="Gruppe 103">
            <a:extLst>
              <a:ext uri="{FF2B5EF4-FFF2-40B4-BE49-F238E27FC236}">
                <a16:creationId xmlns:a16="http://schemas.microsoft.com/office/drawing/2014/main" id="{59ED403F-F748-4A6A-CE73-AEB298A2D6B7}"/>
              </a:ext>
            </a:extLst>
          </p:cNvPr>
          <p:cNvGrpSpPr/>
          <p:nvPr/>
        </p:nvGrpSpPr>
        <p:grpSpPr>
          <a:xfrm>
            <a:off x="477553" y="3935774"/>
            <a:ext cx="1242098" cy="1203385"/>
            <a:chOff x="1002263" y="721205"/>
            <a:chExt cx="905779" cy="853799"/>
          </a:xfrm>
        </p:grpSpPr>
        <p:sp>
          <p:nvSpPr>
            <p:cNvPr id="105" name="Heksagon 104">
              <a:extLst>
                <a:ext uri="{FF2B5EF4-FFF2-40B4-BE49-F238E27FC236}">
                  <a16:creationId xmlns:a16="http://schemas.microsoft.com/office/drawing/2014/main" id="{D05EF206-D785-E130-80A4-41678031281C}"/>
                </a:ext>
              </a:extLst>
            </p:cNvPr>
            <p:cNvSpPr/>
            <p:nvPr/>
          </p:nvSpPr>
          <p:spPr>
            <a:xfrm rot="5400000">
              <a:off x="1028253" y="695215"/>
              <a:ext cx="853799" cy="905779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6" name="Heksagon 8">
              <a:extLst>
                <a:ext uri="{FF2B5EF4-FFF2-40B4-BE49-F238E27FC236}">
                  <a16:creationId xmlns:a16="http://schemas.microsoft.com/office/drawing/2014/main" id="{737BB578-6513-943A-9113-9BA59C744558}"/>
                </a:ext>
              </a:extLst>
            </p:cNvPr>
            <p:cNvSpPr txBox="1"/>
            <p:nvPr/>
          </p:nvSpPr>
          <p:spPr>
            <a:xfrm>
              <a:off x="1153226" y="863505"/>
              <a:ext cx="603853" cy="5691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200" b="1" dirty="0"/>
                <a:t>No formal </a:t>
              </a:r>
              <a:r>
                <a:rPr lang="da-DK" sz="1200" b="1" dirty="0" err="1"/>
                <a:t>authority</a:t>
              </a:r>
              <a:endParaRPr lang="da-DK" sz="1200" b="1" kern="1200" dirty="0"/>
            </a:p>
          </p:txBody>
        </p:sp>
      </p:grpSp>
      <p:sp>
        <p:nvSpPr>
          <p:cNvPr id="116" name="Rektangel: afrundede hjørner 115">
            <a:extLst>
              <a:ext uri="{FF2B5EF4-FFF2-40B4-BE49-F238E27FC236}">
                <a16:creationId xmlns:a16="http://schemas.microsoft.com/office/drawing/2014/main" id="{832CFD45-A4B5-4A87-F4DC-8186FC3AA1AF}"/>
              </a:ext>
            </a:extLst>
          </p:cNvPr>
          <p:cNvSpPr/>
          <p:nvPr/>
        </p:nvSpPr>
        <p:spPr>
          <a:xfrm>
            <a:off x="6315126" y="2331649"/>
            <a:ext cx="5664355" cy="62269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100" b="1" kern="0" dirty="0" err="1">
                <a:solidFill>
                  <a:schemeClr val="bg1"/>
                </a:solidFill>
                <a:ea typeface="Calibri" panose="020F0502020204030204" pitchFamily="34" charset="0"/>
              </a:rPr>
              <a:t>Failure</a:t>
            </a:r>
            <a:r>
              <a:rPr lang="da-DK" sz="1100" b="1" kern="0" dirty="0">
                <a:solidFill>
                  <a:schemeClr val="bg1"/>
                </a:solidFill>
                <a:ea typeface="Calibri" panose="020F0502020204030204" pitchFamily="34" charset="0"/>
              </a:rPr>
              <a:t> to </a:t>
            </a:r>
            <a:r>
              <a:rPr lang="da-DK" sz="1100" b="1" kern="0" dirty="0" err="1">
                <a:solidFill>
                  <a:schemeClr val="bg1"/>
                </a:solidFill>
                <a:ea typeface="Calibri" panose="020F0502020204030204" pitchFamily="34" charset="0"/>
              </a:rPr>
              <a:t>translate</a:t>
            </a:r>
            <a:r>
              <a:rPr lang="da-DK" sz="1100" b="1" kern="0" dirty="0">
                <a:solidFill>
                  <a:schemeClr val="bg1"/>
                </a:solidFill>
                <a:ea typeface="Calibri" panose="020F0502020204030204" pitchFamily="34" charset="0"/>
              </a:rPr>
              <a:t> all 50 </a:t>
            </a:r>
            <a:r>
              <a:rPr lang="da-DK" sz="1100" b="1" kern="0" dirty="0" err="1">
                <a:solidFill>
                  <a:schemeClr val="bg1"/>
                </a:solidFill>
                <a:ea typeface="Calibri" panose="020F0502020204030204" pitchFamily="34" charset="0"/>
              </a:rPr>
              <a:t>MTVs</a:t>
            </a:r>
            <a:r>
              <a:rPr lang="da-DK" sz="1100" b="1" kern="0" dirty="0">
                <a:solidFill>
                  <a:schemeClr val="bg1"/>
                </a:solidFill>
                <a:ea typeface="Calibri" panose="020F0502020204030204" pitchFamily="34" charset="0"/>
              </a:rPr>
              <a:t> to DK  (8 out of 50 still in English, </a:t>
            </a:r>
            <a:r>
              <a:rPr lang="da-DK" sz="1100" b="1" kern="0" dirty="0" err="1">
                <a:solidFill>
                  <a:schemeClr val="bg1"/>
                </a:solidFill>
                <a:ea typeface="Calibri" panose="020F0502020204030204" pitchFamily="34" charset="0"/>
              </a:rPr>
              <a:t>incl</a:t>
            </a:r>
            <a:r>
              <a:rPr lang="da-DK" sz="1100" b="1" kern="0" dirty="0">
                <a:solidFill>
                  <a:schemeClr val="bg1"/>
                </a:solidFill>
                <a:ea typeface="Calibri" panose="020F0502020204030204" pitchFamily="34" charset="0"/>
              </a:rPr>
              <a:t>. COVER, TURN, EXPLOIT, ENVELOP, INTERDICT</a:t>
            </a:r>
          </a:p>
        </p:txBody>
      </p:sp>
      <p:sp>
        <p:nvSpPr>
          <p:cNvPr id="117" name="Rektangel: afrundede hjørner 116">
            <a:extLst>
              <a:ext uri="{FF2B5EF4-FFF2-40B4-BE49-F238E27FC236}">
                <a16:creationId xmlns:a16="http://schemas.microsoft.com/office/drawing/2014/main" id="{75474262-BB1E-6302-15CA-0398B8123E43}"/>
              </a:ext>
            </a:extLst>
          </p:cNvPr>
          <p:cNvSpPr/>
          <p:nvPr/>
        </p:nvSpPr>
        <p:spPr>
          <a:xfrm>
            <a:off x="6315125" y="3052301"/>
            <a:ext cx="5664355" cy="622690"/>
          </a:xfrm>
          <a:prstGeom prst="roundRect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216000" tIns="45720" rIns="108000" bIns="45720" anchor="t" anchorCtr="0" upright="1">
            <a:noAutofit/>
          </a:bodyPr>
          <a:lstStyle/>
          <a:p>
            <a:pPr>
              <a:defRPr/>
            </a:pPr>
            <a:r>
              <a:rPr lang="da-DK" sz="1100" b="1" kern="0" dirty="0">
                <a:solidFill>
                  <a:schemeClr val="bg1"/>
                </a:solidFill>
              </a:rPr>
              <a:t>Using </a:t>
            </a:r>
            <a:r>
              <a:rPr lang="da-DK" sz="1100" b="1" kern="0" dirty="0" err="1">
                <a:solidFill>
                  <a:schemeClr val="bg1"/>
                </a:solidFill>
              </a:rPr>
              <a:t>two</a:t>
            </a:r>
            <a:r>
              <a:rPr lang="da-DK" sz="1100" b="1" kern="0" dirty="0">
                <a:solidFill>
                  <a:schemeClr val="bg1"/>
                </a:solidFill>
              </a:rPr>
              <a:t> DK terms for the same MTV: RECOVER is </a:t>
            </a:r>
            <a:r>
              <a:rPr lang="da-DK" sz="1100" b="1" kern="0" dirty="0" err="1">
                <a:solidFill>
                  <a:schemeClr val="bg1"/>
                </a:solidFill>
              </a:rPr>
              <a:t>matched</a:t>
            </a:r>
            <a:r>
              <a:rPr lang="da-DK" sz="1100" b="1" kern="0" dirty="0">
                <a:solidFill>
                  <a:schemeClr val="bg1"/>
                </a:solidFill>
              </a:rPr>
              <a:t> with </a:t>
            </a:r>
            <a:r>
              <a:rPr lang="da-DK" sz="1100" b="1" kern="0" dirty="0" err="1">
                <a:solidFill>
                  <a:schemeClr val="bg1"/>
                </a:solidFill>
              </a:rPr>
              <a:t>one</a:t>
            </a:r>
            <a:r>
              <a:rPr lang="da-DK" sz="1100" b="1" kern="0" dirty="0">
                <a:solidFill>
                  <a:schemeClr val="bg1"/>
                </a:solidFill>
              </a:rPr>
              <a:t> DNK MTV for </a:t>
            </a:r>
            <a:r>
              <a:rPr lang="da-DK" sz="1100" b="1" kern="0" dirty="0" err="1">
                <a:solidFill>
                  <a:schemeClr val="bg1"/>
                </a:solidFill>
              </a:rPr>
              <a:t>recovering</a:t>
            </a:r>
            <a:r>
              <a:rPr lang="da-DK" sz="1100" b="1" kern="0" dirty="0">
                <a:solidFill>
                  <a:schemeClr val="bg1"/>
                </a:solidFill>
              </a:rPr>
              <a:t> </a:t>
            </a:r>
            <a:r>
              <a:rPr lang="da-DK" sz="1100" b="1" kern="0" dirty="0" err="1">
                <a:solidFill>
                  <a:schemeClr val="bg1"/>
                </a:solidFill>
              </a:rPr>
              <a:t>people</a:t>
            </a:r>
            <a:r>
              <a:rPr lang="da-DK" sz="1100" b="1" kern="0" dirty="0">
                <a:solidFill>
                  <a:schemeClr val="bg1"/>
                </a:solidFill>
              </a:rPr>
              <a:t>, </a:t>
            </a:r>
            <a:r>
              <a:rPr lang="da-DK" sz="1100" b="1" kern="0" dirty="0" err="1">
                <a:solidFill>
                  <a:schemeClr val="bg1"/>
                </a:solidFill>
              </a:rPr>
              <a:t>another</a:t>
            </a:r>
            <a:r>
              <a:rPr lang="da-DK" sz="1100" b="1" kern="0" dirty="0">
                <a:solidFill>
                  <a:schemeClr val="bg1"/>
                </a:solidFill>
              </a:rPr>
              <a:t> MTV for </a:t>
            </a:r>
            <a:r>
              <a:rPr lang="da-DK" sz="1100" b="1" kern="0" dirty="0" err="1">
                <a:solidFill>
                  <a:schemeClr val="bg1"/>
                </a:solidFill>
              </a:rPr>
              <a:t>recovering</a:t>
            </a:r>
            <a:r>
              <a:rPr lang="da-DK" sz="1100" b="1" kern="0" dirty="0">
                <a:solidFill>
                  <a:schemeClr val="bg1"/>
                </a:solidFill>
              </a:rPr>
              <a:t> materiel</a:t>
            </a:r>
          </a:p>
        </p:txBody>
      </p:sp>
      <p:sp>
        <p:nvSpPr>
          <p:cNvPr id="118" name="Rektangel: afrundede hjørner 117">
            <a:extLst>
              <a:ext uri="{FF2B5EF4-FFF2-40B4-BE49-F238E27FC236}">
                <a16:creationId xmlns:a16="http://schemas.microsoft.com/office/drawing/2014/main" id="{E38E27FE-C4E8-F6C7-CEE1-6D441A448AED}"/>
              </a:ext>
            </a:extLst>
          </p:cNvPr>
          <p:cNvSpPr/>
          <p:nvPr/>
        </p:nvSpPr>
        <p:spPr>
          <a:xfrm>
            <a:off x="6315125" y="3764041"/>
            <a:ext cx="5664355" cy="622690"/>
          </a:xfrm>
          <a:prstGeom prst="roundRect">
            <a:avLst>
              <a:gd name="adj" fmla="val 50000"/>
            </a:avLst>
          </a:prstGeom>
          <a:solidFill>
            <a:srgbClr val="0099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da-DK" sz="1100" b="1" kern="0" dirty="0" err="1">
                <a:solidFill>
                  <a:schemeClr val="bg1"/>
                </a:solidFill>
              </a:rPr>
              <a:t>Turning</a:t>
            </a:r>
            <a:r>
              <a:rPr lang="da-DK" sz="1100" b="1" kern="0" dirty="0">
                <a:solidFill>
                  <a:schemeClr val="bg1"/>
                </a:solidFill>
              </a:rPr>
              <a:t> action </a:t>
            </a:r>
            <a:r>
              <a:rPr lang="da-DK" sz="1100" b="1" kern="0" dirty="0" err="1">
                <a:solidFill>
                  <a:schemeClr val="bg1"/>
                </a:solidFill>
              </a:rPr>
              <a:t>verbs</a:t>
            </a:r>
            <a:r>
              <a:rPr lang="da-DK" sz="1100" b="1" kern="0" dirty="0">
                <a:solidFill>
                  <a:schemeClr val="bg1"/>
                </a:solidFill>
              </a:rPr>
              <a:t> </a:t>
            </a:r>
            <a:r>
              <a:rPr lang="da-DK" sz="1100" b="1" kern="0" dirty="0" err="1">
                <a:solidFill>
                  <a:schemeClr val="bg1"/>
                </a:solidFill>
              </a:rPr>
              <a:t>into</a:t>
            </a:r>
            <a:r>
              <a:rPr lang="da-DK" sz="1100" b="1" kern="0" dirty="0">
                <a:solidFill>
                  <a:schemeClr val="bg1"/>
                </a:solidFill>
              </a:rPr>
              <a:t> </a:t>
            </a:r>
            <a:r>
              <a:rPr lang="da-DK" sz="1100" b="1" kern="0" dirty="0" err="1">
                <a:solidFill>
                  <a:schemeClr val="bg1"/>
                </a:solidFill>
              </a:rPr>
              <a:t>nouns</a:t>
            </a:r>
            <a:r>
              <a:rPr lang="da-DK" sz="1100" b="1" kern="0" dirty="0">
                <a:solidFill>
                  <a:schemeClr val="bg1"/>
                </a:solidFill>
              </a:rPr>
              <a:t> (IAW Danish mil practice): ADV TO CONTACT; AMBUSH, EXFIL &amp; INFIL </a:t>
            </a:r>
            <a:r>
              <a:rPr lang="da-DK" sz="1100" b="1" kern="0" dirty="0" err="1">
                <a:solidFill>
                  <a:schemeClr val="bg1"/>
                </a:solidFill>
              </a:rPr>
              <a:t>are</a:t>
            </a:r>
            <a:r>
              <a:rPr lang="da-DK" sz="1100" b="1" kern="0" dirty="0">
                <a:solidFill>
                  <a:schemeClr val="bg1"/>
                </a:solidFill>
              </a:rPr>
              <a:t> all </a:t>
            </a:r>
            <a:r>
              <a:rPr lang="da-DK" sz="1100" b="1" kern="0" dirty="0" err="1">
                <a:solidFill>
                  <a:schemeClr val="bg1"/>
                </a:solidFill>
              </a:rPr>
              <a:t>nominalized</a:t>
            </a:r>
            <a:r>
              <a:rPr lang="da-DK" sz="1100" b="1" kern="0" dirty="0">
                <a:solidFill>
                  <a:schemeClr val="bg1"/>
                </a:solidFill>
              </a:rPr>
              <a:t>, </a:t>
            </a:r>
            <a:r>
              <a:rPr lang="da-DK" sz="1100" b="1" kern="0" dirty="0" err="1">
                <a:solidFill>
                  <a:schemeClr val="bg1"/>
                </a:solidFill>
              </a:rPr>
              <a:t>which</a:t>
            </a:r>
            <a:r>
              <a:rPr lang="da-DK" sz="1100" b="1" kern="0" dirty="0">
                <a:solidFill>
                  <a:schemeClr val="bg1"/>
                </a:solidFill>
              </a:rPr>
              <a:t> </a:t>
            </a:r>
            <a:r>
              <a:rPr lang="da-DK" sz="1100" b="1" kern="0" dirty="0" err="1">
                <a:solidFill>
                  <a:schemeClr val="bg1"/>
                </a:solidFill>
              </a:rPr>
              <a:t>does</a:t>
            </a:r>
            <a:r>
              <a:rPr lang="da-DK" sz="1100" b="1" kern="0" dirty="0">
                <a:solidFill>
                  <a:schemeClr val="bg1"/>
                </a:solidFill>
              </a:rPr>
              <a:t> not </a:t>
            </a:r>
            <a:r>
              <a:rPr lang="da-DK" sz="1100" b="1" kern="0" dirty="0" err="1">
                <a:solidFill>
                  <a:schemeClr val="bg1"/>
                </a:solidFill>
              </a:rPr>
              <a:t>fully</a:t>
            </a:r>
            <a:r>
              <a:rPr lang="da-DK" sz="1100" b="1" kern="0" dirty="0">
                <a:solidFill>
                  <a:schemeClr val="bg1"/>
                </a:solidFill>
              </a:rPr>
              <a:t> </a:t>
            </a:r>
            <a:r>
              <a:rPr lang="da-DK" sz="1100" b="1" kern="0" dirty="0" err="1">
                <a:solidFill>
                  <a:schemeClr val="bg1"/>
                </a:solidFill>
              </a:rPr>
              <a:t>align</a:t>
            </a:r>
            <a:r>
              <a:rPr lang="da-DK" sz="1100" b="1" kern="0" dirty="0">
                <a:solidFill>
                  <a:schemeClr val="bg1"/>
                </a:solidFill>
              </a:rPr>
              <a:t> with the </a:t>
            </a:r>
            <a:r>
              <a:rPr lang="da-DK" sz="1100" b="1" kern="0" dirty="0" err="1">
                <a:solidFill>
                  <a:schemeClr val="bg1"/>
                </a:solidFill>
              </a:rPr>
              <a:t>idea</a:t>
            </a:r>
            <a:r>
              <a:rPr lang="da-DK" sz="1100" b="1" kern="0" dirty="0">
                <a:solidFill>
                  <a:schemeClr val="bg1"/>
                </a:solidFill>
              </a:rPr>
              <a:t> of action </a:t>
            </a:r>
            <a:r>
              <a:rPr lang="da-DK" sz="1100" b="1" kern="0" dirty="0" err="1">
                <a:solidFill>
                  <a:schemeClr val="bg1"/>
                </a:solidFill>
              </a:rPr>
              <a:t>verbs</a:t>
            </a:r>
            <a:r>
              <a:rPr lang="da-DK" sz="1100" b="1" kern="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19" name="Rektangel: afrundede hjørner 118">
            <a:extLst>
              <a:ext uri="{FF2B5EF4-FFF2-40B4-BE49-F238E27FC236}">
                <a16:creationId xmlns:a16="http://schemas.microsoft.com/office/drawing/2014/main" id="{B33522C7-3B5F-577B-2AA9-AF9CB7317915}"/>
              </a:ext>
            </a:extLst>
          </p:cNvPr>
          <p:cNvSpPr/>
          <p:nvPr/>
        </p:nvSpPr>
        <p:spPr>
          <a:xfrm>
            <a:off x="6300110" y="4483386"/>
            <a:ext cx="5664355" cy="795451"/>
          </a:xfrm>
          <a:prstGeom prst="roundRect">
            <a:avLst>
              <a:gd name="adj" fmla="val 50000"/>
            </a:avLst>
          </a:prstGeom>
          <a:solidFill>
            <a:srgbClr val="9BBB59">
              <a:lumMod val="75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da-DK" sz="1100" b="1" kern="0" dirty="0" err="1">
                <a:solidFill>
                  <a:schemeClr val="bg1"/>
                </a:solidFill>
              </a:rPr>
              <a:t>Failure</a:t>
            </a:r>
            <a:r>
              <a:rPr lang="da-DK" sz="1100" b="1" kern="0" dirty="0">
                <a:solidFill>
                  <a:schemeClr val="bg1"/>
                </a:solidFill>
              </a:rPr>
              <a:t> to </a:t>
            </a:r>
            <a:r>
              <a:rPr lang="da-DK" sz="1100" b="1" kern="0" dirty="0" err="1">
                <a:solidFill>
                  <a:schemeClr val="bg1"/>
                </a:solidFill>
              </a:rPr>
              <a:t>fully</a:t>
            </a:r>
            <a:r>
              <a:rPr lang="da-DK" sz="1100" b="1" kern="0" dirty="0">
                <a:solidFill>
                  <a:schemeClr val="bg1"/>
                </a:solidFill>
              </a:rPr>
              <a:t> understand </a:t>
            </a:r>
            <a:r>
              <a:rPr lang="da-DK" sz="1100" b="1" kern="0" dirty="0" err="1">
                <a:solidFill>
                  <a:schemeClr val="bg1"/>
                </a:solidFill>
              </a:rPr>
              <a:t>subtle</a:t>
            </a:r>
            <a:r>
              <a:rPr lang="da-DK" sz="1100" b="1" kern="0" dirty="0">
                <a:solidFill>
                  <a:schemeClr val="bg1"/>
                </a:solidFill>
              </a:rPr>
              <a:t> differences </a:t>
            </a:r>
            <a:r>
              <a:rPr lang="da-DK" sz="1100" b="1" kern="0" dirty="0" err="1">
                <a:solidFill>
                  <a:schemeClr val="bg1"/>
                </a:solidFill>
              </a:rPr>
              <a:t>between</a:t>
            </a:r>
            <a:r>
              <a:rPr lang="da-DK" sz="1100" b="1" kern="0" dirty="0">
                <a:solidFill>
                  <a:schemeClr val="bg1"/>
                </a:solidFill>
              </a:rPr>
              <a:t> </a:t>
            </a:r>
            <a:r>
              <a:rPr lang="da-DK" sz="1100" b="1" kern="0" dirty="0" err="1">
                <a:solidFill>
                  <a:schemeClr val="bg1"/>
                </a:solidFill>
              </a:rPr>
              <a:t>related</a:t>
            </a:r>
            <a:r>
              <a:rPr lang="da-DK" sz="1100" b="1" kern="0" dirty="0">
                <a:solidFill>
                  <a:schemeClr val="bg1"/>
                </a:solidFill>
              </a:rPr>
              <a:t> Eng terms: eg term for DISRUPT is </a:t>
            </a:r>
            <a:r>
              <a:rPr lang="da-DK" sz="1100" b="1" kern="0" dirty="0" err="1">
                <a:solidFill>
                  <a:schemeClr val="bg1"/>
                </a:solidFill>
              </a:rPr>
              <a:t>closer</a:t>
            </a:r>
            <a:r>
              <a:rPr lang="da-DK" sz="1100" b="1" kern="0" dirty="0">
                <a:solidFill>
                  <a:schemeClr val="bg1"/>
                </a:solidFill>
              </a:rPr>
              <a:t> </a:t>
            </a:r>
            <a:r>
              <a:rPr lang="da-DK" sz="1100" b="1" kern="0" dirty="0" err="1">
                <a:solidFill>
                  <a:schemeClr val="bg1"/>
                </a:solidFill>
              </a:rPr>
              <a:t>to,disturb</a:t>
            </a:r>
            <a:r>
              <a:rPr lang="da-DK" sz="1100" b="1" kern="0" dirty="0">
                <a:solidFill>
                  <a:schemeClr val="bg1"/>
                </a:solidFill>
              </a:rPr>
              <a:t>, term for DENY </a:t>
            </a:r>
            <a:r>
              <a:rPr lang="da-DK" sz="1100" b="1" kern="0" dirty="0" err="1">
                <a:solidFill>
                  <a:schemeClr val="bg1"/>
                </a:solidFill>
              </a:rPr>
              <a:t>corresponds</a:t>
            </a:r>
            <a:r>
              <a:rPr lang="da-DK" sz="1100" b="1" kern="0" dirty="0">
                <a:solidFill>
                  <a:schemeClr val="bg1"/>
                </a:solidFill>
              </a:rPr>
              <a:t> more </a:t>
            </a:r>
            <a:r>
              <a:rPr lang="da-DK" sz="1100" b="1" kern="0" dirty="0" err="1">
                <a:solidFill>
                  <a:schemeClr val="bg1"/>
                </a:solidFill>
              </a:rPr>
              <a:t>closely</a:t>
            </a:r>
            <a:r>
              <a:rPr lang="da-DK" sz="1100" b="1" kern="0" dirty="0">
                <a:solidFill>
                  <a:schemeClr val="bg1"/>
                </a:solidFill>
              </a:rPr>
              <a:t> to </a:t>
            </a:r>
            <a:r>
              <a:rPr lang="da-DK" sz="1100" b="1" kern="0" dirty="0" err="1">
                <a:solidFill>
                  <a:schemeClr val="bg1"/>
                </a:solidFill>
              </a:rPr>
              <a:t>reject</a:t>
            </a:r>
            <a:r>
              <a:rPr lang="da-DK" sz="1100" b="1" kern="0" dirty="0">
                <a:solidFill>
                  <a:schemeClr val="bg1"/>
                </a:solidFill>
              </a:rPr>
              <a:t> /</a:t>
            </a:r>
            <a:r>
              <a:rPr lang="da-DK" sz="1100" b="1" kern="0" dirty="0" err="1">
                <a:solidFill>
                  <a:schemeClr val="bg1"/>
                </a:solidFill>
              </a:rPr>
              <a:t>refuse</a:t>
            </a:r>
            <a:r>
              <a:rPr lang="en-US" sz="1100" b="1" kern="0" dirty="0">
                <a:solidFill>
                  <a:schemeClr val="bg1"/>
                </a:solidFill>
              </a:rPr>
              <a:t> , the DNK DEFEAT term,  ‘BESEJRE,’ only addresses half of the NATO definition</a:t>
            </a:r>
            <a:endParaRPr lang="da-DK" sz="1100" b="1" kern="0" dirty="0">
              <a:solidFill>
                <a:schemeClr val="bg1"/>
              </a:solidFill>
            </a:endParaRPr>
          </a:p>
        </p:txBody>
      </p:sp>
      <p:sp>
        <p:nvSpPr>
          <p:cNvPr id="6" name="Heksagon 5">
            <a:extLst>
              <a:ext uri="{FF2B5EF4-FFF2-40B4-BE49-F238E27FC236}">
                <a16:creationId xmlns:a16="http://schemas.microsoft.com/office/drawing/2014/main" id="{D082E07F-5549-2859-E804-DBA17C75C780}"/>
              </a:ext>
            </a:extLst>
          </p:cNvPr>
          <p:cNvSpPr/>
          <p:nvPr/>
        </p:nvSpPr>
        <p:spPr>
          <a:xfrm>
            <a:off x="7152322" y="5526719"/>
            <a:ext cx="3563815" cy="1092845"/>
          </a:xfrm>
          <a:prstGeom prst="hexagon">
            <a:avLst/>
          </a:prstGeom>
          <a:solidFill>
            <a:srgbClr val="0099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324000" tIns="45720" rIns="91440" bIns="45720" anchor="ctr" anchorCtr="0" upright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400" b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Calibri" panose="020F0502020204030204" pitchFamily="34" charset="0"/>
              </a:rPr>
              <a:t>INDICATION OF CLEAR NEED TO COLLABORATE MORE INTENSELY TO ACHIEVE NUANCE AND ACCURACY</a:t>
            </a:r>
          </a:p>
        </p:txBody>
      </p:sp>
    </p:spTree>
    <p:extLst>
      <p:ext uri="{BB962C8B-B14F-4D97-AF65-F5344CB8AC3E}">
        <p14:creationId xmlns:p14="http://schemas.microsoft.com/office/powerpoint/2010/main" val="2042325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313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Company>FAK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Hansen, Lynda Wood</dc:creator>
  <cp:lastModifiedBy>Lynda Wood Hansen</cp:lastModifiedBy>
  <cp:revision>20</cp:revision>
  <dcterms:created xsi:type="dcterms:W3CDTF">2022-09-26T15:49:21Z</dcterms:created>
  <dcterms:modified xsi:type="dcterms:W3CDTF">2024-04-02T18:44:40Z</dcterms:modified>
</cp:coreProperties>
</file>