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5217" r:id="rId1"/>
  </p:sldMasterIdLst>
  <p:sldIdLst>
    <p:sldId id="256" r:id="rId2"/>
    <p:sldId id="257" r:id="rId3"/>
    <p:sldId id="261" r:id="rId4"/>
    <p:sldId id="259" r:id="rId5"/>
    <p:sldId id="260" r:id="rId6"/>
    <p:sldId id="264" r:id="rId7"/>
    <p:sldId id="265" r:id="rId8"/>
    <p:sldId id="266" r:id="rId9"/>
    <p:sldId id="268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yanga Jargalsaikhan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287" autoAdjust="0"/>
  </p:normalViewPr>
  <p:slideViewPr>
    <p:cSldViewPr snapToGrid="0" snapToObjects="1">
      <p:cViewPr>
        <p:scale>
          <a:sx n="94" d="100"/>
          <a:sy n="94" d="100"/>
        </p:scale>
        <p:origin x="-1808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commentAuthors" Target="commentAuthor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10/16/14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4CB3-BC80-EE47-88D0-9A355B183506}" type="datetimeFigureOut">
              <a:rPr lang="en-US" smtClean="0"/>
              <a:t>10/16/14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021D-B37F-0447-8BAF-A192DBFF77A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4CB3-BC80-EE47-88D0-9A355B183506}" type="datetimeFigureOut">
              <a:rPr lang="en-US" smtClean="0"/>
              <a:t>10/16/14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021D-B37F-0447-8BAF-A192DBFF77A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4CB3-BC80-EE47-88D0-9A355B183506}" type="datetimeFigureOut">
              <a:rPr lang="en-US" smtClean="0"/>
              <a:t>10/16/14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021D-B37F-0447-8BAF-A192DBFF77A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4CB3-BC80-EE47-88D0-9A355B183506}" type="datetimeFigureOut">
              <a:rPr lang="en-US" smtClean="0"/>
              <a:t>10/16/14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021D-B37F-0447-8BAF-A192DBFF77A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4CB3-BC80-EE47-88D0-9A355B183506}" type="datetimeFigureOut">
              <a:rPr lang="en-US" smtClean="0"/>
              <a:t>10/16/14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021D-B37F-0447-8BAF-A192DBFF77A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10/16/14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4CB3-BC80-EE47-88D0-9A355B183506}" type="datetimeFigureOut">
              <a:rPr lang="en-US" smtClean="0"/>
              <a:t>10/16/14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021D-B37F-0447-8BAF-A192DBFF77A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4CB3-BC80-EE47-88D0-9A355B183506}" type="datetimeFigureOut">
              <a:rPr lang="en-US" smtClean="0"/>
              <a:t>10/16/14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021D-B37F-0447-8BAF-A192DBFF77A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4CB3-BC80-EE47-88D0-9A355B183506}" type="datetimeFigureOut">
              <a:rPr lang="en-US" smtClean="0"/>
              <a:t>10/16/14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021D-B37F-0447-8BAF-A192DBFF77A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4CB3-BC80-EE47-88D0-9A355B183506}" type="datetimeFigureOut">
              <a:rPr lang="en-US" smtClean="0"/>
              <a:t>10/16/14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021D-B37F-0447-8BAF-A192DBFF77A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54CB3-BC80-EE47-88D0-9A355B183506}" type="datetimeFigureOut">
              <a:rPr lang="en-US" smtClean="0"/>
              <a:t>10/16/14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FD54CB3-BC80-EE47-88D0-9A355B183506}" type="datetimeFigureOut">
              <a:rPr lang="en-US" smtClean="0"/>
              <a:t>10/16/14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F9D5021D-B37F-0447-8BAF-A192DBFF77A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18" r:id="rId1"/>
    <p:sldLayoutId id="2147485219" r:id="rId2"/>
    <p:sldLayoutId id="2147485220" r:id="rId3"/>
    <p:sldLayoutId id="2147485221" r:id="rId4"/>
    <p:sldLayoutId id="2147485222" r:id="rId5"/>
    <p:sldLayoutId id="2147485223" r:id="rId6"/>
    <p:sldLayoutId id="2147485224" r:id="rId7"/>
    <p:sldLayoutId id="2147485225" r:id="rId8"/>
    <p:sldLayoutId id="2147485226" r:id="rId9"/>
    <p:sldLayoutId id="2147485227" r:id="rId10"/>
    <p:sldLayoutId id="2147485228" r:id="rId11"/>
    <p:sldLayoutId id="214748522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accent2"/>
                </a:solidFill>
              </a:rPr>
              <a:t/>
            </a:r>
            <a:br>
              <a:rPr lang="en-GB" b="1" dirty="0" smtClean="0">
                <a:solidFill>
                  <a:schemeClr val="accent2"/>
                </a:solidFill>
              </a:rPr>
            </a:br>
            <a:r>
              <a:rPr lang="en-GB" sz="2700" b="1" dirty="0" smtClean="0">
                <a:solidFill>
                  <a:schemeClr val="accent2"/>
                </a:solidFill>
                <a:latin typeface="Arial Hebrew"/>
                <a:cs typeface="Arial Hebrew"/>
              </a:rPr>
              <a:t>BILC Professional Seminar 2014</a:t>
            </a:r>
            <a:br>
              <a:rPr lang="en-GB" sz="2700" b="1" dirty="0" smtClean="0">
                <a:solidFill>
                  <a:schemeClr val="accent2"/>
                </a:solidFill>
                <a:latin typeface="Arial Hebrew"/>
                <a:cs typeface="Arial Hebrew"/>
              </a:rPr>
            </a:br>
            <a:endParaRPr lang="en-US" sz="2700" dirty="0">
              <a:latin typeface="Arial Hebrew"/>
              <a:cs typeface="Arial Hebrew"/>
            </a:endParaRPr>
          </a:p>
        </p:txBody>
      </p:sp>
      <p:sp>
        <p:nvSpPr>
          <p:cNvPr id="5" name="Vertical Text Placeholder 4"/>
          <p:cNvSpPr>
            <a:spLocks noGrp="1"/>
          </p:cNvSpPr>
          <p:nvPr>
            <p:ph type="body" orient="vert" idx="1"/>
          </p:nvPr>
        </p:nvSpPr>
        <p:spPr>
          <a:xfrm>
            <a:off x="549275" y="1600201"/>
            <a:ext cx="8042276" cy="4762996"/>
          </a:xfrm>
        </p:spPr>
        <p:txBody>
          <a:bodyPr vert="horz">
            <a:normAutofit lnSpcReduction="10000"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lnSpc>
                <a:spcPct val="80000"/>
              </a:lnSpc>
              <a:buNone/>
            </a:pPr>
            <a:endParaRPr lang="en-US" sz="4000" dirty="0" smtClean="0">
              <a:latin typeface="Arial Hebrew"/>
              <a:cs typeface="Arial Hebrew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en-US" sz="4000" dirty="0" smtClean="0">
                <a:latin typeface="Arial Hebrew"/>
                <a:cs typeface="Arial Hebrew"/>
              </a:rPr>
              <a:t>Catering </a:t>
            </a:r>
            <a:r>
              <a:rPr lang="en-US" sz="4000" dirty="0" smtClean="0">
                <a:latin typeface="Arial Hebrew"/>
                <a:cs typeface="Arial Hebrew"/>
              </a:rPr>
              <a:t>to Diversity in Expectations </a:t>
            </a:r>
            <a:r>
              <a:rPr lang="en-US" sz="4000" dirty="0">
                <a:latin typeface="Arial Hebrew"/>
                <a:cs typeface="Arial Hebrew"/>
              </a:rPr>
              <a:t>in Mongolian Military Training </a:t>
            </a:r>
          </a:p>
          <a:p>
            <a:pPr marL="0" indent="0" algn="ctr">
              <a:buNone/>
            </a:pPr>
            <a:r>
              <a:rPr lang="en-US" sz="4000" dirty="0" smtClean="0">
                <a:latin typeface="Arial Hebrew"/>
                <a:cs typeface="Arial Hebrew"/>
              </a:rPr>
              <a:t>                                      </a:t>
            </a:r>
            <a:endParaRPr lang="en-US" dirty="0" smtClean="0">
              <a:latin typeface="Arial Hebrew"/>
              <a:cs typeface="Arial Hebrew"/>
            </a:endParaRPr>
          </a:p>
          <a:p>
            <a:pPr marL="0" indent="0" algn="ctr">
              <a:lnSpc>
                <a:spcPct val="60000"/>
              </a:lnSpc>
              <a:spcBef>
                <a:spcPts val="800"/>
              </a:spcBef>
              <a:buNone/>
            </a:pPr>
            <a:r>
              <a:rPr lang="en-US" dirty="0" smtClean="0">
                <a:latin typeface="Arial Hebrew"/>
                <a:cs typeface="Arial Hebrew"/>
              </a:rPr>
              <a:t>Foreign </a:t>
            </a:r>
            <a:r>
              <a:rPr lang="en-US" dirty="0">
                <a:latin typeface="Arial Hebrew"/>
                <a:cs typeface="Arial Hebrew"/>
              </a:rPr>
              <a:t>Language Training </a:t>
            </a:r>
            <a:r>
              <a:rPr lang="en-US" dirty="0" smtClean="0">
                <a:latin typeface="Arial Hebrew"/>
                <a:cs typeface="Arial Hebrew"/>
              </a:rPr>
              <a:t>Center, </a:t>
            </a:r>
          </a:p>
          <a:p>
            <a:pPr marL="0" indent="0" algn="ctr">
              <a:lnSpc>
                <a:spcPct val="60000"/>
              </a:lnSpc>
              <a:spcBef>
                <a:spcPts val="800"/>
              </a:spcBef>
              <a:buNone/>
            </a:pPr>
            <a:r>
              <a:rPr lang="en-US" dirty="0" smtClean="0">
                <a:latin typeface="Arial Hebrew"/>
                <a:cs typeface="Arial Hebrew"/>
              </a:rPr>
              <a:t>Defense University of Mongolia </a:t>
            </a:r>
          </a:p>
          <a:p>
            <a:pPr marL="0" indent="0" algn="ctr">
              <a:lnSpc>
                <a:spcPct val="60000"/>
              </a:lnSpc>
              <a:spcBef>
                <a:spcPts val="800"/>
              </a:spcBef>
              <a:buNone/>
            </a:pPr>
            <a:r>
              <a:rPr lang="en-US" dirty="0" smtClean="0">
                <a:latin typeface="Arial Hebrew"/>
                <a:cs typeface="Arial Hebrew"/>
              </a:rPr>
              <a:t>G.Naranchimeg</a:t>
            </a:r>
          </a:p>
          <a:p>
            <a:pPr marL="0" indent="0" algn="ctr">
              <a:lnSpc>
                <a:spcPct val="60000"/>
              </a:lnSpc>
              <a:spcBef>
                <a:spcPts val="800"/>
              </a:spcBef>
              <a:buNone/>
            </a:pPr>
            <a:endParaRPr lang="en-US" dirty="0" smtClean="0">
              <a:latin typeface="Arial Hebrew"/>
              <a:cs typeface="Arial Hebrew"/>
            </a:endParaRPr>
          </a:p>
          <a:p>
            <a:pPr marL="0" indent="0" algn="ctr">
              <a:lnSpc>
                <a:spcPct val="60000"/>
              </a:lnSpc>
              <a:spcBef>
                <a:spcPts val="800"/>
              </a:spcBef>
              <a:buNone/>
            </a:pPr>
            <a:r>
              <a:rPr lang="en-US" dirty="0" smtClean="0">
                <a:latin typeface="Arial Hebrew"/>
                <a:cs typeface="Arial Hebrew"/>
              </a:rPr>
              <a:t>16 Oct. 2014</a:t>
            </a:r>
          </a:p>
          <a:p>
            <a:pPr marL="0" indent="0" algn="ctr">
              <a:lnSpc>
                <a:spcPct val="60000"/>
              </a:lnSpc>
              <a:spcBef>
                <a:spcPts val="800"/>
              </a:spcBef>
              <a:buNone/>
            </a:pPr>
            <a:endParaRPr lang="en-US" dirty="0">
              <a:latin typeface="Arial Hebrew"/>
              <a:cs typeface="Arial Hebrew"/>
            </a:endParaRPr>
          </a:p>
        </p:txBody>
      </p:sp>
      <p:pic>
        <p:nvPicPr>
          <p:cNvPr id="6" name="Picture 5" descr="http://dum.gov.mn/images/logo/bhis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8907" y="1255392"/>
            <a:ext cx="1828800" cy="1371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4307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>
                <a:latin typeface="Arial Hebrew"/>
                <a:cs typeface="Arial Hebrew"/>
              </a:rPr>
              <a:t>Thanks for </a:t>
            </a:r>
            <a:r>
              <a:rPr lang="en-US" dirty="0" smtClean="0">
                <a:latin typeface="Arial Hebrew"/>
                <a:cs typeface="Arial Hebrew"/>
              </a:rPr>
              <a:t>your attention!!</a:t>
            </a:r>
            <a:br>
              <a:rPr lang="en-US" dirty="0" smtClean="0">
                <a:latin typeface="Arial Hebrew"/>
                <a:cs typeface="Arial Hebrew"/>
              </a:rPr>
            </a:br>
            <a:r>
              <a:rPr lang="en-US" dirty="0" smtClean="0">
                <a:latin typeface="Arial Hebrew"/>
                <a:cs typeface="Arial Hebrew"/>
              </a:rPr>
              <a:t> </a:t>
            </a:r>
            <a:r>
              <a:rPr lang="en-US" sz="2000" dirty="0" smtClean="0">
                <a:latin typeface="Arial Hebrew"/>
                <a:cs typeface="Arial Hebrew"/>
              </a:rPr>
              <a:t>www.dum.gov.mn</a:t>
            </a:r>
            <a:r>
              <a:rPr lang="en-US" sz="2000" dirty="0" smtClean="0">
                <a:latin typeface="Arial Hebrew"/>
                <a:cs typeface="Arial Hebrew"/>
              </a:rPr>
              <a:t/>
            </a:r>
            <a:br>
              <a:rPr lang="en-US" sz="2000" dirty="0" smtClean="0">
                <a:latin typeface="Arial Hebrew"/>
                <a:cs typeface="Arial Hebrew"/>
              </a:rPr>
            </a:br>
            <a:endParaRPr lang="en-US" dirty="0">
              <a:latin typeface="Arial Hebrew"/>
              <a:cs typeface="Arial Hebrew"/>
            </a:endParaRPr>
          </a:p>
        </p:txBody>
      </p:sp>
      <p:pic>
        <p:nvPicPr>
          <p:cNvPr id="5" name="Picture 4" descr="904660_595285947161914_2074287754_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88748"/>
            <a:ext cx="9144000" cy="4755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982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549275" y="905168"/>
            <a:ext cx="8042276" cy="851128"/>
          </a:xfrm>
        </p:spPr>
        <p:txBody>
          <a:bodyPr>
            <a:normAutofit fontScale="90000"/>
          </a:bodyPr>
          <a:lstStyle/>
          <a:p>
            <a:pPr algn="l"/>
            <a:r>
              <a:rPr lang="en-GB" sz="3600" b="1" dirty="0" smtClean="0">
                <a:solidFill>
                  <a:schemeClr val="accent2"/>
                </a:solidFill>
                <a:latin typeface="Arial Hebrew"/>
                <a:cs typeface="Arial Hebrew"/>
              </a:rPr>
              <a:t/>
            </a:r>
            <a:br>
              <a:rPr lang="en-GB" sz="3600" b="1" dirty="0" smtClean="0">
                <a:solidFill>
                  <a:schemeClr val="accent2"/>
                </a:solidFill>
                <a:latin typeface="Arial Hebrew"/>
                <a:cs typeface="Arial Hebrew"/>
              </a:rPr>
            </a:br>
            <a:r>
              <a:rPr lang="en-GB" sz="3600" b="1" dirty="0">
                <a:solidFill>
                  <a:schemeClr val="accent2"/>
                </a:solidFill>
                <a:latin typeface="Arial Hebrew"/>
                <a:cs typeface="Arial Hebrew"/>
              </a:rPr>
              <a:t/>
            </a:r>
            <a:br>
              <a:rPr lang="en-GB" sz="3600" b="1" dirty="0">
                <a:solidFill>
                  <a:schemeClr val="accent2"/>
                </a:solidFill>
                <a:latin typeface="Arial Hebrew"/>
                <a:cs typeface="Arial Hebrew"/>
              </a:rPr>
            </a:br>
            <a:r>
              <a:rPr lang="en-GB" sz="3600" b="1" dirty="0" smtClean="0">
                <a:solidFill>
                  <a:schemeClr val="accent2"/>
                </a:solidFill>
                <a:latin typeface="Arial Hebrew"/>
                <a:cs typeface="Arial Hebrew"/>
              </a:rPr>
              <a:t/>
            </a:r>
            <a:br>
              <a:rPr lang="en-GB" sz="3600" b="1" dirty="0" smtClean="0">
                <a:solidFill>
                  <a:schemeClr val="accent2"/>
                </a:solidFill>
                <a:latin typeface="Arial Hebrew"/>
                <a:cs typeface="Arial Hebrew"/>
              </a:rPr>
            </a:br>
            <a:r>
              <a:rPr lang="en-GB" sz="3600" b="1" dirty="0">
                <a:solidFill>
                  <a:schemeClr val="accent2"/>
                </a:solidFill>
                <a:latin typeface="Arial Hebrew"/>
                <a:cs typeface="Arial Hebrew"/>
              </a:rPr>
              <a:t/>
            </a:r>
            <a:br>
              <a:rPr lang="en-GB" sz="3600" b="1" dirty="0">
                <a:solidFill>
                  <a:schemeClr val="accent2"/>
                </a:solidFill>
                <a:latin typeface="Arial Hebrew"/>
                <a:cs typeface="Arial Hebrew"/>
              </a:rPr>
            </a:br>
            <a:r>
              <a:rPr lang="en-GB" sz="3600" b="1" dirty="0" smtClean="0">
                <a:solidFill>
                  <a:schemeClr val="accent2"/>
                </a:solidFill>
                <a:latin typeface="Arial Hebrew"/>
                <a:cs typeface="Arial Hebrew"/>
              </a:rPr>
              <a:t/>
            </a:r>
            <a:br>
              <a:rPr lang="en-GB" sz="3600" b="1" dirty="0" smtClean="0">
                <a:solidFill>
                  <a:schemeClr val="accent2"/>
                </a:solidFill>
                <a:latin typeface="Arial Hebrew"/>
                <a:cs typeface="Arial Hebrew"/>
              </a:rPr>
            </a:br>
            <a:r>
              <a:rPr lang="en-GB" sz="3600" b="1" dirty="0" smtClean="0">
                <a:solidFill>
                  <a:schemeClr val="accent2"/>
                </a:solidFill>
                <a:latin typeface="Arial Hebrew"/>
                <a:cs typeface="Arial Hebrew"/>
              </a:rPr>
              <a:t/>
            </a:r>
            <a:br>
              <a:rPr lang="en-GB" sz="3600" b="1" dirty="0" smtClean="0">
                <a:solidFill>
                  <a:schemeClr val="accent2"/>
                </a:solidFill>
                <a:latin typeface="Arial Hebrew"/>
                <a:cs typeface="Arial Hebrew"/>
              </a:rPr>
            </a:br>
            <a:r>
              <a:rPr lang="en-GB" sz="3600" b="1" dirty="0">
                <a:solidFill>
                  <a:schemeClr val="accent2"/>
                </a:solidFill>
                <a:latin typeface="Arial Hebrew"/>
                <a:cs typeface="Arial Hebrew"/>
              </a:rPr>
              <a:t/>
            </a:r>
            <a:br>
              <a:rPr lang="en-GB" sz="3600" b="1" dirty="0">
                <a:solidFill>
                  <a:schemeClr val="accent2"/>
                </a:solidFill>
                <a:latin typeface="Arial Hebrew"/>
                <a:cs typeface="Arial Hebrew"/>
              </a:rPr>
            </a:br>
            <a:r>
              <a:rPr lang="en-GB" sz="3600" b="1" dirty="0" smtClean="0">
                <a:solidFill>
                  <a:schemeClr val="accent2"/>
                </a:solidFill>
                <a:latin typeface="Arial Hebrew"/>
                <a:cs typeface="Arial Hebrew"/>
              </a:rPr>
              <a:t/>
            </a:r>
            <a:br>
              <a:rPr lang="en-GB" sz="3600" b="1" dirty="0" smtClean="0">
                <a:solidFill>
                  <a:schemeClr val="accent2"/>
                </a:solidFill>
                <a:latin typeface="Arial Hebrew"/>
                <a:cs typeface="Arial Hebrew"/>
              </a:rPr>
            </a:br>
            <a:r>
              <a:rPr lang="en-GB" sz="3600" b="1" dirty="0" smtClean="0">
                <a:solidFill>
                  <a:schemeClr val="accent2"/>
                </a:solidFill>
                <a:latin typeface="Arial Hebrew"/>
                <a:cs typeface="Arial Hebrew"/>
              </a:rPr>
              <a:t>Foreign Language Training Center    </a:t>
            </a:r>
            <a:br>
              <a:rPr lang="en-GB" sz="3600" b="1" dirty="0" smtClean="0">
                <a:solidFill>
                  <a:schemeClr val="accent2"/>
                </a:solidFill>
                <a:latin typeface="Arial Hebrew"/>
                <a:cs typeface="Arial Hebrew"/>
              </a:rPr>
            </a:br>
            <a:endParaRPr lang="en-US" sz="3600" dirty="0"/>
          </a:p>
        </p:txBody>
      </p:sp>
      <p:sp>
        <p:nvSpPr>
          <p:cNvPr id="15" name="Vertical Text Placeholder 14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r>
              <a:rPr lang="en-GB" dirty="0" smtClean="0">
                <a:latin typeface="Arial Hebrew"/>
                <a:cs typeface="Arial Hebrew"/>
              </a:rPr>
              <a:t>Established </a:t>
            </a:r>
            <a:r>
              <a:rPr lang="en-GB" dirty="0">
                <a:latin typeface="Arial Hebrew"/>
                <a:cs typeface="Arial Hebrew"/>
              </a:rPr>
              <a:t>on </a:t>
            </a:r>
            <a:r>
              <a:rPr lang="en-GB" dirty="0" smtClean="0">
                <a:latin typeface="Arial Hebrew"/>
                <a:cs typeface="Arial Hebrew"/>
              </a:rPr>
              <a:t>15 November 1974 as Russian Language Section at Military Institute</a:t>
            </a:r>
          </a:p>
          <a:p>
            <a:r>
              <a:rPr lang="en-GB" dirty="0" smtClean="0">
                <a:latin typeface="Arial Hebrew"/>
                <a:cs typeface="Arial Hebrew"/>
              </a:rPr>
              <a:t> Became Foreign Language Center in 1992.</a:t>
            </a:r>
          </a:p>
          <a:p>
            <a:r>
              <a:rPr lang="en-US" dirty="0">
                <a:latin typeface="Arial Hebrew"/>
                <a:cs typeface="Arial Hebrew"/>
              </a:rPr>
              <a:t>Faculty - 22 teachers </a:t>
            </a:r>
          </a:p>
          <a:p>
            <a:r>
              <a:rPr lang="en-US" dirty="0">
                <a:latin typeface="Arial Hebrew"/>
                <a:cs typeface="Arial Hebrew"/>
              </a:rPr>
              <a:t>English teachers -12</a:t>
            </a:r>
          </a:p>
          <a:p>
            <a:r>
              <a:rPr lang="en-US" dirty="0">
                <a:latin typeface="Arial Hebrew"/>
                <a:cs typeface="Arial Hebrew"/>
              </a:rPr>
              <a:t>Native speaker English teacher - 0</a:t>
            </a:r>
          </a:p>
          <a:p>
            <a:endParaRPr lang="en-GB" dirty="0" smtClean="0">
              <a:cs typeface="Arial" charset="0"/>
            </a:endParaRPr>
          </a:p>
          <a:p>
            <a:endParaRPr lang="en-GB" dirty="0" smtClean="0">
              <a:cs typeface="Arial" charset="0"/>
            </a:endParaRPr>
          </a:p>
          <a:p>
            <a:endParaRPr lang="en-GB" dirty="0" smtClean="0">
              <a:cs typeface="Arial" charset="0"/>
            </a:endParaRPr>
          </a:p>
          <a:p>
            <a:endParaRPr lang="en-GB" dirty="0">
              <a:cs typeface="Arial" charset="0"/>
            </a:endParaRPr>
          </a:p>
          <a:p>
            <a:endParaRPr lang="en-GB" dirty="0" smtClean="0">
              <a:cs typeface="Arial" charset="0"/>
            </a:endParaRPr>
          </a:p>
          <a:p>
            <a:endParaRPr lang="en-GB" dirty="0">
              <a:cs typeface="Arial" charset="0"/>
            </a:endParaRPr>
          </a:p>
          <a:p>
            <a:endParaRPr lang="en-GB" dirty="0" smtClean="0">
              <a:cs typeface="Arial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491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324239"/>
            <a:ext cx="8042276" cy="1566122"/>
          </a:xfrm>
        </p:spPr>
        <p:txBody>
          <a:bodyPr/>
          <a:lstStyle/>
          <a:p>
            <a:pPr algn="l"/>
            <a:r>
              <a:rPr lang="en-GB" sz="3200" b="1" dirty="0" smtClean="0">
                <a:solidFill>
                  <a:schemeClr val="accent2"/>
                </a:solidFill>
                <a:latin typeface="Arial Hebrew"/>
                <a:cs typeface="Arial Hebrew"/>
              </a:rPr>
              <a:t/>
            </a:r>
            <a:br>
              <a:rPr lang="en-GB" sz="3200" b="1" dirty="0" smtClean="0">
                <a:solidFill>
                  <a:schemeClr val="accent2"/>
                </a:solidFill>
                <a:latin typeface="Arial Hebrew"/>
                <a:cs typeface="Arial Hebrew"/>
              </a:rPr>
            </a:br>
            <a:r>
              <a:rPr lang="en-GB" sz="3200" b="1" dirty="0" smtClean="0">
                <a:solidFill>
                  <a:schemeClr val="accent2"/>
                </a:solidFill>
                <a:latin typeface="Arial Hebrew"/>
                <a:cs typeface="Arial Hebrew"/>
              </a:rPr>
              <a:t/>
            </a:r>
            <a:br>
              <a:rPr lang="en-GB" sz="3200" b="1" dirty="0" smtClean="0">
                <a:solidFill>
                  <a:schemeClr val="accent2"/>
                </a:solidFill>
                <a:latin typeface="Arial Hebrew"/>
                <a:cs typeface="Arial Hebrew"/>
              </a:rPr>
            </a:br>
            <a:r>
              <a:rPr lang="en-GB" sz="3200" b="1" dirty="0" smtClean="0">
                <a:solidFill>
                  <a:schemeClr val="accent2"/>
                </a:solidFill>
                <a:latin typeface="Arial Hebrew"/>
                <a:cs typeface="Arial Hebrew"/>
              </a:rPr>
              <a:t>Foreign Language Training Centre Tasks  </a:t>
            </a:r>
            <a:br>
              <a:rPr lang="en-GB" sz="3200" b="1" dirty="0" smtClean="0">
                <a:solidFill>
                  <a:schemeClr val="accent2"/>
                </a:solidFill>
                <a:latin typeface="Arial Hebrew"/>
                <a:cs typeface="Arial Hebrew"/>
              </a:rPr>
            </a:br>
            <a:r>
              <a:rPr lang="en-GB" sz="3200" b="1" dirty="0" smtClean="0">
                <a:solidFill>
                  <a:schemeClr val="accent2"/>
                </a:solidFill>
                <a:latin typeface="Arial Hebrew"/>
                <a:cs typeface="Arial Hebrew"/>
              </a:rPr>
              <a:t> </a:t>
            </a:r>
            <a:br>
              <a:rPr lang="en-GB" sz="3200" b="1" dirty="0" smtClean="0">
                <a:solidFill>
                  <a:schemeClr val="accent2"/>
                </a:solidFill>
                <a:latin typeface="Arial Hebrew"/>
                <a:cs typeface="Arial Hebrew"/>
              </a:rPr>
            </a:br>
            <a:endParaRPr lang="en-US" sz="320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r>
              <a:rPr lang="en-GB" dirty="0" smtClean="0">
                <a:latin typeface="Arial Hebrew"/>
                <a:cs typeface="Arial Hebrew"/>
              </a:rPr>
              <a:t>Foreign language training (9 languages)</a:t>
            </a:r>
          </a:p>
          <a:p>
            <a:r>
              <a:rPr lang="en-GB" dirty="0" smtClean="0">
                <a:latin typeface="Arial Hebrew"/>
                <a:cs typeface="Arial Hebrew"/>
              </a:rPr>
              <a:t> </a:t>
            </a:r>
            <a:r>
              <a:rPr lang="en-GB" dirty="0">
                <a:latin typeface="Arial Hebrew"/>
                <a:cs typeface="Arial Hebrew"/>
              </a:rPr>
              <a:t>Instruction in Mongolian as a Foreign Language</a:t>
            </a:r>
          </a:p>
          <a:p>
            <a:r>
              <a:rPr lang="en-GB" dirty="0">
                <a:latin typeface="Arial Hebrew"/>
                <a:cs typeface="Arial Hebrew"/>
              </a:rPr>
              <a:t> </a:t>
            </a:r>
            <a:r>
              <a:rPr lang="de-DE" dirty="0">
                <a:latin typeface="Arial Hebrew"/>
                <a:cs typeface="Arial Hebrew"/>
              </a:rPr>
              <a:t>Development of </a:t>
            </a:r>
            <a:r>
              <a:rPr lang="de-DE" dirty="0" smtClean="0">
                <a:latin typeface="Arial Hebrew"/>
                <a:cs typeface="Arial Hebrew"/>
              </a:rPr>
              <a:t>teaching</a:t>
            </a:r>
            <a:r>
              <a:rPr lang="de-DE" dirty="0">
                <a:latin typeface="Arial Hebrew"/>
                <a:cs typeface="Arial Hebrew"/>
              </a:rPr>
              <a:t> </a:t>
            </a:r>
            <a:r>
              <a:rPr lang="de-DE" dirty="0" smtClean="0">
                <a:latin typeface="Arial Hebrew"/>
                <a:cs typeface="Arial Hebrew"/>
              </a:rPr>
              <a:t>and learning</a:t>
            </a:r>
            <a:endParaRPr lang="de-DE" dirty="0">
              <a:latin typeface="Arial Hebrew"/>
              <a:cs typeface="Arial Hebrew"/>
            </a:endParaRPr>
          </a:p>
          <a:p>
            <a:r>
              <a:rPr lang="en-GB" dirty="0">
                <a:latin typeface="Arial Hebrew"/>
                <a:cs typeface="Arial Hebrew"/>
              </a:rPr>
              <a:t>Language service support for MAF operations abroad </a:t>
            </a:r>
          </a:p>
          <a:p>
            <a:r>
              <a:rPr lang="en-GB" dirty="0" smtClean="0">
                <a:latin typeface="Arial Hebrew"/>
                <a:cs typeface="Arial Hebrew"/>
              </a:rPr>
              <a:t>Translation of </a:t>
            </a:r>
            <a:r>
              <a:rPr lang="en-GB" dirty="0">
                <a:latin typeface="Arial Hebrew"/>
                <a:cs typeface="Arial Hebrew"/>
              </a:rPr>
              <a:t>foreign language texts </a:t>
            </a:r>
            <a:endParaRPr lang="en-GB" dirty="0" smtClean="0">
              <a:latin typeface="Arial Hebrew"/>
              <a:cs typeface="Arial Hebrew"/>
            </a:endParaRPr>
          </a:p>
          <a:p>
            <a:r>
              <a:rPr lang="en-GB" dirty="0" smtClean="0">
                <a:latin typeface="Arial Hebrew"/>
                <a:cs typeface="Arial Hebrew"/>
              </a:rPr>
              <a:t>Interpreting</a:t>
            </a:r>
            <a:endParaRPr lang="en-GB" dirty="0">
              <a:latin typeface="Arial Hebrew"/>
              <a:cs typeface="Arial Hebrew"/>
            </a:endParaRPr>
          </a:p>
          <a:p>
            <a:endParaRPr lang="de-DE" b="1" dirty="0">
              <a:solidFill>
                <a:srgbClr val="00009E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96596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l">
              <a:lnSpc>
                <a:spcPct val="50000"/>
              </a:lnSpc>
            </a:pPr>
            <a:r>
              <a:rPr lang="en-GB" sz="3200" b="1" dirty="0">
                <a:solidFill>
                  <a:schemeClr val="accent2"/>
                </a:solidFill>
                <a:latin typeface="Arial Hebrew"/>
                <a:cs typeface="Arial Hebrew"/>
              </a:rPr>
              <a:t>Foreign Language Training Centre </a:t>
            </a:r>
            <a:endParaRPr lang="en-US" sz="320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1121328"/>
            <a:ext cx="8042276" cy="5736671"/>
          </a:xfrm>
        </p:spPr>
        <p:txBody>
          <a:bodyPr vert="horz">
            <a:normAutofit lnSpcReduction="10000"/>
          </a:bodyPr>
          <a:lstStyle/>
          <a:p>
            <a:pPr eaLnBrk="0" hangingPunct="0"/>
            <a:r>
              <a:rPr lang="de-DE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Hebrew"/>
                <a:cs typeface="Arial Hebrew"/>
              </a:rPr>
              <a:t> </a:t>
            </a:r>
            <a:r>
              <a:rPr lang="de-DE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Hebrew"/>
                <a:cs typeface="Arial Hebrew"/>
              </a:rPr>
              <a:t>Regular teaching languages for regular students:</a:t>
            </a:r>
            <a:endParaRPr lang="de-DE" b="1" dirty="0">
              <a:effectLst>
                <a:outerShdw blurRad="38100" dist="38100" dir="2700000" algn="tl">
                  <a:srgbClr val="FFFFFF"/>
                </a:outerShdw>
              </a:effectLst>
              <a:latin typeface="Arial Hebrew"/>
              <a:cs typeface="Arial Hebrew"/>
            </a:endParaRPr>
          </a:p>
          <a:p>
            <a:pPr algn="ctr" eaLnBrk="0" hangingPunct="0">
              <a:buFont typeface="Wingdings" charset="2"/>
              <a:buChar char="Ø"/>
            </a:pPr>
            <a:r>
              <a:rPr lang="de-DE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Hebrew"/>
                <a:cs typeface="Arial Hebrew"/>
              </a:rPr>
              <a:t> English </a:t>
            </a:r>
          </a:p>
          <a:p>
            <a:pPr algn="ctr" eaLnBrk="0" hangingPunct="0">
              <a:buFont typeface="Wingdings" charset="2"/>
              <a:buChar char="Ø"/>
            </a:pPr>
            <a:r>
              <a:rPr lang="de-DE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Hebrew"/>
                <a:cs typeface="Arial Hebrew"/>
              </a:rPr>
              <a:t> Russian</a:t>
            </a:r>
          </a:p>
          <a:p>
            <a:pPr eaLnBrk="0" hangingPunct="0">
              <a:defRPr/>
            </a:pPr>
            <a:r>
              <a:rPr lang="de-DE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 Hebrew"/>
                <a:cs typeface="Arial Hebrew"/>
              </a:rPr>
              <a:t>Languages taught </a:t>
            </a:r>
            <a:r>
              <a:rPr lang="de-DE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Hebrew"/>
                <a:cs typeface="Arial Hebrew"/>
              </a:rPr>
              <a:t>on demand</a:t>
            </a:r>
            <a:r>
              <a:rPr lang="de-DE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 Hebrew"/>
                <a:cs typeface="Arial Hebrew"/>
              </a:rPr>
              <a:t>:</a:t>
            </a:r>
            <a:endParaRPr lang="de-DE" b="1" dirty="0" smtClean="0">
              <a:effectLst>
                <a:outerShdw blurRad="38100" dist="38100" dir="2700000" algn="tl">
                  <a:srgbClr val="FFFFFF"/>
                </a:outerShdw>
              </a:effectLst>
              <a:latin typeface="Arial Hebrew"/>
              <a:cs typeface="Arial Hebrew"/>
            </a:endParaRPr>
          </a:p>
          <a:p>
            <a:pPr eaLnBrk="0" hangingPunct="0">
              <a:buFont typeface="Wingdings" charset="2"/>
              <a:buChar char="Ø"/>
              <a:defRPr/>
            </a:pPr>
            <a:r>
              <a:rPr lang="de-DE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Hebrew"/>
                <a:cs typeface="Arial Hebrew"/>
              </a:rPr>
              <a:t> Chinese </a:t>
            </a:r>
          </a:p>
          <a:p>
            <a:pPr eaLnBrk="0" hangingPunct="0">
              <a:buFont typeface="Wingdings" charset="2"/>
              <a:buChar char="Ø"/>
              <a:defRPr/>
            </a:pPr>
            <a:r>
              <a:rPr lang="de-DE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Hebrew"/>
                <a:cs typeface="Arial Hebrew"/>
              </a:rPr>
              <a:t>German</a:t>
            </a:r>
            <a:endParaRPr lang="de-DE" i="1" dirty="0">
              <a:effectLst>
                <a:outerShdw blurRad="38100" dist="38100" dir="2700000" algn="tl">
                  <a:srgbClr val="FFFFFF"/>
                </a:outerShdw>
              </a:effectLst>
              <a:latin typeface="Arial Hebrew"/>
              <a:cs typeface="Arial Hebrew"/>
            </a:endParaRPr>
          </a:p>
          <a:p>
            <a:pPr eaLnBrk="0" hangingPunct="0">
              <a:buFont typeface="Wingdings" charset="2"/>
              <a:buChar char="Ø"/>
              <a:defRPr/>
            </a:pPr>
            <a:r>
              <a:rPr lang="de-DE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Hebrew"/>
                <a:cs typeface="Arial Hebrew"/>
              </a:rPr>
              <a:t>French</a:t>
            </a:r>
            <a:endParaRPr lang="de-DE" i="1" dirty="0">
              <a:effectLst>
                <a:outerShdw blurRad="38100" dist="38100" dir="2700000" algn="tl">
                  <a:srgbClr val="FFFFFF"/>
                </a:outerShdw>
              </a:effectLst>
              <a:latin typeface="Arial Hebrew"/>
              <a:cs typeface="Arial Hebrew"/>
            </a:endParaRPr>
          </a:p>
          <a:p>
            <a:pPr eaLnBrk="0" hangingPunct="0">
              <a:buFont typeface="Wingdings" charset="2"/>
              <a:buChar char="Ø"/>
              <a:defRPr/>
            </a:pPr>
            <a:r>
              <a:rPr lang="de-DE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Hebrew"/>
                <a:cs typeface="Arial Hebrew"/>
              </a:rPr>
              <a:t>Korean</a:t>
            </a:r>
          </a:p>
          <a:p>
            <a:pPr eaLnBrk="0" hangingPunct="0">
              <a:buFont typeface="Wingdings" charset="2"/>
              <a:buChar char="Ø"/>
              <a:defRPr/>
            </a:pPr>
            <a:r>
              <a:rPr lang="de-DE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Hebrew"/>
                <a:cs typeface="Arial Hebrew"/>
              </a:rPr>
              <a:t>Turkish</a:t>
            </a:r>
          </a:p>
          <a:p>
            <a:pPr eaLnBrk="0" hangingPunct="0">
              <a:buFont typeface="Wingdings" charset="2"/>
              <a:buChar char="Ø"/>
              <a:defRPr/>
            </a:pPr>
            <a:r>
              <a:rPr lang="de-DE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Hebrew"/>
                <a:cs typeface="Arial Hebrew"/>
              </a:rPr>
              <a:t>Japanese</a:t>
            </a:r>
          </a:p>
          <a:p>
            <a:pPr eaLnBrk="0" hangingPunct="0">
              <a:buFont typeface="Wingdings" charset="2"/>
              <a:buChar char="Ø"/>
              <a:defRPr/>
            </a:pPr>
            <a:endParaRPr lang="de-DE" b="1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0" hangingPunct="0"/>
            <a:endParaRPr lang="de-DE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0" hangingPunct="0"/>
            <a:endParaRPr lang="de-DE" b="1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0" hangingPunct="0"/>
            <a:endParaRPr lang="de-DE" b="1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0" hangingPunct="0"/>
            <a:endParaRPr lang="de-DE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0" hangingPunct="0"/>
            <a:endParaRPr lang="de-DE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0" hangingPunct="0"/>
            <a:endParaRPr lang="de-DE" b="1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0" hangingPunct="0"/>
            <a:endParaRPr lang="de-DE" b="1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0" hangingPunct="0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5742" y="3336962"/>
            <a:ext cx="2609088" cy="2807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980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chemeClr val="tx1"/>
                </a:solidFill>
                <a:latin typeface="Arial Hebrew"/>
                <a:cs typeface="Arial Hebrew"/>
              </a:rPr>
              <a:t>Foreign Language Training Centre </a:t>
            </a:r>
            <a:r>
              <a:rPr lang="en-GB" sz="3200" dirty="0" smtClean="0">
                <a:solidFill>
                  <a:schemeClr val="tx1"/>
                </a:solidFill>
                <a:latin typeface="Arial Hebrew"/>
                <a:cs typeface="Arial Hebrew"/>
              </a:rPr>
              <a:t/>
            </a:r>
            <a:br>
              <a:rPr lang="en-GB" sz="3200" dirty="0" smtClean="0">
                <a:solidFill>
                  <a:schemeClr val="tx1"/>
                </a:solidFill>
                <a:latin typeface="Arial Hebrew"/>
                <a:cs typeface="Arial Hebrew"/>
              </a:rPr>
            </a:br>
            <a:r>
              <a:rPr lang="en-GB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Hebrew"/>
                <a:cs typeface="Arial Hebrew"/>
              </a:rPr>
              <a:t>Course </a:t>
            </a:r>
            <a:r>
              <a:rPr lang="en-GB" sz="32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Hebrew"/>
                <a:cs typeface="Arial Hebrew"/>
              </a:rPr>
              <a:t>Types </a:t>
            </a:r>
            <a:endParaRPr lang="en-US" sz="3200" dirty="0">
              <a:solidFill>
                <a:schemeClr val="tx1"/>
              </a:solidFill>
              <a:latin typeface="Arial Hebrew"/>
              <a:cs typeface="Arial Hebrew"/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r>
              <a:rPr lang="en-US" dirty="0" smtClean="0">
                <a:latin typeface="Arial Hebrew"/>
                <a:cs typeface="Arial Hebrew"/>
              </a:rPr>
              <a:t>Preparation courses for military schools and colleges abroad</a:t>
            </a:r>
          </a:p>
          <a:p>
            <a:r>
              <a:rPr lang="en-GB" dirty="0">
                <a:latin typeface="Arial Hebrew"/>
                <a:cs typeface="Arial Hebrew"/>
              </a:rPr>
              <a:t>Pre-deployment language </a:t>
            </a:r>
            <a:r>
              <a:rPr lang="en-GB" dirty="0" smtClean="0">
                <a:latin typeface="Arial Hebrew"/>
                <a:cs typeface="Arial Hebrew"/>
              </a:rPr>
              <a:t>training</a:t>
            </a:r>
          </a:p>
          <a:p>
            <a:r>
              <a:rPr lang="en-US" dirty="0" smtClean="0">
                <a:latin typeface="Arial Hebrew"/>
                <a:cs typeface="Arial Hebrew"/>
              </a:rPr>
              <a:t>P</a:t>
            </a:r>
            <a:r>
              <a:rPr lang="en-GB" dirty="0" smtClean="0">
                <a:latin typeface="Arial Hebrew"/>
                <a:cs typeface="Arial Hebrew"/>
              </a:rPr>
              <a:t>eace</a:t>
            </a:r>
            <a:r>
              <a:rPr lang="en-GB" dirty="0">
                <a:latin typeface="Arial Hebrew"/>
                <a:cs typeface="Arial Hebrew"/>
              </a:rPr>
              <a:t>k</a:t>
            </a:r>
            <a:r>
              <a:rPr lang="en-GB" dirty="0" smtClean="0">
                <a:latin typeface="Arial Hebrew"/>
                <a:cs typeface="Arial Hebrew"/>
              </a:rPr>
              <a:t>eeping English with British Council</a:t>
            </a:r>
          </a:p>
          <a:p>
            <a:r>
              <a:rPr lang="en-US" dirty="0" smtClean="0">
                <a:latin typeface="Arial Hebrew"/>
                <a:cs typeface="Arial Hebrew"/>
              </a:rPr>
              <a:t>O</a:t>
            </a:r>
            <a:r>
              <a:rPr lang="en-GB" dirty="0" smtClean="0">
                <a:latin typeface="Arial Hebrew"/>
                <a:cs typeface="Arial Hebrew"/>
              </a:rPr>
              <a:t>nline learning</a:t>
            </a:r>
          </a:p>
          <a:p>
            <a:r>
              <a:rPr lang="en-GB" dirty="0" smtClean="0">
                <a:latin typeface="Arial Hebrew"/>
                <a:cs typeface="Arial Hebrew"/>
              </a:rPr>
              <a:t>Language </a:t>
            </a:r>
            <a:r>
              <a:rPr lang="en-GB" dirty="0">
                <a:latin typeface="Arial Hebrew"/>
                <a:cs typeface="Arial Hebrew"/>
              </a:rPr>
              <a:t>training for special purposes </a:t>
            </a:r>
          </a:p>
          <a:p>
            <a:pPr marL="0" indent="0">
              <a:spcAft>
                <a:spcPts val="600"/>
              </a:spcAft>
              <a:buClr>
                <a:srgbClr val="4D4D4D"/>
              </a:buClr>
              <a:buSzPct val="80000"/>
              <a:buNone/>
              <a:defRPr/>
            </a:pPr>
            <a:r>
              <a:rPr lang="en-GB" dirty="0" smtClean="0">
                <a:latin typeface="Arial Hebrew"/>
                <a:cs typeface="Arial Hebrew"/>
              </a:rPr>
              <a:t>       </a:t>
            </a:r>
            <a:r>
              <a:rPr lang="en-GB" dirty="0">
                <a:latin typeface="Arial Hebrew"/>
                <a:cs typeface="Arial Hebrew"/>
              </a:rPr>
              <a:t>(e.g. </a:t>
            </a:r>
            <a:r>
              <a:rPr lang="en-GB" dirty="0" smtClean="0">
                <a:latin typeface="Arial Hebrew"/>
                <a:cs typeface="Arial Hebrew"/>
              </a:rPr>
              <a:t>IT English </a:t>
            </a:r>
            <a:r>
              <a:rPr lang="en-GB" dirty="0">
                <a:latin typeface="Arial Hebrew"/>
                <a:cs typeface="Arial Hebrew"/>
              </a:rPr>
              <a:t>courses)</a:t>
            </a:r>
            <a:endParaRPr lang="en-GB" dirty="0" smtClean="0">
              <a:latin typeface="Arial Hebrew"/>
              <a:cs typeface="Arial Hebrew"/>
            </a:endParaRPr>
          </a:p>
          <a:p>
            <a:endParaRPr lang="en-GB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977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GB" sz="3200" dirty="0">
                <a:solidFill>
                  <a:schemeClr val="tx1"/>
                </a:solidFill>
                <a:latin typeface="Arial Hebrew"/>
                <a:cs typeface="Arial Hebrew"/>
              </a:rPr>
              <a:t>Foreign Language Training Centre </a:t>
            </a:r>
            <a:r>
              <a:rPr lang="en-GB" sz="3200" dirty="0" smtClean="0">
                <a:solidFill>
                  <a:schemeClr val="tx1"/>
                </a:solidFill>
                <a:latin typeface="Arial Hebrew"/>
                <a:cs typeface="Arial Hebrew"/>
              </a:rPr>
              <a:t/>
            </a:r>
            <a:br>
              <a:rPr lang="en-GB" sz="3200" dirty="0" smtClean="0">
                <a:solidFill>
                  <a:schemeClr val="tx1"/>
                </a:solidFill>
                <a:latin typeface="Arial Hebrew"/>
                <a:cs typeface="Arial Hebrew"/>
              </a:rPr>
            </a:br>
            <a:r>
              <a:rPr lang="de-DE" sz="3200" dirty="0" smtClean="0">
                <a:solidFill>
                  <a:schemeClr val="tx1"/>
                </a:solidFill>
                <a:latin typeface="Arial Hebrew"/>
                <a:cs typeface="Arial Hebrew"/>
              </a:rPr>
              <a:t>Growing demand for </a:t>
            </a:r>
            <a:r>
              <a:rPr lang="de-DE" sz="3200" dirty="0">
                <a:solidFill>
                  <a:schemeClr val="tx1"/>
                </a:solidFill>
                <a:latin typeface="Arial Hebrew"/>
                <a:cs typeface="Arial Hebrew"/>
              </a:rPr>
              <a:t/>
            </a:r>
            <a:br>
              <a:rPr lang="de-DE" sz="3200" dirty="0">
                <a:solidFill>
                  <a:schemeClr val="tx1"/>
                </a:solidFill>
                <a:latin typeface="Arial Hebrew"/>
                <a:cs typeface="Arial Hebrew"/>
              </a:rPr>
            </a:br>
            <a:endParaRPr lang="en-US" sz="3200" dirty="0">
              <a:solidFill>
                <a:schemeClr val="tx1"/>
              </a:solidFill>
              <a:latin typeface="Arial Hebrew"/>
              <a:cs typeface="Arial Hebrew"/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 fontScale="92500" lnSpcReduction="20000"/>
          </a:bodyPr>
          <a:lstStyle/>
          <a:p>
            <a:pPr marL="457200" indent="-457200" defTabSz="379413">
              <a:lnSpc>
                <a:spcPct val="80000"/>
              </a:lnSpc>
              <a:spcAft>
                <a:spcPct val="100000"/>
              </a:spcAft>
              <a:buClr>
                <a:srgbClr val="4D4D4D"/>
              </a:buClr>
              <a:buSzPct val="80000"/>
              <a:buFont typeface="Arial" pitchFamily="34" charset="0"/>
              <a:buChar char="•"/>
              <a:defRPr/>
            </a:pPr>
            <a:r>
              <a:rPr lang="en-GB" sz="2600" dirty="0" smtClean="0">
                <a:latin typeface="Arial Hebrew"/>
                <a:cs typeface="Arial Hebrew"/>
              </a:rPr>
              <a:t>cooperation </a:t>
            </a:r>
            <a:r>
              <a:rPr lang="en-GB" sz="2600" dirty="0">
                <a:latin typeface="Arial Hebrew"/>
                <a:cs typeface="Arial Hebrew"/>
              </a:rPr>
              <a:t>with </a:t>
            </a:r>
            <a:r>
              <a:rPr lang="en-GB" sz="2600" dirty="0" smtClean="0">
                <a:latin typeface="Arial Hebrew"/>
                <a:cs typeface="Arial Hebrew"/>
              </a:rPr>
              <a:t>local and foreign universities</a:t>
            </a:r>
            <a:r>
              <a:rPr lang="en-GB" sz="2600" dirty="0">
                <a:latin typeface="Arial Hebrew"/>
                <a:cs typeface="Arial Hebrew"/>
              </a:rPr>
              <a:t>, language training institutions, educational and cultural institutions </a:t>
            </a:r>
            <a:endParaRPr lang="en-GB" sz="2600" dirty="0" smtClean="0">
              <a:latin typeface="Arial Hebrew"/>
              <a:cs typeface="Arial Hebrew"/>
            </a:endParaRPr>
          </a:p>
          <a:p>
            <a:pPr marL="457200" indent="-457200" defTabSz="379413">
              <a:lnSpc>
                <a:spcPct val="80000"/>
              </a:lnSpc>
              <a:spcAft>
                <a:spcPct val="100000"/>
              </a:spcAft>
              <a:buClr>
                <a:srgbClr val="4D4D4D"/>
              </a:buClr>
              <a:buSzPct val="80000"/>
              <a:buFont typeface="Arial" pitchFamily="34" charset="0"/>
              <a:buChar char="•"/>
              <a:defRPr/>
            </a:pPr>
            <a:r>
              <a:rPr lang="en-GB" sz="2600" dirty="0" smtClean="0">
                <a:latin typeface="Arial Hebrew"/>
                <a:cs typeface="Arial Hebrew"/>
              </a:rPr>
              <a:t>Close </a:t>
            </a:r>
            <a:r>
              <a:rPr lang="en-GB" sz="2600" dirty="0">
                <a:latin typeface="Arial Hebrew"/>
                <a:cs typeface="Arial Hebrew"/>
              </a:rPr>
              <a:t>contact and cooperation with </a:t>
            </a:r>
            <a:r>
              <a:rPr lang="en-GB" sz="2600" dirty="0" smtClean="0">
                <a:latin typeface="Arial Hebrew"/>
                <a:cs typeface="Arial Hebrew"/>
              </a:rPr>
              <a:t>stakeholders</a:t>
            </a:r>
          </a:p>
          <a:p>
            <a:pPr marL="457200" indent="-457200" defTabSz="379413">
              <a:lnSpc>
                <a:spcPct val="80000"/>
              </a:lnSpc>
              <a:spcAft>
                <a:spcPct val="100000"/>
              </a:spcAft>
              <a:buClr>
                <a:srgbClr val="4D4D4D"/>
              </a:buClr>
              <a:buSzPct val="80000"/>
              <a:buFont typeface="Arial" pitchFamily="34" charset="0"/>
              <a:buChar char="•"/>
              <a:defRPr/>
            </a:pPr>
            <a:r>
              <a:rPr lang="en-GB" sz="2600" dirty="0" smtClean="0">
                <a:latin typeface="Arial Hebrew"/>
                <a:cs typeface="Arial Hebrew"/>
              </a:rPr>
              <a:t>English curriculum  </a:t>
            </a:r>
          </a:p>
          <a:p>
            <a:pPr marL="457200" indent="-457200" defTabSz="379413">
              <a:lnSpc>
                <a:spcPct val="80000"/>
              </a:lnSpc>
              <a:spcAft>
                <a:spcPct val="100000"/>
              </a:spcAft>
              <a:buClr>
                <a:srgbClr val="4D4D4D"/>
              </a:buClr>
              <a:buSzPct val="80000"/>
              <a:buFont typeface="Arial" pitchFamily="34" charset="0"/>
              <a:buChar char="•"/>
              <a:defRPr/>
            </a:pPr>
            <a:r>
              <a:rPr lang="en-GB" sz="2600" dirty="0" smtClean="0">
                <a:latin typeface="Arial Hebrew"/>
                <a:cs typeface="Arial Hebrew"/>
              </a:rPr>
              <a:t> </a:t>
            </a:r>
            <a:r>
              <a:rPr lang="de-DE" sz="2600" dirty="0" smtClean="0">
                <a:latin typeface="Arial Hebrew"/>
                <a:cs typeface="Arial Hebrew"/>
              </a:rPr>
              <a:t>language </a:t>
            </a:r>
            <a:r>
              <a:rPr lang="de-DE" sz="2600" dirty="0">
                <a:latin typeface="Arial Hebrew"/>
                <a:cs typeface="Arial Hebrew"/>
              </a:rPr>
              <a:t>training (</a:t>
            </a:r>
            <a:r>
              <a:rPr lang="de-DE" sz="2600" dirty="0" smtClean="0">
                <a:latin typeface="Arial Hebrew"/>
                <a:cs typeface="Arial Hebrew"/>
              </a:rPr>
              <a:t>including</a:t>
            </a:r>
            <a:r>
              <a:rPr lang="de-DE" sz="2600" dirty="0" smtClean="0">
                <a:latin typeface="Arial Hebrew"/>
                <a:cs typeface="Arial Hebrew"/>
              </a:rPr>
              <a:t> </a:t>
            </a:r>
            <a:r>
              <a:rPr lang="de-DE" sz="2600" dirty="0" smtClean="0">
                <a:latin typeface="Arial Hebrew"/>
                <a:cs typeface="Arial Hebrew"/>
              </a:rPr>
              <a:t>Mongolian for foreigners)</a:t>
            </a:r>
          </a:p>
          <a:p>
            <a:pPr marL="457200" indent="-457200" defTabSz="379413">
              <a:lnSpc>
                <a:spcPct val="80000"/>
              </a:lnSpc>
              <a:spcAft>
                <a:spcPct val="100000"/>
              </a:spcAft>
              <a:buClr>
                <a:srgbClr val="4D4D4D"/>
              </a:buClr>
              <a:buSzPct val="80000"/>
              <a:buFont typeface="Arial" pitchFamily="34" charset="0"/>
              <a:buChar char="•"/>
              <a:defRPr/>
            </a:pPr>
            <a:r>
              <a:rPr lang="de-DE" sz="2600" dirty="0" smtClean="0">
                <a:latin typeface="Arial Hebrew"/>
                <a:cs typeface="Arial Hebrew"/>
              </a:rPr>
              <a:t>specialised </a:t>
            </a:r>
            <a:r>
              <a:rPr lang="de-DE" sz="2600" dirty="0">
                <a:latin typeface="Arial Hebrew"/>
                <a:cs typeface="Arial Hebrew"/>
              </a:rPr>
              <a:t>language courses  </a:t>
            </a:r>
            <a:endParaRPr lang="de-DE" sz="2600" dirty="0" smtClean="0">
              <a:latin typeface="Arial Hebrew"/>
              <a:cs typeface="Arial Hebrew"/>
            </a:endParaRPr>
          </a:p>
          <a:p>
            <a:pPr marL="742950" lvl="1" indent="0">
              <a:buNone/>
              <a:defRPr/>
            </a:pPr>
            <a:endParaRPr lang="de-DE" dirty="0">
              <a:cs typeface="Arial" charset="0"/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931192" y="510677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427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GB" sz="3200" dirty="0">
                <a:solidFill>
                  <a:schemeClr val="accent2"/>
                </a:solidFill>
                <a:latin typeface="Arial Hebrew"/>
                <a:cs typeface="Arial Hebrew"/>
              </a:rPr>
              <a:t>Foreign Language Training Centre </a:t>
            </a:r>
            <a:r>
              <a:rPr lang="en-GB" sz="3200" dirty="0" smtClean="0">
                <a:solidFill>
                  <a:schemeClr val="accent2"/>
                </a:solidFill>
                <a:latin typeface="Arial Hebrew"/>
                <a:cs typeface="Arial Hebrew"/>
              </a:rPr>
              <a:t>Expectation </a:t>
            </a:r>
            <a:endParaRPr lang="en-US" sz="320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 fontScale="25000" lnSpcReduction="20000"/>
          </a:bodyPr>
          <a:lstStyle/>
          <a:p>
            <a:pPr marL="457200" lvl="2" indent="-457200">
              <a:buClr>
                <a:srgbClr val="4D4D4D"/>
              </a:buClr>
              <a:buSzPct val="80000"/>
              <a:buFont typeface="Arial" pitchFamily="34" charset="0"/>
              <a:buChar char="•"/>
              <a:defRPr/>
            </a:pPr>
            <a:r>
              <a:rPr lang="en-GB" sz="9600" dirty="0" smtClean="0">
                <a:latin typeface="Arial Hebrew"/>
                <a:cs typeface="Arial Hebrew"/>
              </a:rPr>
              <a:t>Determining </a:t>
            </a:r>
            <a:r>
              <a:rPr lang="en-GB" sz="9600" dirty="0">
                <a:latin typeface="Arial Hebrew"/>
                <a:cs typeface="Arial Hebrew"/>
              </a:rPr>
              <a:t>the special demands of the target groups</a:t>
            </a:r>
          </a:p>
          <a:p>
            <a:pPr marL="0" lvl="2" indent="0">
              <a:buClr>
                <a:srgbClr val="4D4D4D"/>
              </a:buClr>
              <a:buSzPct val="80000"/>
              <a:buNone/>
              <a:defRPr/>
            </a:pPr>
            <a:endParaRPr lang="en-GB" sz="9600" dirty="0">
              <a:latin typeface="Arial Hebrew"/>
              <a:cs typeface="Arial Hebrew"/>
            </a:endParaRPr>
          </a:p>
          <a:p>
            <a:pPr marL="457200" lvl="2" indent="-457200">
              <a:buClr>
                <a:srgbClr val="4D4D4D"/>
              </a:buClr>
              <a:buSzPct val="80000"/>
              <a:buFont typeface="Arial" pitchFamily="34" charset="0"/>
              <a:buChar char="•"/>
              <a:defRPr/>
            </a:pPr>
            <a:r>
              <a:rPr lang="en-GB" sz="9600" dirty="0">
                <a:latin typeface="Arial Hebrew"/>
                <a:cs typeface="Arial Hebrew"/>
              </a:rPr>
              <a:t>Development of target group-related curricula and course materials in cooperation with stakeholders</a:t>
            </a:r>
          </a:p>
          <a:p>
            <a:pPr marL="0" lvl="2" indent="0">
              <a:buClr>
                <a:srgbClr val="4D4D4D"/>
              </a:buClr>
              <a:buSzPct val="80000"/>
              <a:defRPr/>
            </a:pPr>
            <a:endParaRPr lang="en-GB" sz="9600" dirty="0">
              <a:latin typeface="Arial Hebrew"/>
              <a:cs typeface="Arial Hebrew"/>
            </a:endParaRPr>
          </a:p>
          <a:p>
            <a:pPr marL="457200" lvl="2" indent="-457200">
              <a:buClr>
                <a:srgbClr val="4D4D4D"/>
              </a:buClr>
              <a:buSzPct val="80000"/>
              <a:buFont typeface="Arial" pitchFamily="34" charset="0"/>
              <a:buChar char="•"/>
              <a:defRPr/>
            </a:pPr>
            <a:r>
              <a:rPr lang="en-GB" sz="9600" dirty="0">
                <a:latin typeface="Arial Hebrew"/>
                <a:cs typeface="Arial Hebrew"/>
              </a:rPr>
              <a:t>Special teacher training (on </a:t>
            </a:r>
            <a:r>
              <a:rPr lang="en-GB" sz="9600" dirty="0" smtClean="0">
                <a:latin typeface="Arial Hebrew"/>
                <a:cs typeface="Arial Hebrew"/>
              </a:rPr>
              <a:t>and out of the job)</a:t>
            </a:r>
            <a:endParaRPr lang="en-GB" sz="9600" dirty="0">
              <a:latin typeface="Arial Hebrew"/>
              <a:cs typeface="Arial Hebrew"/>
            </a:endParaRPr>
          </a:p>
          <a:p>
            <a:pPr marL="0" lvl="2" indent="0">
              <a:buClr>
                <a:srgbClr val="4D4D4D"/>
              </a:buClr>
              <a:buSzPct val="80000"/>
              <a:defRPr/>
            </a:pPr>
            <a:endParaRPr lang="en-GB" sz="9600" dirty="0">
              <a:latin typeface="Arial Hebrew"/>
              <a:cs typeface="Arial Hebrew"/>
            </a:endParaRPr>
          </a:p>
          <a:p>
            <a:pPr marL="457200" lvl="2" indent="-457200">
              <a:buClr>
                <a:srgbClr val="4D4D4D"/>
              </a:buClr>
              <a:buSzPct val="80000"/>
              <a:buFont typeface="Arial" pitchFamily="34" charset="0"/>
              <a:buChar char="•"/>
              <a:defRPr/>
            </a:pPr>
            <a:r>
              <a:rPr lang="en-GB" sz="9600" dirty="0">
                <a:latin typeface="Arial Hebrew"/>
                <a:cs typeface="Arial Hebrew"/>
              </a:rPr>
              <a:t>Flexible course management</a:t>
            </a:r>
          </a:p>
          <a:p>
            <a:pPr lvl="2">
              <a:buClr>
                <a:srgbClr val="4D4D4D"/>
              </a:buClr>
              <a:buSzPct val="80000"/>
              <a:defRPr/>
            </a:pPr>
            <a:endParaRPr lang="en-GB" sz="46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846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GB" sz="3200" dirty="0">
                <a:solidFill>
                  <a:schemeClr val="accent2"/>
                </a:solidFill>
                <a:latin typeface="Arial Hebrew"/>
                <a:cs typeface="Arial Hebrew"/>
              </a:rPr>
              <a:t>Foreign Language Training Centre Expectation </a:t>
            </a:r>
            <a:endParaRPr lang="en-US" sz="320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pPr marL="0" indent="0" algn="ctr">
              <a:buNone/>
            </a:pPr>
            <a:endParaRPr lang="en-GB" dirty="0" smtClean="0">
              <a:solidFill>
                <a:schemeClr val="tx1"/>
              </a:solidFill>
              <a:latin typeface="Arial Hebrew"/>
              <a:cs typeface="Arial Hebrew"/>
            </a:endParaRPr>
          </a:p>
          <a:p>
            <a:pPr marL="0" indent="0" algn="ctr">
              <a:buNone/>
            </a:pPr>
            <a:r>
              <a:rPr lang="en-GB" sz="4000" dirty="0" smtClean="0">
                <a:solidFill>
                  <a:schemeClr val="tx1"/>
                </a:solidFill>
                <a:latin typeface="Arial Hebrew"/>
                <a:cs typeface="Arial Hebrew"/>
              </a:rPr>
              <a:t>Close </a:t>
            </a:r>
            <a:r>
              <a:rPr lang="en-GB" sz="4000" dirty="0">
                <a:solidFill>
                  <a:schemeClr val="tx1"/>
                </a:solidFill>
                <a:latin typeface="Arial Hebrew"/>
                <a:cs typeface="Arial Hebrew"/>
              </a:rPr>
              <a:t>international cooperation is </a:t>
            </a:r>
            <a:r>
              <a:rPr lang="en-GB" sz="4000" dirty="0" smtClean="0">
                <a:solidFill>
                  <a:schemeClr val="tx1"/>
                </a:solidFill>
                <a:latin typeface="Arial Hebrew"/>
                <a:cs typeface="Arial Hebrew"/>
              </a:rPr>
              <a:t>needed</a:t>
            </a:r>
            <a:r>
              <a:rPr lang="en-GB" sz="4000" dirty="0">
                <a:solidFill>
                  <a:schemeClr val="tx1"/>
                </a:solidFill>
                <a:latin typeface="Arial Hebrew"/>
                <a:cs typeface="Arial Hebrew"/>
              </a:rPr>
              <a:t> </a:t>
            </a:r>
            <a:r>
              <a:rPr lang="en-GB" sz="4000" dirty="0" smtClean="0">
                <a:solidFill>
                  <a:schemeClr val="tx1"/>
                </a:solidFill>
                <a:latin typeface="Arial Hebrew"/>
                <a:cs typeface="Arial Hebrew"/>
              </a:rPr>
              <a:t>to foster </a:t>
            </a:r>
            <a:r>
              <a:rPr lang="en-US" sz="4000" dirty="0">
                <a:solidFill>
                  <a:schemeClr val="tx1"/>
                </a:solidFill>
                <a:latin typeface="Arial Hebrew"/>
                <a:cs typeface="Arial Hebrew"/>
              </a:rPr>
              <a:t>cooperative professional support </a:t>
            </a:r>
            <a:endParaRPr lang="en-GB" sz="4000" dirty="0" smtClean="0">
              <a:solidFill>
                <a:schemeClr val="tx1"/>
              </a:solidFill>
              <a:latin typeface="Arial Hebrew"/>
              <a:cs typeface="Arial Hebrew"/>
            </a:endParaRPr>
          </a:p>
        </p:txBody>
      </p:sp>
    </p:spTree>
    <p:extLst>
      <p:ext uri="{BB962C8B-B14F-4D97-AF65-F5344CB8AC3E}">
        <p14:creationId xmlns:p14="http://schemas.microsoft.com/office/powerpoint/2010/main" val="4100286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GB" sz="3200" dirty="0">
                <a:solidFill>
                  <a:schemeClr val="accent2"/>
                </a:solidFill>
                <a:latin typeface="Arial Hebrew"/>
                <a:cs typeface="Arial Hebrew"/>
              </a:rPr>
              <a:t>Foreign Language Training Centre </a:t>
            </a:r>
            <a:r>
              <a:rPr lang="en-GB" sz="3200" dirty="0">
                <a:solidFill>
                  <a:schemeClr val="accent2"/>
                </a:solidFill>
                <a:latin typeface="Arial Hebrew"/>
                <a:cs typeface="Arial Hebrew"/>
              </a:rPr>
              <a:t>F</a:t>
            </a:r>
            <a:r>
              <a:rPr lang="en-GB" sz="3200" dirty="0" smtClean="0">
                <a:solidFill>
                  <a:schemeClr val="accent2"/>
                </a:solidFill>
                <a:latin typeface="Arial Hebrew"/>
                <a:cs typeface="Arial Hebrew"/>
              </a:rPr>
              <a:t>aculty</a:t>
            </a:r>
            <a:endParaRPr lang="en-US" sz="3200" dirty="0"/>
          </a:p>
        </p:txBody>
      </p:sp>
      <p:pic>
        <p:nvPicPr>
          <p:cNvPr id="3" name="Picture 2" descr="1400463_10201795113958388_215318179984364979_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6030"/>
            <a:ext cx="9144000" cy="5751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409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682</TotalTime>
  <Words>263</Words>
  <Application>Microsoft Macintosh PowerPoint</Application>
  <PresentationFormat>On-screen Show (4:3)</PresentationFormat>
  <Paragraphs>77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Breeze</vt:lpstr>
      <vt:lpstr> BILC Professional Seminar 2014 </vt:lpstr>
      <vt:lpstr>        Foreign Language Training Center     </vt:lpstr>
      <vt:lpstr>  Foreign Language Training Centre Tasks     </vt:lpstr>
      <vt:lpstr>Foreign Language Training Centre </vt:lpstr>
      <vt:lpstr>Foreign Language Training Centre  Course Types </vt:lpstr>
      <vt:lpstr>Foreign Language Training Centre  Growing demand for  </vt:lpstr>
      <vt:lpstr>Foreign Language Training Centre Expectation </vt:lpstr>
      <vt:lpstr>Foreign Language Training Centre Expectation </vt:lpstr>
      <vt:lpstr>Foreign Language Training Centre Faculty</vt:lpstr>
      <vt:lpstr>Thanks for your attention!!  www.dum.gov.mn </vt:lpstr>
    </vt:vector>
  </TitlesOfParts>
  <Company>Gorilla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BILC Professional Seminar 2014 </dc:title>
  <dc:creator>Uyanga Jargalsaikhan</dc:creator>
  <cp:lastModifiedBy>Uyanga Jargalsaikhan</cp:lastModifiedBy>
  <cp:revision>47</cp:revision>
  <dcterms:created xsi:type="dcterms:W3CDTF">2014-10-14T18:36:33Z</dcterms:created>
  <dcterms:modified xsi:type="dcterms:W3CDTF">2014-10-16T06:45:09Z</dcterms:modified>
</cp:coreProperties>
</file>