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handoutMasterIdLst>
    <p:handoutMasterId r:id="rId25"/>
  </p:handoutMasterIdLst>
  <p:sldIdLst>
    <p:sldId id="257" r:id="rId4"/>
    <p:sldId id="263" r:id="rId5"/>
    <p:sldId id="266" r:id="rId6"/>
    <p:sldId id="264" r:id="rId7"/>
    <p:sldId id="262" r:id="rId8"/>
    <p:sldId id="278" r:id="rId9"/>
    <p:sldId id="258" r:id="rId10"/>
    <p:sldId id="269" r:id="rId11"/>
    <p:sldId id="275" r:id="rId12"/>
    <p:sldId id="273" r:id="rId13"/>
    <p:sldId id="276" r:id="rId14"/>
    <p:sldId id="277" r:id="rId15"/>
    <p:sldId id="280" r:id="rId16"/>
    <p:sldId id="281" r:id="rId17"/>
    <p:sldId id="282" r:id="rId18"/>
    <p:sldId id="285" r:id="rId19"/>
    <p:sldId id="286" r:id="rId20"/>
    <p:sldId id="260" r:id="rId21"/>
    <p:sldId id="279" r:id="rId22"/>
    <p:sldId id="265" r:id="rId23"/>
    <p:sldId id="267" r:id="rId24"/>
  </p:sldIdLst>
  <p:sldSz cx="9144000" cy="6858000" type="screen4x3"/>
  <p:notesSz cx="6858000"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344" autoAdjust="0"/>
    <p:restoredTop sz="94660"/>
  </p:normalViewPr>
  <p:slideViewPr>
    <p:cSldViewPr>
      <p:cViewPr varScale="1">
        <p:scale>
          <a:sx n="65" d="100"/>
          <a:sy n="65" d="100"/>
        </p:scale>
        <p:origin x="846"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6332"/>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96332"/>
          </a:xfrm>
          <a:prstGeom prst="rect">
            <a:avLst/>
          </a:prstGeom>
        </p:spPr>
        <p:txBody>
          <a:bodyPr vert="horz" lIns="93177" tIns="46589" rIns="93177" bIns="46589" rtlCol="0"/>
          <a:lstStyle>
            <a:lvl1pPr algn="r">
              <a:defRPr sz="1200"/>
            </a:lvl1pPr>
          </a:lstStyle>
          <a:p>
            <a:fld id="{8E7A36F2-FE08-46BD-BE0F-15D909532DD4}" type="datetimeFigureOut">
              <a:rPr lang="en-US" smtClean="0"/>
              <a:t>10/9/2019</a:t>
            </a:fld>
            <a:endParaRPr lang="en-US"/>
          </a:p>
        </p:txBody>
      </p:sp>
      <p:sp>
        <p:nvSpPr>
          <p:cNvPr id="4" name="Footer Placeholder 3"/>
          <p:cNvSpPr>
            <a:spLocks noGrp="1"/>
          </p:cNvSpPr>
          <p:nvPr>
            <p:ph type="ftr" sz="quarter" idx="2"/>
          </p:nvPr>
        </p:nvSpPr>
        <p:spPr>
          <a:xfrm>
            <a:off x="0" y="9428584"/>
            <a:ext cx="2971800" cy="496332"/>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9428584"/>
            <a:ext cx="2971800" cy="496332"/>
          </a:xfrm>
          <a:prstGeom prst="rect">
            <a:avLst/>
          </a:prstGeom>
        </p:spPr>
        <p:txBody>
          <a:bodyPr vert="horz" lIns="93177" tIns="46589" rIns="93177" bIns="46589" rtlCol="0" anchor="b"/>
          <a:lstStyle>
            <a:lvl1pPr algn="r">
              <a:defRPr sz="1200"/>
            </a:lvl1pPr>
          </a:lstStyle>
          <a:p>
            <a:fld id="{A35A4DDC-D1CA-4E2A-A010-EBA562904804}" type="slidenum">
              <a:rPr lang="en-US" smtClean="0"/>
              <a:t>‹#›</a:t>
            </a:fld>
            <a:endParaRPr lang="en-US"/>
          </a:p>
        </p:txBody>
      </p:sp>
    </p:spTree>
    <p:extLst>
      <p:ext uri="{BB962C8B-B14F-4D97-AF65-F5344CB8AC3E}">
        <p14:creationId xmlns:p14="http://schemas.microsoft.com/office/powerpoint/2010/main" val="210506610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80CA851-924A-42B5-94ED-41873EAFEE38}" type="datetimeFigureOut">
              <a:rPr lang="en-US" smtClean="0"/>
              <a:t>10/9/2019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CA00B0-44A1-4E1A-9DD0-B8D8B05A7A0E}" type="slidenum">
              <a:rPr lang="en-US" smtClean="0"/>
              <a:t>‹#›</a:t>
            </a:fld>
            <a:endParaRPr lang="en-US"/>
          </a:p>
        </p:txBody>
      </p:sp>
    </p:spTree>
    <p:extLst>
      <p:ext uri="{BB962C8B-B14F-4D97-AF65-F5344CB8AC3E}">
        <p14:creationId xmlns:p14="http://schemas.microsoft.com/office/powerpoint/2010/main" val="3293861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80CA851-924A-42B5-94ED-41873EAFEE38}" type="datetimeFigureOut">
              <a:rPr lang="en-US" smtClean="0"/>
              <a:t>10/9/2019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CA00B0-44A1-4E1A-9DD0-B8D8B05A7A0E}" type="slidenum">
              <a:rPr lang="en-US" smtClean="0"/>
              <a:t>‹#›</a:t>
            </a:fld>
            <a:endParaRPr lang="en-US"/>
          </a:p>
        </p:txBody>
      </p:sp>
    </p:spTree>
    <p:extLst>
      <p:ext uri="{BB962C8B-B14F-4D97-AF65-F5344CB8AC3E}">
        <p14:creationId xmlns:p14="http://schemas.microsoft.com/office/powerpoint/2010/main" val="36847198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80CA851-924A-42B5-94ED-41873EAFEE38}" type="datetimeFigureOut">
              <a:rPr lang="en-US" smtClean="0"/>
              <a:t>10/9/2019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CA00B0-44A1-4E1A-9DD0-B8D8B05A7A0E}" type="slidenum">
              <a:rPr lang="en-US" smtClean="0"/>
              <a:t>‹#›</a:t>
            </a:fld>
            <a:endParaRPr lang="en-US"/>
          </a:p>
        </p:txBody>
      </p:sp>
    </p:spTree>
    <p:extLst>
      <p:ext uri="{BB962C8B-B14F-4D97-AF65-F5344CB8AC3E}">
        <p14:creationId xmlns:p14="http://schemas.microsoft.com/office/powerpoint/2010/main" val="12353094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1"/>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80CA851-924A-42B5-94ED-41873EAFEE38}" type="datetimeFigureOut">
              <a:rPr lang="en-US" smtClean="0"/>
              <a:t>10/9/2019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CA00B0-44A1-4E1A-9DD0-B8D8B05A7A0E}"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80CA851-924A-42B5-94ED-41873EAFEE38}" type="datetimeFigureOut">
              <a:rPr lang="en-US" smtClean="0"/>
              <a:t>10/9/2019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CA00B0-44A1-4E1A-9DD0-B8D8B05A7A0E}"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4" y="5486401"/>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4" y="3852864"/>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80CA851-924A-42B5-94ED-41873EAFEE38}" type="datetimeFigureOut">
              <a:rPr lang="en-US" smtClean="0"/>
              <a:t>10/9/2019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CA00B0-44A1-4E1A-9DD0-B8D8B05A7A0E}"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80CA851-924A-42B5-94ED-41873EAFEE38}" type="datetimeFigureOut">
              <a:rPr lang="en-US" smtClean="0"/>
              <a:t>10/9/2019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CA00B0-44A1-4E1A-9DD0-B8D8B05A7A0E}" type="slidenum">
              <a:rPr lang="en-US" smtClean="0"/>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80CA851-924A-42B5-94ED-41873EAFEE38}" type="datetimeFigureOut">
              <a:rPr lang="en-US" smtClean="0"/>
              <a:t>10/9/2019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CA00B0-44A1-4E1A-9DD0-B8D8B05A7A0E}"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80CA851-924A-42B5-94ED-41873EAFEE38}" type="datetimeFigureOut">
              <a:rPr lang="en-US" smtClean="0"/>
              <a:t>10/9/2019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CA00B0-44A1-4E1A-9DD0-B8D8B05A7A0E}" type="slidenum">
              <a:rPr lang="en-US" smtClean="0"/>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0CA851-924A-42B5-94ED-41873EAFEE38}" type="datetimeFigureOut">
              <a:rPr lang="en-US" smtClean="0"/>
              <a:t>10/9/2019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CA00B0-44A1-4E1A-9DD0-B8D8B05A7A0E}"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801"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80CA851-924A-42B5-94ED-41873EAFEE38}" type="datetimeFigureOut">
              <a:rPr lang="en-US" smtClean="0"/>
              <a:t>10/9/2019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CA00B0-44A1-4E1A-9DD0-B8D8B05A7A0E}"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80CA851-924A-42B5-94ED-41873EAFEE38}" type="datetimeFigureOut">
              <a:rPr lang="en-US" smtClean="0"/>
              <a:t>10/9/2019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CA00B0-44A1-4E1A-9DD0-B8D8B05A7A0E}" type="slidenum">
              <a:rPr lang="en-US" smtClean="0"/>
              <a:t>‹#›</a:t>
            </a:fld>
            <a:endParaRPr lang="en-US"/>
          </a:p>
        </p:txBody>
      </p:sp>
    </p:spTree>
    <p:extLst>
      <p:ext uri="{BB962C8B-B14F-4D97-AF65-F5344CB8AC3E}">
        <p14:creationId xmlns:p14="http://schemas.microsoft.com/office/powerpoint/2010/main" val="206841788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880CA851-924A-42B5-94ED-41873EAFEE38}" type="datetimeFigureOut">
              <a:rPr lang="en-US" smtClean="0"/>
              <a:t>10/9/2019</a:t>
            </a:fld>
            <a:endParaRPr lang="en-US"/>
          </a:p>
        </p:txBody>
      </p:sp>
      <p:sp>
        <p:nvSpPr>
          <p:cNvPr id="9" name="Slide Number Placeholder 8"/>
          <p:cNvSpPr>
            <a:spLocks noGrp="1"/>
          </p:cNvSpPr>
          <p:nvPr>
            <p:ph type="sldNum" sz="quarter" idx="11"/>
          </p:nvPr>
        </p:nvSpPr>
        <p:spPr/>
        <p:txBody>
          <a:bodyPr/>
          <a:lstStyle/>
          <a:p>
            <a:fld id="{33CA00B0-44A1-4E1A-9DD0-B8D8B05A7A0E}"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80CA851-924A-42B5-94ED-41873EAFEE38}" type="datetimeFigureOut">
              <a:rPr lang="en-US" smtClean="0"/>
              <a:t>10/9/2019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CA00B0-44A1-4E1A-9DD0-B8D8B05A7A0E}" type="slidenum">
              <a:rPr lang="en-US" smtClean="0"/>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80CA851-924A-42B5-94ED-41873EAFEE38}" type="datetimeFigureOut">
              <a:rPr lang="en-US" smtClean="0"/>
              <a:t>10/9/2019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CA00B0-44A1-4E1A-9DD0-B8D8B05A7A0E}" type="slidenum">
              <a:rPr lang="en-US" smtClean="0"/>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80CA851-924A-42B5-94ED-41873EAFEE38}" type="datetimeFigureOut">
              <a:rPr lang="en-US" smtClean="0"/>
              <a:t>10/9/2019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CA00B0-44A1-4E1A-9DD0-B8D8B05A7A0E}" type="slidenum">
              <a:rPr lang="en-US" smtClean="0"/>
              <a:t>‹#›</a:t>
            </a:fld>
            <a:endParaRPr lang="en-US"/>
          </a:p>
        </p:txBody>
      </p:sp>
    </p:spTree>
    <p:extLst>
      <p:ext uri="{BB962C8B-B14F-4D97-AF65-F5344CB8AC3E}">
        <p14:creationId xmlns:p14="http://schemas.microsoft.com/office/powerpoint/2010/main" val="96633386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80CA851-924A-42B5-94ED-41873EAFEE38}" type="datetimeFigureOut">
              <a:rPr lang="en-US" smtClean="0"/>
              <a:t>10/9/2019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CA00B0-44A1-4E1A-9DD0-B8D8B05A7A0E}" type="slidenum">
              <a:rPr lang="en-US" smtClean="0"/>
              <a:t>‹#›</a:t>
            </a:fld>
            <a:endParaRPr lang="en-US"/>
          </a:p>
        </p:txBody>
      </p:sp>
    </p:spTree>
    <p:extLst>
      <p:ext uri="{BB962C8B-B14F-4D97-AF65-F5344CB8AC3E}">
        <p14:creationId xmlns:p14="http://schemas.microsoft.com/office/powerpoint/2010/main" val="371568115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80CA851-924A-42B5-94ED-41873EAFEE38}" type="datetimeFigureOut">
              <a:rPr lang="en-US" smtClean="0"/>
              <a:t>10/9/2019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CA00B0-44A1-4E1A-9DD0-B8D8B05A7A0E}" type="slidenum">
              <a:rPr lang="en-US" smtClean="0"/>
              <a:t>‹#›</a:t>
            </a:fld>
            <a:endParaRPr lang="en-US"/>
          </a:p>
        </p:txBody>
      </p:sp>
    </p:spTree>
    <p:extLst>
      <p:ext uri="{BB962C8B-B14F-4D97-AF65-F5344CB8AC3E}">
        <p14:creationId xmlns:p14="http://schemas.microsoft.com/office/powerpoint/2010/main" val="366158635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80CA851-924A-42B5-94ED-41873EAFEE38}" type="datetimeFigureOut">
              <a:rPr lang="en-US" smtClean="0"/>
              <a:t>10/9/2019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CA00B0-44A1-4E1A-9DD0-B8D8B05A7A0E}" type="slidenum">
              <a:rPr lang="en-US" smtClean="0"/>
              <a:t>‹#›</a:t>
            </a:fld>
            <a:endParaRPr lang="en-US"/>
          </a:p>
        </p:txBody>
      </p:sp>
    </p:spTree>
    <p:extLst>
      <p:ext uri="{BB962C8B-B14F-4D97-AF65-F5344CB8AC3E}">
        <p14:creationId xmlns:p14="http://schemas.microsoft.com/office/powerpoint/2010/main" val="56357632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80CA851-924A-42B5-94ED-41873EAFEE38}" type="datetimeFigureOut">
              <a:rPr lang="en-US" smtClean="0"/>
              <a:t>10/9/2019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CA00B0-44A1-4E1A-9DD0-B8D8B05A7A0E}" type="slidenum">
              <a:rPr lang="en-US" smtClean="0"/>
              <a:t>‹#›</a:t>
            </a:fld>
            <a:endParaRPr lang="en-US"/>
          </a:p>
        </p:txBody>
      </p:sp>
    </p:spTree>
    <p:extLst>
      <p:ext uri="{BB962C8B-B14F-4D97-AF65-F5344CB8AC3E}">
        <p14:creationId xmlns:p14="http://schemas.microsoft.com/office/powerpoint/2010/main" val="191789937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80CA851-924A-42B5-94ED-41873EAFEE38}" type="datetimeFigureOut">
              <a:rPr lang="en-US" smtClean="0"/>
              <a:t>10/9/2019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CA00B0-44A1-4E1A-9DD0-B8D8B05A7A0E}" type="slidenum">
              <a:rPr lang="en-US" smtClean="0"/>
              <a:t>‹#›</a:t>
            </a:fld>
            <a:endParaRPr lang="en-US"/>
          </a:p>
        </p:txBody>
      </p:sp>
    </p:spTree>
    <p:extLst>
      <p:ext uri="{BB962C8B-B14F-4D97-AF65-F5344CB8AC3E}">
        <p14:creationId xmlns:p14="http://schemas.microsoft.com/office/powerpoint/2010/main" val="415328862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0CA851-924A-42B5-94ED-41873EAFEE38}" type="datetimeFigureOut">
              <a:rPr lang="en-US" smtClean="0"/>
              <a:t>10/9/2019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CA00B0-44A1-4E1A-9DD0-B8D8B05A7A0E}" type="slidenum">
              <a:rPr lang="en-US" smtClean="0"/>
              <a:t>‹#›</a:t>
            </a:fld>
            <a:endParaRPr lang="en-US"/>
          </a:p>
        </p:txBody>
      </p:sp>
    </p:spTree>
    <p:extLst>
      <p:ext uri="{BB962C8B-B14F-4D97-AF65-F5344CB8AC3E}">
        <p14:creationId xmlns:p14="http://schemas.microsoft.com/office/powerpoint/2010/main" val="17344321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80CA851-924A-42B5-94ED-41873EAFEE38}" type="datetimeFigureOut">
              <a:rPr lang="en-US" smtClean="0"/>
              <a:t>10/9/2019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CA00B0-44A1-4E1A-9DD0-B8D8B05A7A0E}" type="slidenum">
              <a:rPr lang="en-US" smtClean="0"/>
              <a:t>‹#›</a:t>
            </a:fld>
            <a:endParaRPr lang="en-US"/>
          </a:p>
        </p:txBody>
      </p:sp>
    </p:spTree>
    <p:extLst>
      <p:ext uri="{BB962C8B-B14F-4D97-AF65-F5344CB8AC3E}">
        <p14:creationId xmlns:p14="http://schemas.microsoft.com/office/powerpoint/2010/main" val="269379976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80CA851-924A-42B5-94ED-41873EAFEE38}" type="datetimeFigureOut">
              <a:rPr lang="en-US" smtClean="0"/>
              <a:t>10/9/2019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CA00B0-44A1-4E1A-9DD0-B8D8B05A7A0E}" type="slidenum">
              <a:rPr lang="en-US" smtClean="0"/>
              <a:t>‹#›</a:t>
            </a:fld>
            <a:endParaRPr lang="en-US"/>
          </a:p>
        </p:txBody>
      </p:sp>
    </p:spTree>
    <p:extLst>
      <p:ext uri="{BB962C8B-B14F-4D97-AF65-F5344CB8AC3E}">
        <p14:creationId xmlns:p14="http://schemas.microsoft.com/office/powerpoint/2010/main" val="301452091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80CA851-924A-42B5-94ED-41873EAFEE38}" type="datetimeFigureOut">
              <a:rPr lang="en-US" smtClean="0"/>
              <a:t>10/9/2019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CA00B0-44A1-4E1A-9DD0-B8D8B05A7A0E}" type="slidenum">
              <a:rPr lang="en-US" smtClean="0"/>
              <a:t>‹#›</a:t>
            </a:fld>
            <a:endParaRPr lang="en-US"/>
          </a:p>
        </p:txBody>
      </p:sp>
    </p:spTree>
    <p:extLst>
      <p:ext uri="{BB962C8B-B14F-4D97-AF65-F5344CB8AC3E}">
        <p14:creationId xmlns:p14="http://schemas.microsoft.com/office/powerpoint/2010/main" val="102981080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80CA851-924A-42B5-94ED-41873EAFEE38}" type="datetimeFigureOut">
              <a:rPr lang="en-US" smtClean="0"/>
              <a:t>10/9/2019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CA00B0-44A1-4E1A-9DD0-B8D8B05A7A0E}" type="slidenum">
              <a:rPr lang="en-US" smtClean="0"/>
              <a:t>‹#›</a:t>
            </a:fld>
            <a:endParaRPr lang="en-US"/>
          </a:p>
        </p:txBody>
      </p:sp>
    </p:spTree>
    <p:extLst>
      <p:ext uri="{BB962C8B-B14F-4D97-AF65-F5344CB8AC3E}">
        <p14:creationId xmlns:p14="http://schemas.microsoft.com/office/powerpoint/2010/main" val="15975448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80CA851-924A-42B5-94ED-41873EAFEE38}" type="datetimeFigureOut">
              <a:rPr lang="en-US" smtClean="0"/>
              <a:t>10/9/2019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CA00B0-44A1-4E1A-9DD0-B8D8B05A7A0E}" type="slidenum">
              <a:rPr lang="en-US" smtClean="0"/>
              <a:t>‹#›</a:t>
            </a:fld>
            <a:endParaRPr lang="en-US"/>
          </a:p>
        </p:txBody>
      </p:sp>
    </p:spTree>
    <p:extLst>
      <p:ext uri="{BB962C8B-B14F-4D97-AF65-F5344CB8AC3E}">
        <p14:creationId xmlns:p14="http://schemas.microsoft.com/office/powerpoint/2010/main" val="1459633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80CA851-924A-42B5-94ED-41873EAFEE38}" type="datetimeFigureOut">
              <a:rPr lang="en-US" smtClean="0"/>
              <a:t>10/9/2019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CA00B0-44A1-4E1A-9DD0-B8D8B05A7A0E}" type="slidenum">
              <a:rPr lang="en-US" smtClean="0"/>
              <a:t>‹#›</a:t>
            </a:fld>
            <a:endParaRPr lang="en-US"/>
          </a:p>
        </p:txBody>
      </p:sp>
    </p:spTree>
    <p:extLst>
      <p:ext uri="{BB962C8B-B14F-4D97-AF65-F5344CB8AC3E}">
        <p14:creationId xmlns:p14="http://schemas.microsoft.com/office/powerpoint/2010/main" val="39703595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80CA851-924A-42B5-94ED-41873EAFEE38}" type="datetimeFigureOut">
              <a:rPr lang="en-US" smtClean="0"/>
              <a:t>10/9/2019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CA00B0-44A1-4E1A-9DD0-B8D8B05A7A0E}" type="slidenum">
              <a:rPr lang="en-US" smtClean="0"/>
              <a:t>‹#›</a:t>
            </a:fld>
            <a:endParaRPr lang="en-US"/>
          </a:p>
        </p:txBody>
      </p:sp>
    </p:spTree>
    <p:extLst>
      <p:ext uri="{BB962C8B-B14F-4D97-AF65-F5344CB8AC3E}">
        <p14:creationId xmlns:p14="http://schemas.microsoft.com/office/powerpoint/2010/main" val="17863293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80CA851-924A-42B5-94ED-41873EAFEE38}" type="datetimeFigureOut">
              <a:rPr lang="en-US" smtClean="0"/>
              <a:t>10/9/2019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CA00B0-44A1-4E1A-9DD0-B8D8B05A7A0E}" type="slidenum">
              <a:rPr lang="en-US" smtClean="0"/>
              <a:t>‹#›</a:t>
            </a:fld>
            <a:endParaRPr lang="en-US"/>
          </a:p>
        </p:txBody>
      </p:sp>
    </p:spTree>
    <p:extLst>
      <p:ext uri="{BB962C8B-B14F-4D97-AF65-F5344CB8AC3E}">
        <p14:creationId xmlns:p14="http://schemas.microsoft.com/office/powerpoint/2010/main" val="19517274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0CA851-924A-42B5-94ED-41873EAFEE38}" type="datetimeFigureOut">
              <a:rPr lang="en-US" smtClean="0"/>
              <a:t>10/9/2019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CA00B0-44A1-4E1A-9DD0-B8D8B05A7A0E}" type="slidenum">
              <a:rPr lang="en-US" smtClean="0"/>
              <a:t>‹#›</a:t>
            </a:fld>
            <a:endParaRPr lang="en-US"/>
          </a:p>
        </p:txBody>
      </p:sp>
    </p:spTree>
    <p:extLst>
      <p:ext uri="{BB962C8B-B14F-4D97-AF65-F5344CB8AC3E}">
        <p14:creationId xmlns:p14="http://schemas.microsoft.com/office/powerpoint/2010/main" val="20329606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80CA851-924A-42B5-94ED-41873EAFEE38}" type="datetimeFigureOut">
              <a:rPr lang="en-US" smtClean="0"/>
              <a:t>10/9/2019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CA00B0-44A1-4E1A-9DD0-B8D8B05A7A0E}" type="slidenum">
              <a:rPr lang="en-US" smtClean="0"/>
              <a:t>‹#›</a:t>
            </a:fld>
            <a:endParaRPr lang="en-US"/>
          </a:p>
        </p:txBody>
      </p:sp>
    </p:spTree>
    <p:extLst>
      <p:ext uri="{BB962C8B-B14F-4D97-AF65-F5344CB8AC3E}">
        <p14:creationId xmlns:p14="http://schemas.microsoft.com/office/powerpoint/2010/main" val="40995631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80CA851-924A-42B5-94ED-41873EAFEE38}" type="datetimeFigureOut">
              <a:rPr lang="en-US" smtClean="0"/>
              <a:t>10/9/2019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CA00B0-44A1-4E1A-9DD0-B8D8B05A7A0E}" type="slidenum">
              <a:rPr lang="en-US" smtClean="0"/>
              <a:t>‹#›</a:t>
            </a:fld>
            <a:endParaRPr lang="en-US"/>
          </a:p>
        </p:txBody>
      </p:sp>
    </p:spTree>
    <p:extLst>
      <p:ext uri="{BB962C8B-B14F-4D97-AF65-F5344CB8AC3E}">
        <p14:creationId xmlns:p14="http://schemas.microsoft.com/office/powerpoint/2010/main" val="31343157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4000" r="-4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0CA851-924A-42B5-94ED-41873EAFEE38}" type="datetimeFigureOut">
              <a:rPr lang="en-US" smtClean="0"/>
              <a:t>10/9/2019</a:t>
            </a:fld>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CA00B0-44A1-4E1A-9DD0-B8D8B05A7A0E}" type="slidenum">
              <a:rPr lang="en-US" smtClean="0"/>
              <a:t>‹#›</a:t>
            </a:fld>
            <a:endParaRPr lang="en-US"/>
          </a:p>
        </p:txBody>
      </p:sp>
    </p:spTree>
    <p:extLst>
      <p:ext uri="{BB962C8B-B14F-4D97-AF65-F5344CB8AC3E}">
        <p14:creationId xmlns:p14="http://schemas.microsoft.com/office/powerpoint/2010/main" val="30329353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33CA00B0-44A1-4E1A-9DD0-B8D8B05A7A0E}" type="slidenum">
              <a:rPr lang="en-US" smtClean="0"/>
              <a:t>‹#›</a:t>
            </a:fld>
            <a:endParaRPr lang="en-US"/>
          </a:p>
        </p:txBody>
      </p:sp>
      <p:sp>
        <p:nvSpPr>
          <p:cNvPr id="5" name="Footer Placeholder 4"/>
          <p:cNvSpPr>
            <a:spLocks noGrp="1"/>
          </p:cNvSpPr>
          <p:nvPr>
            <p:ph type="ftr" sz="quarter" idx="3"/>
          </p:nvPr>
        </p:nvSpPr>
        <p:spPr>
          <a:xfrm rot="16200000">
            <a:off x="7586912"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3"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880CA851-924A-42B5-94ED-41873EAFEE38}" type="datetimeFigureOut">
              <a:rPr lang="en-US" smtClean="0"/>
              <a:t>10/9/2019</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0CA851-924A-42B5-94ED-41873EAFEE38}" type="datetimeFigureOut">
              <a:rPr lang="en-US" smtClean="0"/>
              <a:t>10/9/2019</a:t>
            </a:fld>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CA00B0-44A1-4E1A-9DD0-B8D8B05A7A0E}" type="slidenum">
              <a:rPr lang="en-US" smtClean="0"/>
              <a:t>‹#›</a:t>
            </a:fld>
            <a:endParaRPr lang="en-US"/>
          </a:p>
        </p:txBody>
      </p:sp>
    </p:spTree>
    <p:extLst>
      <p:ext uri="{BB962C8B-B14F-4D97-AF65-F5344CB8AC3E}">
        <p14:creationId xmlns:p14="http://schemas.microsoft.com/office/powerpoint/2010/main" val="244373696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8" Type="http://schemas.openxmlformats.org/officeDocument/2006/relationships/package" Target="../embeddings/Microsoft_Excel_Worksheet3.xlsx"/><Relationship Id="rId13" Type="http://schemas.openxmlformats.org/officeDocument/2006/relationships/package" Target="../embeddings/Microsoft_Excel_Worksheet8.xlsx"/><Relationship Id="rId3" Type="http://schemas.openxmlformats.org/officeDocument/2006/relationships/package" Target="../embeddings/Microsoft_Excel_Worksheet.xlsx"/><Relationship Id="rId7" Type="http://schemas.openxmlformats.org/officeDocument/2006/relationships/package" Target="../embeddings/Microsoft_Excel_Worksheet2.xlsx"/><Relationship Id="rId12" Type="http://schemas.openxmlformats.org/officeDocument/2006/relationships/package" Target="../embeddings/Microsoft_Excel_Worksheet7.xlsx"/><Relationship Id="rId2" Type="http://schemas.openxmlformats.org/officeDocument/2006/relationships/slideLayout" Target="../slideLayouts/slideLayout24.xml"/><Relationship Id="rId1" Type="http://schemas.openxmlformats.org/officeDocument/2006/relationships/vmlDrawing" Target="../drawings/vmlDrawing1.vml"/><Relationship Id="rId6" Type="http://schemas.openxmlformats.org/officeDocument/2006/relationships/package" Target="../embeddings/Microsoft_Excel_Worksheet1.xlsx"/><Relationship Id="rId11" Type="http://schemas.openxmlformats.org/officeDocument/2006/relationships/package" Target="../embeddings/Microsoft_Excel_Worksheet6.xlsx"/><Relationship Id="rId5" Type="http://schemas.openxmlformats.org/officeDocument/2006/relationships/image" Target="../media/image5.png"/><Relationship Id="rId10" Type="http://schemas.openxmlformats.org/officeDocument/2006/relationships/package" Target="../embeddings/Microsoft_Excel_Worksheet5.xlsx"/><Relationship Id="rId4" Type="http://schemas.openxmlformats.org/officeDocument/2006/relationships/image" Target="../media/image4.emf"/><Relationship Id="rId9" Type="http://schemas.openxmlformats.org/officeDocument/2006/relationships/package" Target="../embeddings/Microsoft_Excel_Worksheet4.xlsx"/><Relationship Id="rId14" Type="http://schemas.openxmlformats.org/officeDocument/2006/relationships/package" Target="../embeddings/Microsoft_Excel_Worksheet9.xlsx"/></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ular Callout 2"/>
          <p:cNvSpPr/>
          <p:nvPr/>
        </p:nvSpPr>
        <p:spPr>
          <a:xfrm>
            <a:off x="3347864" y="1916833"/>
            <a:ext cx="720080" cy="288032"/>
          </a:xfrm>
          <a:prstGeom prst="wedgeRectCallout">
            <a:avLst>
              <a:gd name="adj1" fmla="val -75989"/>
              <a:gd name="adj2" fmla="val 226042"/>
            </a:avLst>
          </a:prstGeom>
          <a:solidFill>
            <a:schemeClr val="bg1"/>
          </a:solidFill>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fr-BE" dirty="0" smtClean="0">
                <a:solidFill>
                  <a:schemeClr val="tx1"/>
                </a:solidFill>
              </a:rPr>
              <a:t>ECP A</a:t>
            </a:r>
            <a:endParaRPr lang="en-US" dirty="0">
              <a:solidFill>
                <a:schemeClr val="tx1"/>
              </a:solidFill>
            </a:endParaRPr>
          </a:p>
        </p:txBody>
      </p:sp>
      <p:sp>
        <p:nvSpPr>
          <p:cNvPr id="4" name="Rectangular Callout 3"/>
          <p:cNvSpPr/>
          <p:nvPr/>
        </p:nvSpPr>
        <p:spPr>
          <a:xfrm>
            <a:off x="4220344" y="2195914"/>
            <a:ext cx="720080" cy="288032"/>
          </a:xfrm>
          <a:prstGeom prst="wedgeRectCallout">
            <a:avLst>
              <a:gd name="adj1" fmla="val -168343"/>
              <a:gd name="adj2" fmla="val 206802"/>
            </a:avLst>
          </a:prstGeom>
          <a:solidFill>
            <a:schemeClr val="bg1"/>
          </a:solidFill>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fr-BE" dirty="0" smtClean="0">
                <a:solidFill>
                  <a:schemeClr val="tx1"/>
                </a:solidFill>
              </a:rPr>
              <a:t>ECP B</a:t>
            </a:r>
            <a:endParaRPr lang="en-US" dirty="0">
              <a:solidFill>
                <a:schemeClr val="tx1"/>
              </a:solidFill>
            </a:endParaRPr>
          </a:p>
        </p:txBody>
      </p:sp>
      <p:sp>
        <p:nvSpPr>
          <p:cNvPr id="5" name="Rectangular Callout 4"/>
          <p:cNvSpPr/>
          <p:nvPr/>
        </p:nvSpPr>
        <p:spPr>
          <a:xfrm>
            <a:off x="2987824" y="4149081"/>
            <a:ext cx="1069853" cy="288032"/>
          </a:xfrm>
          <a:prstGeom prst="wedgeRectCallout">
            <a:avLst>
              <a:gd name="adj1" fmla="val 61258"/>
              <a:gd name="adj2" fmla="val -299859"/>
            </a:avLst>
          </a:prstGeom>
          <a:solidFill>
            <a:schemeClr val="bg1"/>
          </a:solidFill>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fr-BE" dirty="0" smtClean="0">
                <a:solidFill>
                  <a:schemeClr val="tx1"/>
                </a:solidFill>
              </a:rPr>
              <a:t>Stand E</a:t>
            </a:r>
            <a:endParaRPr lang="en-US" dirty="0">
              <a:solidFill>
                <a:schemeClr val="tx1"/>
              </a:solidFill>
            </a:endParaRPr>
          </a:p>
        </p:txBody>
      </p:sp>
      <p:sp>
        <p:nvSpPr>
          <p:cNvPr id="6" name="Rectangular Callout 5"/>
          <p:cNvSpPr/>
          <p:nvPr/>
        </p:nvSpPr>
        <p:spPr>
          <a:xfrm>
            <a:off x="4210078" y="4589512"/>
            <a:ext cx="1069853" cy="288032"/>
          </a:xfrm>
          <a:prstGeom prst="wedgeRectCallout">
            <a:avLst>
              <a:gd name="adj1" fmla="val -39752"/>
              <a:gd name="adj2" fmla="val -440954"/>
            </a:avLst>
          </a:prstGeom>
          <a:solidFill>
            <a:schemeClr val="bg1"/>
          </a:solidFill>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fr-BE" dirty="0" smtClean="0">
                <a:solidFill>
                  <a:schemeClr val="tx1"/>
                </a:solidFill>
              </a:rPr>
              <a:t>ECP D</a:t>
            </a:r>
            <a:endParaRPr lang="en-US" dirty="0">
              <a:solidFill>
                <a:schemeClr val="tx1"/>
              </a:solidFill>
            </a:endParaRPr>
          </a:p>
        </p:txBody>
      </p:sp>
      <p:sp>
        <p:nvSpPr>
          <p:cNvPr id="7" name="Rectangular Callout 6"/>
          <p:cNvSpPr/>
          <p:nvPr/>
        </p:nvSpPr>
        <p:spPr>
          <a:xfrm>
            <a:off x="5652120" y="4733529"/>
            <a:ext cx="1069853" cy="288032"/>
          </a:xfrm>
          <a:prstGeom prst="wedgeRectCallout">
            <a:avLst>
              <a:gd name="adj1" fmla="val -140762"/>
              <a:gd name="adj2" fmla="val -431334"/>
            </a:avLst>
          </a:prstGeom>
          <a:solidFill>
            <a:schemeClr val="bg1"/>
          </a:solidFill>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fr-BE" dirty="0" smtClean="0">
                <a:solidFill>
                  <a:schemeClr val="tx1"/>
                </a:solidFill>
              </a:rPr>
              <a:t>ECP C</a:t>
            </a:r>
            <a:endParaRPr lang="en-US" dirty="0">
              <a:solidFill>
                <a:schemeClr val="tx1"/>
              </a:solidFill>
            </a:endParaRPr>
          </a:p>
        </p:txBody>
      </p:sp>
      <p:sp>
        <p:nvSpPr>
          <p:cNvPr id="8" name="Rectangle 7"/>
          <p:cNvSpPr/>
          <p:nvPr/>
        </p:nvSpPr>
        <p:spPr>
          <a:xfrm>
            <a:off x="2771800" y="260649"/>
            <a:ext cx="3950173" cy="79208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BE" dirty="0" smtClean="0"/>
              <a:t>ECP TRAINING</a:t>
            </a:r>
          </a:p>
          <a:p>
            <a:pPr algn="ctr"/>
            <a:r>
              <a:rPr lang="fr-BE" dirty="0" smtClean="0"/>
              <a:t>DAY ONE</a:t>
            </a:r>
            <a:endParaRPr lang="en-US" dirty="0"/>
          </a:p>
        </p:txBody>
      </p:sp>
      <p:sp>
        <p:nvSpPr>
          <p:cNvPr id="9" name="Rectangle 8"/>
          <p:cNvSpPr/>
          <p:nvPr/>
        </p:nvSpPr>
        <p:spPr>
          <a:xfrm rot="582780">
            <a:off x="7820797" y="1433382"/>
            <a:ext cx="648072" cy="475252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10" name="Rectangle 9"/>
          <p:cNvSpPr/>
          <p:nvPr/>
        </p:nvSpPr>
        <p:spPr>
          <a:xfrm rot="528547">
            <a:off x="8480485" y="1628800"/>
            <a:ext cx="339507" cy="28803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BE" dirty="0" smtClean="0"/>
              <a:t>H</a:t>
            </a:r>
            <a:endParaRPr lang="en-US" dirty="0"/>
          </a:p>
        </p:txBody>
      </p:sp>
      <p:sp>
        <p:nvSpPr>
          <p:cNvPr id="11" name="Rectangle 10"/>
          <p:cNvSpPr/>
          <p:nvPr/>
        </p:nvSpPr>
        <p:spPr>
          <a:xfrm rot="528547">
            <a:off x="8413593" y="1949515"/>
            <a:ext cx="339507" cy="28803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BE" dirty="0" smtClean="0"/>
              <a:t>H</a:t>
            </a:r>
            <a:endParaRPr lang="en-US" dirty="0"/>
          </a:p>
        </p:txBody>
      </p:sp>
      <p:sp>
        <p:nvSpPr>
          <p:cNvPr id="12" name="Rectangle 11"/>
          <p:cNvSpPr/>
          <p:nvPr/>
        </p:nvSpPr>
        <p:spPr>
          <a:xfrm rot="528547">
            <a:off x="8376187" y="2286142"/>
            <a:ext cx="339507" cy="28803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BE" dirty="0" smtClean="0"/>
              <a:t>H</a:t>
            </a:r>
            <a:endParaRPr lang="en-US" dirty="0"/>
          </a:p>
        </p:txBody>
      </p:sp>
      <p:sp>
        <p:nvSpPr>
          <p:cNvPr id="13" name="Rectangle 12"/>
          <p:cNvSpPr/>
          <p:nvPr/>
        </p:nvSpPr>
        <p:spPr>
          <a:xfrm rot="528547">
            <a:off x="8309677" y="2622771"/>
            <a:ext cx="339507" cy="28803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BE" dirty="0" smtClean="0"/>
              <a:t>H</a:t>
            </a:r>
            <a:endParaRPr lang="en-US" dirty="0"/>
          </a:p>
        </p:txBody>
      </p:sp>
      <p:sp>
        <p:nvSpPr>
          <p:cNvPr id="14" name="Rectangle 13"/>
          <p:cNvSpPr/>
          <p:nvPr/>
        </p:nvSpPr>
        <p:spPr>
          <a:xfrm rot="528547">
            <a:off x="8231169" y="2959399"/>
            <a:ext cx="339507" cy="28803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BE" dirty="0" smtClean="0"/>
              <a:t>H</a:t>
            </a:r>
            <a:endParaRPr lang="en-US" dirty="0"/>
          </a:p>
        </p:txBody>
      </p:sp>
      <p:sp>
        <p:nvSpPr>
          <p:cNvPr id="15" name="Rectangle 14"/>
          <p:cNvSpPr/>
          <p:nvPr/>
        </p:nvSpPr>
        <p:spPr>
          <a:xfrm rot="528547">
            <a:off x="8186381" y="3296026"/>
            <a:ext cx="339507" cy="28803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BE" dirty="0" smtClean="0"/>
              <a:t>H</a:t>
            </a:r>
            <a:endParaRPr lang="en-US" dirty="0"/>
          </a:p>
        </p:txBody>
      </p:sp>
      <p:sp>
        <p:nvSpPr>
          <p:cNvPr id="16" name="Rectangle 15"/>
          <p:cNvSpPr/>
          <p:nvPr/>
        </p:nvSpPr>
        <p:spPr>
          <a:xfrm rot="528547">
            <a:off x="8140649" y="3665629"/>
            <a:ext cx="339507" cy="28803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BE" dirty="0" smtClean="0"/>
              <a:t>H</a:t>
            </a:r>
            <a:endParaRPr lang="en-US" dirty="0"/>
          </a:p>
        </p:txBody>
      </p:sp>
      <p:sp>
        <p:nvSpPr>
          <p:cNvPr id="17" name="Rectangle 16"/>
          <p:cNvSpPr/>
          <p:nvPr/>
        </p:nvSpPr>
        <p:spPr>
          <a:xfrm rot="631368">
            <a:off x="7742093" y="4128063"/>
            <a:ext cx="422539" cy="179842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BE" sz="900" dirty="0" smtClean="0"/>
              <a:t>HELI</a:t>
            </a:r>
          </a:p>
          <a:p>
            <a:pPr algn="ctr"/>
            <a:r>
              <a:rPr lang="fr-BE" sz="900" dirty="0" smtClean="0"/>
              <a:t>RUN WAY</a:t>
            </a:r>
            <a:endParaRPr lang="en-US" sz="900" dirty="0"/>
          </a:p>
        </p:txBody>
      </p:sp>
    </p:spTree>
    <p:extLst>
      <p:ext uri="{BB962C8B-B14F-4D97-AF65-F5344CB8AC3E}">
        <p14:creationId xmlns:p14="http://schemas.microsoft.com/office/powerpoint/2010/main" val="27677290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dirty="0" smtClean="0"/>
              <a:t>PATROL TRAINING</a:t>
            </a:r>
            <a:endParaRPr lang="en-US" dirty="0"/>
          </a:p>
        </p:txBody>
      </p:sp>
      <p:sp>
        <p:nvSpPr>
          <p:cNvPr id="3" name="Content Placeholder 2"/>
          <p:cNvSpPr>
            <a:spLocks noGrp="1"/>
          </p:cNvSpPr>
          <p:nvPr>
            <p:ph idx="1"/>
          </p:nvPr>
        </p:nvSpPr>
        <p:spPr/>
        <p:txBody>
          <a:bodyPr>
            <a:normAutofit/>
          </a:bodyPr>
          <a:lstStyle/>
          <a:p>
            <a:r>
              <a:rPr lang="en-US" sz="1600" dirty="0" smtClean="0"/>
              <a:t>Sector B</a:t>
            </a:r>
          </a:p>
          <a:p>
            <a:pPr lvl="1"/>
            <a:r>
              <a:rPr lang="en-US" sz="1600" dirty="0" smtClean="0"/>
              <a:t>Call sign : Patrol B</a:t>
            </a:r>
          </a:p>
          <a:p>
            <a:pPr lvl="1"/>
            <a:r>
              <a:rPr lang="en-US" sz="1600" dirty="0" err="1" smtClean="0"/>
              <a:t>Sy</a:t>
            </a:r>
            <a:r>
              <a:rPr lang="en-US" sz="1600" dirty="0" smtClean="0"/>
              <a:t> mounted patrol</a:t>
            </a:r>
          </a:p>
          <a:p>
            <a:r>
              <a:rPr lang="en-US" sz="1600" dirty="0" smtClean="0"/>
              <a:t>Situation 1</a:t>
            </a:r>
          </a:p>
          <a:p>
            <a:pPr lvl="1"/>
            <a:r>
              <a:rPr lang="en-US" sz="1600" b="1" dirty="0" smtClean="0"/>
              <a:t>During a routine patrol</a:t>
            </a:r>
            <a:r>
              <a:rPr lang="en-US" sz="1600" dirty="0" smtClean="0"/>
              <a:t>, someone is seen </a:t>
            </a:r>
            <a:r>
              <a:rPr lang="en-US" sz="1600" b="1" dirty="0" smtClean="0"/>
              <a:t>speeding at least at 50 KM/</a:t>
            </a:r>
            <a:r>
              <a:rPr lang="en-US" sz="1600" b="1" dirty="0" err="1" smtClean="0"/>
              <a:t>hr</a:t>
            </a:r>
            <a:r>
              <a:rPr lang="en-US" sz="1600" b="1" dirty="0" smtClean="0"/>
              <a:t> </a:t>
            </a:r>
            <a:r>
              <a:rPr lang="en-US" sz="1600" dirty="0" smtClean="0"/>
              <a:t>on base. The person </a:t>
            </a:r>
            <a:r>
              <a:rPr lang="en-US" sz="1600" b="1" dirty="0" smtClean="0"/>
              <a:t>is drifting and having fun with his car</a:t>
            </a:r>
            <a:r>
              <a:rPr lang="en-US" sz="1600" dirty="0" smtClean="0"/>
              <a:t>. When apprehended he explains that he had </a:t>
            </a:r>
            <a:r>
              <a:rPr lang="en-US" sz="1600" b="1" dirty="0" smtClean="0"/>
              <a:t>a bad day and he just wanted to have some fun. </a:t>
            </a:r>
            <a:r>
              <a:rPr lang="en-US" sz="1600" dirty="0" smtClean="0"/>
              <a:t>No harm to any one. </a:t>
            </a:r>
          </a:p>
          <a:p>
            <a:pPr lvl="2"/>
            <a:r>
              <a:rPr lang="en-US" sz="1600" dirty="0" smtClean="0"/>
              <a:t>Expected : </a:t>
            </a:r>
            <a:r>
              <a:rPr lang="en-US" sz="1600" b="1" dirty="0" smtClean="0"/>
              <a:t>Stop, explain the violation, report to control</a:t>
            </a:r>
          </a:p>
          <a:p>
            <a:pPr lvl="2"/>
            <a:r>
              <a:rPr lang="en-US" sz="1600" dirty="0" smtClean="0"/>
              <a:t>Reporting has to be sent into the net.</a:t>
            </a:r>
          </a:p>
          <a:p>
            <a:r>
              <a:rPr lang="en-US" sz="1600" dirty="0" smtClean="0"/>
              <a:t>Situation 2</a:t>
            </a:r>
          </a:p>
          <a:p>
            <a:pPr lvl="1"/>
            <a:r>
              <a:rPr lang="en-US" sz="1600" dirty="0" smtClean="0"/>
              <a:t>During a routine patrol, </a:t>
            </a:r>
            <a:r>
              <a:rPr lang="en-US" sz="1600" b="1" dirty="0" smtClean="0"/>
              <a:t>someone is seen drunk</a:t>
            </a:r>
            <a:r>
              <a:rPr lang="en-US" sz="1600" dirty="0" smtClean="0"/>
              <a:t>. He is going </a:t>
            </a:r>
            <a:r>
              <a:rPr lang="en-US" sz="1600" b="1" dirty="0" smtClean="0"/>
              <a:t>to take his car </a:t>
            </a:r>
            <a:r>
              <a:rPr lang="en-US" sz="1600" dirty="0" smtClean="0"/>
              <a:t>in order </a:t>
            </a:r>
            <a:r>
              <a:rPr lang="en-US" sz="1600" b="1" dirty="0" smtClean="0"/>
              <a:t>to leave the area</a:t>
            </a:r>
            <a:r>
              <a:rPr lang="en-US" sz="1600" dirty="0" smtClean="0"/>
              <a:t>. When apprehended the person explains that he is drinking in order to </a:t>
            </a:r>
            <a:r>
              <a:rPr lang="en-US" sz="1600" b="1" dirty="0" smtClean="0"/>
              <a:t>forget bad family news </a:t>
            </a:r>
            <a:r>
              <a:rPr lang="en-US" sz="1600" dirty="0" smtClean="0"/>
              <a:t>that he had today. </a:t>
            </a:r>
          </a:p>
          <a:p>
            <a:pPr lvl="2"/>
            <a:r>
              <a:rPr lang="en-US" sz="1600" dirty="0" smtClean="0"/>
              <a:t>Expected : </a:t>
            </a:r>
            <a:r>
              <a:rPr lang="en-US" sz="1600" b="1" dirty="0" smtClean="0"/>
              <a:t>Stop, explain the violation, report to control </a:t>
            </a:r>
            <a:r>
              <a:rPr lang="en-US" sz="1600" dirty="0" smtClean="0"/>
              <a:t>and ask for the nation to send someone</a:t>
            </a:r>
          </a:p>
          <a:p>
            <a:pPr lvl="2"/>
            <a:r>
              <a:rPr lang="en-US" sz="1600" dirty="0" smtClean="0"/>
              <a:t>Reporting has to be sent into the net.</a:t>
            </a:r>
          </a:p>
          <a:p>
            <a:pPr lvl="2"/>
            <a:endParaRPr lang="en-US" sz="1200" dirty="0"/>
          </a:p>
          <a:p>
            <a:pPr lvl="1"/>
            <a:endParaRPr lang="en-US" sz="1200" dirty="0" smtClean="0"/>
          </a:p>
          <a:p>
            <a:pPr lvl="1"/>
            <a:endParaRPr lang="en-US" dirty="0"/>
          </a:p>
        </p:txBody>
      </p:sp>
    </p:spTree>
    <p:extLst>
      <p:ext uri="{BB962C8B-B14F-4D97-AF65-F5344CB8AC3E}">
        <p14:creationId xmlns:p14="http://schemas.microsoft.com/office/powerpoint/2010/main" val="21442791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dirty="0" smtClean="0"/>
              <a:t>PATROL TRAINING</a:t>
            </a:r>
            <a:endParaRPr lang="en-US" dirty="0"/>
          </a:p>
        </p:txBody>
      </p:sp>
      <p:sp>
        <p:nvSpPr>
          <p:cNvPr id="3" name="Content Placeholder 2"/>
          <p:cNvSpPr>
            <a:spLocks noGrp="1"/>
          </p:cNvSpPr>
          <p:nvPr>
            <p:ph idx="1"/>
          </p:nvPr>
        </p:nvSpPr>
        <p:spPr/>
        <p:txBody>
          <a:bodyPr>
            <a:normAutofit lnSpcReduction="10000"/>
          </a:bodyPr>
          <a:lstStyle/>
          <a:p>
            <a:r>
              <a:rPr lang="en-US" sz="1600" dirty="0" smtClean="0"/>
              <a:t>Sector C</a:t>
            </a:r>
          </a:p>
          <a:p>
            <a:pPr lvl="1"/>
            <a:r>
              <a:rPr lang="en-US" sz="1600" dirty="0" smtClean="0"/>
              <a:t>Call sign : Patrol C</a:t>
            </a:r>
          </a:p>
          <a:p>
            <a:pPr lvl="1"/>
            <a:r>
              <a:rPr lang="en-US" sz="1600" dirty="0" err="1" smtClean="0"/>
              <a:t>Sy</a:t>
            </a:r>
            <a:r>
              <a:rPr lang="en-US" sz="1600" dirty="0" smtClean="0"/>
              <a:t> foot patrol</a:t>
            </a:r>
          </a:p>
          <a:p>
            <a:r>
              <a:rPr lang="en-US" sz="1600" dirty="0" smtClean="0"/>
              <a:t>Situation 1</a:t>
            </a:r>
          </a:p>
          <a:p>
            <a:pPr lvl="1"/>
            <a:r>
              <a:rPr lang="en-US" sz="1600" b="1" dirty="0" smtClean="0"/>
              <a:t>During a routine patrol</a:t>
            </a:r>
            <a:r>
              <a:rPr lang="en-US" sz="1600" dirty="0" smtClean="0"/>
              <a:t>,  a local worker (ABDULAH) is coming to the patrol to reveal </a:t>
            </a:r>
            <a:r>
              <a:rPr lang="en-US" sz="1600" b="1" dirty="0" smtClean="0"/>
              <a:t>that his friend </a:t>
            </a:r>
            <a:r>
              <a:rPr lang="en-US" sz="1600" dirty="0" smtClean="0"/>
              <a:t>(AZIZ), also a local worker on base </a:t>
            </a:r>
            <a:r>
              <a:rPr lang="en-US" sz="1600" b="1" dirty="0" smtClean="0"/>
              <a:t>was contacted </a:t>
            </a:r>
            <a:r>
              <a:rPr lang="en-US" sz="1600" dirty="0" smtClean="0"/>
              <a:t>two hours ago by a very strange man. The man </a:t>
            </a:r>
            <a:r>
              <a:rPr lang="en-US" sz="1600" b="1" dirty="0" smtClean="0"/>
              <a:t>asked him to take and send pictures </a:t>
            </a:r>
            <a:r>
              <a:rPr lang="en-US" sz="1600" dirty="0" smtClean="0"/>
              <a:t>of the CIS means available on base.  ABDULLAH tried to persuade AZIZ not to execute this mission. </a:t>
            </a:r>
            <a:r>
              <a:rPr lang="en-US" sz="1600" b="1" dirty="0" smtClean="0"/>
              <a:t>AZIZ now disappeared and was seen for the last time near building </a:t>
            </a:r>
            <a:r>
              <a:rPr lang="en-US" sz="1600" dirty="0" smtClean="0"/>
              <a:t>A5. </a:t>
            </a:r>
          </a:p>
          <a:p>
            <a:pPr lvl="2"/>
            <a:r>
              <a:rPr lang="en-US" sz="1600" dirty="0" smtClean="0"/>
              <a:t>Expected : </a:t>
            </a:r>
            <a:r>
              <a:rPr lang="en-US" sz="1600" b="1" dirty="0" smtClean="0"/>
              <a:t>understand, report to control, suggest actions</a:t>
            </a:r>
          </a:p>
          <a:p>
            <a:pPr lvl="2"/>
            <a:r>
              <a:rPr lang="en-US" sz="1600" dirty="0" smtClean="0"/>
              <a:t>Reporting has to be sent into the net.</a:t>
            </a:r>
          </a:p>
          <a:p>
            <a:r>
              <a:rPr lang="en-US" sz="1600" dirty="0" smtClean="0"/>
              <a:t>Situation 2</a:t>
            </a:r>
          </a:p>
          <a:p>
            <a:pPr lvl="1"/>
            <a:r>
              <a:rPr lang="en-US" sz="1600" b="1" dirty="0" smtClean="0"/>
              <a:t>During a routine patrol</a:t>
            </a:r>
            <a:r>
              <a:rPr lang="en-US" sz="1600" dirty="0" smtClean="0"/>
              <a:t>, a local worker (ABDULAH) is </a:t>
            </a:r>
            <a:r>
              <a:rPr lang="en-US" sz="1600" b="1" dirty="0" smtClean="0"/>
              <a:t>taking picture of the vehicles </a:t>
            </a:r>
            <a:r>
              <a:rPr lang="en-US" sz="1600" dirty="0" smtClean="0"/>
              <a:t>on place. </a:t>
            </a:r>
            <a:r>
              <a:rPr lang="en-US" sz="1600" b="1" dirty="0" smtClean="0"/>
              <a:t>Forbidden</a:t>
            </a:r>
            <a:r>
              <a:rPr lang="en-US" sz="1600" dirty="0" smtClean="0"/>
              <a:t>. When found he is explaining that </a:t>
            </a:r>
            <a:r>
              <a:rPr lang="en-US" sz="1600" b="1" dirty="0" smtClean="0"/>
              <a:t>he would like to buy the same car </a:t>
            </a:r>
            <a:r>
              <a:rPr lang="en-US" sz="1600" dirty="0" smtClean="0"/>
              <a:t>since he loves it. He is very cooperative. </a:t>
            </a:r>
          </a:p>
          <a:p>
            <a:pPr lvl="2"/>
            <a:r>
              <a:rPr lang="en-US" sz="1600" dirty="0" smtClean="0"/>
              <a:t>Expected : </a:t>
            </a:r>
            <a:r>
              <a:rPr lang="en-US" sz="1600" b="1" dirty="0" smtClean="0"/>
              <a:t>stop, explain the violation, report to control </a:t>
            </a:r>
            <a:r>
              <a:rPr lang="en-US" sz="1600" dirty="0" smtClean="0"/>
              <a:t>and ask to delete the pictures. </a:t>
            </a:r>
          </a:p>
          <a:p>
            <a:pPr lvl="2"/>
            <a:r>
              <a:rPr lang="en-US" sz="1600" dirty="0" smtClean="0"/>
              <a:t>Reporting has to be sent into the net.</a:t>
            </a:r>
          </a:p>
          <a:p>
            <a:pPr lvl="2"/>
            <a:endParaRPr lang="en-US" sz="1200" dirty="0" smtClean="0"/>
          </a:p>
          <a:p>
            <a:pPr lvl="1"/>
            <a:endParaRPr lang="en-US" sz="1200" dirty="0" smtClean="0"/>
          </a:p>
          <a:p>
            <a:pPr lvl="1"/>
            <a:endParaRPr lang="en-US" dirty="0"/>
          </a:p>
        </p:txBody>
      </p:sp>
    </p:spTree>
    <p:extLst>
      <p:ext uri="{BB962C8B-B14F-4D97-AF65-F5344CB8AC3E}">
        <p14:creationId xmlns:p14="http://schemas.microsoft.com/office/powerpoint/2010/main" val="49559444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dirty="0" smtClean="0"/>
              <a:t>PATROL TRAINING</a:t>
            </a:r>
            <a:endParaRPr lang="en-US" dirty="0"/>
          </a:p>
        </p:txBody>
      </p:sp>
      <p:sp>
        <p:nvSpPr>
          <p:cNvPr id="3" name="Content Placeholder 2"/>
          <p:cNvSpPr>
            <a:spLocks noGrp="1"/>
          </p:cNvSpPr>
          <p:nvPr>
            <p:ph idx="1"/>
          </p:nvPr>
        </p:nvSpPr>
        <p:spPr/>
        <p:txBody>
          <a:bodyPr>
            <a:normAutofit/>
          </a:bodyPr>
          <a:lstStyle/>
          <a:p>
            <a:r>
              <a:rPr lang="en-US" sz="1600" dirty="0" smtClean="0"/>
              <a:t>Sector D</a:t>
            </a:r>
          </a:p>
          <a:p>
            <a:pPr lvl="1"/>
            <a:r>
              <a:rPr lang="en-US" sz="1600" dirty="0" smtClean="0"/>
              <a:t>Call sign : Patrol D</a:t>
            </a:r>
          </a:p>
          <a:p>
            <a:pPr lvl="1"/>
            <a:r>
              <a:rPr lang="en-US" sz="1600" dirty="0" err="1" smtClean="0"/>
              <a:t>Sy</a:t>
            </a:r>
            <a:r>
              <a:rPr lang="en-US" sz="1600" dirty="0" smtClean="0"/>
              <a:t> foot patrol</a:t>
            </a:r>
          </a:p>
          <a:p>
            <a:r>
              <a:rPr lang="en-US" sz="1600" dirty="0" smtClean="0"/>
              <a:t>Situation 1</a:t>
            </a:r>
          </a:p>
          <a:p>
            <a:pPr lvl="1"/>
            <a:r>
              <a:rPr lang="en-US" sz="1600" b="1" dirty="0" smtClean="0"/>
              <a:t>During a routine patrol</a:t>
            </a:r>
            <a:r>
              <a:rPr lang="en-US" sz="1600" dirty="0" smtClean="0"/>
              <a:t>,  a local worker (AMIN) is coming </a:t>
            </a:r>
            <a:r>
              <a:rPr lang="en-US" sz="1600" b="1" dirty="0" smtClean="0"/>
              <a:t>to the patrol to reveal that he lost his badge </a:t>
            </a:r>
            <a:r>
              <a:rPr lang="en-US" sz="1600" dirty="0" smtClean="0"/>
              <a:t>in the morning around 10 o’clock and doesn’t know what to do. He </a:t>
            </a:r>
            <a:r>
              <a:rPr lang="en-US" sz="1600" b="1" dirty="0" smtClean="0"/>
              <a:t>is very nervous </a:t>
            </a:r>
            <a:r>
              <a:rPr lang="en-US" sz="1600" dirty="0" smtClean="0"/>
              <a:t>because he’s afraid </a:t>
            </a:r>
            <a:r>
              <a:rPr lang="en-US" sz="1600" b="1" dirty="0" smtClean="0"/>
              <a:t>he is going to be fired </a:t>
            </a:r>
            <a:r>
              <a:rPr lang="en-US" sz="1600" dirty="0" smtClean="0"/>
              <a:t>for that mistake and ask if the information may not be sent to his employer. </a:t>
            </a:r>
          </a:p>
          <a:p>
            <a:pPr lvl="2"/>
            <a:r>
              <a:rPr lang="en-US" sz="1600" dirty="0" smtClean="0"/>
              <a:t>Expected: </a:t>
            </a:r>
            <a:r>
              <a:rPr lang="en-US" sz="1600" b="1" dirty="0" smtClean="0"/>
              <a:t>understand, report to control, suggest actions</a:t>
            </a:r>
          </a:p>
          <a:p>
            <a:pPr lvl="2"/>
            <a:r>
              <a:rPr lang="en-US" sz="1600" dirty="0" smtClean="0"/>
              <a:t>Reporting has to be sent into the net.</a:t>
            </a:r>
          </a:p>
          <a:p>
            <a:r>
              <a:rPr lang="en-US" sz="1600" dirty="0" smtClean="0"/>
              <a:t>Situation 2</a:t>
            </a:r>
          </a:p>
          <a:p>
            <a:pPr lvl="1"/>
            <a:r>
              <a:rPr lang="en-US" sz="1600" b="1" dirty="0" smtClean="0"/>
              <a:t>During a routine patrol,</a:t>
            </a:r>
            <a:r>
              <a:rPr lang="en-US" sz="1600" dirty="0" smtClean="0"/>
              <a:t> a local</a:t>
            </a:r>
            <a:r>
              <a:rPr lang="en-US" sz="1600" b="1" dirty="0" smtClean="0"/>
              <a:t> worker </a:t>
            </a:r>
            <a:r>
              <a:rPr lang="en-US" sz="1600" dirty="0" smtClean="0"/>
              <a:t>(AMIN) is </a:t>
            </a:r>
            <a:r>
              <a:rPr lang="en-US" sz="1600" b="1" dirty="0" smtClean="0"/>
              <a:t>coming to the patrol to report </a:t>
            </a:r>
            <a:r>
              <a:rPr lang="en-US" sz="1600" dirty="0" smtClean="0"/>
              <a:t>that the </a:t>
            </a:r>
            <a:r>
              <a:rPr lang="en-US" sz="1600" b="1" dirty="0" err="1" smtClean="0"/>
              <a:t>doorlock</a:t>
            </a:r>
            <a:r>
              <a:rPr lang="en-US" sz="1600" b="1" dirty="0" smtClean="0"/>
              <a:t> of the building </a:t>
            </a:r>
            <a:r>
              <a:rPr lang="en-US" sz="1600" dirty="0" smtClean="0"/>
              <a:t>where he has to clean </a:t>
            </a:r>
            <a:r>
              <a:rPr lang="en-US" sz="1600" b="1" dirty="0" smtClean="0"/>
              <a:t>seems cracked</a:t>
            </a:r>
            <a:r>
              <a:rPr lang="en-US" sz="1600" dirty="0" smtClean="0"/>
              <a:t>. Someone has </a:t>
            </a:r>
            <a:r>
              <a:rPr lang="en-US" sz="1600" dirty="0" err="1" smtClean="0"/>
              <a:t>propably</a:t>
            </a:r>
            <a:r>
              <a:rPr lang="en-US" sz="1600" dirty="0" smtClean="0"/>
              <a:t> stolen something inside.  </a:t>
            </a:r>
          </a:p>
          <a:p>
            <a:pPr lvl="2"/>
            <a:r>
              <a:rPr lang="en-US" sz="1600" dirty="0" smtClean="0"/>
              <a:t>Expected : </a:t>
            </a:r>
            <a:r>
              <a:rPr lang="en-US" sz="1600" b="1" dirty="0" smtClean="0"/>
              <a:t>understand, report to control, suggest actions</a:t>
            </a:r>
          </a:p>
          <a:p>
            <a:pPr lvl="2"/>
            <a:r>
              <a:rPr lang="en-US" sz="1600" dirty="0" smtClean="0"/>
              <a:t>Reporting has to be sent into the net.</a:t>
            </a:r>
          </a:p>
          <a:p>
            <a:pPr lvl="2"/>
            <a:endParaRPr lang="en-US" sz="1200" dirty="0"/>
          </a:p>
          <a:p>
            <a:pPr lvl="1"/>
            <a:endParaRPr lang="en-US" sz="1200" dirty="0" smtClean="0"/>
          </a:p>
          <a:p>
            <a:pPr lvl="1"/>
            <a:endParaRPr lang="en-US" dirty="0"/>
          </a:p>
        </p:txBody>
      </p:sp>
    </p:spTree>
    <p:extLst>
      <p:ext uri="{BB962C8B-B14F-4D97-AF65-F5344CB8AC3E}">
        <p14:creationId xmlns:p14="http://schemas.microsoft.com/office/powerpoint/2010/main" val="335805974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457200"/>
            <a:ext cx="7620000" cy="1143000"/>
          </a:xfrm>
        </p:spPr>
        <p:txBody>
          <a:bodyPr/>
          <a:lstStyle/>
          <a:p>
            <a:r>
              <a:rPr lang="fr-BE" dirty="0" smtClean="0"/>
              <a:t>LAST DAY TRAINING</a:t>
            </a:r>
            <a:endParaRPr lang="en-US" dirty="0"/>
          </a:p>
        </p:txBody>
      </p:sp>
      <p:sp>
        <p:nvSpPr>
          <p:cNvPr id="3" name="Content Placeholder 2"/>
          <p:cNvSpPr>
            <a:spLocks noGrp="1"/>
          </p:cNvSpPr>
          <p:nvPr>
            <p:ph idx="1"/>
          </p:nvPr>
        </p:nvSpPr>
        <p:spPr/>
        <p:txBody>
          <a:bodyPr/>
          <a:lstStyle/>
          <a:p>
            <a:r>
              <a:rPr lang="en-US" dirty="0" smtClean="0"/>
              <a:t>Layout</a:t>
            </a:r>
          </a:p>
          <a:p>
            <a:pPr lvl="1"/>
            <a:r>
              <a:rPr lang="en-US" b="1" dirty="0" smtClean="0"/>
              <a:t>Belgium sent 2 </a:t>
            </a:r>
            <a:r>
              <a:rPr lang="en-US" b="1" dirty="0" smtClean="0"/>
              <a:t>A-109 </a:t>
            </a:r>
            <a:r>
              <a:rPr lang="en-US" b="1" dirty="0" smtClean="0"/>
              <a:t>to X-LAND </a:t>
            </a:r>
            <a:r>
              <a:rPr lang="en-US" dirty="0" smtClean="0"/>
              <a:t>and FP were deployed for internal security. There is </a:t>
            </a:r>
            <a:r>
              <a:rPr lang="en-US" b="1" dirty="0" smtClean="0"/>
              <a:t>nearly no threat against the troops </a:t>
            </a:r>
            <a:r>
              <a:rPr lang="en-US" dirty="0" smtClean="0"/>
              <a:t>and Belgium soldiers </a:t>
            </a:r>
            <a:r>
              <a:rPr lang="en-US" b="1" dirty="0" smtClean="0"/>
              <a:t>may not carry weapons</a:t>
            </a:r>
            <a:r>
              <a:rPr lang="en-US" dirty="0" smtClean="0"/>
              <a:t>. </a:t>
            </a:r>
          </a:p>
          <a:p>
            <a:pPr lvl="1"/>
            <a:r>
              <a:rPr lang="en-US" b="1" dirty="0" smtClean="0"/>
              <a:t>Belgian FP carry out patrols </a:t>
            </a:r>
            <a:r>
              <a:rPr lang="en-US" dirty="0" smtClean="0"/>
              <a:t>and man one ECP on base in order to increase </a:t>
            </a:r>
            <a:r>
              <a:rPr lang="en-US" dirty="0" err="1" smtClean="0"/>
              <a:t>Sy</a:t>
            </a:r>
            <a:r>
              <a:rPr lang="en-US" dirty="0" smtClean="0"/>
              <a:t>. </a:t>
            </a:r>
          </a:p>
          <a:p>
            <a:pPr lvl="1"/>
            <a:r>
              <a:rPr lang="en-US" b="1" dirty="0" smtClean="0"/>
              <a:t>Circulation policy</a:t>
            </a:r>
          </a:p>
          <a:p>
            <a:pPr lvl="2"/>
            <a:r>
              <a:rPr lang="en-US" b="1" dirty="0" smtClean="0"/>
              <a:t>Access is granted </a:t>
            </a:r>
            <a:r>
              <a:rPr lang="en-US" dirty="0" smtClean="0"/>
              <a:t>to other military nations </a:t>
            </a:r>
            <a:r>
              <a:rPr lang="en-US" b="1" dirty="0" smtClean="0"/>
              <a:t>with RAB card.</a:t>
            </a:r>
          </a:p>
          <a:p>
            <a:pPr lvl="2"/>
            <a:r>
              <a:rPr lang="en-US" dirty="0" smtClean="0"/>
              <a:t>Vehicles are allowed on the base only with correct vehicle pass</a:t>
            </a:r>
          </a:p>
          <a:p>
            <a:pPr lvl="3"/>
            <a:r>
              <a:rPr lang="en-US" dirty="0" smtClean="0"/>
              <a:t>They </a:t>
            </a:r>
            <a:r>
              <a:rPr lang="en-US" b="1" dirty="0" smtClean="0"/>
              <a:t>may not ride faster than 30 Km/hr</a:t>
            </a:r>
            <a:r>
              <a:rPr lang="en-US" dirty="0" smtClean="0"/>
              <a:t>. </a:t>
            </a:r>
          </a:p>
          <a:p>
            <a:pPr lvl="1"/>
            <a:r>
              <a:rPr lang="en-US" b="1" dirty="0" smtClean="0"/>
              <a:t>All incidents have to be reported </a:t>
            </a:r>
            <a:r>
              <a:rPr lang="en-US" dirty="0" smtClean="0"/>
              <a:t>to the chain of command (control) for decision. </a:t>
            </a:r>
          </a:p>
          <a:p>
            <a:pPr lvl="1"/>
            <a:endParaRPr lang="en-US" dirty="0"/>
          </a:p>
        </p:txBody>
      </p:sp>
    </p:spTree>
    <p:extLst>
      <p:ext uri="{BB962C8B-B14F-4D97-AF65-F5344CB8AC3E}">
        <p14:creationId xmlns:p14="http://schemas.microsoft.com/office/powerpoint/2010/main" val="123490507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dirty="0" smtClean="0"/>
              <a:t>LAST DAY TRAINING</a:t>
            </a:r>
            <a:endParaRPr lang="en-US" dirty="0"/>
          </a:p>
        </p:txBody>
      </p:sp>
      <p:sp>
        <p:nvSpPr>
          <p:cNvPr id="3" name="Content Placeholder 2"/>
          <p:cNvSpPr>
            <a:spLocks noGrp="1"/>
          </p:cNvSpPr>
          <p:nvPr>
            <p:ph idx="1"/>
          </p:nvPr>
        </p:nvSpPr>
        <p:spPr>
          <a:xfrm>
            <a:off x="457200" y="1600200"/>
            <a:ext cx="7620000" cy="4925144"/>
          </a:xfrm>
        </p:spPr>
        <p:txBody>
          <a:bodyPr>
            <a:normAutofit lnSpcReduction="10000"/>
          </a:bodyPr>
          <a:lstStyle/>
          <a:p>
            <a:r>
              <a:rPr lang="en-US" sz="1600" dirty="0" smtClean="0"/>
              <a:t>Stand A</a:t>
            </a:r>
          </a:p>
          <a:p>
            <a:pPr lvl="1"/>
            <a:r>
              <a:rPr lang="en-US" sz="1600" dirty="0" smtClean="0"/>
              <a:t>Call sign : ECP A</a:t>
            </a:r>
          </a:p>
          <a:p>
            <a:pPr lvl="1"/>
            <a:r>
              <a:rPr lang="en-US" sz="1600" dirty="0" smtClean="0"/>
              <a:t>ECP with pedestrians – No Vehicle</a:t>
            </a:r>
          </a:p>
          <a:p>
            <a:r>
              <a:rPr lang="en-US" sz="1600" dirty="0" smtClean="0"/>
              <a:t>Situation  </a:t>
            </a:r>
          </a:p>
          <a:p>
            <a:pPr lvl="1"/>
            <a:r>
              <a:rPr lang="en-US" sz="1600" b="1" dirty="0" smtClean="0"/>
              <a:t>You are on ECP A</a:t>
            </a:r>
            <a:r>
              <a:rPr lang="en-US" sz="1600" dirty="0" smtClean="0"/>
              <a:t>. A Spanish soldier called </a:t>
            </a:r>
            <a:r>
              <a:rPr lang="en-US" sz="1600" dirty="0" err="1" smtClean="0"/>
              <a:t>Ravier</a:t>
            </a:r>
            <a:r>
              <a:rPr lang="en-US" sz="1600" dirty="0" smtClean="0"/>
              <a:t> PUJOL comes to your position. His </a:t>
            </a:r>
            <a:r>
              <a:rPr lang="en-US" sz="1600" b="1" dirty="0" smtClean="0"/>
              <a:t>RAB badge is correct </a:t>
            </a:r>
            <a:r>
              <a:rPr lang="en-US" sz="1600" dirty="0" smtClean="0"/>
              <a:t>and you authorize him to come into the base. </a:t>
            </a:r>
          </a:p>
          <a:p>
            <a:pPr lvl="2"/>
            <a:r>
              <a:rPr lang="en-US" sz="1600" b="1" dirty="0" smtClean="0"/>
              <a:t>Case 1</a:t>
            </a:r>
            <a:r>
              <a:rPr lang="en-US" sz="1600" dirty="0" smtClean="0"/>
              <a:t>: Just after he has come on base, </a:t>
            </a:r>
            <a:r>
              <a:rPr lang="en-US" sz="1600" b="1" dirty="0" smtClean="0"/>
              <a:t>he fell on the ground</a:t>
            </a:r>
            <a:r>
              <a:rPr lang="en-US" sz="1600" dirty="0" smtClean="0"/>
              <a:t>. You go to him and it appears that he </a:t>
            </a:r>
            <a:r>
              <a:rPr lang="en-US" sz="1600" b="1" dirty="0" smtClean="0"/>
              <a:t>fell unconscious</a:t>
            </a:r>
            <a:r>
              <a:rPr lang="en-US" sz="1600" dirty="0" smtClean="0"/>
              <a:t>.</a:t>
            </a:r>
          </a:p>
          <a:p>
            <a:pPr lvl="2"/>
            <a:r>
              <a:rPr lang="en-US" sz="1600" b="1" dirty="0" smtClean="0"/>
              <a:t>Case 2</a:t>
            </a:r>
            <a:r>
              <a:rPr lang="en-US" sz="1600" dirty="0" smtClean="0"/>
              <a:t>: Just after he came on the base, </a:t>
            </a:r>
            <a:r>
              <a:rPr lang="en-US" sz="1600" b="1" dirty="0" smtClean="0"/>
              <a:t>he broke one of his leg </a:t>
            </a:r>
            <a:r>
              <a:rPr lang="en-US" sz="1600" dirty="0" smtClean="0"/>
              <a:t>by falling in the stairs.</a:t>
            </a:r>
          </a:p>
          <a:p>
            <a:pPr lvl="1"/>
            <a:r>
              <a:rPr lang="en-US" sz="1600" dirty="0" err="1" smtClean="0"/>
              <a:t>Trg</a:t>
            </a:r>
            <a:r>
              <a:rPr lang="en-US" sz="1600" dirty="0" smtClean="0"/>
              <a:t> objective</a:t>
            </a:r>
            <a:r>
              <a:rPr lang="en-US" sz="1600" b="1" dirty="0" smtClean="0"/>
              <a:t>: Train the 9-liner on a didactical manner</a:t>
            </a:r>
            <a:r>
              <a:rPr lang="en-US" sz="1600" dirty="0" smtClean="0"/>
              <a:t>. </a:t>
            </a:r>
          </a:p>
          <a:p>
            <a:pPr lvl="2"/>
            <a:r>
              <a:rPr lang="en-US" sz="1600" dirty="0" smtClean="0"/>
              <a:t>Expected : </a:t>
            </a:r>
            <a:r>
              <a:rPr lang="en-US" sz="1600" b="1" dirty="0" smtClean="0"/>
              <a:t>Stop him at the gate, control him and let him inside</a:t>
            </a:r>
            <a:r>
              <a:rPr lang="en-US" sz="1600" dirty="0" smtClean="0"/>
              <a:t>. Then give him help with </a:t>
            </a:r>
            <a:r>
              <a:rPr lang="en-US" sz="1600" b="1" dirty="0" smtClean="0"/>
              <a:t>the first aid and call for a doctor</a:t>
            </a:r>
            <a:r>
              <a:rPr lang="en-US" sz="1600" dirty="0" smtClean="0"/>
              <a:t>. Reporting has to be sent into the net.</a:t>
            </a:r>
          </a:p>
          <a:p>
            <a:r>
              <a:rPr lang="en-US" sz="1600" dirty="0" smtClean="0"/>
              <a:t>Personnel:</a:t>
            </a:r>
          </a:p>
          <a:p>
            <a:pPr lvl="1"/>
            <a:r>
              <a:rPr lang="en-US" sz="1600" dirty="0" smtClean="0"/>
              <a:t>2 players for ECP</a:t>
            </a:r>
          </a:p>
          <a:p>
            <a:pPr lvl="1"/>
            <a:r>
              <a:rPr lang="en-US" sz="1600" dirty="0" smtClean="0"/>
              <a:t>1 plastron</a:t>
            </a:r>
          </a:p>
          <a:p>
            <a:r>
              <a:rPr lang="en-US" sz="1600" dirty="0" smtClean="0"/>
              <a:t>Equipment: 1 overall, first aid kit</a:t>
            </a:r>
          </a:p>
          <a:p>
            <a:endParaRPr lang="en-US" dirty="0"/>
          </a:p>
        </p:txBody>
      </p:sp>
    </p:spTree>
    <p:extLst>
      <p:ext uri="{BB962C8B-B14F-4D97-AF65-F5344CB8AC3E}">
        <p14:creationId xmlns:p14="http://schemas.microsoft.com/office/powerpoint/2010/main" val="374924582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dirty="0" smtClean="0"/>
              <a:t>LAST DAY TRAINING</a:t>
            </a:r>
            <a:endParaRPr lang="en-US" dirty="0"/>
          </a:p>
        </p:txBody>
      </p:sp>
      <p:sp>
        <p:nvSpPr>
          <p:cNvPr id="3" name="Content Placeholder 2"/>
          <p:cNvSpPr>
            <a:spLocks noGrp="1"/>
          </p:cNvSpPr>
          <p:nvPr>
            <p:ph idx="1"/>
          </p:nvPr>
        </p:nvSpPr>
        <p:spPr/>
        <p:txBody>
          <a:bodyPr>
            <a:normAutofit fontScale="92500" lnSpcReduction="20000"/>
          </a:bodyPr>
          <a:lstStyle/>
          <a:p>
            <a:r>
              <a:rPr lang="en-US" sz="1700" dirty="0" smtClean="0"/>
              <a:t>Stand B</a:t>
            </a:r>
          </a:p>
          <a:p>
            <a:pPr lvl="1"/>
            <a:r>
              <a:rPr lang="en-US" sz="1700" dirty="0" smtClean="0"/>
              <a:t>Call sign : Patrol B</a:t>
            </a:r>
          </a:p>
          <a:p>
            <a:pPr lvl="1"/>
            <a:r>
              <a:rPr lang="en-US" sz="1700" dirty="0" err="1" smtClean="0"/>
              <a:t>Sy</a:t>
            </a:r>
            <a:r>
              <a:rPr lang="en-US" sz="1700" dirty="0" smtClean="0"/>
              <a:t> foot patrol</a:t>
            </a:r>
          </a:p>
          <a:p>
            <a:r>
              <a:rPr lang="en-US" sz="1700" dirty="0" smtClean="0"/>
              <a:t>Situation </a:t>
            </a:r>
          </a:p>
          <a:p>
            <a:pPr lvl="1"/>
            <a:r>
              <a:rPr lang="en-US" sz="1700" b="1" dirty="0" smtClean="0"/>
              <a:t>During a routine patrol</a:t>
            </a:r>
            <a:r>
              <a:rPr lang="en-US" sz="1700" dirty="0" smtClean="0"/>
              <a:t>, </a:t>
            </a:r>
            <a:r>
              <a:rPr lang="en-US" sz="1700" b="1" dirty="0" smtClean="0"/>
              <a:t>two soldiers find an UXO </a:t>
            </a:r>
            <a:r>
              <a:rPr lang="en-US" sz="1700" dirty="0" smtClean="0"/>
              <a:t>beside a building. </a:t>
            </a:r>
            <a:r>
              <a:rPr lang="en-US" sz="1700" b="1" dirty="0" smtClean="0"/>
              <a:t>They have to take action to ensure security.</a:t>
            </a:r>
            <a:r>
              <a:rPr lang="en-US" sz="1700" dirty="0" smtClean="0"/>
              <a:t> By doing so</a:t>
            </a:r>
            <a:r>
              <a:rPr lang="en-US" sz="1700" b="1" dirty="0" smtClean="0"/>
              <a:t>, a military man from another country </a:t>
            </a:r>
            <a:r>
              <a:rPr lang="en-US" sz="1700" dirty="0" smtClean="0"/>
              <a:t>(Spain, ANDRES INIESTA) comes on the spot and </a:t>
            </a:r>
            <a:r>
              <a:rPr lang="en-US" sz="1700" b="1" dirty="0" smtClean="0"/>
              <a:t>asks what is going on. </a:t>
            </a:r>
            <a:r>
              <a:rPr lang="en-US" sz="1700" dirty="0" smtClean="0"/>
              <a:t>He has </a:t>
            </a:r>
            <a:r>
              <a:rPr lang="en-US" sz="1700" b="1" dirty="0" smtClean="0"/>
              <a:t>a valid RAB card</a:t>
            </a:r>
            <a:r>
              <a:rPr lang="en-US" sz="1700" dirty="0" smtClean="0"/>
              <a:t>. Then a second guy comes on the spot. He is a local worker (AZIZ) </a:t>
            </a:r>
            <a:r>
              <a:rPr lang="en-US" sz="1700" b="1" dirty="0" smtClean="0"/>
              <a:t>and he says he saw a suspect this morning at 1000 on this place with a bag</a:t>
            </a:r>
            <a:r>
              <a:rPr lang="en-US" sz="1700" dirty="0" smtClean="0"/>
              <a:t>. It was a civilian but he doesn’t know more about that. </a:t>
            </a:r>
          </a:p>
          <a:p>
            <a:pPr lvl="2"/>
            <a:r>
              <a:rPr lang="en-US" sz="1700" dirty="0" smtClean="0"/>
              <a:t>Expected : </a:t>
            </a:r>
            <a:r>
              <a:rPr lang="en-US" sz="1700" b="1" dirty="0" smtClean="0"/>
              <a:t>Report, ask for support, prepare a 10-liner</a:t>
            </a:r>
            <a:r>
              <a:rPr lang="en-US" sz="1700" dirty="0" smtClean="0"/>
              <a:t>, ask for evacuation of the  building, ask the two  guys  for more information -reporting of 10-liner has  not to been sent into the net but at the </a:t>
            </a:r>
            <a:r>
              <a:rPr lang="en-US" sz="1700" dirty="0" err="1" smtClean="0"/>
              <a:t>Sgt</a:t>
            </a:r>
            <a:r>
              <a:rPr lang="en-US" sz="1700" dirty="0" smtClean="0"/>
              <a:t> on position. </a:t>
            </a:r>
          </a:p>
          <a:p>
            <a:pPr lvl="2"/>
            <a:r>
              <a:rPr lang="en-US" sz="1700" dirty="0" smtClean="0"/>
              <a:t>Action by Control: </a:t>
            </a:r>
            <a:r>
              <a:rPr lang="en-US" sz="1700" b="1" dirty="0" smtClean="0"/>
              <a:t>send 1 QRF (QB) with two guys  </a:t>
            </a:r>
            <a:r>
              <a:rPr lang="en-US" sz="1700" dirty="0" smtClean="0"/>
              <a:t>(Bulgarians) if requested, ask for EOD/Med,…</a:t>
            </a:r>
          </a:p>
          <a:p>
            <a:pPr lvl="2"/>
            <a:endParaRPr lang="en-US" sz="1700" dirty="0" smtClean="0"/>
          </a:p>
          <a:p>
            <a:r>
              <a:rPr lang="en-US" sz="1700" dirty="0" smtClean="0"/>
              <a:t>Personnel:</a:t>
            </a:r>
          </a:p>
          <a:p>
            <a:pPr lvl="1"/>
            <a:r>
              <a:rPr lang="en-US" sz="1700" dirty="0" smtClean="0"/>
              <a:t>2 players for patrol</a:t>
            </a:r>
          </a:p>
          <a:p>
            <a:pPr lvl="1"/>
            <a:r>
              <a:rPr lang="en-US" sz="1700" dirty="0" smtClean="0"/>
              <a:t>2 players for QRF</a:t>
            </a:r>
          </a:p>
          <a:p>
            <a:pPr lvl="1"/>
            <a:r>
              <a:rPr lang="en-US" sz="1700" dirty="0" smtClean="0"/>
              <a:t>2 plastrons</a:t>
            </a:r>
          </a:p>
          <a:p>
            <a:r>
              <a:rPr lang="en-US" sz="1700" dirty="0" smtClean="0"/>
              <a:t>Equipment: 1 overall, 1 UXO, 1 flak-jacket (smoke-vest)</a:t>
            </a:r>
          </a:p>
          <a:p>
            <a:pPr lvl="1"/>
            <a:endParaRPr lang="en-US" dirty="0"/>
          </a:p>
        </p:txBody>
      </p:sp>
    </p:spTree>
    <p:extLst>
      <p:ext uri="{BB962C8B-B14F-4D97-AF65-F5344CB8AC3E}">
        <p14:creationId xmlns:p14="http://schemas.microsoft.com/office/powerpoint/2010/main" val="14188389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dirty="0" smtClean="0"/>
              <a:t>LAST DAY TRAINING</a:t>
            </a:r>
            <a:endParaRPr lang="en-US" dirty="0"/>
          </a:p>
        </p:txBody>
      </p:sp>
      <p:sp>
        <p:nvSpPr>
          <p:cNvPr id="3" name="Content Placeholder 2"/>
          <p:cNvSpPr>
            <a:spLocks noGrp="1"/>
          </p:cNvSpPr>
          <p:nvPr>
            <p:ph idx="1"/>
          </p:nvPr>
        </p:nvSpPr>
        <p:spPr/>
        <p:txBody>
          <a:bodyPr>
            <a:normAutofit/>
          </a:bodyPr>
          <a:lstStyle/>
          <a:p>
            <a:r>
              <a:rPr lang="en-US" sz="1600" dirty="0" smtClean="0"/>
              <a:t>Stand C</a:t>
            </a:r>
          </a:p>
          <a:p>
            <a:pPr lvl="1"/>
            <a:r>
              <a:rPr lang="en-US" sz="1600" dirty="0" smtClean="0"/>
              <a:t>Call sign : Patrol C</a:t>
            </a:r>
          </a:p>
          <a:p>
            <a:pPr lvl="1"/>
            <a:r>
              <a:rPr lang="en-US" sz="1600" dirty="0" err="1" smtClean="0"/>
              <a:t>Sy</a:t>
            </a:r>
            <a:r>
              <a:rPr lang="en-US" sz="1600" dirty="0" smtClean="0"/>
              <a:t> foot patrol</a:t>
            </a:r>
          </a:p>
          <a:p>
            <a:r>
              <a:rPr lang="en-US" sz="1600" dirty="0" smtClean="0"/>
              <a:t>Situation </a:t>
            </a:r>
          </a:p>
          <a:p>
            <a:pPr lvl="1"/>
            <a:r>
              <a:rPr lang="en-US" sz="1600" b="1" dirty="0" smtClean="0"/>
              <a:t>During a routine patrol</a:t>
            </a:r>
            <a:r>
              <a:rPr lang="en-US" sz="1600" dirty="0" smtClean="0"/>
              <a:t>, two soldiers found </a:t>
            </a:r>
            <a:r>
              <a:rPr lang="en-US" sz="1600" b="1" dirty="0" smtClean="0"/>
              <a:t>a hole in the fence</a:t>
            </a:r>
            <a:r>
              <a:rPr lang="en-US" sz="1600" dirty="0" smtClean="0"/>
              <a:t>. They have to secure the zone and ask for support. Whilst </a:t>
            </a:r>
            <a:r>
              <a:rPr lang="en-US" sz="1600" b="1" dirty="0" smtClean="0"/>
              <a:t>sweeping the zone</a:t>
            </a:r>
            <a:r>
              <a:rPr lang="en-US" sz="1600" dirty="0" smtClean="0"/>
              <a:t>, they found a </a:t>
            </a:r>
            <a:r>
              <a:rPr lang="en-US" sz="1600" b="1" dirty="0" smtClean="0"/>
              <a:t>civilian </a:t>
            </a:r>
            <a:r>
              <a:rPr lang="en-US" sz="1600" dirty="0" smtClean="0"/>
              <a:t>beside </a:t>
            </a:r>
            <a:r>
              <a:rPr lang="en-US" sz="1600" b="1" dirty="0" smtClean="0"/>
              <a:t>the building A12 </a:t>
            </a:r>
            <a:r>
              <a:rPr lang="en-US" sz="1600" dirty="0" smtClean="0"/>
              <a:t>and he is trying to enter. He has no permission to come into the base. </a:t>
            </a:r>
            <a:r>
              <a:rPr lang="en-US" sz="1600" b="1" dirty="0" smtClean="0"/>
              <a:t>He is cooperative but he has no ID on him</a:t>
            </a:r>
            <a:r>
              <a:rPr lang="en-US" sz="1600" dirty="0" smtClean="0"/>
              <a:t>. </a:t>
            </a:r>
          </a:p>
          <a:p>
            <a:pPr lvl="2"/>
            <a:r>
              <a:rPr lang="en-US" sz="1600" dirty="0" smtClean="0"/>
              <a:t>Expected : </a:t>
            </a:r>
            <a:r>
              <a:rPr lang="en-US" sz="1600" b="1" dirty="0" smtClean="0"/>
              <a:t>Report, ask for support, deny </a:t>
            </a:r>
            <a:r>
              <a:rPr lang="en-US" sz="1600" b="1" dirty="0" err="1" smtClean="0"/>
              <a:t>acces</a:t>
            </a:r>
            <a:r>
              <a:rPr lang="en-US" sz="1600" b="1" dirty="0" smtClean="0"/>
              <a:t> to the zone</a:t>
            </a:r>
            <a:r>
              <a:rPr lang="en-US" sz="1600" dirty="0" smtClean="0"/>
              <a:t>, be prepared to </a:t>
            </a:r>
            <a:r>
              <a:rPr lang="en-US" sz="1600" b="1" dirty="0" smtClean="0"/>
              <a:t>execute a sweep of the zone </a:t>
            </a:r>
            <a:r>
              <a:rPr lang="en-US" sz="1600" dirty="0" smtClean="0"/>
              <a:t>with a support team.</a:t>
            </a:r>
          </a:p>
          <a:p>
            <a:pPr lvl="2"/>
            <a:r>
              <a:rPr lang="en-US" sz="1600" dirty="0" smtClean="0"/>
              <a:t>Action by Control</a:t>
            </a:r>
            <a:r>
              <a:rPr lang="en-US" sz="1600" b="1" dirty="0" smtClean="0"/>
              <a:t>: send 1 QRF </a:t>
            </a:r>
            <a:r>
              <a:rPr lang="en-US" sz="1600" dirty="0" smtClean="0"/>
              <a:t>(QC) with two guys (Bulgarians) if requested, ask for IMP</a:t>
            </a:r>
          </a:p>
          <a:p>
            <a:pPr lvl="2"/>
            <a:endParaRPr lang="en-US" sz="1600" dirty="0" smtClean="0"/>
          </a:p>
          <a:p>
            <a:r>
              <a:rPr lang="en-US" sz="1600" dirty="0" smtClean="0"/>
              <a:t>Personnel:</a:t>
            </a:r>
          </a:p>
          <a:p>
            <a:pPr lvl="1"/>
            <a:r>
              <a:rPr lang="en-US" sz="1600" dirty="0" smtClean="0"/>
              <a:t>2 players for patrol</a:t>
            </a:r>
          </a:p>
          <a:p>
            <a:pPr lvl="1"/>
            <a:r>
              <a:rPr lang="en-US" sz="1600" dirty="0" smtClean="0"/>
              <a:t>2 players for QRF</a:t>
            </a:r>
          </a:p>
          <a:p>
            <a:pPr lvl="1"/>
            <a:r>
              <a:rPr lang="en-US" sz="1600" dirty="0" smtClean="0"/>
              <a:t>1 fictive enemy with overalls</a:t>
            </a:r>
          </a:p>
          <a:p>
            <a:pPr lvl="1"/>
            <a:endParaRPr lang="en-US" dirty="0"/>
          </a:p>
        </p:txBody>
      </p:sp>
    </p:spTree>
    <p:extLst>
      <p:ext uri="{BB962C8B-B14F-4D97-AF65-F5344CB8AC3E}">
        <p14:creationId xmlns:p14="http://schemas.microsoft.com/office/powerpoint/2010/main" val="269833488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dirty="0" smtClean="0"/>
              <a:t>LAST DAY TRAINING</a:t>
            </a:r>
            <a:endParaRPr lang="en-US" dirty="0"/>
          </a:p>
        </p:txBody>
      </p:sp>
      <p:sp>
        <p:nvSpPr>
          <p:cNvPr id="3" name="Content Placeholder 2"/>
          <p:cNvSpPr>
            <a:spLocks noGrp="1"/>
          </p:cNvSpPr>
          <p:nvPr>
            <p:ph idx="1"/>
          </p:nvPr>
        </p:nvSpPr>
        <p:spPr>
          <a:xfrm>
            <a:off x="457200" y="1600200"/>
            <a:ext cx="7620000" cy="4925144"/>
          </a:xfrm>
        </p:spPr>
        <p:txBody>
          <a:bodyPr>
            <a:normAutofit fontScale="92500" lnSpcReduction="10000"/>
          </a:bodyPr>
          <a:lstStyle/>
          <a:p>
            <a:r>
              <a:rPr lang="en-US" sz="1600" dirty="0" smtClean="0"/>
              <a:t>Stand D</a:t>
            </a:r>
          </a:p>
          <a:p>
            <a:pPr lvl="1"/>
            <a:r>
              <a:rPr lang="en-US" sz="1600" dirty="0" smtClean="0"/>
              <a:t>Call sign : Patrol D</a:t>
            </a:r>
          </a:p>
          <a:p>
            <a:pPr lvl="1"/>
            <a:r>
              <a:rPr lang="en-US" sz="1600" dirty="0" err="1" smtClean="0"/>
              <a:t>Sy</a:t>
            </a:r>
            <a:r>
              <a:rPr lang="en-US" sz="1600" dirty="0" smtClean="0"/>
              <a:t> foot patrol</a:t>
            </a:r>
          </a:p>
          <a:p>
            <a:r>
              <a:rPr lang="en-US" sz="1600" dirty="0" smtClean="0"/>
              <a:t>Situation </a:t>
            </a:r>
          </a:p>
          <a:p>
            <a:pPr lvl="1"/>
            <a:r>
              <a:rPr lang="en-US" sz="1600" b="1" dirty="0" smtClean="0"/>
              <a:t>During a routine night patrol</a:t>
            </a:r>
            <a:r>
              <a:rPr lang="en-US" sz="1600" dirty="0" smtClean="0"/>
              <a:t>, the FP </a:t>
            </a:r>
            <a:r>
              <a:rPr lang="en-US" sz="1600" b="1" dirty="0" smtClean="0"/>
              <a:t>personal find a building with light on. </a:t>
            </a:r>
            <a:r>
              <a:rPr lang="en-US" sz="1600" dirty="0" smtClean="0"/>
              <a:t>After control of the building </a:t>
            </a:r>
            <a:r>
              <a:rPr lang="en-US" sz="1600" b="1" dirty="0" smtClean="0"/>
              <a:t>they find a local worker </a:t>
            </a:r>
            <a:r>
              <a:rPr lang="en-US" sz="1600" dirty="0" smtClean="0"/>
              <a:t>(ABDULAH) </a:t>
            </a:r>
            <a:r>
              <a:rPr lang="en-US" sz="1600" b="1" dirty="0" smtClean="0"/>
              <a:t>inside the building</a:t>
            </a:r>
            <a:r>
              <a:rPr lang="en-US" sz="1600" dirty="0" smtClean="0"/>
              <a:t>. He explains he was been working all day </a:t>
            </a:r>
            <a:r>
              <a:rPr lang="en-US" sz="1600" b="1" dirty="0" smtClean="0"/>
              <a:t>and at night he found an open door</a:t>
            </a:r>
            <a:r>
              <a:rPr lang="en-US" sz="1600" dirty="0" smtClean="0"/>
              <a:t>. He entered inside the building and he </a:t>
            </a:r>
            <a:r>
              <a:rPr lang="en-US" sz="1600" b="1" dirty="0" smtClean="0"/>
              <a:t>found a local worker drinking beers on a sofa</a:t>
            </a:r>
            <a:r>
              <a:rPr lang="en-US" sz="1600" dirty="0" smtClean="0"/>
              <a:t>. He is </a:t>
            </a:r>
            <a:r>
              <a:rPr lang="en-US" sz="1600" b="1" dirty="0" smtClean="0"/>
              <a:t>drunk but not violent</a:t>
            </a:r>
            <a:r>
              <a:rPr lang="en-US" sz="1600" dirty="0" smtClean="0"/>
              <a:t>. He asks if he will have trouble because of that. He ‘s afraid to be made redundant and asks not to tell this at his employer.</a:t>
            </a:r>
          </a:p>
          <a:p>
            <a:pPr lvl="1"/>
            <a:r>
              <a:rPr lang="en-US" sz="1600" dirty="0" smtClean="0"/>
              <a:t> Expected </a:t>
            </a:r>
            <a:r>
              <a:rPr lang="en-US" sz="1600" b="1" dirty="0" smtClean="0"/>
              <a:t>: Report, detain the person on position</a:t>
            </a:r>
            <a:r>
              <a:rPr lang="en-US" sz="1600" dirty="0" smtClean="0"/>
              <a:t>, </a:t>
            </a:r>
            <a:r>
              <a:rPr lang="en-US" sz="1600" b="1" dirty="0" smtClean="0"/>
              <a:t>ask for support if needed</a:t>
            </a:r>
            <a:r>
              <a:rPr lang="en-US" sz="1600" dirty="0" smtClean="0"/>
              <a:t>,  </a:t>
            </a:r>
            <a:r>
              <a:rPr lang="en-US" sz="1600" b="1" dirty="0" smtClean="0"/>
              <a:t>sweep of the whole building</a:t>
            </a:r>
            <a:r>
              <a:rPr lang="en-US" sz="1600" dirty="0" smtClean="0"/>
              <a:t>, evacuate  the worker and wait for IMP, close the building.</a:t>
            </a:r>
          </a:p>
          <a:p>
            <a:pPr lvl="1"/>
            <a:r>
              <a:rPr lang="en-US" sz="1600" dirty="0" smtClean="0"/>
              <a:t>Action by Control: </a:t>
            </a:r>
            <a:r>
              <a:rPr lang="en-US" sz="1600" b="1" dirty="0" smtClean="0"/>
              <a:t>send 1 QRF </a:t>
            </a:r>
            <a:r>
              <a:rPr lang="en-US" sz="1600" dirty="0" smtClean="0"/>
              <a:t>(QD) with two guys (Bulgarians) if requested, sent IMP to apprehend the drunk man.</a:t>
            </a:r>
          </a:p>
          <a:p>
            <a:pPr lvl="2"/>
            <a:endParaRPr lang="en-US" sz="1600" dirty="0" smtClean="0"/>
          </a:p>
          <a:p>
            <a:r>
              <a:rPr lang="en-US" sz="1600" dirty="0" smtClean="0"/>
              <a:t>Personnel:</a:t>
            </a:r>
          </a:p>
          <a:p>
            <a:pPr lvl="1"/>
            <a:r>
              <a:rPr lang="en-US" sz="1600" dirty="0" smtClean="0"/>
              <a:t>2 players for patrol</a:t>
            </a:r>
          </a:p>
          <a:p>
            <a:pPr lvl="1"/>
            <a:r>
              <a:rPr lang="en-US" sz="1600" dirty="0" smtClean="0"/>
              <a:t>2 players for QRF</a:t>
            </a:r>
          </a:p>
          <a:p>
            <a:pPr lvl="1"/>
            <a:r>
              <a:rPr lang="en-US" sz="1600" dirty="0" smtClean="0"/>
              <a:t>1 plastron in overalls</a:t>
            </a:r>
          </a:p>
          <a:p>
            <a:pPr lvl="1"/>
            <a:endParaRPr lang="en-US" dirty="0"/>
          </a:p>
        </p:txBody>
      </p:sp>
    </p:spTree>
    <p:extLst>
      <p:ext uri="{BB962C8B-B14F-4D97-AF65-F5344CB8AC3E}">
        <p14:creationId xmlns:p14="http://schemas.microsoft.com/office/powerpoint/2010/main" val="314258262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ular Callout 2"/>
          <p:cNvSpPr/>
          <p:nvPr/>
        </p:nvSpPr>
        <p:spPr>
          <a:xfrm>
            <a:off x="2155064" y="2048273"/>
            <a:ext cx="936104" cy="288032"/>
          </a:xfrm>
          <a:prstGeom prst="wedgeRectCallout">
            <a:avLst>
              <a:gd name="adj1" fmla="val 54845"/>
              <a:gd name="adj2" fmla="val 177941"/>
            </a:avLst>
          </a:prstGeom>
          <a:solidFill>
            <a:schemeClr val="bg1"/>
          </a:solidFill>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fr-BE" dirty="0" smtClean="0">
                <a:solidFill>
                  <a:schemeClr val="tx1"/>
                </a:solidFill>
              </a:rPr>
              <a:t>Stand A</a:t>
            </a:r>
            <a:endParaRPr lang="en-US" dirty="0">
              <a:solidFill>
                <a:schemeClr val="tx1"/>
              </a:solidFill>
            </a:endParaRPr>
          </a:p>
        </p:txBody>
      </p:sp>
      <p:sp>
        <p:nvSpPr>
          <p:cNvPr id="4" name="Rectangular Callout 3"/>
          <p:cNvSpPr/>
          <p:nvPr/>
        </p:nvSpPr>
        <p:spPr>
          <a:xfrm>
            <a:off x="3091168" y="5589240"/>
            <a:ext cx="1459911" cy="288032"/>
          </a:xfrm>
          <a:prstGeom prst="wedgeRectCallout">
            <a:avLst>
              <a:gd name="adj1" fmla="val 144175"/>
              <a:gd name="adj2" fmla="val -13352"/>
            </a:avLst>
          </a:prstGeom>
          <a:solidFill>
            <a:schemeClr val="bg1"/>
          </a:solidFill>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fr-BE" dirty="0" smtClean="0">
                <a:solidFill>
                  <a:schemeClr val="tx1"/>
                </a:solidFill>
              </a:rPr>
              <a:t>Stand C</a:t>
            </a:r>
            <a:endParaRPr lang="en-US" dirty="0">
              <a:solidFill>
                <a:schemeClr val="tx1"/>
              </a:solidFill>
            </a:endParaRPr>
          </a:p>
        </p:txBody>
      </p:sp>
      <p:sp>
        <p:nvSpPr>
          <p:cNvPr id="6" name="Rectangular Callout 5"/>
          <p:cNvSpPr/>
          <p:nvPr/>
        </p:nvSpPr>
        <p:spPr>
          <a:xfrm>
            <a:off x="6338487" y="2048273"/>
            <a:ext cx="1069853" cy="288032"/>
          </a:xfrm>
          <a:prstGeom prst="wedgeRectCallout">
            <a:avLst>
              <a:gd name="adj1" fmla="val -205246"/>
              <a:gd name="adj2" fmla="val 269579"/>
            </a:avLst>
          </a:prstGeom>
          <a:solidFill>
            <a:schemeClr val="bg1"/>
          </a:solidFill>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fr-BE" dirty="0" smtClean="0">
                <a:solidFill>
                  <a:schemeClr val="tx1"/>
                </a:solidFill>
              </a:rPr>
              <a:t>Stand D</a:t>
            </a:r>
            <a:endParaRPr lang="en-US" dirty="0">
              <a:solidFill>
                <a:schemeClr val="tx1"/>
              </a:solidFill>
            </a:endParaRPr>
          </a:p>
        </p:txBody>
      </p:sp>
      <p:sp>
        <p:nvSpPr>
          <p:cNvPr id="7" name="Rectangular Callout 6"/>
          <p:cNvSpPr/>
          <p:nvPr/>
        </p:nvSpPr>
        <p:spPr>
          <a:xfrm>
            <a:off x="2036486" y="393691"/>
            <a:ext cx="1069853" cy="288032"/>
          </a:xfrm>
          <a:prstGeom prst="wedgeRectCallout">
            <a:avLst>
              <a:gd name="adj1" fmla="val 309398"/>
              <a:gd name="adj2" fmla="val 482087"/>
            </a:avLst>
          </a:prstGeom>
          <a:solidFill>
            <a:schemeClr val="bg1"/>
          </a:solidFill>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fr-BE" dirty="0" smtClean="0">
                <a:solidFill>
                  <a:schemeClr val="tx1"/>
                </a:solidFill>
              </a:rPr>
              <a:t>Stand B</a:t>
            </a:r>
            <a:endParaRPr lang="en-US" dirty="0">
              <a:solidFill>
                <a:schemeClr val="tx1"/>
              </a:solidFill>
            </a:endParaRPr>
          </a:p>
        </p:txBody>
      </p:sp>
      <p:sp>
        <p:nvSpPr>
          <p:cNvPr id="8" name="Rectangle 7"/>
          <p:cNvSpPr/>
          <p:nvPr/>
        </p:nvSpPr>
        <p:spPr>
          <a:xfrm>
            <a:off x="3293547" y="-2353"/>
            <a:ext cx="3950173" cy="79208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BE" dirty="0" smtClean="0"/>
              <a:t>ON SCENE COORDINATIONS TRAINING</a:t>
            </a:r>
          </a:p>
          <a:p>
            <a:pPr algn="ctr"/>
            <a:r>
              <a:rPr lang="fr-BE" dirty="0" smtClean="0"/>
              <a:t>DAY FOUR</a:t>
            </a:r>
            <a:endParaRPr lang="en-US" dirty="0"/>
          </a:p>
        </p:txBody>
      </p:sp>
      <p:sp>
        <p:nvSpPr>
          <p:cNvPr id="10" name="Rounded Rectangle 9"/>
          <p:cNvSpPr/>
          <p:nvPr/>
        </p:nvSpPr>
        <p:spPr>
          <a:xfrm rot="622117">
            <a:off x="4928250" y="4779528"/>
            <a:ext cx="3219333" cy="1032490"/>
          </a:xfrm>
          <a:prstGeom prst="roundRect">
            <a:avLst/>
          </a:prstGeom>
          <a:solidFill>
            <a:schemeClr val="accent2">
              <a:alpha val="48000"/>
            </a:schemeClr>
          </a:solidFill>
          <a:ln w="381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p:nvSpPr>
        <p:spPr>
          <a:xfrm rot="622117">
            <a:off x="5176543" y="1748699"/>
            <a:ext cx="740316" cy="753939"/>
          </a:xfrm>
          <a:prstGeom prst="roundRect">
            <a:avLst/>
          </a:prstGeom>
          <a:solidFill>
            <a:schemeClr val="accent2">
              <a:alpha val="48000"/>
            </a:schemeClr>
          </a:solidFill>
          <a:ln w="381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3015561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ular Callout 2"/>
          <p:cNvSpPr/>
          <p:nvPr/>
        </p:nvSpPr>
        <p:spPr>
          <a:xfrm>
            <a:off x="2155064" y="2048273"/>
            <a:ext cx="936104" cy="288032"/>
          </a:xfrm>
          <a:prstGeom prst="wedgeRectCallout">
            <a:avLst>
              <a:gd name="adj1" fmla="val 54845"/>
              <a:gd name="adj2" fmla="val 177941"/>
            </a:avLst>
          </a:prstGeom>
          <a:solidFill>
            <a:schemeClr val="bg1"/>
          </a:solidFill>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fr-BE" dirty="0" smtClean="0">
                <a:solidFill>
                  <a:schemeClr val="tx1"/>
                </a:solidFill>
              </a:rPr>
              <a:t>Stand A</a:t>
            </a:r>
            <a:endParaRPr lang="en-US" dirty="0">
              <a:solidFill>
                <a:schemeClr val="tx1"/>
              </a:solidFill>
            </a:endParaRPr>
          </a:p>
        </p:txBody>
      </p:sp>
      <p:sp>
        <p:nvSpPr>
          <p:cNvPr id="4" name="Rectangular Callout 3"/>
          <p:cNvSpPr/>
          <p:nvPr/>
        </p:nvSpPr>
        <p:spPr>
          <a:xfrm>
            <a:off x="3091168" y="5589240"/>
            <a:ext cx="1459911" cy="288032"/>
          </a:xfrm>
          <a:prstGeom prst="wedgeRectCallout">
            <a:avLst>
              <a:gd name="adj1" fmla="val 144175"/>
              <a:gd name="adj2" fmla="val -13352"/>
            </a:avLst>
          </a:prstGeom>
          <a:solidFill>
            <a:schemeClr val="bg1"/>
          </a:solidFill>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fr-BE" dirty="0" smtClean="0">
                <a:solidFill>
                  <a:schemeClr val="tx1"/>
                </a:solidFill>
              </a:rPr>
              <a:t>Stand C</a:t>
            </a:r>
            <a:endParaRPr lang="en-US" dirty="0">
              <a:solidFill>
                <a:schemeClr val="tx1"/>
              </a:solidFill>
            </a:endParaRPr>
          </a:p>
        </p:txBody>
      </p:sp>
      <p:sp>
        <p:nvSpPr>
          <p:cNvPr id="6" name="Rectangular Callout 5"/>
          <p:cNvSpPr/>
          <p:nvPr/>
        </p:nvSpPr>
        <p:spPr>
          <a:xfrm>
            <a:off x="6338487" y="2048273"/>
            <a:ext cx="1069853" cy="288032"/>
          </a:xfrm>
          <a:prstGeom prst="wedgeRectCallout">
            <a:avLst>
              <a:gd name="adj1" fmla="val -205246"/>
              <a:gd name="adj2" fmla="val 269579"/>
            </a:avLst>
          </a:prstGeom>
          <a:solidFill>
            <a:schemeClr val="bg1"/>
          </a:solidFill>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fr-BE" dirty="0" smtClean="0">
                <a:solidFill>
                  <a:schemeClr val="tx1"/>
                </a:solidFill>
              </a:rPr>
              <a:t>Stand D</a:t>
            </a:r>
            <a:endParaRPr lang="en-US" dirty="0">
              <a:solidFill>
                <a:schemeClr val="tx1"/>
              </a:solidFill>
            </a:endParaRPr>
          </a:p>
        </p:txBody>
      </p:sp>
      <p:sp>
        <p:nvSpPr>
          <p:cNvPr id="7" name="Rectangular Callout 6"/>
          <p:cNvSpPr/>
          <p:nvPr/>
        </p:nvSpPr>
        <p:spPr>
          <a:xfrm>
            <a:off x="2036486" y="393691"/>
            <a:ext cx="1069853" cy="288032"/>
          </a:xfrm>
          <a:prstGeom prst="wedgeRectCallout">
            <a:avLst>
              <a:gd name="adj1" fmla="val 309398"/>
              <a:gd name="adj2" fmla="val 482087"/>
            </a:avLst>
          </a:prstGeom>
          <a:solidFill>
            <a:schemeClr val="bg1"/>
          </a:solidFill>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fr-BE" dirty="0" smtClean="0">
                <a:solidFill>
                  <a:schemeClr val="tx1"/>
                </a:solidFill>
              </a:rPr>
              <a:t>Stand B</a:t>
            </a:r>
            <a:endParaRPr lang="en-US" dirty="0">
              <a:solidFill>
                <a:schemeClr val="tx1"/>
              </a:solidFill>
            </a:endParaRPr>
          </a:p>
        </p:txBody>
      </p:sp>
      <p:sp>
        <p:nvSpPr>
          <p:cNvPr id="8" name="Rectangle 7"/>
          <p:cNvSpPr/>
          <p:nvPr/>
        </p:nvSpPr>
        <p:spPr>
          <a:xfrm>
            <a:off x="3293547" y="-2353"/>
            <a:ext cx="3950173" cy="79208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BE" dirty="0" smtClean="0"/>
              <a:t>ON SCENE COORDINATIONS TRAINING</a:t>
            </a:r>
          </a:p>
          <a:p>
            <a:pPr algn="ctr"/>
            <a:r>
              <a:rPr lang="fr-BE" dirty="0" smtClean="0"/>
              <a:t>DAY FOUR</a:t>
            </a:r>
            <a:endParaRPr lang="en-US" dirty="0"/>
          </a:p>
        </p:txBody>
      </p:sp>
      <p:sp>
        <p:nvSpPr>
          <p:cNvPr id="2" name="TextBox 1"/>
          <p:cNvSpPr txBox="1"/>
          <p:nvPr/>
        </p:nvSpPr>
        <p:spPr>
          <a:xfrm>
            <a:off x="-36512" y="719118"/>
            <a:ext cx="360040" cy="523220"/>
          </a:xfrm>
          <a:prstGeom prst="rect">
            <a:avLst/>
          </a:prstGeom>
          <a:noFill/>
        </p:spPr>
        <p:txBody>
          <a:bodyPr wrap="square" rtlCol="0">
            <a:spAutoFit/>
          </a:bodyPr>
          <a:lstStyle/>
          <a:p>
            <a:r>
              <a:rPr lang="fr-BE" sz="2800" b="1" dirty="0" smtClean="0"/>
              <a:t>A</a:t>
            </a:r>
            <a:endParaRPr lang="en-US" sz="2800" b="1" dirty="0"/>
          </a:p>
        </p:txBody>
      </p:sp>
      <p:sp>
        <p:nvSpPr>
          <p:cNvPr id="12" name="TextBox 11"/>
          <p:cNvSpPr txBox="1"/>
          <p:nvPr/>
        </p:nvSpPr>
        <p:spPr>
          <a:xfrm>
            <a:off x="-36512" y="1864058"/>
            <a:ext cx="360040" cy="523220"/>
          </a:xfrm>
          <a:prstGeom prst="rect">
            <a:avLst/>
          </a:prstGeom>
          <a:noFill/>
        </p:spPr>
        <p:txBody>
          <a:bodyPr wrap="square" rtlCol="0">
            <a:spAutoFit/>
          </a:bodyPr>
          <a:lstStyle/>
          <a:p>
            <a:r>
              <a:rPr lang="fr-BE" sz="2800" b="1" dirty="0" smtClean="0"/>
              <a:t>B</a:t>
            </a:r>
            <a:endParaRPr lang="en-US" sz="2800" b="1" dirty="0"/>
          </a:p>
        </p:txBody>
      </p:sp>
      <p:sp>
        <p:nvSpPr>
          <p:cNvPr id="13" name="TextBox 12"/>
          <p:cNvSpPr txBox="1"/>
          <p:nvPr/>
        </p:nvSpPr>
        <p:spPr>
          <a:xfrm>
            <a:off x="-36512" y="2981073"/>
            <a:ext cx="360040" cy="523220"/>
          </a:xfrm>
          <a:prstGeom prst="rect">
            <a:avLst/>
          </a:prstGeom>
          <a:noFill/>
        </p:spPr>
        <p:txBody>
          <a:bodyPr wrap="square" rtlCol="0">
            <a:spAutoFit/>
          </a:bodyPr>
          <a:lstStyle/>
          <a:p>
            <a:r>
              <a:rPr lang="fr-BE" sz="2800" b="1" dirty="0"/>
              <a:t>C</a:t>
            </a:r>
            <a:endParaRPr lang="en-US" sz="2800" b="1" dirty="0"/>
          </a:p>
        </p:txBody>
      </p:sp>
      <p:sp>
        <p:nvSpPr>
          <p:cNvPr id="14" name="TextBox 13"/>
          <p:cNvSpPr txBox="1"/>
          <p:nvPr/>
        </p:nvSpPr>
        <p:spPr>
          <a:xfrm>
            <a:off x="-36512" y="4149080"/>
            <a:ext cx="360040" cy="523220"/>
          </a:xfrm>
          <a:prstGeom prst="rect">
            <a:avLst/>
          </a:prstGeom>
          <a:noFill/>
        </p:spPr>
        <p:txBody>
          <a:bodyPr wrap="square" rtlCol="0">
            <a:spAutoFit/>
          </a:bodyPr>
          <a:lstStyle/>
          <a:p>
            <a:r>
              <a:rPr lang="fr-BE" sz="2800" b="1" dirty="0" smtClean="0"/>
              <a:t>D</a:t>
            </a:r>
            <a:endParaRPr lang="en-US" sz="2800" b="1" dirty="0"/>
          </a:p>
        </p:txBody>
      </p:sp>
      <p:sp>
        <p:nvSpPr>
          <p:cNvPr id="15" name="TextBox 14"/>
          <p:cNvSpPr txBox="1"/>
          <p:nvPr/>
        </p:nvSpPr>
        <p:spPr>
          <a:xfrm>
            <a:off x="6338487" y="6257700"/>
            <a:ext cx="360040" cy="523220"/>
          </a:xfrm>
          <a:prstGeom prst="rect">
            <a:avLst/>
          </a:prstGeom>
          <a:noFill/>
        </p:spPr>
        <p:txBody>
          <a:bodyPr wrap="square" rtlCol="0">
            <a:spAutoFit/>
          </a:bodyPr>
          <a:lstStyle/>
          <a:p>
            <a:r>
              <a:rPr lang="fr-BE" sz="2800" b="1" dirty="0" smtClean="0"/>
              <a:t>6</a:t>
            </a:r>
            <a:endParaRPr lang="en-US" sz="2800" b="1" dirty="0"/>
          </a:p>
        </p:txBody>
      </p:sp>
      <p:sp>
        <p:nvSpPr>
          <p:cNvPr id="16" name="TextBox 15"/>
          <p:cNvSpPr txBox="1"/>
          <p:nvPr/>
        </p:nvSpPr>
        <p:spPr>
          <a:xfrm>
            <a:off x="683568" y="6257700"/>
            <a:ext cx="864096" cy="523220"/>
          </a:xfrm>
          <a:prstGeom prst="rect">
            <a:avLst/>
          </a:prstGeom>
          <a:noFill/>
        </p:spPr>
        <p:txBody>
          <a:bodyPr wrap="square" rtlCol="0">
            <a:spAutoFit/>
          </a:bodyPr>
          <a:lstStyle/>
          <a:p>
            <a:r>
              <a:rPr lang="fr-BE" sz="2800" b="1" dirty="0" smtClean="0"/>
              <a:t>1</a:t>
            </a:r>
            <a:endParaRPr lang="en-US" sz="2800" b="1" dirty="0"/>
          </a:p>
        </p:txBody>
      </p:sp>
      <p:sp>
        <p:nvSpPr>
          <p:cNvPr id="17" name="TextBox 16"/>
          <p:cNvSpPr txBox="1"/>
          <p:nvPr/>
        </p:nvSpPr>
        <p:spPr>
          <a:xfrm>
            <a:off x="1795024" y="6257700"/>
            <a:ext cx="776388" cy="523220"/>
          </a:xfrm>
          <a:prstGeom prst="rect">
            <a:avLst/>
          </a:prstGeom>
          <a:noFill/>
        </p:spPr>
        <p:txBody>
          <a:bodyPr wrap="square" rtlCol="0">
            <a:spAutoFit/>
          </a:bodyPr>
          <a:lstStyle/>
          <a:p>
            <a:r>
              <a:rPr lang="fr-BE" sz="2800" b="1" dirty="0"/>
              <a:t>2</a:t>
            </a:r>
            <a:endParaRPr lang="en-US" sz="2800" b="1" dirty="0"/>
          </a:p>
        </p:txBody>
      </p:sp>
      <p:sp>
        <p:nvSpPr>
          <p:cNvPr id="18" name="TextBox 17"/>
          <p:cNvSpPr txBox="1"/>
          <p:nvPr/>
        </p:nvSpPr>
        <p:spPr>
          <a:xfrm>
            <a:off x="2933506" y="6257700"/>
            <a:ext cx="702389" cy="523220"/>
          </a:xfrm>
          <a:prstGeom prst="rect">
            <a:avLst/>
          </a:prstGeom>
          <a:noFill/>
        </p:spPr>
        <p:txBody>
          <a:bodyPr wrap="square" rtlCol="0">
            <a:spAutoFit/>
          </a:bodyPr>
          <a:lstStyle/>
          <a:p>
            <a:r>
              <a:rPr lang="fr-BE" sz="2800" b="1" dirty="0"/>
              <a:t>3</a:t>
            </a:r>
            <a:endParaRPr lang="en-US" sz="2800" b="1" dirty="0"/>
          </a:p>
        </p:txBody>
      </p:sp>
      <p:sp>
        <p:nvSpPr>
          <p:cNvPr id="19" name="TextBox 18"/>
          <p:cNvSpPr txBox="1"/>
          <p:nvPr/>
        </p:nvSpPr>
        <p:spPr>
          <a:xfrm>
            <a:off x="3995935" y="6257700"/>
            <a:ext cx="865685" cy="523220"/>
          </a:xfrm>
          <a:prstGeom prst="rect">
            <a:avLst/>
          </a:prstGeom>
          <a:noFill/>
        </p:spPr>
        <p:txBody>
          <a:bodyPr wrap="square" rtlCol="0">
            <a:spAutoFit/>
          </a:bodyPr>
          <a:lstStyle/>
          <a:p>
            <a:r>
              <a:rPr lang="fr-BE" sz="2800" b="1" dirty="0"/>
              <a:t>4</a:t>
            </a:r>
            <a:endParaRPr lang="en-US" sz="2800" b="1" dirty="0"/>
          </a:p>
        </p:txBody>
      </p:sp>
      <p:sp>
        <p:nvSpPr>
          <p:cNvPr id="20" name="TextBox 19"/>
          <p:cNvSpPr txBox="1"/>
          <p:nvPr/>
        </p:nvSpPr>
        <p:spPr>
          <a:xfrm>
            <a:off x="5268632" y="6257700"/>
            <a:ext cx="710029" cy="523220"/>
          </a:xfrm>
          <a:prstGeom prst="rect">
            <a:avLst/>
          </a:prstGeom>
          <a:noFill/>
        </p:spPr>
        <p:txBody>
          <a:bodyPr wrap="square" rtlCol="0">
            <a:spAutoFit/>
          </a:bodyPr>
          <a:lstStyle/>
          <a:p>
            <a:r>
              <a:rPr lang="fr-BE" sz="2800" b="1" dirty="0" smtClean="0"/>
              <a:t>5</a:t>
            </a:r>
            <a:endParaRPr lang="en-US" sz="2800" b="1" dirty="0"/>
          </a:p>
        </p:txBody>
      </p:sp>
      <p:sp>
        <p:nvSpPr>
          <p:cNvPr id="21" name="TextBox 20"/>
          <p:cNvSpPr txBox="1"/>
          <p:nvPr/>
        </p:nvSpPr>
        <p:spPr>
          <a:xfrm>
            <a:off x="-36512" y="5448173"/>
            <a:ext cx="360040" cy="523220"/>
          </a:xfrm>
          <a:prstGeom prst="rect">
            <a:avLst/>
          </a:prstGeom>
          <a:noFill/>
        </p:spPr>
        <p:txBody>
          <a:bodyPr wrap="square" rtlCol="0">
            <a:spAutoFit/>
          </a:bodyPr>
          <a:lstStyle/>
          <a:p>
            <a:r>
              <a:rPr lang="fr-BE" sz="2800" b="1" dirty="0"/>
              <a:t>E</a:t>
            </a:r>
            <a:endParaRPr lang="en-US" sz="2800" b="1" dirty="0"/>
          </a:p>
        </p:txBody>
      </p:sp>
      <p:sp>
        <p:nvSpPr>
          <p:cNvPr id="22" name="TextBox 21"/>
          <p:cNvSpPr txBox="1"/>
          <p:nvPr/>
        </p:nvSpPr>
        <p:spPr>
          <a:xfrm>
            <a:off x="7458063" y="6257700"/>
            <a:ext cx="360040" cy="523220"/>
          </a:xfrm>
          <a:prstGeom prst="rect">
            <a:avLst/>
          </a:prstGeom>
          <a:noFill/>
        </p:spPr>
        <p:txBody>
          <a:bodyPr wrap="square" rtlCol="0">
            <a:spAutoFit/>
          </a:bodyPr>
          <a:lstStyle/>
          <a:p>
            <a:r>
              <a:rPr lang="fr-BE" sz="2800" b="1" dirty="0" smtClean="0"/>
              <a:t>7</a:t>
            </a:r>
            <a:endParaRPr lang="en-US" sz="2800" b="1" dirty="0"/>
          </a:p>
        </p:txBody>
      </p:sp>
      <p:sp>
        <p:nvSpPr>
          <p:cNvPr id="23" name="TextBox 22"/>
          <p:cNvSpPr txBox="1"/>
          <p:nvPr/>
        </p:nvSpPr>
        <p:spPr>
          <a:xfrm>
            <a:off x="8532440" y="6257700"/>
            <a:ext cx="360040" cy="523220"/>
          </a:xfrm>
          <a:prstGeom prst="rect">
            <a:avLst/>
          </a:prstGeom>
          <a:noFill/>
        </p:spPr>
        <p:txBody>
          <a:bodyPr wrap="square" rtlCol="0">
            <a:spAutoFit/>
          </a:bodyPr>
          <a:lstStyle/>
          <a:p>
            <a:r>
              <a:rPr lang="fr-BE" sz="2800" b="1" dirty="0" smtClean="0"/>
              <a:t>8</a:t>
            </a:r>
            <a:endParaRPr lang="en-US" sz="2800" b="1" dirty="0"/>
          </a:p>
        </p:txBody>
      </p:sp>
    </p:spTree>
    <p:extLst>
      <p:ext uri="{BB962C8B-B14F-4D97-AF65-F5344CB8AC3E}">
        <p14:creationId xmlns:p14="http://schemas.microsoft.com/office/powerpoint/2010/main" val="38055946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dirty="0" smtClean="0"/>
              <a:t>ECP TRAINING</a:t>
            </a:r>
            <a:endParaRPr lang="en-US" dirty="0"/>
          </a:p>
        </p:txBody>
      </p:sp>
      <p:sp>
        <p:nvSpPr>
          <p:cNvPr id="3" name="Content Placeholder 2"/>
          <p:cNvSpPr>
            <a:spLocks noGrp="1"/>
          </p:cNvSpPr>
          <p:nvPr>
            <p:ph idx="1"/>
          </p:nvPr>
        </p:nvSpPr>
        <p:spPr/>
        <p:txBody>
          <a:bodyPr/>
          <a:lstStyle/>
          <a:p>
            <a:r>
              <a:rPr lang="en-US" dirty="0" smtClean="0"/>
              <a:t>Layout</a:t>
            </a:r>
          </a:p>
          <a:p>
            <a:pPr lvl="1"/>
            <a:r>
              <a:rPr lang="en-US" dirty="0" smtClean="0"/>
              <a:t>Belgium has sent </a:t>
            </a:r>
            <a:r>
              <a:rPr lang="en-US" b="1" dirty="0" smtClean="0"/>
              <a:t>2 A-109 to X-land </a:t>
            </a:r>
            <a:r>
              <a:rPr lang="en-US" dirty="0" smtClean="0"/>
              <a:t>and FP were deployed for internal security. There is nearly </a:t>
            </a:r>
            <a:r>
              <a:rPr lang="en-US" b="1" dirty="0" smtClean="0"/>
              <a:t>no threat against the troops </a:t>
            </a:r>
            <a:r>
              <a:rPr lang="en-US" dirty="0" smtClean="0"/>
              <a:t>and Belgium soldiers may not carry weapons. </a:t>
            </a:r>
          </a:p>
          <a:p>
            <a:pPr lvl="1"/>
            <a:r>
              <a:rPr lang="en-US" b="1" dirty="0" smtClean="0"/>
              <a:t>Belgian FP man different ECP </a:t>
            </a:r>
            <a:r>
              <a:rPr lang="en-US" dirty="0" smtClean="0"/>
              <a:t>on </a:t>
            </a:r>
            <a:r>
              <a:rPr lang="en-US" noProof="1" smtClean="0"/>
              <a:t>base</a:t>
            </a:r>
            <a:r>
              <a:rPr lang="en-US" dirty="0" smtClean="0"/>
              <a:t> in order to increase </a:t>
            </a:r>
            <a:r>
              <a:rPr lang="en-US" dirty="0" err="1" smtClean="0"/>
              <a:t>Sy</a:t>
            </a:r>
            <a:r>
              <a:rPr lang="en-US" dirty="0" smtClean="0"/>
              <a:t>. </a:t>
            </a:r>
          </a:p>
          <a:p>
            <a:pPr lvl="1"/>
            <a:r>
              <a:rPr lang="en-US" b="1" dirty="0" smtClean="0"/>
              <a:t>Access is granted </a:t>
            </a:r>
            <a:r>
              <a:rPr lang="en-US" dirty="0" smtClean="0"/>
              <a:t>to other military nations with </a:t>
            </a:r>
            <a:r>
              <a:rPr lang="en-US" b="1" dirty="0" smtClean="0"/>
              <a:t>RAB</a:t>
            </a:r>
            <a:r>
              <a:rPr lang="en-US" dirty="0" smtClean="0"/>
              <a:t>.</a:t>
            </a:r>
          </a:p>
          <a:p>
            <a:pPr lvl="1"/>
            <a:r>
              <a:rPr lang="en-US" b="1" dirty="0" smtClean="0"/>
              <a:t>Vehicles</a:t>
            </a:r>
            <a:r>
              <a:rPr lang="en-US" dirty="0" smtClean="0"/>
              <a:t> are granted only with </a:t>
            </a:r>
            <a:r>
              <a:rPr lang="en-US" b="1" dirty="0" smtClean="0"/>
              <a:t>correct vehicle pass</a:t>
            </a:r>
            <a:r>
              <a:rPr lang="en-US" dirty="0" smtClean="0"/>
              <a:t>/vehicle documents.</a:t>
            </a:r>
          </a:p>
          <a:p>
            <a:pPr lvl="1"/>
            <a:r>
              <a:rPr lang="en-US" dirty="0" smtClean="0"/>
              <a:t>All exceptions are mentioned on </a:t>
            </a:r>
            <a:r>
              <a:rPr lang="en-US" b="1" dirty="0" smtClean="0"/>
              <a:t>Entry Authorization Lists</a:t>
            </a:r>
          </a:p>
          <a:p>
            <a:pPr lvl="1"/>
            <a:r>
              <a:rPr lang="en-US" b="1" dirty="0" smtClean="0"/>
              <a:t>All incidents have to be reported </a:t>
            </a:r>
            <a:r>
              <a:rPr lang="en-US" dirty="0" smtClean="0"/>
              <a:t>to chain of command for decision. </a:t>
            </a:r>
          </a:p>
          <a:p>
            <a:pPr lvl="1"/>
            <a:endParaRPr lang="en-US" dirty="0"/>
          </a:p>
        </p:txBody>
      </p:sp>
    </p:spTree>
    <p:extLst>
      <p:ext uri="{BB962C8B-B14F-4D97-AF65-F5344CB8AC3E}">
        <p14:creationId xmlns:p14="http://schemas.microsoft.com/office/powerpoint/2010/main" val="216756445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dirty="0" smtClean="0"/>
              <a:t>ECP TRAINING</a:t>
            </a:r>
            <a:endParaRPr lang="en-US" dirty="0"/>
          </a:p>
        </p:txBody>
      </p:sp>
      <p:sp>
        <p:nvSpPr>
          <p:cNvPr id="3" name="Content Placeholder 2"/>
          <p:cNvSpPr>
            <a:spLocks noGrp="1"/>
          </p:cNvSpPr>
          <p:nvPr>
            <p:ph idx="1"/>
          </p:nvPr>
        </p:nvSpPr>
        <p:spPr/>
        <p:txBody>
          <a:bodyPr>
            <a:normAutofit/>
          </a:bodyPr>
          <a:lstStyle/>
          <a:p>
            <a:r>
              <a:rPr lang="en-US" sz="1600" dirty="0" smtClean="0"/>
              <a:t>ECP A</a:t>
            </a:r>
          </a:p>
          <a:p>
            <a:pPr lvl="1"/>
            <a:r>
              <a:rPr lang="en-US" sz="1600" dirty="0" smtClean="0"/>
              <a:t>Call sign : ECP D</a:t>
            </a:r>
          </a:p>
          <a:p>
            <a:pPr lvl="1"/>
            <a:r>
              <a:rPr lang="en-US" sz="1600" dirty="0" smtClean="0"/>
              <a:t>ECP pedestrians and vehicles</a:t>
            </a:r>
          </a:p>
          <a:p>
            <a:r>
              <a:rPr lang="en-US" sz="1600" dirty="0" smtClean="0"/>
              <a:t>Exercises</a:t>
            </a:r>
          </a:p>
          <a:p>
            <a:pPr lvl="1"/>
            <a:r>
              <a:rPr lang="en-US" sz="1600" dirty="0" smtClean="0"/>
              <a:t>1 : A local worker try to get access with his vehicle. ECP has to ask to open everything in order to check the car.  Simple procedure. The local worker is very slow to understand what is expected. </a:t>
            </a:r>
          </a:p>
          <a:p>
            <a:pPr lvl="2"/>
            <a:r>
              <a:rPr lang="fr-BE" sz="1400" dirty="0" err="1" smtClean="0"/>
              <a:t>Expected</a:t>
            </a:r>
            <a:r>
              <a:rPr lang="fr-BE" sz="1400" dirty="0" smtClean="0"/>
              <a:t>: </a:t>
            </a:r>
            <a:r>
              <a:rPr lang="fr-BE" sz="1400" dirty="0" err="1" smtClean="0"/>
              <a:t>Apply</a:t>
            </a:r>
            <a:r>
              <a:rPr lang="fr-BE" sz="1400" dirty="0" smtClean="0"/>
              <a:t> </a:t>
            </a:r>
            <a:r>
              <a:rPr lang="fr-BE" sz="1400" dirty="0" err="1" smtClean="0"/>
              <a:t>procedure</a:t>
            </a:r>
            <a:r>
              <a:rPr lang="fr-BE" sz="1400" dirty="0" smtClean="0"/>
              <a:t> and </a:t>
            </a:r>
            <a:r>
              <a:rPr lang="fr-BE" sz="1400" dirty="0" err="1" smtClean="0"/>
              <a:t>search</a:t>
            </a:r>
            <a:r>
              <a:rPr lang="fr-BE" sz="1400" dirty="0" smtClean="0"/>
              <a:t> the </a:t>
            </a:r>
            <a:r>
              <a:rPr lang="fr-BE" sz="1400" dirty="0" err="1" smtClean="0"/>
              <a:t>vehicle</a:t>
            </a:r>
            <a:r>
              <a:rPr lang="fr-BE" sz="1400" dirty="0" smtClean="0"/>
              <a:t>. </a:t>
            </a:r>
            <a:endParaRPr lang="en-US" sz="1400" dirty="0" smtClean="0"/>
          </a:p>
          <a:p>
            <a:pPr lvl="1"/>
            <a:r>
              <a:rPr lang="en-US" sz="1600" dirty="0" smtClean="0"/>
              <a:t>2 : A local worker try to get access with his vehicle. </a:t>
            </a:r>
            <a:r>
              <a:rPr lang="en-US" sz="1600" dirty="0"/>
              <a:t>ECP has to ask to open everything in order to check the car.  Simple procedure. </a:t>
            </a:r>
            <a:r>
              <a:rPr lang="en-US" sz="1600" dirty="0" smtClean="0"/>
              <a:t>During the search alcohol is found in the trunk of the car. Alcohol is strictly forbidden on base. </a:t>
            </a:r>
          </a:p>
          <a:p>
            <a:pPr lvl="2"/>
            <a:r>
              <a:rPr lang="fr-BE" sz="1400" dirty="0" err="1" smtClean="0"/>
              <a:t>Expected</a:t>
            </a:r>
            <a:r>
              <a:rPr lang="fr-BE" sz="1400" dirty="0" smtClean="0"/>
              <a:t>: </a:t>
            </a:r>
            <a:r>
              <a:rPr lang="fr-BE" sz="1400" dirty="0" err="1" smtClean="0"/>
              <a:t>Apply</a:t>
            </a:r>
            <a:r>
              <a:rPr lang="fr-BE" sz="1400" dirty="0" smtClean="0"/>
              <a:t> </a:t>
            </a:r>
            <a:r>
              <a:rPr lang="fr-BE" sz="1400" dirty="0" err="1" smtClean="0"/>
              <a:t>procedure</a:t>
            </a:r>
            <a:r>
              <a:rPr lang="fr-BE" sz="1400" dirty="0" smtClean="0"/>
              <a:t>, report, </a:t>
            </a:r>
            <a:r>
              <a:rPr lang="fr-BE" sz="1400" dirty="0" err="1" smtClean="0"/>
              <a:t>deny</a:t>
            </a:r>
            <a:r>
              <a:rPr lang="fr-BE" sz="1400" dirty="0" smtClean="0"/>
              <a:t> </a:t>
            </a:r>
            <a:r>
              <a:rPr lang="fr-BE" sz="1400" dirty="0" err="1" smtClean="0"/>
              <a:t>access</a:t>
            </a:r>
            <a:endParaRPr lang="en-US" sz="1400" dirty="0" smtClean="0"/>
          </a:p>
          <a:p>
            <a:pPr lvl="1"/>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332656"/>
            <a:ext cx="9166137" cy="6237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0583361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16768" y="242646"/>
            <a:ext cx="4363211" cy="1098122"/>
            <a:chOff x="12576" y="323528"/>
            <a:chExt cx="3272408" cy="1464162"/>
          </a:xfrm>
        </p:grpSpPr>
        <p:graphicFrame>
          <p:nvGraphicFramePr>
            <p:cNvPr id="4" name="Object 3"/>
            <p:cNvGraphicFramePr>
              <a:graphicFrameLocks noChangeAspect="1"/>
            </p:cNvGraphicFramePr>
            <p:nvPr>
              <p:extLst>
                <p:ext uri="{D42A27DB-BD31-4B8C-83A1-F6EECF244321}">
                  <p14:modId xmlns:p14="http://schemas.microsoft.com/office/powerpoint/2010/main" val="2482421695"/>
                </p:ext>
              </p:extLst>
            </p:nvPr>
          </p:nvGraphicFramePr>
          <p:xfrm>
            <a:off x="12576" y="323528"/>
            <a:ext cx="3272408" cy="1464162"/>
          </p:xfrm>
          <a:graphic>
            <a:graphicData uri="http://schemas.openxmlformats.org/presentationml/2006/ole">
              <mc:AlternateContent xmlns:mc="http://schemas.openxmlformats.org/markup-compatibility/2006">
                <mc:Choice xmlns:v="urn:schemas-microsoft-com:vml" Requires="v">
                  <p:oleObj spid="_x0000_s2634" name="Worksheet" r:id="rId3" imgW="3495759" imgH="1323896" progId="Excel.Sheet.12">
                    <p:embed/>
                  </p:oleObj>
                </mc:Choice>
                <mc:Fallback>
                  <p:oleObj name="Worksheet" r:id="rId3" imgW="3495759" imgH="1323896" progId="Excel.Sheet.12">
                    <p:embed/>
                    <p:pic>
                      <p:nvPicPr>
                        <p:cNvPr id="0" name="Object 4"/>
                        <p:cNvPicPr>
                          <a:picLocks noChangeAspect="1" noChangeArrowheads="1"/>
                        </p:cNvPicPr>
                        <p:nvPr/>
                      </p:nvPicPr>
                      <p:blipFill>
                        <a:blip r:embed="rId4"/>
                        <a:srcRect/>
                        <a:stretch>
                          <a:fillRect/>
                        </a:stretch>
                      </p:blipFill>
                      <p:spPr bwMode="auto">
                        <a:xfrm>
                          <a:off x="12576" y="323528"/>
                          <a:ext cx="3272408" cy="1464162"/>
                        </a:xfrm>
                        <a:prstGeom prst="rect">
                          <a:avLst/>
                        </a:prstGeom>
                        <a:noFill/>
                        <a:ln>
                          <a:noFill/>
                        </a:ln>
                      </p:spPr>
                    </p:pic>
                  </p:oleObj>
                </mc:Fallback>
              </mc:AlternateContent>
            </a:graphicData>
          </a:graphic>
        </p:graphicFrame>
        <p:pic>
          <p:nvPicPr>
            <p:cNvPr id="2053"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085" y="510832"/>
              <a:ext cx="854635" cy="10297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1" name="Group 10"/>
          <p:cNvGrpSpPr/>
          <p:nvPr/>
        </p:nvGrpSpPr>
        <p:grpSpPr>
          <a:xfrm>
            <a:off x="4475989" y="220207"/>
            <a:ext cx="4363211" cy="1098122"/>
            <a:chOff x="12576" y="323528"/>
            <a:chExt cx="3272408" cy="1464162"/>
          </a:xfrm>
        </p:grpSpPr>
        <p:graphicFrame>
          <p:nvGraphicFramePr>
            <p:cNvPr id="12" name="Object 11"/>
            <p:cNvGraphicFramePr>
              <a:graphicFrameLocks noChangeAspect="1"/>
            </p:cNvGraphicFramePr>
            <p:nvPr>
              <p:extLst>
                <p:ext uri="{D42A27DB-BD31-4B8C-83A1-F6EECF244321}">
                  <p14:modId xmlns:p14="http://schemas.microsoft.com/office/powerpoint/2010/main" val="2579448199"/>
                </p:ext>
              </p:extLst>
            </p:nvPr>
          </p:nvGraphicFramePr>
          <p:xfrm>
            <a:off x="12576" y="323528"/>
            <a:ext cx="3272408" cy="1464162"/>
          </p:xfrm>
          <a:graphic>
            <a:graphicData uri="http://schemas.openxmlformats.org/presentationml/2006/ole">
              <mc:AlternateContent xmlns:mc="http://schemas.openxmlformats.org/markup-compatibility/2006">
                <mc:Choice xmlns:v="urn:schemas-microsoft-com:vml" Requires="v">
                  <p:oleObj spid="_x0000_s2635" name="Worksheet" r:id="rId6" imgW="3495759" imgH="1323896" progId="Excel.Sheet.12">
                    <p:embed/>
                  </p:oleObj>
                </mc:Choice>
                <mc:Fallback>
                  <p:oleObj name="Worksheet" r:id="rId6" imgW="3495759" imgH="1323896" progId="Excel.Sheet.12">
                    <p:embed/>
                    <p:pic>
                      <p:nvPicPr>
                        <p:cNvPr id="0" name=""/>
                        <p:cNvPicPr>
                          <a:picLocks noChangeAspect="1" noChangeArrowheads="1"/>
                        </p:cNvPicPr>
                        <p:nvPr/>
                      </p:nvPicPr>
                      <p:blipFill>
                        <a:blip r:embed="rId4"/>
                        <a:srcRect/>
                        <a:stretch>
                          <a:fillRect/>
                        </a:stretch>
                      </p:blipFill>
                      <p:spPr bwMode="auto">
                        <a:xfrm>
                          <a:off x="12576" y="323528"/>
                          <a:ext cx="3272408" cy="1464162"/>
                        </a:xfrm>
                        <a:prstGeom prst="rect">
                          <a:avLst/>
                        </a:prstGeom>
                        <a:noFill/>
                        <a:ln>
                          <a:noFill/>
                        </a:ln>
                      </p:spPr>
                    </p:pic>
                  </p:oleObj>
                </mc:Fallback>
              </mc:AlternateContent>
            </a:graphicData>
          </a:graphic>
        </p:graphicFrame>
        <p:pic>
          <p:nvPicPr>
            <p:cNvPr id="13"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085" y="510832"/>
              <a:ext cx="854635" cy="10297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4" name="Group 13"/>
          <p:cNvGrpSpPr/>
          <p:nvPr/>
        </p:nvGrpSpPr>
        <p:grpSpPr>
          <a:xfrm>
            <a:off x="38365" y="1538790"/>
            <a:ext cx="4363211" cy="1098122"/>
            <a:chOff x="12576" y="323528"/>
            <a:chExt cx="3272408" cy="1464162"/>
          </a:xfrm>
        </p:grpSpPr>
        <p:graphicFrame>
          <p:nvGraphicFramePr>
            <p:cNvPr id="15" name="Object 14"/>
            <p:cNvGraphicFramePr>
              <a:graphicFrameLocks noChangeAspect="1"/>
            </p:cNvGraphicFramePr>
            <p:nvPr>
              <p:extLst>
                <p:ext uri="{D42A27DB-BD31-4B8C-83A1-F6EECF244321}">
                  <p14:modId xmlns:p14="http://schemas.microsoft.com/office/powerpoint/2010/main" val="2579448199"/>
                </p:ext>
              </p:extLst>
            </p:nvPr>
          </p:nvGraphicFramePr>
          <p:xfrm>
            <a:off x="12576" y="323528"/>
            <a:ext cx="3272408" cy="1464162"/>
          </p:xfrm>
          <a:graphic>
            <a:graphicData uri="http://schemas.openxmlformats.org/presentationml/2006/ole">
              <mc:AlternateContent xmlns:mc="http://schemas.openxmlformats.org/markup-compatibility/2006">
                <mc:Choice xmlns:v="urn:schemas-microsoft-com:vml" Requires="v">
                  <p:oleObj spid="_x0000_s2636" name="Worksheet" r:id="rId7" imgW="3495759" imgH="1323896" progId="Excel.Sheet.12">
                    <p:embed/>
                  </p:oleObj>
                </mc:Choice>
                <mc:Fallback>
                  <p:oleObj name="Worksheet" r:id="rId7" imgW="3495759" imgH="1323896" progId="Excel.Sheet.12">
                    <p:embed/>
                    <p:pic>
                      <p:nvPicPr>
                        <p:cNvPr id="0" name=""/>
                        <p:cNvPicPr>
                          <a:picLocks noChangeAspect="1" noChangeArrowheads="1"/>
                        </p:cNvPicPr>
                        <p:nvPr/>
                      </p:nvPicPr>
                      <p:blipFill>
                        <a:blip r:embed="rId4"/>
                        <a:srcRect/>
                        <a:stretch>
                          <a:fillRect/>
                        </a:stretch>
                      </p:blipFill>
                      <p:spPr bwMode="auto">
                        <a:xfrm>
                          <a:off x="12576" y="323528"/>
                          <a:ext cx="3272408" cy="1464162"/>
                        </a:xfrm>
                        <a:prstGeom prst="rect">
                          <a:avLst/>
                        </a:prstGeom>
                        <a:noFill/>
                        <a:ln>
                          <a:noFill/>
                        </a:ln>
                      </p:spPr>
                    </p:pic>
                  </p:oleObj>
                </mc:Fallback>
              </mc:AlternateContent>
            </a:graphicData>
          </a:graphic>
        </p:graphicFrame>
        <p:pic>
          <p:nvPicPr>
            <p:cNvPr id="16"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085" y="510832"/>
              <a:ext cx="854635" cy="10297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7" name="Group 16"/>
          <p:cNvGrpSpPr/>
          <p:nvPr/>
        </p:nvGrpSpPr>
        <p:grpSpPr>
          <a:xfrm>
            <a:off x="4531335" y="1516351"/>
            <a:ext cx="4363211" cy="1098122"/>
            <a:chOff x="12576" y="323528"/>
            <a:chExt cx="3272408" cy="1464162"/>
          </a:xfrm>
        </p:grpSpPr>
        <p:graphicFrame>
          <p:nvGraphicFramePr>
            <p:cNvPr id="18" name="Object 17"/>
            <p:cNvGraphicFramePr>
              <a:graphicFrameLocks noChangeAspect="1"/>
            </p:cNvGraphicFramePr>
            <p:nvPr>
              <p:extLst>
                <p:ext uri="{D42A27DB-BD31-4B8C-83A1-F6EECF244321}">
                  <p14:modId xmlns:p14="http://schemas.microsoft.com/office/powerpoint/2010/main" val="2579448199"/>
                </p:ext>
              </p:extLst>
            </p:nvPr>
          </p:nvGraphicFramePr>
          <p:xfrm>
            <a:off x="12576" y="323528"/>
            <a:ext cx="3272408" cy="1464162"/>
          </p:xfrm>
          <a:graphic>
            <a:graphicData uri="http://schemas.openxmlformats.org/presentationml/2006/ole">
              <mc:AlternateContent xmlns:mc="http://schemas.openxmlformats.org/markup-compatibility/2006">
                <mc:Choice xmlns:v="urn:schemas-microsoft-com:vml" Requires="v">
                  <p:oleObj spid="_x0000_s2637" name="Worksheet" r:id="rId8" imgW="3495759" imgH="1323896" progId="Excel.Sheet.12">
                    <p:embed/>
                  </p:oleObj>
                </mc:Choice>
                <mc:Fallback>
                  <p:oleObj name="Worksheet" r:id="rId8" imgW="3495759" imgH="1323896" progId="Excel.Sheet.12">
                    <p:embed/>
                    <p:pic>
                      <p:nvPicPr>
                        <p:cNvPr id="0" name=""/>
                        <p:cNvPicPr>
                          <a:picLocks noChangeAspect="1" noChangeArrowheads="1"/>
                        </p:cNvPicPr>
                        <p:nvPr/>
                      </p:nvPicPr>
                      <p:blipFill>
                        <a:blip r:embed="rId4"/>
                        <a:srcRect/>
                        <a:stretch>
                          <a:fillRect/>
                        </a:stretch>
                      </p:blipFill>
                      <p:spPr bwMode="auto">
                        <a:xfrm>
                          <a:off x="12576" y="323528"/>
                          <a:ext cx="3272408" cy="1464162"/>
                        </a:xfrm>
                        <a:prstGeom prst="rect">
                          <a:avLst/>
                        </a:prstGeom>
                        <a:noFill/>
                        <a:ln>
                          <a:noFill/>
                        </a:ln>
                      </p:spPr>
                    </p:pic>
                  </p:oleObj>
                </mc:Fallback>
              </mc:AlternateContent>
            </a:graphicData>
          </a:graphic>
        </p:graphicFrame>
        <p:pic>
          <p:nvPicPr>
            <p:cNvPr id="19"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085" y="510832"/>
              <a:ext cx="854635" cy="10297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20" name="Group 19"/>
          <p:cNvGrpSpPr/>
          <p:nvPr/>
        </p:nvGrpSpPr>
        <p:grpSpPr>
          <a:xfrm>
            <a:off x="72113" y="2996952"/>
            <a:ext cx="4363211" cy="1098122"/>
            <a:chOff x="12576" y="323528"/>
            <a:chExt cx="3272408" cy="1464162"/>
          </a:xfrm>
        </p:grpSpPr>
        <p:graphicFrame>
          <p:nvGraphicFramePr>
            <p:cNvPr id="21" name="Object 20"/>
            <p:cNvGraphicFramePr>
              <a:graphicFrameLocks noChangeAspect="1"/>
            </p:cNvGraphicFramePr>
            <p:nvPr>
              <p:extLst>
                <p:ext uri="{D42A27DB-BD31-4B8C-83A1-F6EECF244321}">
                  <p14:modId xmlns:p14="http://schemas.microsoft.com/office/powerpoint/2010/main" val="2579448199"/>
                </p:ext>
              </p:extLst>
            </p:nvPr>
          </p:nvGraphicFramePr>
          <p:xfrm>
            <a:off x="12576" y="323528"/>
            <a:ext cx="3272408" cy="1464162"/>
          </p:xfrm>
          <a:graphic>
            <a:graphicData uri="http://schemas.openxmlformats.org/presentationml/2006/ole">
              <mc:AlternateContent xmlns:mc="http://schemas.openxmlformats.org/markup-compatibility/2006">
                <mc:Choice xmlns:v="urn:schemas-microsoft-com:vml" Requires="v">
                  <p:oleObj spid="_x0000_s2638" name="Worksheet" r:id="rId9" imgW="3495759" imgH="1323896" progId="Excel.Sheet.12">
                    <p:embed/>
                  </p:oleObj>
                </mc:Choice>
                <mc:Fallback>
                  <p:oleObj name="Worksheet" r:id="rId9" imgW="3495759" imgH="1323896" progId="Excel.Sheet.12">
                    <p:embed/>
                    <p:pic>
                      <p:nvPicPr>
                        <p:cNvPr id="0" name=""/>
                        <p:cNvPicPr>
                          <a:picLocks noChangeAspect="1" noChangeArrowheads="1"/>
                        </p:cNvPicPr>
                        <p:nvPr/>
                      </p:nvPicPr>
                      <p:blipFill>
                        <a:blip r:embed="rId4"/>
                        <a:srcRect/>
                        <a:stretch>
                          <a:fillRect/>
                        </a:stretch>
                      </p:blipFill>
                      <p:spPr bwMode="auto">
                        <a:xfrm>
                          <a:off x="12576" y="323528"/>
                          <a:ext cx="3272408" cy="1464162"/>
                        </a:xfrm>
                        <a:prstGeom prst="rect">
                          <a:avLst/>
                        </a:prstGeom>
                        <a:noFill/>
                        <a:ln>
                          <a:noFill/>
                        </a:ln>
                      </p:spPr>
                    </p:pic>
                  </p:oleObj>
                </mc:Fallback>
              </mc:AlternateContent>
            </a:graphicData>
          </a:graphic>
        </p:graphicFrame>
        <p:pic>
          <p:nvPicPr>
            <p:cNvPr id="22"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085" y="510832"/>
              <a:ext cx="854635" cy="10297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23" name="Group 22"/>
          <p:cNvGrpSpPr/>
          <p:nvPr/>
        </p:nvGrpSpPr>
        <p:grpSpPr>
          <a:xfrm>
            <a:off x="4586680" y="2974513"/>
            <a:ext cx="4363211" cy="1098122"/>
            <a:chOff x="12576" y="323528"/>
            <a:chExt cx="3272408" cy="1464162"/>
          </a:xfrm>
        </p:grpSpPr>
        <p:graphicFrame>
          <p:nvGraphicFramePr>
            <p:cNvPr id="24" name="Object 23"/>
            <p:cNvGraphicFramePr>
              <a:graphicFrameLocks noChangeAspect="1"/>
            </p:cNvGraphicFramePr>
            <p:nvPr>
              <p:extLst>
                <p:ext uri="{D42A27DB-BD31-4B8C-83A1-F6EECF244321}">
                  <p14:modId xmlns:p14="http://schemas.microsoft.com/office/powerpoint/2010/main" val="2579448199"/>
                </p:ext>
              </p:extLst>
            </p:nvPr>
          </p:nvGraphicFramePr>
          <p:xfrm>
            <a:off x="12576" y="323528"/>
            <a:ext cx="3272408" cy="1464162"/>
          </p:xfrm>
          <a:graphic>
            <a:graphicData uri="http://schemas.openxmlformats.org/presentationml/2006/ole">
              <mc:AlternateContent xmlns:mc="http://schemas.openxmlformats.org/markup-compatibility/2006">
                <mc:Choice xmlns:v="urn:schemas-microsoft-com:vml" Requires="v">
                  <p:oleObj spid="_x0000_s2639" name="Worksheet" r:id="rId10" imgW="3495759" imgH="1323896" progId="Excel.Sheet.12">
                    <p:embed/>
                  </p:oleObj>
                </mc:Choice>
                <mc:Fallback>
                  <p:oleObj name="Worksheet" r:id="rId10" imgW="3495759" imgH="1323896" progId="Excel.Sheet.12">
                    <p:embed/>
                    <p:pic>
                      <p:nvPicPr>
                        <p:cNvPr id="0" name=""/>
                        <p:cNvPicPr>
                          <a:picLocks noChangeAspect="1" noChangeArrowheads="1"/>
                        </p:cNvPicPr>
                        <p:nvPr/>
                      </p:nvPicPr>
                      <p:blipFill>
                        <a:blip r:embed="rId4"/>
                        <a:srcRect/>
                        <a:stretch>
                          <a:fillRect/>
                        </a:stretch>
                      </p:blipFill>
                      <p:spPr bwMode="auto">
                        <a:xfrm>
                          <a:off x="12576" y="323528"/>
                          <a:ext cx="3272408" cy="1464162"/>
                        </a:xfrm>
                        <a:prstGeom prst="rect">
                          <a:avLst/>
                        </a:prstGeom>
                        <a:noFill/>
                        <a:ln>
                          <a:noFill/>
                        </a:ln>
                      </p:spPr>
                    </p:pic>
                  </p:oleObj>
                </mc:Fallback>
              </mc:AlternateContent>
            </a:graphicData>
          </a:graphic>
        </p:graphicFrame>
        <p:pic>
          <p:nvPicPr>
            <p:cNvPr id="25"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085" y="510832"/>
              <a:ext cx="854635" cy="10297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26" name="Group 25"/>
          <p:cNvGrpSpPr/>
          <p:nvPr/>
        </p:nvGrpSpPr>
        <p:grpSpPr>
          <a:xfrm>
            <a:off x="67888" y="4293096"/>
            <a:ext cx="4363211" cy="1098122"/>
            <a:chOff x="12576" y="323528"/>
            <a:chExt cx="3272408" cy="1464162"/>
          </a:xfrm>
        </p:grpSpPr>
        <p:graphicFrame>
          <p:nvGraphicFramePr>
            <p:cNvPr id="27" name="Object 26"/>
            <p:cNvGraphicFramePr>
              <a:graphicFrameLocks noChangeAspect="1"/>
            </p:cNvGraphicFramePr>
            <p:nvPr>
              <p:extLst>
                <p:ext uri="{D42A27DB-BD31-4B8C-83A1-F6EECF244321}">
                  <p14:modId xmlns:p14="http://schemas.microsoft.com/office/powerpoint/2010/main" val="2579448199"/>
                </p:ext>
              </p:extLst>
            </p:nvPr>
          </p:nvGraphicFramePr>
          <p:xfrm>
            <a:off x="12576" y="323528"/>
            <a:ext cx="3272408" cy="1464162"/>
          </p:xfrm>
          <a:graphic>
            <a:graphicData uri="http://schemas.openxmlformats.org/presentationml/2006/ole">
              <mc:AlternateContent xmlns:mc="http://schemas.openxmlformats.org/markup-compatibility/2006">
                <mc:Choice xmlns:v="urn:schemas-microsoft-com:vml" Requires="v">
                  <p:oleObj spid="_x0000_s2640" name="Worksheet" r:id="rId11" imgW="3495759" imgH="1323896" progId="Excel.Sheet.12">
                    <p:embed/>
                  </p:oleObj>
                </mc:Choice>
                <mc:Fallback>
                  <p:oleObj name="Worksheet" r:id="rId11" imgW="3495759" imgH="1323896" progId="Excel.Sheet.12">
                    <p:embed/>
                    <p:pic>
                      <p:nvPicPr>
                        <p:cNvPr id="0" name=""/>
                        <p:cNvPicPr>
                          <a:picLocks noChangeAspect="1" noChangeArrowheads="1"/>
                        </p:cNvPicPr>
                        <p:nvPr/>
                      </p:nvPicPr>
                      <p:blipFill>
                        <a:blip r:embed="rId4"/>
                        <a:srcRect/>
                        <a:stretch>
                          <a:fillRect/>
                        </a:stretch>
                      </p:blipFill>
                      <p:spPr bwMode="auto">
                        <a:xfrm>
                          <a:off x="12576" y="323528"/>
                          <a:ext cx="3272408" cy="1464162"/>
                        </a:xfrm>
                        <a:prstGeom prst="rect">
                          <a:avLst/>
                        </a:prstGeom>
                        <a:noFill/>
                        <a:ln>
                          <a:noFill/>
                        </a:ln>
                      </p:spPr>
                    </p:pic>
                  </p:oleObj>
                </mc:Fallback>
              </mc:AlternateContent>
            </a:graphicData>
          </a:graphic>
        </p:graphicFrame>
        <p:pic>
          <p:nvPicPr>
            <p:cNvPr id="28"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085" y="510832"/>
              <a:ext cx="854635" cy="10297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29" name="Group 28"/>
          <p:cNvGrpSpPr/>
          <p:nvPr/>
        </p:nvGrpSpPr>
        <p:grpSpPr>
          <a:xfrm>
            <a:off x="4657119" y="4270657"/>
            <a:ext cx="4363211" cy="1098122"/>
            <a:chOff x="12576" y="323528"/>
            <a:chExt cx="3272408" cy="1464162"/>
          </a:xfrm>
        </p:grpSpPr>
        <p:graphicFrame>
          <p:nvGraphicFramePr>
            <p:cNvPr id="30" name="Object 29"/>
            <p:cNvGraphicFramePr>
              <a:graphicFrameLocks noChangeAspect="1"/>
            </p:cNvGraphicFramePr>
            <p:nvPr>
              <p:extLst>
                <p:ext uri="{D42A27DB-BD31-4B8C-83A1-F6EECF244321}">
                  <p14:modId xmlns:p14="http://schemas.microsoft.com/office/powerpoint/2010/main" val="2579448199"/>
                </p:ext>
              </p:extLst>
            </p:nvPr>
          </p:nvGraphicFramePr>
          <p:xfrm>
            <a:off x="12576" y="323528"/>
            <a:ext cx="3272408" cy="1464162"/>
          </p:xfrm>
          <a:graphic>
            <a:graphicData uri="http://schemas.openxmlformats.org/presentationml/2006/ole">
              <mc:AlternateContent xmlns:mc="http://schemas.openxmlformats.org/markup-compatibility/2006">
                <mc:Choice xmlns:v="urn:schemas-microsoft-com:vml" Requires="v">
                  <p:oleObj spid="_x0000_s2641" name="Worksheet" r:id="rId12" imgW="3495759" imgH="1323896" progId="Excel.Sheet.12">
                    <p:embed/>
                  </p:oleObj>
                </mc:Choice>
                <mc:Fallback>
                  <p:oleObj name="Worksheet" r:id="rId12" imgW="3495759" imgH="1323896" progId="Excel.Sheet.12">
                    <p:embed/>
                    <p:pic>
                      <p:nvPicPr>
                        <p:cNvPr id="0" name=""/>
                        <p:cNvPicPr>
                          <a:picLocks noChangeAspect="1" noChangeArrowheads="1"/>
                        </p:cNvPicPr>
                        <p:nvPr/>
                      </p:nvPicPr>
                      <p:blipFill>
                        <a:blip r:embed="rId4"/>
                        <a:srcRect/>
                        <a:stretch>
                          <a:fillRect/>
                        </a:stretch>
                      </p:blipFill>
                      <p:spPr bwMode="auto">
                        <a:xfrm>
                          <a:off x="12576" y="323528"/>
                          <a:ext cx="3272408" cy="1464162"/>
                        </a:xfrm>
                        <a:prstGeom prst="rect">
                          <a:avLst/>
                        </a:prstGeom>
                        <a:noFill/>
                        <a:ln>
                          <a:noFill/>
                        </a:ln>
                      </p:spPr>
                    </p:pic>
                  </p:oleObj>
                </mc:Fallback>
              </mc:AlternateContent>
            </a:graphicData>
          </a:graphic>
        </p:graphicFrame>
        <p:pic>
          <p:nvPicPr>
            <p:cNvPr id="31"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085" y="510832"/>
              <a:ext cx="854635" cy="10297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32" name="Group 31"/>
          <p:cNvGrpSpPr/>
          <p:nvPr/>
        </p:nvGrpSpPr>
        <p:grpSpPr>
          <a:xfrm>
            <a:off x="120975" y="5589240"/>
            <a:ext cx="4363211" cy="1098122"/>
            <a:chOff x="12576" y="323528"/>
            <a:chExt cx="3272408" cy="1464162"/>
          </a:xfrm>
        </p:grpSpPr>
        <p:graphicFrame>
          <p:nvGraphicFramePr>
            <p:cNvPr id="33" name="Object 32"/>
            <p:cNvGraphicFramePr>
              <a:graphicFrameLocks noChangeAspect="1"/>
            </p:cNvGraphicFramePr>
            <p:nvPr>
              <p:extLst>
                <p:ext uri="{D42A27DB-BD31-4B8C-83A1-F6EECF244321}">
                  <p14:modId xmlns:p14="http://schemas.microsoft.com/office/powerpoint/2010/main" val="2579448199"/>
                </p:ext>
              </p:extLst>
            </p:nvPr>
          </p:nvGraphicFramePr>
          <p:xfrm>
            <a:off x="12576" y="323528"/>
            <a:ext cx="3272408" cy="1464162"/>
          </p:xfrm>
          <a:graphic>
            <a:graphicData uri="http://schemas.openxmlformats.org/presentationml/2006/ole">
              <mc:AlternateContent xmlns:mc="http://schemas.openxmlformats.org/markup-compatibility/2006">
                <mc:Choice xmlns:v="urn:schemas-microsoft-com:vml" Requires="v">
                  <p:oleObj spid="_x0000_s2642" name="Worksheet" r:id="rId13" imgW="3495759" imgH="1323896" progId="Excel.Sheet.12">
                    <p:embed/>
                  </p:oleObj>
                </mc:Choice>
                <mc:Fallback>
                  <p:oleObj name="Worksheet" r:id="rId13" imgW="3495759" imgH="1323896" progId="Excel.Sheet.12">
                    <p:embed/>
                    <p:pic>
                      <p:nvPicPr>
                        <p:cNvPr id="0" name=""/>
                        <p:cNvPicPr>
                          <a:picLocks noChangeAspect="1" noChangeArrowheads="1"/>
                        </p:cNvPicPr>
                        <p:nvPr/>
                      </p:nvPicPr>
                      <p:blipFill>
                        <a:blip r:embed="rId4"/>
                        <a:srcRect/>
                        <a:stretch>
                          <a:fillRect/>
                        </a:stretch>
                      </p:blipFill>
                      <p:spPr bwMode="auto">
                        <a:xfrm>
                          <a:off x="12576" y="323528"/>
                          <a:ext cx="3272408" cy="1464162"/>
                        </a:xfrm>
                        <a:prstGeom prst="rect">
                          <a:avLst/>
                        </a:prstGeom>
                        <a:noFill/>
                        <a:ln>
                          <a:noFill/>
                        </a:ln>
                      </p:spPr>
                    </p:pic>
                  </p:oleObj>
                </mc:Fallback>
              </mc:AlternateContent>
            </a:graphicData>
          </a:graphic>
        </p:graphicFrame>
        <p:pic>
          <p:nvPicPr>
            <p:cNvPr id="34"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085" y="510832"/>
              <a:ext cx="854635" cy="10297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35" name="Group 34"/>
          <p:cNvGrpSpPr/>
          <p:nvPr/>
        </p:nvGrpSpPr>
        <p:grpSpPr>
          <a:xfrm>
            <a:off x="4642025" y="5566801"/>
            <a:ext cx="4363211" cy="1098122"/>
            <a:chOff x="12576" y="323528"/>
            <a:chExt cx="3272408" cy="1464162"/>
          </a:xfrm>
        </p:grpSpPr>
        <p:graphicFrame>
          <p:nvGraphicFramePr>
            <p:cNvPr id="36" name="Object 35"/>
            <p:cNvGraphicFramePr>
              <a:graphicFrameLocks noChangeAspect="1"/>
            </p:cNvGraphicFramePr>
            <p:nvPr>
              <p:extLst>
                <p:ext uri="{D42A27DB-BD31-4B8C-83A1-F6EECF244321}">
                  <p14:modId xmlns:p14="http://schemas.microsoft.com/office/powerpoint/2010/main" val="2579448199"/>
                </p:ext>
              </p:extLst>
            </p:nvPr>
          </p:nvGraphicFramePr>
          <p:xfrm>
            <a:off x="12576" y="323528"/>
            <a:ext cx="3272408" cy="1464162"/>
          </p:xfrm>
          <a:graphic>
            <a:graphicData uri="http://schemas.openxmlformats.org/presentationml/2006/ole">
              <mc:AlternateContent xmlns:mc="http://schemas.openxmlformats.org/markup-compatibility/2006">
                <mc:Choice xmlns:v="urn:schemas-microsoft-com:vml" Requires="v">
                  <p:oleObj spid="_x0000_s2643" name="Worksheet" r:id="rId14" imgW="3495759" imgH="1323896" progId="Excel.Sheet.12">
                    <p:embed/>
                  </p:oleObj>
                </mc:Choice>
                <mc:Fallback>
                  <p:oleObj name="Worksheet" r:id="rId14" imgW="3495759" imgH="1323896" progId="Excel.Sheet.12">
                    <p:embed/>
                    <p:pic>
                      <p:nvPicPr>
                        <p:cNvPr id="0" name=""/>
                        <p:cNvPicPr>
                          <a:picLocks noChangeAspect="1" noChangeArrowheads="1"/>
                        </p:cNvPicPr>
                        <p:nvPr/>
                      </p:nvPicPr>
                      <p:blipFill>
                        <a:blip r:embed="rId4"/>
                        <a:srcRect/>
                        <a:stretch>
                          <a:fillRect/>
                        </a:stretch>
                      </p:blipFill>
                      <p:spPr bwMode="auto">
                        <a:xfrm>
                          <a:off x="12576" y="323528"/>
                          <a:ext cx="3272408" cy="1464162"/>
                        </a:xfrm>
                        <a:prstGeom prst="rect">
                          <a:avLst/>
                        </a:prstGeom>
                        <a:noFill/>
                        <a:ln>
                          <a:noFill/>
                        </a:ln>
                      </p:spPr>
                    </p:pic>
                  </p:oleObj>
                </mc:Fallback>
              </mc:AlternateContent>
            </a:graphicData>
          </a:graphic>
        </p:graphicFrame>
        <p:pic>
          <p:nvPicPr>
            <p:cNvPr id="37"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085" y="510832"/>
              <a:ext cx="854635" cy="10297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741846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dirty="0" smtClean="0"/>
              <a:t>ECP TRAINING</a:t>
            </a:r>
            <a:endParaRPr lang="en-US" dirty="0"/>
          </a:p>
        </p:txBody>
      </p:sp>
      <p:sp>
        <p:nvSpPr>
          <p:cNvPr id="3" name="Content Placeholder 2"/>
          <p:cNvSpPr>
            <a:spLocks noGrp="1"/>
          </p:cNvSpPr>
          <p:nvPr>
            <p:ph idx="1"/>
          </p:nvPr>
        </p:nvSpPr>
        <p:spPr/>
        <p:txBody>
          <a:bodyPr>
            <a:normAutofit/>
          </a:bodyPr>
          <a:lstStyle/>
          <a:p>
            <a:r>
              <a:rPr lang="en-US" sz="1600" dirty="0" smtClean="0"/>
              <a:t>ECP A</a:t>
            </a:r>
          </a:p>
          <a:p>
            <a:pPr lvl="1"/>
            <a:r>
              <a:rPr lang="en-US" sz="1600" dirty="0" smtClean="0"/>
              <a:t>Call sign : ECP A</a:t>
            </a:r>
          </a:p>
          <a:p>
            <a:pPr lvl="1"/>
            <a:r>
              <a:rPr lang="en-US" sz="1600" dirty="0" smtClean="0"/>
              <a:t>ECP pedestrians and vehicles</a:t>
            </a:r>
          </a:p>
          <a:p>
            <a:r>
              <a:rPr lang="en-US" sz="1600" dirty="0" smtClean="0"/>
              <a:t>Exercises</a:t>
            </a:r>
          </a:p>
          <a:p>
            <a:pPr lvl="1"/>
            <a:r>
              <a:rPr lang="en-US" sz="1600" dirty="0" smtClean="0"/>
              <a:t>1 : </a:t>
            </a:r>
            <a:r>
              <a:rPr lang="en-US" sz="1600" b="1" dirty="0" smtClean="0"/>
              <a:t>A soldier from another country (Italy) </a:t>
            </a:r>
            <a:r>
              <a:rPr lang="en-US" sz="1600" dirty="0" smtClean="0"/>
              <a:t>tries to get access with his vehicle but his </a:t>
            </a:r>
            <a:r>
              <a:rPr lang="en-US" sz="1600" b="1" dirty="0" smtClean="0"/>
              <a:t>personal pass has expired. </a:t>
            </a:r>
            <a:r>
              <a:rPr lang="en-US" sz="1600" dirty="0" smtClean="0"/>
              <a:t>After access denial, the man explains that he has an essential mission to execute and insists on getting access. He says that he will </a:t>
            </a:r>
            <a:r>
              <a:rPr lang="en-US" sz="1600" b="1" dirty="0" smtClean="0"/>
              <a:t>change his pass as soon as possible </a:t>
            </a:r>
            <a:r>
              <a:rPr lang="en-US" sz="1600" dirty="0" smtClean="0"/>
              <a:t>after his mission. </a:t>
            </a:r>
          </a:p>
          <a:p>
            <a:pPr lvl="2"/>
            <a:r>
              <a:rPr lang="en-US" sz="1600" dirty="0" smtClean="0"/>
              <a:t>Expected: </a:t>
            </a:r>
            <a:r>
              <a:rPr lang="en-US" sz="1600" b="1" dirty="0" smtClean="0"/>
              <a:t>Identify issue, deny access, report </a:t>
            </a:r>
            <a:r>
              <a:rPr lang="en-US" sz="1600" dirty="0" smtClean="0"/>
              <a:t>and ask for instructions. </a:t>
            </a:r>
          </a:p>
          <a:p>
            <a:pPr marL="777240" lvl="2" indent="0">
              <a:buNone/>
            </a:pPr>
            <a:endParaRPr lang="en-US" sz="1600" dirty="0" smtClean="0"/>
          </a:p>
          <a:p>
            <a:pPr lvl="1"/>
            <a:r>
              <a:rPr lang="en-US" sz="1600" dirty="0" smtClean="0"/>
              <a:t>2 : </a:t>
            </a:r>
            <a:r>
              <a:rPr lang="en-US" sz="1600" b="1" dirty="0" smtClean="0"/>
              <a:t>A soldier from another country (Italy) comes on foot </a:t>
            </a:r>
            <a:r>
              <a:rPr lang="en-US" sz="1600" dirty="0" smtClean="0"/>
              <a:t>and explains that </a:t>
            </a:r>
            <a:r>
              <a:rPr lang="en-US" sz="1600" b="1" dirty="0" smtClean="0"/>
              <a:t>his RAB card was stolen</a:t>
            </a:r>
            <a:r>
              <a:rPr lang="en-US" sz="1600" dirty="0" smtClean="0"/>
              <a:t> in the morning in the DFAC. He just wants to pass on the information because </a:t>
            </a:r>
            <a:r>
              <a:rPr lang="en-US" sz="1600" b="1" dirty="0" smtClean="0"/>
              <a:t>he is working in a very sensitive area </a:t>
            </a:r>
            <a:r>
              <a:rPr lang="en-US" sz="1600" dirty="0" smtClean="0"/>
              <a:t>and he fears that </a:t>
            </a:r>
            <a:r>
              <a:rPr lang="en-US" sz="1600" b="1" dirty="0" smtClean="0"/>
              <a:t>someone might use his identity to get access</a:t>
            </a:r>
            <a:r>
              <a:rPr lang="en-US" sz="1600" dirty="0" smtClean="0"/>
              <a:t>. He also asks to get access to check whether the area is clear and safe. </a:t>
            </a:r>
          </a:p>
          <a:p>
            <a:pPr lvl="2"/>
            <a:r>
              <a:rPr lang="en-US" sz="1600" dirty="0" smtClean="0"/>
              <a:t>Expected: </a:t>
            </a:r>
            <a:r>
              <a:rPr lang="en-US" sz="1600" b="1" dirty="0" smtClean="0"/>
              <a:t>Report situation, deny access and ask for instructions</a:t>
            </a:r>
            <a:r>
              <a:rPr lang="en-US" sz="1600" dirty="0" smtClean="0"/>
              <a:t>. </a:t>
            </a:r>
          </a:p>
          <a:p>
            <a:pPr lvl="1"/>
            <a:endParaRPr lang="en-US" dirty="0"/>
          </a:p>
        </p:txBody>
      </p:sp>
    </p:spTree>
    <p:extLst>
      <p:ext uri="{BB962C8B-B14F-4D97-AF65-F5344CB8AC3E}">
        <p14:creationId xmlns:p14="http://schemas.microsoft.com/office/powerpoint/2010/main" val="28063327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dirty="0" smtClean="0"/>
              <a:t>ECP TRAINING</a:t>
            </a:r>
            <a:endParaRPr lang="en-US" dirty="0"/>
          </a:p>
        </p:txBody>
      </p:sp>
      <p:sp>
        <p:nvSpPr>
          <p:cNvPr id="3" name="Content Placeholder 2"/>
          <p:cNvSpPr>
            <a:spLocks noGrp="1"/>
          </p:cNvSpPr>
          <p:nvPr>
            <p:ph idx="1"/>
          </p:nvPr>
        </p:nvSpPr>
        <p:spPr/>
        <p:txBody>
          <a:bodyPr>
            <a:normAutofit/>
          </a:bodyPr>
          <a:lstStyle/>
          <a:p>
            <a:r>
              <a:rPr lang="en-US" sz="1600" dirty="0" smtClean="0"/>
              <a:t>ECP B</a:t>
            </a:r>
          </a:p>
          <a:p>
            <a:pPr lvl="1"/>
            <a:r>
              <a:rPr lang="en-US" sz="1600" dirty="0" smtClean="0"/>
              <a:t>Call sign : ECP B</a:t>
            </a:r>
          </a:p>
          <a:p>
            <a:pPr lvl="1"/>
            <a:r>
              <a:rPr lang="en-US" sz="1600" dirty="0" smtClean="0"/>
              <a:t>ECP pedestrians </a:t>
            </a:r>
          </a:p>
          <a:p>
            <a:r>
              <a:rPr lang="en-US" sz="1600" dirty="0" smtClean="0"/>
              <a:t>Exercises</a:t>
            </a:r>
          </a:p>
          <a:p>
            <a:pPr lvl="1"/>
            <a:r>
              <a:rPr lang="en-US" sz="1600" dirty="0" smtClean="0"/>
              <a:t>1 : A soldier  from another country (Spain) </a:t>
            </a:r>
            <a:r>
              <a:rPr lang="en-US" sz="1600" b="1" dirty="0" smtClean="0"/>
              <a:t>tries to get access on foot</a:t>
            </a:r>
            <a:r>
              <a:rPr lang="en-US" sz="1600" dirty="0" smtClean="0"/>
              <a:t>. When asked the man explains </a:t>
            </a:r>
            <a:r>
              <a:rPr lang="en-US" sz="1600" b="1" dirty="0" smtClean="0"/>
              <a:t>that he has no badge </a:t>
            </a:r>
            <a:r>
              <a:rPr lang="en-US" sz="1600" dirty="0" smtClean="0"/>
              <a:t>but that he is awaited for a very important visit and that he is a </a:t>
            </a:r>
            <a:r>
              <a:rPr lang="en-US" sz="1600" b="1" dirty="0" smtClean="0"/>
              <a:t>high-ranking official in his country</a:t>
            </a:r>
            <a:r>
              <a:rPr lang="en-US" sz="1600" dirty="0" smtClean="0"/>
              <a:t>. He only shows his </a:t>
            </a:r>
            <a:r>
              <a:rPr lang="en-US" sz="1600" b="1" dirty="0" smtClean="0"/>
              <a:t>national entry card </a:t>
            </a:r>
            <a:r>
              <a:rPr lang="en-US" sz="1600" dirty="0" smtClean="0"/>
              <a:t>(the COTAG here). He is not on the list. </a:t>
            </a:r>
          </a:p>
          <a:p>
            <a:pPr lvl="2"/>
            <a:r>
              <a:rPr lang="en-US" sz="1600" dirty="0" smtClean="0"/>
              <a:t>Expected: </a:t>
            </a:r>
            <a:r>
              <a:rPr lang="en-US" sz="1600" b="1" dirty="0" smtClean="0"/>
              <a:t>Identify issue, report and ask for instructions</a:t>
            </a:r>
            <a:r>
              <a:rPr lang="en-US" sz="1600" dirty="0" smtClean="0"/>
              <a:t>. </a:t>
            </a:r>
          </a:p>
          <a:p>
            <a:pPr lvl="1"/>
            <a:r>
              <a:rPr lang="en-US" sz="1600" dirty="0" smtClean="0"/>
              <a:t>2 : </a:t>
            </a:r>
            <a:r>
              <a:rPr lang="en-US" sz="1600" b="1" dirty="0" smtClean="0"/>
              <a:t>A soldier from another country </a:t>
            </a:r>
            <a:r>
              <a:rPr lang="en-US" sz="1600" dirty="0" smtClean="0"/>
              <a:t>(Spain) comes on foot and </a:t>
            </a:r>
            <a:r>
              <a:rPr lang="en-US" sz="1600" b="1" dirty="0" smtClean="0"/>
              <a:t>is obviously drunk</a:t>
            </a:r>
            <a:r>
              <a:rPr lang="en-US" sz="1600" dirty="0" smtClean="0"/>
              <a:t>. A wants </a:t>
            </a:r>
            <a:r>
              <a:rPr lang="en-US" sz="1600" b="1" dirty="0" smtClean="0"/>
              <a:t>to get access to the restricted area </a:t>
            </a:r>
            <a:r>
              <a:rPr lang="en-US" sz="1600" dirty="0" smtClean="0"/>
              <a:t>for his shift. </a:t>
            </a:r>
          </a:p>
          <a:p>
            <a:pPr lvl="2"/>
            <a:r>
              <a:rPr lang="en-US" sz="1600" dirty="0" smtClean="0"/>
              <a:t>Expected: </a:t>
            </a:r>
            <a:r>
              <a:rPr lang="en-US" sz="1600" b="1" dirty="0" smtClean="0"/>
              <a:t>Report situation, deny access and ask for instructions</a:t>
            </a:r>
            <a:r>
              <a:rPr lang="en-US" sz="1600" dirty="0" smtClean="0"/>
              <a:t>. </a:t>
            </a:r>
          </a:p>
          <a:p>
            <a:pPr lvl="1"/>
            <a:endParaRPr lang="en-US" dirty="0"/>
          </a:p>
        </p:txBody>
      </p:sp>
    </p:spTree>
    <p:extLst>
      <p:ext uri="{BB962C8B-B14F-4D97-AF65-F5344CB8AC3E}">
        <p14:creationId xmlns:p14="http://schemas.microsoft.com/office/powerpoint/2010/main" val="12281516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dirty="0" smtClean="0"/>
              <a:t>ECP TRAINING</a:t>
            </a:r>
            <a:endParaRPr lang="en-US" dirty="0"/>
          </a:p>
        </p:txBody>
      </p:sp>
      <p:sp>
        <p:nvSpPr>
          <p:cNvPr id="3" name="Content Placeholder 2"/>
          <p:cNvSpPr>
            <a:spLocks noGrp="1"/>
          </p:cNvSpPr>
          <p:nvPr>
            <p:ph idx="1"/>
          </p:nvPr>
        </p:nvSpPr>
        <p:spPr/>
        <p:txBody>
          <a:bodyPr>
            <a:normAutofit/>
          </a:bodyPr>
          <a:lstStyle/>
          <a:p>
            <a:r>
              <a:rPr lang="en-US" sz="1600" dirty="0" smtClean="0"/>
              <a:t>ECP C</a:t>
            </a:r>
          </a:p>
          <a:p>
            <a:pPr lvl="1"/>
            <a:r>
              <a:rPr lang="en-US" sz="1600" dirty="0" smtClean="0"/>
              <a:t>Call sign : ECP C</a:t>
            </a:r>
          </a:p>
          <a:p>
            <a:pPr lvl="1"/>
            <a:r>
              <a:rPr lang="en-US" sz="1600" dirty="0" smtClean="0"/>
              <a:t>ECP pedestrians</a:t>
            </a:r>
          </a:p>
          <a:p>
            <a:r>
              <a:rPr lang="en-US" sz="1600" dirty="0" smtClean="0"/>
              <a:t>Exercises</a:t>
            </a:r>
          </a:p>
          <a:p>
            <a:pPr lvl="1"/>
            <a:r>
              <a:rPr lang="en-US" sz="1600" dirty="0" smtClean="0"/>
              <a:t>1 : </a:t>
            </a:r>
            <a:r>
              <a:rPr lang="en-US" sz="1600" b="1" dirty="0" smtClean="0"/>
              <a:t>A soldier from another country </a:t>
            </a:r>
            <a:r>
              <a:rPr lang="en-US" sz="1600" dirty="0" smtClean="0"/>
              <a:t>(Germany) try to get access but </a:t>
            </a:r>
            <a:r>
              <a:rPr lang="en-US" sz="1600" b="1" dirty="0" smtClean="0"/>
              <a:t>his RAB pass </a:t>
            </a:r>
            <a:r>
              <a:rPr lang="en-US" sz="1600" dirty="0" smtClean="0"/>
              <a:t>has </a:t>
            </a:r>
            <a:r>
              <a:rPr lang="en-US" sz="1600" b="1" dirty="0" smtClean="0"/>
              <a:t>expired.</a:t>
            </a:r>
            <a:r>
              <a:rPr lang="en-US" sz="1600" dirty="0" smtClean="0"/>
              <a:t> After access denial, the man explains that he has </a:t>
            </a:r>
            <a:r>
              <a:rPr lang="en-US" sz="1600" b="1" dirty="0" smtClean="0"/>
              <a:t>an essential mission to accomplish</a:t>
            </a:r>
            <a:r>
              <a:rPr lang="en-US" sz="1600" dirty="0" smtClean="0"/>
              <a:t> and insists on getting access. He says that he will change his pass as soon as possible after his mission. </a:t>
            </a:r>
          </a:p>
          <a:p>
            <a:pPr lvl="2"/>
            <a:r>
              <a:rPr lang="en-US" sz="1600" dirty="0" smtClean="0"/>
              <a:t>Expected: </a:t>
            </a:r>
            <a:r>
              <a:rPr lang="en-US" sz="1600" b="1" dirty="0" smtClean="0"/>
              <a:t>Identify issue, deny access, report </a:t>
            </a:r>
            <a:r>
              <a:rPr lang="en-US" sz="1600" dirty="0" smtClean="0"/>
              <a:t>and ask for instructions. </a:t>
            </a:r>
          </a:p>
          <a:p>
            <a:pPr lvl="1"/>
            <a:r>
              <a:rPr lang="en-US" sz="1600" dirty="0" smtClean="0"/>
              <a:t>2 : </a:t>
            </a:r>
            <a:r>
              <a:rPr lang="en-US" sz="1600" b="1" dirty="0" smtClean="0"/>
              <a:t>A soldier from another country </a:t>
            </a:r>
            <a:r>
              <a:rPr lang="en-US" sz="1600" dirty="0" smtClean="0"/>
              <a:t>(Germany) comes on foot and explains that he is </a:t>
            </a:r>
            <a:r>
              <a:rPr lang="en-US" sz="1600" b="1" dirty="0" smtClean="0"/>
              <a:t>responsible for a VIP visit for the next day</a:t>
            </a:r>
            <a:r>
              <a:rPr lang="en-US" sz="1600" dirty="0" smtClean="0"/>
              <a:t>. He wants to be sure </a:t>
            </a:r>
            <a:r>
              <a:rPr lang="en-US" sz="1600" b="1" dirty="0" smtClean="0"/>
              <a:t>that his guest </a:t>
            </a:r>
            <a:r>
              <a:rPr lang="en-US" sz="1600" dirty="0" smtClean="0"/>
              <a:t>(DEREK SCHAGGER) </a:t>
            </a:r>
            <a:r>
              <a:rPr lang="en-US" sz="1600" b="1" dirty="0" smtClean="0"/>
              <a:t>is on the EAL</a:t>
            </a:r>
            <a:r>
              <a:rPr lang="en-US" sz="1600" dirty="0" smtClean="0"/>
              <a:t>. When he figures out that it is not the case he explains that the </a:t>
            </a:r>
            <a:r>
              <a:rPr lang="en-US" sz="1600" b="1" dirty="0" smtClean="0"/>
              <a:t>delay is probably </a:t>
            </a:r>
            <a:r>
              <a:rPr lang="en-US" sz="1600" dirty="0" smtClean="0"/>
              <a:t>due to his </a:t>
            </a:r>
            <a:r>
              <a:rPr lang="en-US" sz="1600" b="1" dirty="0" smtClean="0"/>
              <a:t>chain of command </a:t>
            </a:r>
            <a:r>
              <a:rPr lang="en-US" sz="1600" dirty="0" smtClean="0"/>
              <a:t>and asks how he can let his visitor in. </a:t>
            </a:r>
          </a:p>
          <a:p>
            <a:pPr lvl="2"/>
            <a:r>
              <a:rPr lang="en-US" sz="1600" dirty="0" smtClean="0"/>
              <a:t>Expected: </a:t>
            </a:r>
            <a:r>
              <a:rPr lang="en-US" sz="1600" b="1" dirty="0" smtClean="0"/>
              <a:t>Answer  questions, check EAL</a:t>
            </a:r>
            <a:r>
              <a:rPr lang="en-US" sz="1600" dirty="0" smtClean="0"/>
              <a:t>, explain that EAL has to be  sent by the national commander to the base security group at least 24 hours in advance. </a:t>
            </a:r>
          </a:p>
          <a:p>
            <a:pPr lvl="1"/>
            <a:endParaRPr lang="en-US" dirty="0"/>
          </a:p>
        </p:txBody>
      </p:sp>
    </p:spTree>
    <p:extLst>
      <p:ext uri="{BB962C8B-B14F-4D97-AF65-F5344CB8AC3E}">
        <p14:creationId xmlns:p14="http://schemas.microsoft.com/office/powerpoint/2010/main" val="19038537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dirty="0" smtClean="0"/>
              <a:t>ECP TRAINING</a:t>
            </a:r>
            <a:endParaRPr lang="en-US" dirty="0"/>
          </a:p>
        </p:txBody>
      </p:sp>
      <p:sp>
        <p:nvSpPr>
          <p:cNvPr id="3" name="Content Placeholder 2"/>
          <p:cNvSpPr>
            <a:spLocks noGrp="1"/>
          </p:cNvSpPr>
          <p:nvPr>
            <p:ph idx="1"/>
          </p:nvPr>
        </p:nvSpPr>
        <p:spPr/>
        <p:txBody>
          <a:bodyPr>
            <a:normAutofit fontScale="85000" lnSpcReduction="10000"/>
          </a:bodyPr>
          <a:lstStyle/>
          <a:p>
            <a:r>
              <a:rPr lang="en-US" sz="1900" dirty="0" smtClean="0"/>
              <a:t>ECP D</a:t>
            </a:r>
          </a:p>
          <a:p>
            <a:pPr lvl="1"/>
            <a:r>
              <a:rPr lang="en-US" sz="1900" dirty="0" smtClean="0"/>
              <a:t>Call sign : ECP D</a:t>
            </a:r>
          </a:p>
          <a:p>
            <a:pPr lvl="1"/>
            <a:r>
              <a:rPr lang="en-US" sz="1900" dirty="0" smtClean="0"/>
              <a:t>ECP vehicles and pedestrians</a:t>
            </a:r>
          </a:p>
          <a:p>
            <a:r>
              <a:rPr lang="en-US" sz="1900" dirty="0" smtClean="0"/>
              <a:t>Exercises</a:t>
            </a:r>
          </a:p>
          <a:p>
            <a:pPr lvl="1"/>
            <a:r>
              <a:rPr lang="en-US" sz="1900" dirty="0" smtClean="0"/>
              <a:t>1 : </a:t>
            </a:r>
            <a:r>
              <a:rPr lang="en-US" sz="1900" b="1" dirty="0" smtClean="0"/>
              <a:t>A local worker is coming with his vehicle</a:t>
            </a:r>
            <a:r>
              <a:rPr lang="en-US" sz="1900" dirty="0" smtClean="0"/>
              <a:t>. Basic </a:t>
            </a:r>
            <a:r>
              <a:rPr lang="en-US" sz="1900" b="1" dirty="0" smtClean="0"/>
              <a:t>search of the vehicle </a:t>
            </a:r>
            <a:r>
              <a:rPr lang="en-US" sz="1900" dirty="0" smtClean="0"/>
              <a:t>is intended for all local workers. </a:t>
            </a:r>
            <a:r>
              <a:rPr lang="en-US" sz="1900" b="1" dirty="0" smtClean="0"/>
              <a:t>Simple procedure. </a:t>
            </a:r>
            <a:r>
              <a:rPr lang="en-US" sz="1900" dirty="0" smtClean="0"/>
              <a:t>The local worker first </a:t>
            </a:r>
            <a:r>
              <a:rPr lang="en-US" sz="1900" b="1" dirty="0" smtClean="0"/>
              <a:t>refuses </a:t>
            </a:r>
            <a:r>
              <a:rPr lang="en-US" sz="1900" dirty="0" smtClean="0"/>
              <a:t>because he says that </a:t>
            </a:r>
            <a:r>
              <a:rPr lang="en-US" sz="1900" b="1" dirty="0" smtClean="0"/>
              <a:t>he comes everyday </a:t>
            </a:r>
            <a:r>
              <a:rPr lang="en-US" sz="1900" dirty="0" smtClean="0"/>
              <a:t>and that it is the first time that he has to do that. </a:t>
            </a:r>
            <a:r>
              <a:rPr lang="en-US" sz="1900" b="1" dirty="0" smtClean="0"/>
              <a:t>He also says that FP may not do that</a:t>
            </a:r>
            <a:r>
              <a:rPr lang="en-US" sz="1900" dirty="0" smtClean="0"/>
              <a:t>. He says that he will complain about it  to his employer. Finally he decides </a:t>
            </a:r>
            <a:r>
              <a:rPr lang="en-US" sz="1900" b="1" dirty="0" smtClean="0"/>
              <a:t>to leave the ECP. </a:t>
            </a:r>
          </a:p>
          <a:p>
            <a:pPr lvl="2"/>
            <a:r>
              <a:rPr lang="en-US" sz="1900" dirty="0" smtClean="0"/>
              <a:t>Expected: </a:t>
            </a:r>
            <a:r>
              <a:rPr lang="en-US" sz="1900" b="1" dirty="0" smtClean="0"/>
              <a:t>execute procedure, control situation, </a:t>
            </a:r>
            <a:r>
              <a:rPr lang="en-US" sz="1900" dirty="0" smtClean="0"/>
              <a:t>deny access, </a:t>
            </a:r>
            <a:r>
              <a:rPr lang="en-US" sz="1900" b="1" dirty="0" smtClean="0"/>
              <a:t>report</a:t>
            </a:r>
            <a:r>
              <a:rPr lang="en-US" sz="1900" dirty="0" smtClean="0"/>
              <a:t> to control. </a:t>
            </a:r>
          </a:p>
          <a:p>
            <a:pPr lvl="1"/>
            <a:r>
              <a:rPr lang="en-US" sz="1900" dirty="0" smtClean="0"/>
              <a:t>2 : </a:t>
            </a:r>
            <a:r>
              <a:rPr lang="en-US" sz="1900" b="1" dirty="0" smtClean="0"/>
              <a:t>A local worker is coming with his vehicle</a:t>
            </a:r>
            <a:r>
              <a:rPr lang="en-US" sz="1900" dirty="0" smtClean="0"/>
              <a:t>. </a:t>
            </a:r>
            <a:r>
              <a:rPr lang="en-US" sz="1900" b="1" dirty="0" smtClean="0"/>
              <a:t>Basic search of the vehicle </a:t>
            </a:r>
            <a:r>
              <a:rPr lang="en-US" sz="1900" dirty="0" smtClean="0"/>
              <a:t>is intended for all local workers. </a:t>
            </a:r>
            <a:r>
              <a:rPr lang="en-US" sz="1900" b="1" dirty="0" smtClean="0"/>
              <a:t>Simple procedure</a:t>
            </a:r>
            <a:r>
              <a:rPr lang="en-US" sz="1900" dirty="0" smtClean="0"/>
              <a:t>. The local worker is fully cooperative but </a:t>
            </a:r>
            <a:r>
              <a:rPr lang="en-US" sz="1900" b="1" dirty="0" smtClean="0"/>
              <a:t>when the trunk is open there are some bottles of alcohol inside</a:t>
            </a:r>
            <a:r>
              <a:rPr lang="en-US" sz="1900" dirty="0" smtClean="0"/>
              <a:t>. The local worker says that it is for a good friend, </a:t>
            </a:r>
            <a:r>
              <a:rPr lang="en-US" sz="1900" b="1" dirty="0" smtClean="0"/>
              <a:t>tries to offer one to the guard </a:t>
            </a:r>
            <a:r>
              <a:rPr lang="en-US" sz="1900" dirty="0" smtClean="0"/>
              <a:t>and asks if it is possible to bring some alcohol inside (No!). </a:t>
            </a:r>
          </a:p>
          <a:p>
            <a:pPr lvl="2"/>
            <a:r>
              <a:rPr lang="en-US" sz="1900" dirty="0" smtClean="0"/>
              <a:t>Expected: </a:t>
            </a:r>
            <a:r>
              <a:rPr lang="en-US" sz="1900" b="1" dirty="0" smtClean="0"/>
              <a:t>execute procedure, control situation</a:t>
            </a:r>
            <a:r>
              <a:rPr lang="en-US" sz="1900" dirty="0" smtClean="0"/>
              <a:t>, deny access with alcohol, refuse offer, </a:t>
            </a:r>
            <a:r>
              <a:rPr lang="en-US" sz="1900" b="1" dirty="0" smtClean="0"/>
              <a:t>report </a:t>
            </a:r>
            <a:r>
              <a:rPr lang="en-US" sz="1900" dirty="0" smtClean="0"/>
              <a:t>to control. </a:t>
            </a:r>
          </a:p>
          <a:p>
            <a:pPr lvl="1"/>
            <a:endParaRPr lang="en-US" sz="1400" dirty="0"/>
          </a:p>
        </p:txBody>
      </p:sp>
    </p:spTree>
    <p:extLst>
      <p:ext uri="{BB962C8B-B14F-4D97-AF65-F5344CB8AC3E}">
        <p14:creationId xmlns:p14="http://schemas.microsoft.com/office/powerpoint/2010/main" val="20453680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ular Callout 2"/>
          <p:cNvSpPr/>
          <p:nvPr/>
        </p:nvSpPr>
        <p:spPr>
          <a:xfrm>
            <a:off x="2123728" y="1124745"/>
            <a:ext cx="1152128" cy="288032"/>
          </a:xfrm>
          <a:prstGeom prst="wedgeRectCallout">
            <a:avLst>
              <a:gd name="adj1" fmla="val 59976"/>
              <a:gd name="adj2" fmla="val 328657"/>
            </a:avLst>
          </a:prstGeom>
          <a:solidFill>
            <a:schemeClr val="bg1"/>
          </a:solidFill>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fr-BE" dirty="0" err="1" smtClean="0">
                <a:solidFill>
                  <a:schemeClr val="tx1"/>
                </a:solidFill>
              </a:rPr>
              <a:t>Sector</a:t>
            </a:r>
            <a:r>
              <a:rPr lang="fr-BE" dirty="0" smtClean="0">
                <a:solidFill>
                  <a:schemeClr val="tx1"/>
                </a:solidFill>
              </a:rPr>
              <a:t> A</a:t>
            </a:r>
            <a:endParaRPr lang="en-US" dirty="0">
              <a:solidFill>
                <a:schemeClr val="tx1"/>
              </a:solidFill>
            </a:endParaRPr>
          </a:p>
        </p:txBody>
      </p:sp>
      <p:sp>
        <p:nvSpPr>
          <p:cNvPr id="2" name="Rounded Rectangle 1"/>
          <p:cNvSpPr/>
          <p:nvPr/>
        </p:nvSpPr>
        <p:spPr>
          <a:xfrm rot="622117">
            <a:off x="3120259" y="2116481"/>
            <a:ext cx="936104" cy="663396"/>
          </a:xfrm>
          <a:prstGeom prst="roundRect">
            <a:avLst/>
          </a:prstGeom>
          <a:solidFill>
            <a:schemeClr val="accent2">
              <a:alpha val="48000"/>
            </a:schemeClr>
          </a:solidFill>
          <a:ln w="381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ounded Rectangle 7"/>
          <p:cNvSpPr/>
          <p:nvPr/>
        </p:nvSpPr>
        <p:spPr>
          <a:xfrm rot="622117">
            <a:off x="5056103" y="1705959"/>
            <a:ext cx="936104" cy="663396"/>
          </a:xfrm>
          <a:prstGeom prst="roundRect">
            <a:avLst/>
          </a:prstGeom>
          <a:solidFill>
            <a:schemeClr val="accent2">
              <a:alpha val="48000"/>
            </a:schemeClr>
          </a:solidFill>
          <a:ln w="381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le 8"/>
          <p:cNvSpPr/>
          <p:nvPr/>
        </p:nvSpPr>
        <p:spPr>
          <a:xfrm rot="622117">
            <a:off x="2535823" y="3147784"/>
            <a:ext cx="936104" cy="663396"/>
          </a:xfrm>
          <a:prstGeom prst="roundRect">
            <a:avLst/>
          </a:prstGeom>
          <a:solidFill>
            <a:schemeClr val="accent2">
              <a:alpha val="48000"/>
            </a:schemeClr>
          </a:solidFill>
          <a:ln w="381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ounded Rectangle 9"/>
          <p:cNvSpPr/>
          <p:nvPr/>
        </p:nvSpPr>
        <p:spPr>
          <a:xfrm rot="622117">
            <a:off x="4260889" y="3326264"/>
            <a:ext cx="1319083" cy="663396"/>
          </a:xfrm>
          <a:prstGeom prst="roundRect">
            <a:avLst/>
          </a:prstGeom>
          <a:solidFill>
            <a:schemeClr val="accent2">
              <a:alpha val="48000"/>
            </a:schemeClr>
          </a:solidFill>
          <a:ln w="381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ular Callout 10"/>
          <p:cNvSpPr/>
          <p:nvPr/>
        </p:nvSpPr>
        <p:spPr>
          <a:xfrm>
            <a:off x="2987824" y="4149081"/>
            <a:ext cx="1069853" cy="288032"/>
          </a:xfrm>
          <a:prstGeom prst="wedgeRectCallout">
            <a:avLst>
              <a:gd name="adj1" fmla="val 61258"/>
              <a:gd name="adj2" fmla="val -299859"/>
            </a:avLst>
          </a:prstGeom>
          <a:solidFill>
            <a:schemeClr val="bg1"/>
          </a:solidFill>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fr-BE" dirty="0" smtClean="0">
                <a:solidFill>
                  <a:schemeClr val="tx1"/>
                </a:solidFill>
              </a:rPr>
              <a:t>Stand E</a:t>
            </a:r>
            <a:endParaRPr lang="en-US" dirty="0">
              <a:solidFill>
                <a:schemeClr val="tx1"/>
              </a:solidFill>
            </a:endParaRPr>
          </a:p>
        </p:txBody>
      </p:sp>
      <p:sp>
        <p:nvSpPr>
          <p:cNvPr id="12" name="Rectangular Callout 11"/>
          <p:cNvSpPr/>
          <p:nvPr/>
        </p:nvSpPr>
        <p:spPr>
          <a:xfrm>
            <a:off x="4125723" y="1124745"/>
            <a:ext cx="1152128" cy="288032"/>
          </a:xfrm>
          <a:prstGeom prst="wedgeRectCallout">
            <a:avLst>
              <a:gd name="adj1" fmla="val 59976"/>
              <a:gd name="adj2" fmla="val 328657"/>
            </a:avLst>
          </a:prstGeom>
          <a:solidFill>
            <a:schemeClr val="bg1"/>
          </a:solidFill>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fr-BE" dirty="0" err="1" smtClean="0">
                <a:solidFill>
                  <a:schemeClr val="tx1"/>
                </a:solidFill>
              </a:rPr>
              <a:t>Sector</a:t>
            </a:r>
            <a:r>
              <a:rPr lang="fr-BE" dirty="0" smtClean="0">
                <a:solidFill>
                  <a:schemeClr val="tx1"/>
                </a:solidFill>
              </a:rPr>
              <a:t> B</a:t>
            </a:r>
            <a:endParaRPr lang="en-US" dirty="0">
              <a:solidFill>
                <a:schemeClr val="tx1"/>
              </a:solidFill>
            </a:endParaRPr>
          </a:p>
        </p:txBody>
      </p:sp>
      <p:sp>
        <p:nvSpPr>
          <p:cNvPr id="13" name="Rectangular Callout 12"/>
          <p:cNvSpPr/>
          <p:nvPr/>
        </p:nvSpPr>
        <p:spPr>
          <a:xfrm>
            <a:off x="5628900" y="2714686"/>
            <a:ext cx="1152128" cy="288032"/>
          </a:xfrm>
          <a:prstGeom prst="wedgeRectCallout">
            <a:avLst>
              <a:gd name="adj1" fmla="val -117997"/>
              <a:gd name="adj2" fmla="val 283763"/>
            </a:avLst>
          </a:prstGeom>
          <a:solidFill>
            <a:schemeClr val="bg1"/>
          </a:solidFill>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fr-BE" dirty="0" err="1" smtClean="0">
                <a:solidFill>
                  <a:schemeClr val="tx1"/>
                </a:solidFill>
              </a:rPr>
              <a:t>Sector</a:t>
            </a:r>
            <a:r>
              <a:rPr lang="fr-BE" dirty="0" smtClean="0">
                <a:solidFill>
                  <a:schemeClr val="tx1"/>
                </a:solidFill>
              </a:rPr>
              <a:t> C</a:t>
            </a:r>
            <a:endParaRPr lang="en-US" dirty="0">
              <a:solidFill>
                <a:schemeClr val="tx1"/>
              </a:solidFill>
            </a:endParaRPr>
          </a:p>
        </p:txBody>
      </p:sp>
      <p:sp>
        <p:nvSpPr>
          <p:cNvPr id="14" name="Rectangular Callout 13"/>
          <p:cNvSpPr/>
          <p:nvPr/>
        </p:nvSpPr>
        <p:spPr>
          <a:xfrm>
            <a:off x="1547664" y="3958933"/>
            <a:ext cx="1152128" cy="288032"/>
          </a:xfrm>
          <a:prstGeom prst="wedgeRectCallout">
            <a:avLst>
              <a:gd name="adj1" fmla="val 70398"/>
              <a:gd name="adj2" fmla="val -251758"/>
            </a:avLst>
          </a:prstGeom>
          <a:solidFill>
            <a:schemeClr val="bg1"/>
          </a:solidFill>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fr-BE" dirty="0" err="1" smtClean="0">
                <a:solidFill>
                  <a:schemeClr val="tx1"/>
                </a:solidFill>
              </a:rPr>
              <a:t>Sector</a:t>
            </a:r>
            <a:r>
              <a:rPr lang="fr-BE" dirty="0" smtClean="0">
                <a:solidFill>
                  <a:schemeClr val="tx1"/>
                </a:solidFill>
              </a:rPr>
              <a:t> D</a:t>
            </a:r>
            <a:endParaRPr lang="en-US" dirty="0">
              <a:solidFill>
                <a:schemeClr val="tx1"/>
              </a:solidFill>
            </a:endParaRPr>
          </a:p>
        </p:txBody>
      </p:sp>
      <p:sp>
        <p:nvSpPr>
          <p:cNvPr id="15" name="Rectangle 14"/>
          <p:cNvSpPr/>
          <p:nvPr/>
        </p:nvSpPr>
        <p:spPr>
          <a:xfrm>
            <a:off x="2760860" y="116633"/>
            <a:ext cx="3950173" cy="79208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BE" dirty="0" smtClean="0"/>
              <a:t>MOBILE PATROLS TRAINING</a:t>
            </a:r>
          </a:p>
          <a:p>
            <a:pPr algn="ctr"/>
            <a:r>
              <a:rPr lang="fr-BE" dirty="0" smtClean="0"/>
              <a:t>DAY TWO</a:t>
            </a:r>
            <a:endParaRPr lang="en-US" dirty="0"/>
          </a:p>
        </p:txBody>
      </p:sp>
    </p:spTree>
    <p:extLst>
      <p:ext uri="{BB962C8B-B14F-4D97-AF65-F5344CB8AC3E}">
        <p14:creationId xmlns:p14="http://schemas.microsoft.com/office/powerpoint/2010/main" val="17387692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dirty="0" smtClean="0"/>
              <a:t>PATROL TRAINING</a:t>
            </a:r>
            <a:endParaRPr lang="en-US" dirty="0"/>
          </a:p>
        </p:txBody>
      </p:sp>
      <p:sp>
        <p:nvSpPr>
          <p:cNvPr id="3" name="Content Placeholder 2"/>
          <p:cNvSpPr>
            <a:spLocks noGrp="1"/>
          </p:cNvSpPr>
          <p:nvPr>
            <p:ph idx="1"/>
          </p:nvPr>
        </p:nvSpPr>
        <p:spPr/>
        <p:txBody>
          <a:bodyPr/>
          <a:lstStyle/>
          <a:p>
            <a:r>
              <a:rPr lang="en-US" sz="2000" dirty="0" smtClean="0"/>
              <a:t>Layout</a:t>
            </a:r>
          </a:p>
          <a:p>
            <a:pPr lvl="1"/>
            <a:r>
              <a:rPr lang="en-US" b="1" dirty="0" smtClean="0"/>
              <a:t>Belgium sent 2 A-109 to X-LAND </a:t>
            </a:r>
            <a:r>
              <a:rPr lang="en-US" dirty="0" smtClean="0"/>
              <a:t>and FP were deployed for internal security. There is </a:t>
            </a:r>
            <a:r>
              <a:rPr lang="en-US" b="1" dirty="0" smtClean="0"/>
              <a:t>nearly no threat </a:t>
            </a:r>
            <a:r>
              <a:rPr lang="en-US" dirty="0" smtClean="0"/>
              <a:t>against the troops and Belgium soldiers </a:t>
            </a:r>
            <a:r>
              <a:rPr lang="en-US" b="1" dirty="0" smtClean="0"/>
              <a:t>may not carry weapons</a:t>
            </a:r>
            <a:r>
              <a:rPr lang="en-US" dirty="0" smtClean="0"/>
              <a:t>. </a:t>
            </a:r>
          </a:p>
          <a:p>
            <a:pPr lvl="1"/>
            <a:r>
              <a:rPr lang="en-US" b="1" dirty="0" smtClean="0"/>
              <a:t>Belgian FP execute patrols </a:t>
            </a:r>
            <a:r>
              <a:rPr lang="en-US" dirty="0" smtClean="0"/>
              <a:t>on base in order to increase </a:t>
            </a:r>
            <a:r>
              <a:rPr lang="en-US" dirty="0" err="1" smtClean="0"/>
              <a:t>Sy</a:t>
            </a:r>
            <a:r>
              <a:rPr lang="en-US" dirty="0" smtClean="0"/>
              <a:t>. </a:t>
            </a:r>
          </a:p>
          <a:p>
            <a:pPr lvl="1"/>
            <a:r>
              <a:rPr lang="en-US" dirty="0" smtClean="0"/>
              <a:t>Circulation policy</a:t>
            </a:r>
          </a:p>
          <a:p>
            <a:pPr lvl="2"/>
            <a:r>
              <a:rPr lang="en-US" sz="2000" b="1" dirty="0" smtClean="0"/>
              <a:t>Access is granted </a:t>
            </a:r>
            <a:r>
              <a:rPr lang="en-US" sz="2000" dirty="0" smtClean="0"/>
              <a:t>to other military nations </a:t>
            </a:r>
            <a:r>
              <a:rPr lang="en-US" sz="2000" b="1" dirty="0" smtClean="0"/>
              <a:t>with RAB card</a:t>
            </a:r>
          </a:p>
          <a:p>
            <a:pPr lvl="2"/>
            <a:r>
              <a:rPr lang="en-US" sz="2000" b="1" dirty="0" smtClean="0"/>
              <a:t>Vehicles are allowed on the base</a:t>
            </a:r>
            <a:r>
              <a:rPr lang="en-US" sz="2000" dirty="0" smtClean="0"/>
              <a:t> only with </a:t>
            </a:r>
            <a:r>
              <a:rPr lang="en-US" sz="2000" b="1" dirty="0" smtClean="0"/>
              <a:t>correct vehicle pass </a:t>
            </a:r>
            <a:r>
              <a:rPr lang="en-US" sz="2000" dirty="0" smtClean="0"/>
              <a:t>/documents</a:t>
            </a:r>
          </a:p>
          <a:p>
            <a:pPr lvl="3"/>
            <a:r>
              <a:rPr lang="en-US" sz="2000" dirty="0" smtClean="0"/>
              <a:t>They may not ride faster than 30 Km/hr. </a:t>
            </a:r>
          </a:p>
          <a:p>
            <a:pPr lvl="1"/>
            <a:r>
              <a:rPr lang="en-US" b="1" dirty="0" smtClean="0"/>
              <a:t>All incidents</a:t>
            </a:r>
            <a:r>
              <a:rPr lang="en-US" dirty="0" smtClean="0"/>
              <a:t> have to be </a:t>
            </a:r>
            <a:r>
              <a:rPr lang="en-US" b="1" dirty="0" smtClean="0"/>
              <a:t>reported</a:t>
            </a:r>
            <a:r>
              <a:rPr lang="en-US" dirty="0" smtClean="0"/>
              <a:t> to the chain of command (control) for decision. </a:t>
            </a:r>
          </a:p>
          <a:p>
            <a:pPr lvl="1"/>
            <a:endParaRPr lang="en-US" dirty="0"/>
          </a:p>
        </p:txBody>
      </p:sp>
    </p:spTree>
    <p:extLst>
      <p:ext uri="{BB962C8B-B14F-4D97-AF65-F5344CB8AC3E}">
        <p14:creationId xmlns:p14="http://schemas.microsoft.com/office/powerpoint/2010/main" val="35505613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dirty="0" smtClean="0"/>
              <a:t>PATROL TRAINING</a:t>
            </a:r>
            <a:endParaRPr lang="en-US" dirty="0"/>
          </a:p>
        </p:txBody>
      </p:sp>
      <p:sp>
        <p:nvSpPr>
          <p:cNvPr id="3" name="Content Placeholder 2"/>
          <p:cNvSpPr>
            <a:spLocks noGrp="1"/>
          </p:cNvSpPr>
          <p:nvPr>
            <p:ph idx="1"/>
          </p:nvPr>
        </p:nvSpPr>
        <p:spPr/>
        <p:txBody>
          <a:bodyPr>
            <a:normAutofit/>
          </a:bodyPr>
          <a:lstStyle/>
          <a:p>
            <a:r>
              <a:rPr lang="en-US" sz="2000" dirty="0" smtClean="0"/>
              <a:t>Sector A</a:t>
            </a:r>
          </a:p>
          <a:p>
            <a:pPr lvl="1"/>
            <a:r>
              <a:rPr lang="en-US" dirty="0" smtClean="0"/>
              <a:t>Call sign : Patrol A</a:t>
            </a:r>
          </a:p>
          <a:p>
            <a:pPr lvl="1"/>
            <a:r>
              <a:rPr lang="en-US" dirty="0" err="1" smtClean="0"/>
              <a:t>Sy</a:t>
            </a:r>
            <a:r>
              <a:rPr lang="en-US" dirty="0" smtClean="0"/>
              <a:t> foot patrol</a:t>
            </a:r>
          </a:p>
          <a:p>
            <a:r>
              <a:rPr lang="en-US" sz="2000" dirty="0" smtClean="0"/>
              <a:t>Situation </a:t>
            </a:r>
          </a:p>
          <a:p>
            <a:pPr lvl="1"/>
            <a:r>
              <a:rPr lang="en-US" b="1" dirty="0" smtClean="0"/>
              <a:t>An old UXO </a:t>
            </a:r>
            <a:r>
              <a:rPr lang="en-US" dirty="0" smtClean="0"/>
              <a:t>is detected in </a:t>
            </a:r>
            <a:r>
              <a:rPr lang="en-US" b="1" dirty="0" smtClean="0"/>
              <a:t>GRID CRASHMAP INDIA 41B</a:t>
            </a:r>
            <a:r>
              <a:rPr lang="en-US" dirty="0" smtClean="0"/>
              <a:t>. It seems like a very old UXO. There is </a:t>
            </a:r>
            <a:r>
              <a:rPr lang="en-US" b="1" dirty="0" smtClean="0"/>
              <a:t>no tactical issue</a:t>
            </a:r>
            <a:r>
              <a:rPr lang="en-US" dirty="0" smtClean="0"/>
              <a:t>. </a:t>
            </a:r>
          </a:p>
          <a:p>
            <a:pPr lvl="2"/>
            <a:r>
              <a:rPr lang="en-US" sz="2000" dirty="0" err="1" smtClean="0"/>
              <a:t>Trg</a:t>
            </a:r>
            <a:r>
              <a:rPr lang="en-US" sz="2000" dirty="0" smtClean="0"/>
              <a:t> objective: </a:t>
            </a:r>
            <a:r>
              <a:rPr lang="en-US" sz="2000" b="1" dirty="0" smtClean="0"/>
              <a:t>Train the 10liner </a:t>
            </a:r>
            <a:r>
              <a:rPr lang="en-US" sz="2000" dirty="0" smtClean="0"/>
              <a:t>on a didactical manner. </a:t>
            </a:r>
          </a:p>
          <a:p>
            <a:pPr lvl="2"/>
            <a:r>
              <a:rPr lang="en-US" sz="2000" b="1" u="sng" dirty="0" smtClean="0"/>
              <a:t>You should not report on the net.</a:t>
            </a:r>
          </a:p>
          <a:p>
            <a:pPr lvl="1"/>
            <a:endParaRPr lang="en-US" sz="1200" dirty="0" smtClean="0"/>
          </a:p>
          <a:p>
            <a:pPr lvl="1"/>
            <a:endParaRPr lang="en-US" dirty="0"/>
          </a:p>
        </p:txBody>
      </p:sp>
    </p:spTree>
    <p:extLst>
      <p:ext uri="{BB962C8B-B14F-4D97-AF65-F5344CB8AC3E}">
        <p14:creationId xmlns:p14="http://schemas.microsoft.com/office/powerpoint/2010/main" val="3643547334"/>
      </p:ext>
    </p:extLst>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1220</TotalTime>
  <Words>2483</Words>
  <Application>Microsoft Office PowerPoint</Application>
  <PresentationFormat>On-screen Show (4:3)</PresentationFormat>
  <Paragraphs>221</Paragraphs>
  <Slides>21</Slides>
  <Notes>0</Notes>
  <HiddenSlides>0</HiddenSlides>
  <MMClips>0</MMClips>
  <ScaleCrop>false</ScaleCrop>
  <HeadingPairs>
    <vt:vector size="8" baseType="variant">
      <vt:variant>
        <vt:lpstr>Fonts Used</vt:lpstr>
      </vt:variant>
      <vt:variant>
        <vt:i4>3</vt:i4>
      </vt:variant>
      <vt:variant>
        <vt:lpstr>Theme</vt:lpstr>
      </vt:variant>
      <vt:variant>
        <vt:i4>3</vt:i4>
      </vt:variant>
      <vt:variant>
        <vt:lpstr>Embedded OLE Servers</vt:lpstr>
      </vt:variant>
      <vt:variant>
        <vt:i4>1</vt:i4>
      </vt:variant>
      <vt:variant>
        <vt:lpstr>Slide Titles</vt:lpstr>
      </vt:variant>
      <vt:variant>
        <vt:i4>21</vt:i4>
      </vt:variant>
    </vt:vector>
  </HeadingPairs>
  <TitlesOfParts>
    <vt:vector size="28" baseType="lpstr">
      <vt:lpstr>Arial</vt:lpstr>
      <vt:lpstr>Calibri</vt:lpstr>
      <vt:lpstr>Cambria</vt:lpstr>
      <vt:lpstr>Office Theme</vt:lpstr>
      <vt:lpstr>Adjacency</vt:lpstr>
      <vt:lpstr>1_Office Theme</vt:lpstr>
      <vt:lpstr>Worksheet</vt:lpstr>
      <vt:lpstr>PowerPoint Presentation</vt:lpstr>
      <vt:lpstr>ECP TRAINING</vt:lpstr>
      <vt:lpstr>ECP TRAINING</vt:lpstr>
      <vt:lpstr>ECP TRAINING</vt:lpstr>
      <vt:lpstr>ECP TRAINING</vt:lpstr>
      <vt:lpstr>ECP TRAINING</vt:lpstr>
      <vt:lpstr>PowerPoint Presentation</vt:lpstr>
      <vt:lpstr>PATROL TRAINING</vt:lpstr>
      <vt:lpstr>PATROL TRAINING</vt:lpstr>
      <vt:lpstr>PATROL TRAINING</vt:lpstr>
      <vt:lpstr>PATROL TRAINING</vt:lpstr>
      <vt:lpstr>PATROL TRAINING</vt:lpstr>
      <vt:lpstr>LAST DAY TRAINING</vt:lpstr>
      <vt:lpstr>LAST DAY TRAINING</vt:lpstr>
      <vt:lpstr>LAST DAY TRAINING</vt:lpstr>
      <vt:lpstr>LAST DAY TRAINING</vt:lpstr>
      <vt:lpstr>LAST DAY TRAINING</vt:lpstr>
      <vt:lpstr>PowerPoint Presentation</vt:lpstr>
      <vt:lpstr>PowerPoint Presentation</vt:lpstr>
      <vt:lpstr>ECP TRAINING</vt:lpstr>
      <vt:lpstr>PowerPoint Presentation</vt:lpstr>
    </vt:vector>
  </TitlesOfParts>
  <Company>Belgian Defense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Focquet Jean-Nicolas</dc:creator>
  <cp:lastModifiedBy>Wesphael Sébastien</cp:lastModifiedBy>
  <cp:revision>65</cp:revision>
  <cp:lastPrinted>2013-06-10T14:57:09Z</cp:lastPrinted>
  <dcterms:created xsi:type="dcterms:W3CDTF">2013-06-09T17:13:39Z</dcterms:created>
  <dcterms:modified xsi:type="dcterms:W3CDTF">2019-10-09T13:06:58Z</dcterms:modified>
</cp:coreProperties>
</file>