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70" r:id="rId3"/>
    <p:sldId id="277" r:id="rId4"/>
    <p:sldId id="271" r:id="rId5"/>
    <p:sldId id="273" r:id="rId6"/>
    <p:sldId id="272" r:id="rId7"/>
    <p:sldId id="280" r:id="rId8"/>
    <p:sldId id="279" r:id="rId9"/>
    <p:sldId id="258" r:id="rId10"/>
    <p:sldId id="275" r:id="rId11"/>
    <p:sldId id="276" r:id="rId12"/>
    <p:sldId id="278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8DFA"/>
    <a:srgbClr val="6282BB"/>
    <a:srgbClr val="009999"/>
    <a:srgbClr val="99D7CA"/>
    <a:srgbClr val="FFAD79"/>
    <a:srgbClr val="6BC6B2"/>
    <a:srgbClr val="FFCC66"/>
    <a:srgbClr val="00C0DA"/>
    <a:srgbClr val="93BEB5"/>
    <a:srgbClr val="9B61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24E71A4-25BE-49CB-BDF3-17ACB68F3D66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614FC41-4F91-4BD5-BC3A-47E53A39E1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184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CE41-7911-4F6D-86B0-81834C3B2E66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0F58-7761-4EE8-874B-F6F1C9C0C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538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CE41-7911-4F6D-86B0-81834C3B2E66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0F58-7761-4EE8-874B-F6F1C9C0C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462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CE41-7911-4F6D-86B0-81834C3B2E66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0F58-7761-4EE8-874B-F6F1C9C0C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68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CE41-7911-4F6D-86B0-81834C3B2E66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0F58-7761-4EE8-874B-F6F1C9C0C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186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CE41-7911-4F6D-86B0-81834C3B2E66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0F58-7761-4EE8-874B-F6F1C9C0C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987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CE41-7911-4F6D-86B0-81834C3B2E66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0F58-7761-4EE8-874B-F6F1C9C0C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269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CE41-7911-4F6D-86B0-81834C3B2E66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0F58-7761-4EE8-874B-F6F1C9C0C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285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CE41-7911-4F6D-86B0-81834C3B2E66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0F58-7761-4EE8-874B-F6F1C9C0C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537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CE41-7911-4F6D-86B0-81834C3B2E66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0F58-7761-4EE8-874B-F6F1C9C0C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64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CE41-7911-4F6D-86B0-81834C3B2E66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0F58-7761-4EE8-874B-F6F1C9C0C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53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CE41-7911-4F6D-86B0-81834C3B2E66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0F58-7761-4EE8-874B-F6F1C9C0C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232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0CE41-7911-4F6D-86B0-81834C3B2E66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E0F58-7761-4EE8-874B-F6F1C9C0C8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30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9470" y="556091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Navigating the Language of E-Learning</a:t>
            </a:r>
          </a:p>
          <a:p>
            <a:r>
              <a:rPr lang="en-US" dirty="0" smtClean="0"/>
              <a:t>by Peggy Garza</a:t>
            </a:r>
          </a:p>
          <a:p>
            <a:r>
              <a:rPr lang="en-US" dirty="0" smtClean="0"/>
              <a:t>Associate BILC Secretary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3847" t="9264" r="11409" b="7948"/>
          <a:stretch/>
        </p:blipFill>
        <p:spPr>
          <a:xfrm>
            <a:off x="7019926" y="2789376"/>
            <a:ext cx="3974890" cy="3247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7" name="Group 6"/>
          <p:cNvGrpSpPr/>
          <p:nvPr/>
        </p:nvGrpSpPr>
        <p:grpSpPr>
          <a:xfrm>
            <a:off x="1178211" y="2743200"/>
            <a:ext cx="4222464" cy="3293585"/>
            <a:chOff x="5215981" y="2203505"/>
            <a:chExt cx="6557590" cy="3399173"/>
          </a:xfrm>
        </p:grpSpPr>
        <p:pic>
          <p:nvPicPr>
            <p:cNvPr id="8" name="Picture 7" descr="Blended Learning in der Praxis: Modelle + Methoden im ...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475"/>
            <a:stretch/>
          </p:blipFill>
          <p:spPr>
            <a:xfrm>
              <a:off x="5215981" y="2203505"/>
              <a:ext cx="6557590" cy="339917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8563420" y="4635558"/>
              <a:ext cx="3044952" cy="676656"/>
            </a:xfrm>
            <a:prstGeom prst="rect">
              <a:avLst/>
            </a:prstGeom>
            <a:solidFill>
              <a:srgbClr val="00C0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26" y="275716"/>
            <a:ext cx="1366049" cy="1232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698" y="275716"/>
            <a:ext cx="1685544" cy="165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5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Each Learning Model    </a:t>
            </a:r>
            <a:r>
              <a:rPr lang="en-US" sz="2000" dirty="0" smtClean="0"/>
              <a:t>adapted from </a:t>
            </a:r>
            <a:r>
              <a:rPr lang="en-US" sz="2400" dirty="0" err="1" smtClean="0"/>
              <a:t>Edly</a:t>
            </a:r>
            <a:endParaRPr lang="en-US" sz="28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28472" y="1962785"/>
            <a:ext cx="5416296" cy="4295140"/>
          </a:xfrm>
          <a:solidFill>
            <a:srgbClr val="009999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Blended Learning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Increased </a:t>
            </a:r>
            <a:r>
              <a:rPr lang="en-US" dirty="0">
                <a:solidFill>
                  <a:schemeClr val="bg1"/>
                </a:solidFill>
              </a:rPr>
              <a:t>personalized attention is provided in-person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More interaction among the learners leading to sharing knowledge and experiences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Equal opportunities for all as everyone in the classroom gets the same attention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46520" y="1962785"/>
            <a:ext cx="5486400" cy="4295140"/>
          </a:xfrm>
          <a:prstGeom prst="rect">
            <a:avLst/>
          </a:prstGeom>
          <a:solidFill>
            <a:srgbClr val="6282BB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Hybrid Learning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Remote access to the lecture eliminates the geographical boundaries; thus, a wide audience can pick the course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 Boost students productivity by enabling students to get education in their preferred mode of learning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Saves time and energy since learners are not bound to the class in-person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690" y="533781"/>
            <a:ext cx="7524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5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of Each Learning Model    </a:t>
            </a:r>
            <a:r>
              <a:rPr lang="en-US" sz="2000" dirty="0" smtClean="0"/>
              <a:t>adapted from </a:t>
            </a:r>
            <a:r>
              <a:rPr lang="en-US" sz="2400" dirty="0" err="1" smtClean="0"/>
              <a:t>Edly</a:t>
            </a:r>
            <a:endParaRPr lang="en-US" sz="28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28472" y="1962785"/>
            <a:ext cx="5091303" cy="4133215"/>
          </a:xfrm>
          <a:solidFill>
            <a:srgbClr val="009999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Blended Learning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Increasing use of technology and access to the Internet may raise plagiarism and credibility issues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Work overburden on instructors as it is challenging to design a syllabus that has the perfect combination of in-person and online learning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57900" y="1962785"/>
            <a:ext cx="5875020" cy="4133215"/>
          </a:xfrm>
          <a:prstGeom prst="rect">
            <a:avLst/>
          </a:prstGeom>
          <a:solidFill>
            <a:srgbClr val="6282BB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Hybrid Learning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Collaborative assignments can become unfair when some groups are working together remotely while some are working in the classroom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Remote learners can face </a:t>
            </a:r>
            <a:r>
              <a:rPr lang="en-US" sz="2800" dirty="0" smtClean="0">
                <a:solidFill>
                  <a:schemeClr val="bg1"/>
                </a:solidFill>
              </a:rPr>
              <a:t>Internet </a:t>
            </a:r>
            <a:r>
              <a:rPr lang="en-US" sz="2800" dirty="0">
                <a:solidFill>
                  <a:schemeClr val="bg1"/>
                </a:solidFill>
              </a:rPr>
              <a:t>connectivity issues and technical difficulties 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Keeping learners engaged, especially online ones, throughout the course, can be difficult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0445" y="213741"/>
            <a:ext cx="7524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8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98057" y="1790638"/>
            <a:ext cx="11112988" cy="1819337"/>
            <a:chOff x="598057" y="1790638"/>
            <a:chExt cx="11112988" cy="1819337"/>
          </a:xfrm>
        </p:grpSpPr>
        <p:sp>
          <p:nvSpPr>
            <p:cNvPr id="3" name="Title 3"/>
            <p:cNvSpPr txBox="1">
              <a:spLocks/>
            </p:cNvSpPr>
            <p:nvPr/>
          </p:nvSpPr>
          <p:spPr>
            <a:xfrm>
              <a:off x="800100" y="2002049"/>
              <a:ext cx="10910945" cy="1607926"/>
            </a:xfrm>
            <a:prstGeom prst="rect">
              <a:avLst/>
            </a:prstGeom>
            <a:solidFill>
              <a:srgbClr val="378DFA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b="1" dirty="0" smtClean="0">
                  <a:solidFill>
                    <a:schemeClr val="bg1"/>
                  </a:solidFill>
                </a:rPr>
                <a:t>Questions?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  <p:pic>
          <p:nvPicPr>
            <p:cNvPr id="4" name="Picture 3" descr="Elearning solutions – Why it is gaining in popularity ...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97" b="100000" l="3125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057" y="1790638"/>
              <a:ext cx="2373743" cy="18193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561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09109" y="2205313"/>
            <a:ext cx="4805891" cy="4323496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2021 BILC Conference Theme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b="1" i="1" dirty="0" smtClean="0"/>
              <a:t>Keeping </a:t>
            </a:r>
            <a:r>
              <a:rPr lang="en-US" b="1" i="1" dirty="0"/>
              <a:t>Pace with the Times: Providing </a:t>
            </a:r>
            <a:r>
              <a:rPr lang="en-US" b="1" i="1" dirty="0">
                <a:solidFill>
                  <a:srgbClr val="FF0000"/>
                </a:solidFill>
              </a:rPr>
              <a:t>Flexible</a:t>
            </a:r>
            <a:r>
              <a:rPr lang="en-US" b="1" i="1" dirty="0"/>
              <a:t> and Timely Training Solutions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519334" y="2205313"/>
            <a:ext cx="5181600" cy="435133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2021 Professional Development Seminar Theme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i="1" dirty="0" smtClean="0">
                <a:solidFill>
                  <a:srgbClr val="FF0000"/>
                </a:solidFill>
              </a:rPr>
              <a:t>Flexible </a:t>
            </a:r>
            <a:r>
              <a:rPr lang="en-US" b="1" i="1" dirty="0" smtClean="0"/>
              <a:t>Training Models: Shaping the Future Learning Journeys  </a:t>
            </a:r>
            <a:endParaRPr lang="en-US" b="1" i="1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6819795" y="858088"/>
            <a:ext cx="1604345" cy="8737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572" y="813736"/>
            <a:ext cx="1049655" cy="899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451" y="813736"/>
            <a:ext cx="1049655" cy="899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91" y="813736"/>
            <a:ext cx="1604345" cy="90015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05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E-Learning?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98057" y="1790638"/>
            <a:ext cx="11112988" cy="1819337"/>
            <a:chOff x="598057" y="1790638"/>
            <a:chExt cx="11112988" cy="1819337"/>
          </a:xfrm>
        </p:grpSpPr>
        <p:sp>
          <p:nvSpPr>
            <p:cNvPr id="5" name="Title 3"/>
            <p:cNvSpPr txBox="1">
              <a:spLocks/>
            </p:cNvSpPr>
            <p:nvPr/>
          </p:nvSpPr>
          <p:spPr>
            <a:xfrm>
              <a:off x="800100" y="2002049"/>
              <a:ext cx="10910945" cy="1607926"/>
            </a:xfrm>
            <a:prstGeom prst="rect">
              <a:avLst/>
            </a:prstGeom>
            <a:solidFill>
              <a:srgbClr val="378DFA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dirty="0" smtClean="0">
                  <a:solidFill>
                    <a:schemeClr val="bg1"/>
                  </a:solidFill>
                </a:rPr>
                <a:t>		E-Learning: </a:t>
              </a:r>
              <a:r>
                <a:rPr lang="en-US" sz="2800" b="1" i="1" dirty="0" smtClean="0">
                  <a:solidFill>
                    <a:schemeClr val="bg1"/>
                  </a:solidFill>
                </a:rPr>
                <a:t>A learning system or program based on formal 			teaching that utilizes digital tools and electronics. </a:t>
              </a:r>
              <a:r>
                <a:rPr lang="en-US" sz="2800" dirty="0" smtClean="0">
                  <a:solidFill>
                    <a:schemeClr val="bg1"/>
                  </a:solidFill>
                </a:rPr>
                <a:t> 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pic>
          <p:nvPicPr>
            <p:cNvPr id="6" name="Picture 5" descr="Elearning solutions – Why it is gaining in popularity ...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97" b="100000" l="3125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057" y="1790638"/>
              <a:ext cx="2373743" cy="1819337"/>
            </a:xfrm>
            <a:prstGeom prst="rect">
              <a:avLst/>
            </a:prstGeom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800100" y="41560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terms do you know?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92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90243" y="340459"/>
            <a:ext cx="3384637" cy="553079"/>
          </a:xfrm>
          <a:solidFill>
            <a:srgbClr val="378DFA"/>
          </a:solidFill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E-Learning Terms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996109" y="327364"/>
            <a:ext cx="2209288" cy="566174"/>
          </a:xfrm>
          <a:solidFill>
            <a:srgbClr val="378DFA"/>
          </a:solidFill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Definitions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55622" y="2143757"/>
            <a:ext cx="7290263" cy="1015663"/>
          </a:xfrm>
          <a:prstGeom prst="rect">
            <a:avLst/>
          </a:prstGeom>
          <a:solidFill>
            <a:srgbClr val="99D7CA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B. </a:t>
            </a:r>
            <a:r>
              <a:rPr lang="en-US" sz="2000" dirty="0"/>
              <a:t>A learning method where the learners can control the amount of material they consume and the duration of time they need to learn the new information </a:t>
            </a:r>
            <a:r>
              <a:rPr lang="en-US" sz="2000" dirty="0" smtClean="0"/>
              <a:t>properly.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455622" y="3436802"/>
            <a:ext cx="7290262" cy="1015663"/>
          </a:xfrm>
          <a:prstGeom prst="rect">
            <a:avLst/>
          </a:prstGeom>
          <a:solidFill>
            <a:srgbClr val="99D7CA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C.  </a:t>
            </a:r>
            <a:r>
              <a:rPr lang="en-US" sz="2000" dirty="0"/>
              <a:t>The process of teaching and learning through the use of technology, such as video conferencing  and discussion </a:t>
            </a:r>
            <a:r>
              <a:rPr lang="en-US" sz="2000" dirty="0" smtClean="0"/>
              <a:t>boards, </a:t>
            </a:r>
            <a:r>
              <a:rPr lang="en-US" sz="2000" dirty="0"/>
              <a:t>to learners at different geographical locations.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55622" y="4729847"/>
            <a:ext cx="7290262" cy="1015663"/>
          </a:xfrm>
          <a:prstGeom prst="rect">
            <a:avLst/>
          </a:prstGeom>
          <a:solidFill>
            <a:srgbClr val="99D7CA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D. </a:t>
            </a:r>
            <a:r>
              <a:rPr lang="en-US" sz="2000" dirty="0"/>
              <a:t>A method of delivering content to users in small, “bite-sized”  digestible chunks of a few minutes, allowing learners to recall content more efficiently and effectively. 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55622" y="6016838"/>
            <a:ext cx="7290262" cy="707886"/>
          </a:xfrm>
          <a:prstGeom prst="rect">
            <a:avLst/>
          </a:prstGeom>
          <a:solidFill>
            <a:srgbClr val="99D7CA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E. </a:t>
            </a:r>
            <a:r>
              <a:rPr lang="en-US" sz="2000" dirty="0"/>
              <a:t>Learners can access and learn content at their own time and </a:t>
            </a:r>
            <a:r>
              <a:rPr lang="en-US" sz="2000" dirty="0" smtClean="0"/>
              <a:t>pace; does </a:t>
            </a:r>
            <a:r>
              <a:rPr lang="en-US" sz="2000" dirty="0"/>
              <a:t>not involve real-time interaction between </a:t>
            </a:r>
            <a:r>
              <a:rPr lang="en-US" sz="2000" dirty="0" smtClean="0"/>
              <a:t>teacher </a:t>
            </a:r>
            <a:r>
              <a:rPr lang="en-US" sz="2000" dirty="0"/>
              <a:t>and </a:t>
            </a:r>
            <a:r>
              <a:rPr lang="en-US" sz="2000" dirty="0" smtClean="0"/>
              <a:t>learner.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455622" y="1180147"/>
            <a:ext cx="7290262" cy="707886"/>
          </a:xfrm>
          <a:prstGeom prst="rect">
            <a:avLst/>
          </a:prstGeom>
          <a:solidFill>
            <a:srgbClr val="99D7CA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A. </a:t>
            </a:r>
            <a:r>
              <a:rPr lang="en-US" sz="2000" dirty="0"/>
              <a:t>Learners engage with content and activities all at the same time; involves real time interaction with teachers and learners.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7814" y="1665499"/>
            <a:ext cx="2809499" cy="400110"/>
          </a:xfrm>
          <a:prstGeom prst="rect">
            <a:avLst/>
          </a:prstGeom>
          <a:solidFill>
            <a:srgbClr val="FFAD79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Remote learning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977813" y="2702746"/>
            <a:ext cx="2809499" cy="400110"/>
          </a:xfrm>
          <a:prstGeom prst="rect">
            <a:avLst/>
          </a:prstGeom>
          <a:solidFill>
            <a:srgbClr val="FFAD79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Asynchronous learning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977813" y="3700515"/>
            <a:ext cx="2809499" cy="400110"/>
          </a:xfrm>
          <a:prstGeom prst="rect">
            <a:avLst/>
          </a:prstGeom>
          <a:solidFill>
            <a:srgbClr val="FFAD79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Synchronous learning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977813" y="4648372"/>
            <a:ext cx="2809499" cy="400110"/>
          </a:xfrm>
          <a:prstGeom prst="rect">
            <a:avLst/>
          </a:prstGeom>
          <a:solidFill>
            <a:srgbClr val="FFAD79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Self-paced learning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977813" y="5616728"/>
            <a:ext cx="2809499" cy="400110"/>
          </a:xfrm>
          <a:prstGeom prst="rect">
            <a:avLst/>
          </a:prstGeom>
          <a:solidFill>
            <a:srgbClr val="FFAD79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Micro-learning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693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9749" y="4487895"/>
            <a:ext cx="7290263" cy="1015663"/>
          </a:xfrm>
          <a:prstGeom prst="rect">
            <a:avLst/>
          </a:prstGeom>
          <a:solidFill>
            <a:srgbClr val="99D7CA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B. </a:t>
            </a:r>
            <a:r>
              <a:rPr lang="en-US" sz="2000" dirty="0"/>
              <a:t>A learning method where the learners can control the amount of material they consume and the duration of time they need to learn the new information properly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99749" y="1612485"/>
            <a:ext cx="7290262" cy="1015663"/>
          </a:xfrm>
          <a:prstGeom prst="rect">
            <a:avLst/>
          </a:prstGeom>
          <a:solidFill>
            <a:srgbClr val="99D7CA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C.  </a:t>
            </a:r>
            <a:r>
              <a:rPr lang="en-US" sz="2000" dirty="0"/>
              <a:t>The process of teaching and learning through the use of technology, such as video conferencing  and discussion boards to learners at different geographical locations.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99749" y="5651917"/>
            <a:ext cx="7290262" cy="1015663"/>
          </a:xfrm>
          <a:prstGeom prst="rect">
            <a:avLst/>
          </a:prstGeom>
          <a:solidFill>
            <a:srgbClr val="99D7CA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D. </a:t>
            </a:r>
            <a:r>
              <a:rPr lang="en-US" sz="2000" dirty="0"/>
              <a:t>A method of delivering content to users in small, “bite-sized”  digestible chunks of a few minutes, allowing learners to recall content more efficiently and effectively. 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99749" y="2785100"/>
            <a:ext cx="7290262" cy="707886"/>
          </a:xfrm>
          <a:prstGeom prst="rect">
            <a:avLst/>
          </a:prstGeom>
          <a:solidFill>
            <a:srgbClr val="99D7CA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E. </a:t>
            </a:r>
            <a:r>
              <a:rPr lang="en-US" sz="2000" dirty="0"/>
              <a:t>Learners can access and learn content at their own time and </a:t>
            </a:r>
            <a:r>
              <a:rPr lang="en-US" sz="2000" dirty="0" smtClean="0"/>
              <a:t>pace; does </a:t>
            </a:r>
            <a:r>
              <a:rPr lang="en-US" sz="2000" dirty="0"/>
              <a:t>not involve real-time interaction between </a:t>
            </a:r>
            <a:r>
              <a:rPr lang="en-US" sz="2000" dirty="0" smtClean="0"/>
              <a:t>teacher </a:t>
            </a:r>
            <a:r>
              <a:rPr lang="en-US" sz="2000" dirty="0"/>
              <a:t>and </a:t>
            </a:r>
            <a:r>
              <a:rPr lang="en-US" sz="2000" dirty="0" smtClean="0"/>
              <a:t>learner.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299749" y="3640794"/>
            <a:ext cx="7290262" cy="707886"/>
          </a:xfrm>
          <a:prstGeom prst="rect">
            <a:avLst/>
          </a:prstGeom>
          <a:solidFill>
            <a:srgbClr val="99D7CA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A. </a:t>
            </a:r>
            <a:r>
              <a:rPr lang="en-US" sz="2000" dirty="0"/>
              <a:t>Learners engage with content and activities all at the same time; involves real time interaction with teachers and learners.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63401" y="1855224"/>
            <a:ext cx="2578832" cy="400110"/>
          </a:xfrm>
          <a:prstGeom prst="rect">
            <a:avLst/>
          </a:prstGeom>
          <a:solidFill>
            <a:srgbClr val="FFAD79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Remote learning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563401" y="2938988"/>
            <a:ext cx="2578832" cy="400110"/>
          </a:xfrm>
          <a:prstGeom prst="rect">
            <a:avLst/>
          </a:prstGeom>
          <a:solidFill>
            <a:srgbClr val="FFAD79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Asynchronous learning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563401" y="3794682"/>
            <a:ext cx="2578832" cy="400110"/>
          </a:xfrm>
          <a:prstGeom prst="rect">
            <a:avLst/>
          </a:prstGeom>
          <a:solidFill>
            <a:srgbClr val="FFAD79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Synchronous learning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563401" y="4741584"/>
            <a:ext cx="2578833" cy="400110"/>
          </a:xfrm>
          <a:prstGeom prst="rect">
            <a:avLst/>
          </a:prstGeom>
          <a:solidFill>
            <a:srgbClr val="FFAD79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Self-paced learning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563400" y="5895317"/>
            <a:ext cx="2578833" cy="400110"/>
          </a:xfrm>
          <a:prstGeom prst="rect">
            <a:avLst/>
          </a:prstGeom>
          <a:solidFill>
            <a:srgbClr val="FFAD79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Micro-learning</a:t>
            </a:r>
            <a:endParaRPr lang="en-US" sz="2000" dirty="0"/>
          </a:p>
        </p:txBody>
      </p:sp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818175" y="254266"/>
            <a:ext cx="3868125" cy="1102692"/>
          </a:xfrm>
          <a:solidFill>
            <a:srgbClr val="378DFA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CHECK YOUR ANSWERS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1" name="Picture 20" descr="How Teachers Mark Correct and Incorrect Answers around the ...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999" y="273756"/>
            <a:ext cx="1278767" cy="121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7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Is there </a:t>
            </a:r>
            <a:r>
              <a:rPr lang="en-US" b="1" smtClean="0"/>
              <a:t>a </a:t>
            </a:r>
            <a:r>
              <a:rPr lang="en-US" b="1"/>
              <a:t>d</a:t>
            </a:r>
            <a:r>
              <a:rPr lang="en-US" b="1" smtClean="0"/>
              <a:t>ifference </a:t>
            </a:r>
            <a:r>
              <a:rPr lang="en-US" b="1" dirty="0"/>
              <a:t>b</a:t>
            </a:r>
            <a:r>
              <a:rPr lang="en-US" b="1" smtClean="0"/>
              <a:t>etween </a:t>
            </a:r>
            <a:r>
              <a:rPr lang="en-US" b="1" dirty="0"/>
              <a:t>Hybrid and Blended </a:t>
            </a:r>
            <a:r>
              <a:rPr lang="en-US" b="1" dirty="0" smtClean="0"/>
              <a:t>Learning?  </a:t>
            </a:r>
            <a:endParaRPr lang="en-US" dirty="0"/>
          </a:p>
        </p:txBody>
      </p:sp>
      <p:pic>
        <p:nvPicPr>
          <p:cNvPr id="5" name="Picture 4" descr="“Yes” and “No” in Mandarin Chinese | Shawn Powri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619" y="2331634"/>
            <a:ext cx="6715385" cy="3326951"/>
          </a:xfrm>
          <a:prstGeom prst="rect">
            <a:avLst/>
          </a:prstGeom>
        </p:spPr>
      </p:pic>
      <p:pic>
        <p:nvPicPr>
          <p:cNvPr id="6" name="Picture 5" descr="“Yes” and “No” in Mandarin Chinese | Shawn Powri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94"/>
          <a:stretch/>
        </p:blipFill>
        <p:spPr>
          <a:xfrm>
            <a:off x="4019117" y="2331634"/>
            <a:ext cx="3478964" cy="332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6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Blended Learning vs Hybrid Learning: </a:t>
            </a:r>
            <a:br>
              <a:rPr lang="en-US" dirty="0" smtClean="0"/>
            </a:br>
            <a:r>
              <a:rPr lang="en-US" dirty="0" smtClean="0"/>
              <a:t>What is the difference?  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7300628" y="1139717"/>
            <a:ext cx="4417147" cy="5503358"/>
            <a:chOff x="7167562" y="172940"/>
            <a:chExt cx="4417147" cy="5503358"/>
          </a:xfrm>
        </p:grpSpPr>
        <p:grpSp>
          <p:nvGrpSpPr>
            <p:cNvPr id="24" name="Group 23"/>
            <p:cNvGrpSpPr/>
            <p:nvPr/>
          </p:nvGrpSpPr>
          <p:grpSpPr>
            <a:xfrm>
              <a:off x="7167562" y="172940"/>
              <a:ext cx="4417147" cy="5503358"/>
              <a:chOff x="6096000" y="920653"/>
              <a:chExt cx="4417147" cy="5503358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6096000" y="920653"/>
                <a:ext cx="4417147" cy="5503358"/>
                <a:chOff x="5922991" y="1087341"/>
                <a:chExt cx="4417147" cy="5503358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5922991" y="1087341"/>
                  <a:ext cx="4417147" cy="5503358"/>
                  <a:chOff x="5922991" y="1087341"/>
                  <a:chExt cx="4417147" cy="5503358"/>
                </a:xfrm>
              </p:grpSpPr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5922991" y="1087341"/>
                    <a:ext cx="4417147" cy="5503358"/>
                    <a:chOff x="5922991" y="1087341"/>
                    <a:chExt cx="4417147" cy="5503358"/>
                  </a:xfrm>
                </p:grpSpPr>
                <p:pic>
                  <p:nvPicPr>
                    <p:cNvPr id="11" name="Picture 10" descr="Smart young man, student thinking, understands problem and ..."/>
                    <p:cNvPicPr>
                      <a:picLocks noChangeAspect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50893"/>
                    <a:stretch/>
                  </p:blipFill>
                  <p:spPr>
                    <a:xfrm>
                      <a:off x="5922991" y="1087341"/>
                      <a:ext cx="4417147" cy="5503358"/>
                    </a:xfrm>
                    <a:prstGeom prst="ellipse">
                      <a:avLst/>
                    </a:prstGeom>
                    <a:ln>
                      <a:noFill/>
                    </a:ln>
                    <a:effectLst>
                      <a:softEdge rad="112500"/>
                    </a:effectLst>
                  </p:spPr>
                </p:pic>
                <p:sp>
                  <p:nvSpPr>
                    <p:cNvPr id="14" name="Rectangle 13"/>
                    <p:cNvSpPr/>
                    <p:nvPr/>
                  </p:nvSpPr>
                  <p:spPr>
                    <a:xfrm rot="173496">
                      <a:off x="8342238" y="3593861"/>
                      <a:ext cx="1355874" cy="1974503"/>
                    </a:xfrm>
                    <a:custGeom>
                      <a:avLst/>
                      <a:gdLst>
                        <a:gd name="connsiteX0" fmla="*/ 0 w 1189822"/>
                        <a:gd name="connsiteY0" fmla="*/ 0 h 1236388"/>
                        <a:gd name="connsiteX1" fmla="*/ 1189822 w 1189822"/>
                        <a:gd name="connsiteY1" fmla="*/ 0 h 1236388"/>
                        <a:gd name="connsiteX2" fmla="*/ 1189822 w 1189822"/>
                        <a:gd name="connsiteY2" fmla="*/ 1236388 h 1236388"/>
                        <a:gd name="connsiteX3" fmla="*/ 0 w 1189822"/>
                        <a:gd name="connsiteY3" fmla="*/ 1236388 h 1236388"/>
                        <a:gd name="connsiteX4" fmla="*/ 0 w 1189822"/>
                        <a:gd name="connsiteY4" fmla="*/ 0 h 1236388"/>
                        <a:gd name="connsiteX0" fmla="*/ 0 w 1189822"/>
                        <a:gd name="connsiteY0" fmla="*/ 0 h 1351793"/>
                        <a:gd name="connsiteX1" fmla="*/ 1189822 w 1189822"/>
                        <a:gd name="connsiteY1" fmla="*/ 0 h 1351793"/>
                        <a:gd name="connsiteX2" fmla="*/ 1189822 w 1189822"/>
                        <a:gd name="connsiteY2" fmla="*/ 1236388 h 1351793"/>
                        <a:gd name="connsiteX3" fmla="*/ 477896 w 1189822"/>
                        <a:gd name="connsiteY3" fmla="*/ 1351793 h 1351793"/>
                        <a:gd name="connsiteX4" fmla="*/ 0 w 1189822"/>
                        <a:gd name="connsiteY4" fmla="*/ 1236388 h 1351793"/>
                        <a:gd name="connsiteX5" fmla="*/ 0 w 1189822"/>
                        <a:gd name="connsiteY5" fmla="*/ 0 h 1351793"/>
                        <a:gd name="connsiteX0" fmla="*/ 0 w 1208585"/>
                        <a:gd name="connsiteY0" fmla="*/ 0 h 1351793"/>
                        <a:gd name="connsiteX1" fmla="*/ 1189822 w 1208585"/>
                        <a:gd name="connsiteY1" fmla="*/ 0 h 1351793"/>
                        <a:gd name="connsiteX2" fmla="*/ 1189822 w 1208585"/>
                        <a:gd name="connsiteY2" fmla="*/ 1236388 h 1351793"/>
                        <a:gd name="connsiteX3" fmla="*/ 477896 w 1208585"/>
                        <a:gd name="connsiteY3" fmla="*/ 1351793 h 1351793"/>
                        <a:gd name="connsiteX4" fmla="*/ 0 w 1208585"/>
                        <a:gd name="connsiteY4" fmla="*/ 1236388 h 1351793"/>
                        <a:gd name="connsiteX5" fmla="*/ 0 w 1208585"/>
                        <a:gd name="connsiteY5" fmla="*/ 0 h 1351793"/>
                        <a:gd name="connsiteX0" fmla="*/ 0 w 1339574"/>
                        <a:gd name="connsiteY0" fmla="*/ 622710 h 1974503"/>
                        <a:gd name="connsiteX1" fmla="*/ 1339574 w 1339574"/>
                        <a:gd name="connsiteY1" fmla="*/ 0 h 1974503"/>
                        <a:gd name="connsiteX2" fmla="*/ 1189822 w 1339574"/>
                        <a:gd name="connsiteY2" fmla="*/ 1859098 h 1974503"/>
                        <a:gd name="connsiteX3" fmla="*/ 477896 w 1339574"/>
                        <a:gd name="connsiteY3" fmla="*/ 1974503 h 1974503"/>
                        <a:gd name="connsiteX4" fmla="*/ 0 w 1339574"/>
                        <a:gd name="connsiteY4" fmla="*/ 1859098 h 1974503"/>
                        <a:gd name="connsiteX5" fmla="*/ 0 w 1339574"/>
                        <a:gd name="connsiteY5" fmla="*/ 622710 h 1974503"/>
                        <a:gd name="connsiteX0" fmla="*/ 0 w 1339574"/>
                        <a:gd name="connsiteY0" fmla="*/ 622710 h 1974503"/>
                        <a:gd name="connsiteX1" fmla="*/ 1339574 w 1339574"/>
                        <a:gd name="connsiteY1" fmla="*/ 0 h 1974503"/>
                        <a:gd name="connsiteX2" fmla="*/ 1218361 w 1339574"/>
                        <a:gd name="connsiteY2" fmla="*/ 1857656 h 1974503"/>
                        <a:gd name="connsiteX3" fmla="*/ 477896 w 1339574"/>
                        <a:gd name="connsiteY3" fmla="*/ 1974503 h 1974503"/>
                        <a:gd name="connsiteX4" fmla="*/ 0 w 1339574"/>
                        <a:gd name="connsiteY4" fmla="*/ 1859098 h 1974503"/>
                        <a:gd name="connsiteX5" fmla="*/ 0 w 1339574"/>
                        <a:gd name="connsiteY5" fmla="*/ 622710 h 19745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39574" h="1974503">
                          <a:moveTo>
                            <a:pt x="0" y="622710"/>
                          </a:moveTo>
                          <a:lnTo>
                            <a:pt x="1339574" y="0"/>
                          </a:lnTo>
                          <a:lnTo>
                            <a:pt x="1218361" y="1857656"/>
                          </a:lnTo>
                          <a:cubicBezTo>
                            <a:pt x="872743" y="1860268"/>
                            <a:pt x="1808528" y="1836303"/>
                            <a:pt x="477896" y="1974503"/>
                          </a:cubicBezTo>
                          <a:lnTo>
                            <a:pt x="0" y="1859098"/>
                          </a:lnTo>
                          <a:lnTo>
                            <a:pt x="0" y="622710"/>
                          </a:lnTo>
                          <a:close/>
                        </a:path>
                      </a:pathLst>
                    </a:custGeom>
                    <a:solidFill>
                      <a:srgbClr val="93BEB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6" name="Oval 15"/>
                  <p:cNvSpPr/>
                  <p:nvPr/>
                </p:nvSpPr>
                <p:spPr>
                  <a:xfrm>
                    <a:off x="8867777" y="4062413"/>
                    <a:ext cx="85724" cy="9733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9" name="Rounded Rectangle 18"/>
                <p:cNvSpPr/>
                <p:nvPr/>
              </p:nvSpPr>
              <p:spPr>
                <a:xfrm>
                  <a:off x="6317569" y="3805269"/>
                  <a:ext cx="790575" cy="775843"/>
                </a:xfrm>
                <a:prstGeom prst="roundRect">
                  <a:avLst/>
                </a:prstGeom>
                <a:solidFill>
                  <a:srgbClr val="E4EBD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3" name="Oval 22"/>
              <p:cNvSpPr/>
              <p:nvPr/>
            </p:nvSpPr>
            <p:spPr>
              <a:xfrm rot="2427474">
                <a:off x="8542789" y="1307971"/>
                <a:ext cx="1446530" cy="319112"/>
              </a:xfrm>
              <a:custGeom>
                <a:avLst/>
                <a:gdLst>
                  <a:gd name="connsiteX0" fmla="*/ 0 w 1149073"/>
                  <a:gd name="connsiteY0" fmla="*/ 117875 h 235749"/>
                  <a:gd name="connsiteX1" fmla="*/ 574537 w 1149073"/>
                  <a:gd name="connsiteY1" fmla="*/ 0 h 235749"/>
                  <a:gd name="connsiteX2" fmla="*/ 1149074 w 1149073"/>
                  <a:gd name="connsiteY2" fmla="*/ 117875 h 235749"/>
                  <a:gd name="connsiteX3" fmla="*/ 574537 w 1149073"/>
                  <a:gd name="connsiteY3" fmla="*/ 235750 h 235749"/>
                  <a:gd name="connsiteX4" fmla="*/ 0 w 1149073"/>
                  <a:gd name="connsiteY4" fmla="*/ 117875 h 235749"/>
                  <a:gd name="connsiteX0" fmla="*/ 0 w 1344110"/>
                  <a:gd name="connsiteY0" fmla="*/ 237335 h 271618"/>
                  <a:gd name="connsiteX1" fmla="*/ 769573 w 1344110"/>
                  <a:gd name="connsiteY1" fmla="*/ 3204 h 271618"/>
                  <a:gd name="connsiteX2" fmla="*/ 1344110 w 1344110"/>
                  <a:gd name="connsiteY2" fmla="*/ 121079 h 271618"/>
                  <a:gd name="connsiteX3" fmla="*/ 769573 w 1344110"/>
                  <a:gd name="connsiteY3" fmla="*/ 238954 h 271618"/>
                  <a:gd name="connsiteX4" fmla="*/ 0 w 1344110"/>
                  <a:gd name="connsiteY4" fmla="*/ 237335 h 271618"/>
                  <a:gd name="connsiteX0" fmla="*/ 0 w 1446530"/>
                  <a:gd name="connsiteY0" fmla="*/ 296110 h 319112"/>
                  <a:gd name="connsiteX1" fmla="*/ 871993 w 1446530"/>
                  <a:gd name="connsiteY1" fmla="*/ 5929 h 319112"/>
                  <a:gd name="connsiteX2" fmla="*/ 1446530 w 1446530"/>
                  <a:gd name="connsiteY2" fmla="*/ 123804 h 319112"/>
                  <a:gd name="connsiteX3" fmla="*/ 871993 w 1446530"/>
                  <a:gd name="connsiteY3" fmla="*/ 241679 h 319112"/>
                  <a:gd name="connsiteX4" fmla="*/ 0 w 1446530"/>
                  <a:gd name="connsiteY4" fmla="*/ 296110 h 319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6530" h="319112">
                    <a:moveTo>
                      <a:pt x="0" y="296110"/>
                    </a:moveTo>
                    <a:cubicBezTo>
                      <a:pt x="0" y="231009"/>
                      <a:pt x="630905" y="34647"/>
                      <a:pt x="871993" y="5929"/>
                    </a:cubicBezTo>
                    <a:cubicBezTo>
                      <a:pt x="1113081" y="-22789"/>
                      <a:pt x="1446530" y="58703"/>
                      <a:pt x="1446530" y="123804"/>
                    </a:cubicBezTo>
                    <a:cubicBezTo>
                      <a:pt x="1446530" y="188905"/>
                      <a:pt x="1113081" y="212961"/>
                      <a:pt x="871993" y="241679"/>
                    </a:cubicBezTo>
                    <a:cubicBezTo>
                      <a:pt x="630905" y="270397"/>
                      <a:pt x="0" y="361211"/>
                      <a:pt x="0" y="296110"/>
                    </a:cubicBezTo>
                    <a:close/>
                  </a:path>
                </a:pathLst>
              </a:custGeom>
              <a:solidFill>
                <a:srgbClr val="E4EB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5" name="Oval 24"/>
            <p:cNvSpPr/>
            <p:nvPr/>
          </p:nvSpPr>
          <p:spPr>
            <a:xfrm>
              <a:off x="9794413" y="635790"/>
              <a:ext cx="940667" cy="689170"/>
            </a:xfrm>
            <a:custGeom>
              <a:avLst/>
              <a:gdLst>
                <a:gd name="connsiteX0" fmla="*/ 0 w 628650"/>
                <a:gd name="connsiteY0" fmla="*/ 211931 h 423861"/>
                <a:gd name="connsiteX1" fmla="*/ 314325 w 628650"/>
                <a:gd name="connsiteY1" fmla="*/ 0 h 423861"/>
                <a:gd name="connsiteX2" fmla="*/ 628650 w 628650"/>
                <a:gd name="connsiteY2" fmla="*/ 211931 h 423861"/>
                <a:gd name="connsiteX3" fmla="*/ 314325 w 628650"/>
                <a:gd name="connsiteY3" fmla="*/ 423862 h 423861"/>
                <a:gd name="connsiteX4" fmla="*/ 0 w 628650"/>
                <a:gd name="connsiteY4" fmla="*/ 211931 h 423861"/>
                <a:gd name="connsiteX0" fmla="*/ 0 w 666750"/>
                <a:gd name="connsiteY0" fmla="*/ 35748 h 618066"/>
                <a:gd name="connsiteX1" fmla="*/ 352425 w 666750"/>
                <a:gd name="connsiteY1" fmla="*/ 181005 h 618066"/>
                <a:gd name="connsiteX2" fmla="*/ 666750 w 666750"/>
                <a:gd name="connsiteY2" fmla="*/ 392936 h 618066"/>
                <a:gd name="connsiteX3" fmla="*/ 352425 w 666750"/>
                <a:gd name="connsiteY3" fmla="*/ 604867 h 618066"/>
                <a:gd name="connsiteX4" fmla="*/ 0 w 666750"/>
                <a:gd name="connsiteY4" fmla="*/ 35748 h 618066"/>
                <a:gd name="connsiteX0" fmla="*/ 227 w 666977"/>
                <a:gd name="connsiteY0" fmla="*/ 87872 h 670190"/>
                <a:gd name="connsiteX1" fmla="*/ 305027 w 666977"/>
                <a:gd name="connsiteY1" fmla="*/ 37867 h 670190"/>
                <a:gd name="connsiteX2" fmla="*/ 666977 w 666977"/>
                <a:gd name="connsiteY2" fmla="*/ 445060 h 670190"/>
                <a:gd name="connsiteX3" fmla="*/ 352652 w 666977"/>
                <a:gd name="connsiteY3" fmla="*/ 656991 h 670190"/>
                <a:gd name="connsiteX4" fmla="*/ 227 w 666977"/>
                <a:gd name="connsiteY4" fmla="*/ 87872 h 670190"/>
                <a:gd name="connsiteX0" fmla="*/ 215 w 680332"/>
                <a:gd name="connsiteY0" fmla="*/ 129705 h 646819"/>
                <a:gd name="connsiteX1" fmla="*/ 318382 w 680332"/>
                <a:gd name="connsiteY1" fmla="*/ 17787 h 646819"/>
                <a:gd name="connsiteX2" fmla="*/ 680332 w 680332"/>
                <a:gd name="connsiteY2" fmla="*/ 424980 h 646819"/>
                <a:gd name="connsiteX3" fmla="*/ 366007 w 680332"/>
                <a:gd name="connsiteY3" fmla="*/ 636911 h 646819"/>
                <a:gd name="connsiteX4" fmla="*/ 215 w 680332"/>
                <a:gd name="connsiteY4" fmla="*/ 129705 h 646819"/>
                <a:gd name="connsiteX0" fmla="*/ 199 w 702593"/>
                <a:gd name="connsiteY0" fmla="*/ 77949 h 680370"/>
                <a:gd name="connsiteX1" fmla="*/ 340643 w 702593"/>
                <a:gd name="connsiteY1" fmla="*/ 46993 h 680370"/>
                <a:gd name="connsiteX2" fmla="*/ 702593 w 702593"/>
                <a:gd name="connsiteY2" fmla="*/ 454186 h 680370"/>
                <a:gd name="connsiteX3" fmla="*/ 388268 w 702593"/>
                <a:gd name="connsiteY3" fmla="*/ 666117 h 680370"/>
                <a:gd name="connsiteX4" fmla="*/ 199 w 702593"/>
                <a:gd name="connsiteY4" fmla="*/ 77949 h 680370"/>
                <a:gd name="connsiteX0" fmla="*/ 817 w 703211"/>
                <a:gd name="connsiteY0" fmla="*/ 63929 h 652781"/>
                <a:gd name="connsiteX1" fmla="*/ 341261 w 703211"/>
                <a:gd name="connsiteY1" fmla="*/ 32973 h 652781"/>
                <a:gd name="connsiteX2" fmla="*/ 703211 w 703211"/>
                <a:gd name="connsiteY2" fmla="*/ 440166 h 652781"/>
                <a:gd name="connsiteX3" fmla="*/ 388886 w 703211"/>
                <a:gd name="connsiteY3" fmla="*/ 652097 h 652781"/>
                <a:gd name="connsiteX4" fmla="*/ 250270 w 703211"/>
                <a:gd name="connsiteY4" fmla="*/ 379043 h 652781"/>
                <a:gd name="connsiteX5" fmla="*/ 817 w 703211"/>
                <a:gd name="connsiteY5" fmla="*/ 63929 h 652781"/>
                <a:gd name="connsiteX0" fmla="*/ 2037 w 704431"/>
                <a:gd name="connsiteY0" fmla="*/ 113360 h 702212"/>
                <a:gd name="connsiteX1" fmla="*/ 144496 w 704431"/>
                <a:gd name="connsiteY1" fmla="*/ 1444 h 702212"/>
                <a:gd name="connsiteX2" fmla="*/ 342481 w 704431"/>
                <a:gd name="connsiteY2" fmla="*/ 82404 h 702212"/>
                <a:gd name="connsiteX3" fmla="*/ 704431 w 704431"/>
                <a:gd name="connsiteY3" fmla="*/ 489597 h 702212"/>
                <a:gd name="connsiteX4" fmla="*/ 390106 w 704431"/>
                <a:gd name="connsiteY4" fmla="*/ 701528 h 702212"/>
                <a:gd name="connsiteX5" fmla="*/ 251490 w 704431"/>
                <a:gd name="connsiteY5" fmla="*/ 428474 h 702212"/>
                <a:gd name="connsiteX6" fmla="*/ 2037 w 704431"/>
                <a:gd name="connsiteY6" fmla="*/ 113360 h 702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4431" h="702212">
                  <a:moveTo>
                    <a:pt x="2037" y="113360"/>
                  </a:moveTo>
                  <a:cubicBezTo>
                    <a:pt x="-15795" y="42188"/>
                    <a:pt x="87755" y="6603"/>
                    <a:pt x="144496" y="1444"/>
                  </a:cubicBezTo>
                  <a:cubicBezTo>
                    <a:pt x="201237" y="-3715"/>
                    <a:pt x="249159" y="1045"/>
                    <a:pt x="342481" y="82404"/>
                  </a:cubicBezTo>
                  <a:cubicBezTo>
                    <a:pt x="435803" y="163763"/>
                    <a:pt x="704431" y="372551"/>
                    <a:pt x="704431" y="489597"/>
                  </a:cubicBezTo>
                  <a:cubicBezTo>
                    <a:pt x="704431" y="606643"/>
                    <a:pt x="465596" y="711715"/>
                    <a:pt x="390106" y="701528"/>
                  </a:cubicBezTo>
                  <a:cubicBezTo>
                    <a:pt x="314616" y="691341"/>
                    <a:pt x="316168" y="526502"/>
                    <a:pt x="251490" y="428474"/>
                  </a:cubicBezTo>
                  <a:cubicBezTo>
                    <a:pt x="186812" y="330446"/>
                    <a:pt x="19869" y="184532"/>
                    <a:pt x="2037" y="113360"/>
                  </a:cubicBezTo>
                  <a:close/>
                </a:path>
              </a:pathLst>
            </a:custGeom>
            <a:solidFill>
              <a:srgbClr val="9B61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27660" y="1823879"/>
            <a:ext cx="3439668" cy="2912713"/>
            <a:chOff x="5137586" y="2214045"/>
            <a:chExt cx="6557590" cy="3399173"/>
          </a:xfrm>
        </p:grpSpPr>
        <p:pic>
          <p:nvPicPr>
            <p:cNvPr id="21" name="Picture 20" descr="Blended Learning in der Praxis: Modelle + Methoden im ...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475"/>
            <a:stretch/>
          </p:blipFill>
          <p:spPr>
            <a:xfrm>
              <a:off x="5137586" y="2214045"/>
              <a:ext cx="6557590" cy="339917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2" name="Rectangle 21"/>
            <p:cNvSpPr/>
            <p:nvPr/>
          </p:nvSpPr>
          <p:spPr>
            <a:xfrm>
              <a:off x="8494776" y="4626864"/>
              <a:ext cx="3044952" cy="676656"/>
            </a:xfrm>
            <a:prstGeom prst="rect">
              <a:avLst/>
            </a:prstGeom>
            <a:solidFill>
              <a:srgbClr val="00C0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/>
          <a:srcRect l="13847" t="9264" r="11409" b="7948"/>
          <a:stretch/>
        </p:blipFill>
        <p:spPr>
          <a:xfrm>
            <a:off x="3872694" y="3061938"/>
            <a:ext cx="3311178" cy="3349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1688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Blended Learning vs Hybrid Learning: </a:t>
            </a:r>
            <a:br>
              <a:rPr lang="en-US" dirty="0" smtClean="0"/>
            </a:br>
            <a:r>
              <a:rPr lang="en-US" dirty="0" smtClean="0"/>
              <a:t>What is the difference?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62785"/>
            <a:ext cx="5306568" cy="4351338"/>
          </a:xfrm>
          <a:solidFill>
            <a:srgbClr val="009999"/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Blended Learning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Blended learning is a </a:t>
            </a:r>
            <a:r>
              <a:rPr lang="en-US" u="sng" dirty="0" smtClean="0">
                <a:solidFill>
                  <a:srgbClr val="FFFF00"/>
                </a:solidFill>
              </a:rPr>
              <a:t>combination of in-person and online instruction</a:t>
            </a:r>
            <a:r>
              <a:rPr lang="en-US" dirty="0">
                <a:solidFill>
                  <a:schemeClr val="bg1"/>
                </a:solidFill>
              </a:rPr>
              <a:t> 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where learners interact with the instructor, the material, and others through both a physical classroom and an online platform.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 blended learning, online learning supplements and complements in-person learning in the classroom.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11895" y="1958086"/>
            <a:ext cx="5507736" cy="4351338"/>
          </a:xfrm>
          <a:prstGeom prst="rect">
            <a:avLst/>
          </a:prstGeom>
          <a:solidFill>
            <a:srgbClr val="6282BB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Hybrid Learning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In a hybrid learning model, learning takes place both in residence and remotely </a:t>
            </a:r>
            <a:r>
              <a:rPr lang="en-US" u="sng" dirty="0">
                <a:solidFill>
                  <a:srgbClr val="FFFF00"/>
                </a:solidFill>
              </a:rPr>
              <a:t>at the same time</a:t>
            </a:r>
            <a:r>
              <a:rPr lang="en-US" dirty="0">
                <a:solidFill>
                  <a:schemeClr val="bg1"/>
                </a:solidFill>
              </a:rPr>
              <a:t>. Course material and online support are available at all times during and after the class.</a:t>
            </a:r>
          </a:p>
          <a:p>
            <a:r>
              <a:rPr lang="en-US" dirty="0">
                <a:solidFill>
                  <a:schemeClr val="bg1"/>
                </a:solidFill>
              </a:rPr>
              <a:t>Learners can choose to physically attend the classes partly or completely or follow them virtually  from any location also partly or completely.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099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" b="8644"/>
          <a:stretch/>
        </p:blipFill>
        <p:spPr>
          <a:xfrm>
            <a:off x="742757" y="89567"/>
            <a:ext cx="7269479" cy="6583681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7230394" y="702879"/>
            <a:ext cx="4208444" cy="5516165"/>
            <a:chOff x="7082756" y="740979"/>
            <a:chExt cx="4208444" cy="5516165"/>
          </a:xfrm>
        </p:grpSpPr>
        <p:grpSp>
          <p:nvGrpSpPr>
            <p:cNvPr id="25" name="Group 24"/>
            <p:cNvGrpSpPr/>
            <p:nvPr/>
          </p:nvGrpSpPr>
          <p:grpSpPr>
            <a:xfrm>
              <a:off x="7082756" y="740979"/>
              <a:ext cx="4208444" cy="5516165"/>
              <a:chOff x="7392318" y="712404"/>
              <a:chExt cx="4208444" cy="5516165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7392318" y="712404"/>
                <a:ext cx="4208444" cy="5516165"/>
                <a:chOff x="7392318" y="712404"/>
                <a:chExt cx="4208444" cy="5516165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7392318" y="712404"/>
                  <a:ext cx="4208444" cy="5516165"/>
                  <a:chOff x="7392318" y="712404"/>
                  <a:chExt cx="4208444" cy="5516165"/>
                </a:xfrm>
              </p:grpSpPr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7392318" y="712404"/>
                    <a:ext cx="4208444" cy="5516165"/>
                    <a:chOff x="7392318" y="712404"/>
                    <a:chExt cx="4208444" cy="5516165"/>
                  </a:xfrm>
                </p:grpSpPr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7392318" y="712404"/>
                      <a:ext cx="4208444" cy="5516165"/>
                      <a:chOff x="7392318" y="712404"/>
                      <a:chExt cx="4208444" cy="5516165"/>
                    </a:xfrm>
                  </p:grpSpPr>
                  <p:grpSp>
                    <p:nvGrpSpPr>
                      <p:cNvPr id="13" name="Group 12"/>
                      <p:cNvGrpSpPr/>
                      <p:nvPr/>
                    </p:nvGrpSpPr>
                    <p:grpSpPr>
                      <a:xfrm>
                        <a:off x="7392318" y="712404"/>
                        <a:ext cx="4208444" cy="5516165"/>
                        <a:chOff x="7392318" y="712404"/>
                        <a:chExt cx="4208444" cy="5516165"/>
                      </a:xfrm>
                    </p:grpSpPr>
                    <p:grpSp>
                      <p:nvGrpSpPr>
                        <p:cNvPr id="11" name="Group 10"/>
                        <p:cNvGrpSpPr/>
                        <p:nvPr/>
                      </p:nvGrpSpPr>
                      <p:grpSpPr>
                        <a:xfrm>
                          <a:off x="7392318" y="712404"/>
                          <a:ext cx="4208444" cy="5516165"/>
                          <a:chOff x="7392318" y="712404"/>
                          <a:chExt cx="4208444" cy="5516165"/>
                        </a:xfrm>
                      </p:grpSpPr>
                      <p:grpSp>
                        <p:nvGrpSpPr>
                          <p:cNvPr id="9" name="Group 8"/>
                          <p:cNvGrpSpPr/>
                          <p:nvPr/>
                        </p:nvGrpSpPr>
                        <p:grpSpPr>
                          <a:xfrm>
                            <a:off x="7392318" y="712404"/>
                            <a:ext cx="4208444" cy="5516165"/>
                            <a:chOff x="7392318" y="712404"/>
                            <a:chExt cx="4208444" cy="5516165"/>
                          </a:xfrm>
                        </p:grpSpPr>
                        <p:grpSp>
                          <p:nvGrpSpPr>
                            <p:cNvPr id="7" name="Group 6"/>
                            <p:cNvGrpSpPr/>
                            <p:nvPr/>
                          </p:nvGrpSpPr>
                          <p:grpSpPr>
                            <a:xfrm>
                              <a:off x="7392318" y="712404"/>
                              <a:ext cx="4208444" cy="5516165"/>
                              <a:chOff x="7392318" y="712404"/>
                              <a:chExt cx="4208444" cy="5516165"/>
                            </a:xfrm>
                          </p:grpSpPr>
                          <p:grpSp>
                            <p:nvGrpSpPr>
                              <p:cNvPr id="2" name="Group 1"/>
                              <p:cNvGrpSpPr/>
                              <p:nvPr/>
                            </p:nvGrpSpPr>
                            <p:grpSpPr>
                              <a:xfrm>
                                <a:off x="7392318" y="712404"/>
                                <a:ext cx="4208444" cy="5516165"/>
                                <a:chOff x="7392318" y="712404"/>
                                <a:chExt cx="4208444" cy="5516165"/>
                              </a:xfrm>
                            </p:grpSpPr>
                            <p:pic>
                              <p:nvPicPr>
                                <p:cNvPr id="3" name="Picture 2" descr="Smart young man, student thinking, understands problem and ..."/>
                                <p:cNvPicPr>
                                  <a:picLocks noChangeAspect="1"/>
                                </p:cNvPicPr>
                                <p:nvPr/>
                              </p:nvPicPr>
                              <p:blipFill rotWithShape="1">
                                <a:blip r:embed="rId3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 l="50997"/>
                                <a:stretch/>
                              </p:blipFill>
                              <p:spPr>
                                <a:xfrm>
                                  <a:off x="7392318" y="712404"/>
                                  <a:ext cx="4208444" cy="5516165"/>
                                </a:xfrm>
                                <a:prstGeom prst="rect">
                                  <a:avLst/>
                                </a:prstGeom>
                                <a:ln>
                                  <a:noFill/>
                                </a:ln>
                                <a:effectLst>
                                  <a:softEdge rad="112500"/>
                                </a:effectLst>
                              </p:spPr>
                            </p:pic>
                            <p:sp>
                              <p:nvSpPr>
                                <p:cNvPr id="5" name="Rounded Rectangle 4"/>
                                <p:cNvSpPr/>
                                <p:nvPr/>
                              </p:nvSpPr>
                              <p:spPr>
                                <a:xfrm>
                                  <a:off x="8070304" y="3470486"/>
                                  <a:ext cx="790575" cy="775843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rgbClr val="E4EBDB"/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 dirty="0"/>
                                </a:p>
                              </p:txBody>
                            </p:sp>
                          </p:grpSp>
                          <p:sp>
                            <p:nvSpPr>
                              <p:cNvPr id="6" name="Rounded Rectangle 5"/>
                              <p:cNvSpPr/>
                              <p:nvPr/>
                            </p:nvSpPr>
                            <p:spPr>
                              <a:xfrm>
                                <a:off x="8241754" y="5356436"/>
                                <a:ext cx="790575" cy="775843"/>
                              </a:xfrm>
                              <a:prstGeom prst="roundRect">
                                <a:avLst/>
                              </a:prstGeom>
                              <a:solidFill>
                                <a:srgbClr val="E4EBDB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 dirty="0"/>
                              </a:p>
                            </p:txBody>
                          </p:sp>
                        </p:grpSp>
                        <p:sp>
                          <p:nvSpPr>
                            <p:cNvPr id="8" name="Rounded Rectangle 7"/>
                            <p:cNvSpPr/>
                            <p:nvPr/>
                          </p:nvSpPr>
                          <p:spPr>
                            <a:xfrm rot="1547435">
                              <a:off x="10599939" y="982094"/>
                              <a:ext cx="725707" cy="790893"/>
                            </a:xfrm>
                            <a:prstGeom prst="roundRect">
                              <a:avLst/>
                            </a:prstGeom>
                            <a:solidFill>
                              <a:srgbClr val="E4EBDB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dirty="0"/>
                            </a:p>
                          </p:txBody>
                        </p:sp>
                      </p:grpSp>
                      <p:sp>
                        <p:nvSpPr>
                          <p:cNvPr id="10" name="Rectangle 13"/>
                          <p:cNvSpPr/>
                          <p:nvPr/>
                        </p:nvSpPr>
                        <p:spPr>
                          <a:xfrm rot="173496">
                            <a:off x="9557978" y="3259077"/>
                            <a:ext cx="1355874" cy="1974503"/>
                          </a:xfrm>
                          <a:custGeom>
                            <a:avLst/>
                            <a:gdLst>
                              <a:gd name="connsiteX0" fmla="*/ 0 w 1189822"/>
                              <a:gd name="connsiteY0" fmla="*/ 0 h 1236388"/>
                              <a:gd name="connsiteX1" fmla="*/ 1189822 w 1189822"/>
                              <a:gd name="connsiteY1" fmla="*/ 0 h 1236388"/>
                              <a:gd name="connsiteX2" fmla="*/ 1189822 w 1189822"/>
                              <a:gd name="connsiteY2" fmla="*/ 1236388 h 1236388"/>
                              <a:gd name="connsiteX3" fmla="*/ 0 w 1189822"/>
                              <a:gd name="connsiteY3" fmla="*/ 1236388 h 1236388"/>
                              <a:gd name="connsiteX4" fmla="*/ 0 w 1189822"/>
                              <a:gd name="connsiteY4" fmla="*/ 0 h 1236388"/>
                              <a:gd name="connsiteX0" fmla="*/ 0 w 1189822"/>
                              <a:gd name="connsiteY0" fmla="*/ 0 h 1351793"/>
                              <a:gd name="connsiteX1" fmla="*/ 1189822 w 1189822"/>
                              <a:gd name="connsiteY1" fmla="*/ 0 h 1351793"/>
                              <a:gd name="connsiteX2" fmla="*/ 1189822 w 1189822"/>
                              <a:gd name="connsiteY2" fmla="*/ 1236388 h 1351793"/>
                              <a:gd name="connsiteX3" fmla="*/ 477896 w 1189822"/>
                              <a:gd name="connsiteY3" fmla="*/ 1351793 h 1351793"/>
                              <a:gd name="connsiteX4" fmla="*/ 0 w 1189822"/>
                              <a:gd name="connsiteY4" fmla="*/ 1236388 h 1351793"/>
                              <a:gd name="connsiteX5" fmla="*/ 0 w 1189822"/>
                              <a:gd name="connsiteY5" fmla="*/ 0 h 1351793"/>
                              <a:gd name="connsiteX0" fmla="*/ 0 w 1208585"/>
                              <a:gd name="connsiteY0" fmla="*/ 0 h 1351793"/>
                              <a:gd name="connsiteX1" fmla="*/ 1189822 w 1208585"/>
                              <a:gd name="connsiteY1" fmla="*/ 0 h 1351793"/>
                              <a:gd name="connsiteX2" fmla="*/ 1189822 w 1208585"/>
                              <a:gd name="connsiteY2" fmla="*/ 1236388 h 1351793"/>
                              <a:gd name="connsiteX3" fmla="*/ 477896 w 1208585"/>
                              <a:gd name="connsiteY3" fmla="*/ 1351793 h 1351793"/>
                              <a:gd name="connsiteX4" fmla="*/ 0 w 1208585"/>
                              <a:gd name="connsiteY4" fmla="*/ 1236388 h 1351793"/>
                              <a:gd name="connsiteX5" fmla="*/ 0 w 1208585"/>
                              <a:gd name="connsiteY5" fmla="*/ 0 h 1351793"/>
                              <a:gd name="connsiteX0" fmla="*/ 0 w 1339574"/>
                              <a:gd name="connsiteY0" fmla="*/ 622710 h 1974503"/>
                              <a:gd name="connsiteX1" fmla="*/ 1339574 w 1339574"/>
                              <a:gd name="connsiteY1" fmla="*/ 0 h 1974503"/>
                              <a:gd name="connsiteX2" fmla="*/ 1189822 w 1339574"/>
                              <a:gd name="connsiteY2" fmla="*/ 1859098 h 1974503"/>
                              <a:gd name="connsiteX3" fmla="*/ 477896 w 1339574"/>
                              <a:gd name="connsiteY3" fmla="*/ 1974503 h 1974503"/>
                              <a:gd name="connsiteX4" fmla="*/ 0 w 1339574"/>
                              <a:gd name="connsiteY4" fmla="*/ 1859098 h 1974503"/>
                              <a:gd name="connsiteX5" fmla="*/ 0 w 1339574"/>
                              <a:gd name="connsiteY5" fmla="*/ 622710 h 1974503"/>
                              <a:gd name="connsiteX0" fmla="*/ 0 w 1339574"/>
                              <a:gd name="connsiteY0" fmla="*/ 622710 h 1974503"/>
                              <a:gd name="connsiteX1" fmla="*/ 1339574 w 1339574"/>
                              <a:gd name="connsiteY1" fmla="*/ 0 h 1974503"/>
                              <a:gd name="connsiteX2" fmla="*/ 1218361 w 1339574"/>
                              <a:gd name="connsiteY2" fmla="*/ 1857656 h 1974503"/>
                              <a:gd name="connsiteX3" fmla="*/ 477896 w 1339574"/>
                              <a:gd name="connsiteY3" fmla="*/ 1974503 h 1974503"/>
                              <a:gd name="connsiteX4" fmla="*/ 0 w 1339574"/>
                              <a:gd name="connsiteY4" fmla="*/ 1859098 h 1974503"/>
                              <a:gd name="connsiteX5" fmla="*/ 0 w 1339574"/>
                              <a:gd name="connsiteY5" fmla="*/ 622710 h 197450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1339574" h="1974503">
                                <a:moveTo>
                                  <a:pt x="0" y="622710"/>
                                </a:moveTo>
                                <a:lnTo>
                                  <a:pt x="1339574" y="0"/>
                                </a:lnTo>
                                <a:lnTo>
                                  <a:pt x="1218361" y="1857656"/>
                                </a:lnTo>
                                <a:cubicBezTo>
                                  <a:pt x="872743" y="1860268"/>
                                  <a:pt x="1808528" y="1836303"/>
                                  <a:pt x="477896" y="1974503"/>
                                </a:cubicBezTo>
                                <a:lnTo>
                                  <a:pt x="0" y="1859098"/>
                                </a:lnTo>
                                <a:lnTo>
                                  <a:pt x="0" y="62271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3BEB5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</p:grpSp>
                    <p:sp>
                      <p:nvSpPr>
                        <p:cNvPr id="12" name="Rectangle 13"/>
                        <p:cNvSpPr/>
                        <p:nvPr/>
                      </p:nvSpPr>
                      <p:spPr>
                        <a:xfrm rot="8298736" flipH="1">
                          <a:off x="10747904" y="3300843"/>
                          <a:ext cx="525570" cy="790314"/>
                        </a:xfrm>
                        <a:custGeom>
                          <a:avLst/>
                          <a:gdLst>
                            <a:gd name="connsiteX0" fmla="*/ 0 w 1189822"/>
                            <a:gd name="connsiteY0" fmla="*/ 0 h 1236388"/>
                            <a:gd name="connsiteX1" fmla="*/ 1189822 w 1189822"/>
                            <a:gd name="connsiteY1" fmla="*/ 0 h 1236388"/>
                            <a:gd name="connsiteX2" fmla="*/ 1189822 w 1189822"/>
                            <a:gd name="connsiteY2" fmla="*/ 1236388 h 1236388"/>
                            <a:gd name="connsiteX3" fmla="*/ 0 w 1189822"/>
                            <a:gd name="connsiteY3" fmla="*/ 1236388 h 1236388"/>
                            <a:gd name="connsiteX4" fmla="*/ 0 w 1189822"/>
                            <a:gd name="connsiteY4" fmla="*/ 0 h 1236388"/>
                            <a:gd name="connsiteX0" fmla="*/ 0 w 1189822"/>
                            <a:gd name="connsiteY0" fmla="*/ 0 h 1351793"/>
                            <a:gd name="connsiteX1" fmla="*/ 1189822 w 1189822"/>
                            <a:gd name="connsiteY1" fmla="*/ 0 h 1351793"/>
                            <a:gd name="connsiteX2" fmla="*/ 1189822 w 1189822"/>
                            <a:gd name="connsiteY2" fmla="*/ 1236388 h 1351793"/>
                            <a:gd name="connsiteX3" fmla="*/ 477896 w 1189822"/>
                            <a:gd name="connsiteY3" fmla="*/ 1351793 h 1351793"/>
                            <a:gd name="connsiteX4" fmla="*/ 0 w 1189822"/>
                            <a:gd name="connsiteY4" fmla="*/ 1236388 h 1351793"/>
                            <a:gd name="connsiteX5" fmla="*/ 0 w 1189822"/>
                            <a:gd name="connsiteY5" fmla="*/ 0 h 1351793"/>
                            <a:gd name="connsiteX0" fmla="*/ 0 w 1208585"/>
                            <a:gd name="connsiteY0" fmla="*/ 0 h 1351793"/>
                            <a:gd name="connsiteX1" fmla="*/ 1189822 w 1208585"/>
                            <a:gd name="connsiteY1" fmla="*/ 0 h 1351793"/>
                            <a:gd name="connsiteX2" fmla="*/ 1189822 w 1208585"/>
                            <a:gd name="connsiteY2" fmla="*/ 1236388 h 1351793"/>
                            <a:gd name="connsiteX3" fmla="*/ 477896 w 1208585"/>
                            <a:gd name="connsiteY3" fmla="*/ 1351793 h 1351793"/>
                            <a:gd name="connsiteX4" fmla="*/ 0 w 1208585"/>
                            <a:gd name="connsiteY4" fmla="*/ 1236388 h 1351793"/>
                            <a:gd name="connsiteX5" fmla="*/ 0 w 1208585"/>
                            <a:gd name="connsiteY5" fmla="*/ 0 h 1351793"/>
                            <a:gd name="connsiteX0" fmla="*/ 0 w 1339574"/>
                            <a:gd name="connsiteY0" fmla="*/ 622710 h 1974503"/>
                            <a:gd name="connsiteX1" fmla="*/ 1339574 w 1339574"/>
                            <a:gd name="connsiteY1" fmla="*/ 0 h 1974503"/>
                            <a:gd name="connsiteX2" fmla="*/ 1189822 w 1339574"/>
                            <a:gd name="connsiteY2" fmla="*/ 1859098 h 1974503"/>
                            <a:gd name="connsiteX3" fmla="*/ 477896 w 1339574"/>
                            <a:gd name="connsiteY3" fmla="*/ 1974503 h 1974503"/>
                            <a:gd name="connsiteX4" fmla="*/ 0 w 1339574"/>
                            <a:gd name="connsiteY4" fmla="*/ 1859098 h 1974503"/>
                            <a:gd name="connsiteX5" fmla="*/ 0 w 1339574"/>
                            <a:gd name="connsiteY5" fmla="*/ 622710 h 1974503"/>
                            <a:gd name="connsiteX0" fmla="*/ 0 w 1339574"/>
                            <a:gd name="connsiteY0" fmla="*/ 622710 h 1974503"/>
                            <a:gd name="connsiteX1" fmla="*/ 1339574 w 1339574"/>
                            <a:gd name="connsiteY1" fmla="*/ 0 h 1974503"/>
                            <a:gd name="connsiteX2" fmla="*/ 1218361 w 1339574"/>
                            <a:gd name="connsiteY2" fmla="*/ 1857656 h 1974503"/>
                            <a:gd name="connsiteX3" fmla="*/ 477896 w 1339574"/>
                            <a:gd name="connsiteY3" fmla="*/ 1974503 h 1974503"/>
                            <a:gd name="connsiteX4" fmla="*/ 0 w 1339574"/>
                            <a:gd name="connsiteY4" fmla="*/ 1859098 h 1974503"/>
                            <a:gd name="connsiteX5" fmla="*/ 0 w 1339574"/>
                            <a:gd name="connsiteY5" fmla="*/ 622710 h 1974503"/>
                            <a:gd name="connsiteX0" fmla="*/ -1 w 1560206"/>
                            <a:gd name="connsiteY0" fmla="*/ 437613 h 1974503"/>
                            <a:gd name="connsiteX1" fmla="*/ 1560206 w 1560206"/>
                            <a:gd name="connsiteY1" fmla="*/ 0 h 1974503"/>
                            <a:gd name="connsiteX2" fmla="*/ 1438993 w 1560206"/>
                            <a:gd name="connsiteY2" fmla="*/ 1857656 h 1974503"/>
                            <a:gd name="connsiteX3" fmla="*/ 698528 w 1560206"/>
                            <a:gd name="connsiteY3" fmla="*/ 1974503 h 1974503"/>
                            <a:gd name="connsiteX4" fmla="*/ 220632 w 1560206"/>
                            <a:gd name="connsiteY4" fmla="*/ 1859098 h 1974503"/>
                            <a:gd name="connsiteX5" fmla="*/ -1 w 1560206"/>
                            <a:gd name="connsiteY5" fmla="*/ 437613 h 1974503"/>
                            <a:gd name="connsiteX0" fmla="*/ -1 w 1441425"/>
                            <a:gd name="connsiteY0" fmla="*/ 332711 h 1869601"/>
                            <a:gd name="connsiteX1" fmla="*/ 1402555 w 1441425"/>
                            <a:gd name="connsiteY1" fmla="*/ 0 h 1869601"/>
                            <a:gd name="connsiteX2" fmla="*/ 1438993 w 1441425"/>
                            <a:gd name="connsiteY2" fmla="*/ 1752754 h 1869601"/>
                            <a:gd name="connsiteX3" fmla="*/ 698528 w 1441425"/>
                            <a:gd name="connsiteY3" fmla="*/ 1869601 h 1869601"/>
                            <a:gd name="connsiteX4" fmla="*/ 220632 w 1441425"/>
                            <a:gd name="connsiteY4" fmla="*/ 1754196 h 1869601"/>
                            <a:gd name="connsiteX5" fmla="*/ -1 w 1441425"/>
                            <a:gd name="connsiteY5" fmla="*/ 332711 h 1869601"/>
                            <a:gd name="connsiteX0" fmla="*/ -1 w 1441425"/>
                            <a:gd name="connsiteY0" fmla="*/ 332711 h 1869601"/>
                            <a:gd name="connsiteX1" fmla="*/ 1402555 w 1441425"/>
                            <a:gd name="connsiteY1" fmla="*/ 0 h 1869601"/>
                            <a:gd name="connsiteX2" fmla="*/ 1438993 w 1441425"/>
                            <a:gd name="connsiteY2" fmla="*/ 1752754 h 1869601"/>
                            <a:gd name="connsiteX3" fmla="*/ 698528 w 1441425"/>
                            <a:gd name="connsiteY3" fmla="*/ 1869601 h 1869601"/>
                            <a:gd name="connsiteX4" fmla="*/ 220632 w 1441425"/>
                            <a:gd name="connsiteY4" fmla="*/ 1754196 h 1869601"/>
                            <a:gd name="connsiteX5" fmla="*/ -1 w 1441425"/>
                            <a:gd name="connsiteY5" fmla="*/ 332711 h 1869601"/>
                            <a:gd name="connsiteX0" fmla="*/ -1 w 1616701"/>
                            <a:gd name="connsiteY0" fmla="*/ 332711 h 1869601"/>
                            <a:gd name="connsiteX1" fmla="*/ 1402555 w 1616701"/>
                            <a:gd name="connsiteY1" fmla="*/ 0 h 1869601"/>
                            <a:gd name="connsiteX2" fmla="*/ 1616700 w 1616701"/>
                            <a:gd name="connsiteY2" fmla="*/ 1664682 h 1869601"/>
                            <a:gd name="connsiteX3" fmla="*/ 698528 w 1616701"/>
                            <a:gd name="connsiteY3" fmla="*/ 1869601 h 1869601"/>
                            <a:gd name="connsiteX4" fmla="*/ 220632 w 1616701"/>
                            <a:gd name="connsiteY4" fmla="*/ 1754196 h 1869601"/>
                            <a:gd name="connsiteX5" fmla="*/ -1 w 1616701"/>
                            <a:gd name="connsiteY5" fmla="*/ 332711 h 1869601"/>
                            <a:gd name="connsiteX0" fmla="*/ -1 w 1637000"/>
                            <a:gd name="connsiteY0" fmla="*/ 332711 h 1869601"/>
                            <a:gd name="connsiteX1" fmla="*/ 1402555 w 1637000"/>
                            <a:gd name="connsiteY1" fmla="*/ 0 h 1869601"/>
                            <a:gd name="connsiteX2" fmla="*/ 1616700 w 1637000"/>
                            <a:gd name="connsiteY2" fmla="*/ 1664682 h 1869601"/>
                            <a:gd name="connsiteX3" fmla="*/ 698528 w 1637000"/>
                            <a:gd name="connsiteY3" fmla="*/ 1869601 h 1869601"/>
                            <a:gd name="connsiteX4" fmla="*/ 220632 w 1637000"/>
                            <a:gd name="connsiteY4" fmla="*/ 1754196 h 1869601"/>
                            <a:gd name="connsiteX5" fmla="*/ -1 w 1637000"/>
                            <a:gd name="connsiteY5" fmla="*/ 332711 h 1869601"/>
                            <a:gd name="connsiteX0" fmla="*/ -1 w 1664071"/>
                            <a:gd name="connsiteY0" fmla="*/ 332711 h 1869601"/>
                            <a:gd name="connsiteX1" fmla="*/ 1402555 w 1664071"/>
                            <a:gd name="connsiteY1" fmla="*/ 0 h 1869601"/>
                            <a:gd name="connsiteX2" fmla="*/ 1525602 w 1664071"/>
                            <a:gd name="connsiteY2" fmla="*/ 465486 h 1869601"/>
                            <a:gd name="connsiteX3" fmla="*/ 1616700 w 1664071"/>
                            <a:gd name="connsiteY3" fmla="*/ 1664682 h 1869601"/>
                            <a:gd name="connsiteX4" fmla="*/ 698528 w 1664071"/>
                            <a:gd name="connsiteY4" fmla="*/ 1869601 h 1869601"/>
                            <a:gd name="connsiteX5" fmla="*/ 220632 w 1664071"/>
                            <a:gd name="connsiteY5" fmla="*/ 1754196 h 1869601"/>
                            <a:gd name="connsiteX6" fmla="*/ -1 w 1664071"/>
                            <a:gd name="connsiteY6" fmla="*/ 332711 h 186960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664071" h="1869601">
                              <a:moveTo>
                                <a:pt x="-1" y="332711"/>
                              </a:moveTo>
                              <a:lnTo>
                                <a:pt x="1402555" y="0"/>
                              </a:lnTo>
                              <a:cubicBezTo>
                                <a:pt x="1653069" y="24627"/>
                                <a:pt x="1489911" y="188039"/>
                                <a:pt x="1525602" y="465486"/>
                              </a:cubicBezTo>
                              <a:cubicBezTo>
                                <a:pt x="1561293" y="742933"/>
                                <a:pt x="1750792" y="1433160"/>
                                <a:pt x="1616700" y="1664682"/>
                              </a:cubicBezTo>
                              <a:cubicBezTo>
                                <a:pt x="1271082" y="1667294"/>
                                <a:pt x="2029160" y="1731401"/>
                                <a:pt x="698528" y="1869601"/>
                              </a:cubicBezTo>
                              <a:lnTo>
                                <a:pt x="220632" y="1754196"/>
                              </a:lnTo>
                              <a:lnTo>
                                <a:pt x="-1" y="33271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3BEB5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</p:grpSp>
                  <p:sp>
                    <p:nvSpPr>
                      <p:cNvPr id="14" name="Rounded Rectangle 13"/>
                      <p:cNvSpPr/>
                      <p:nvPr/>
                    </p:nvSpPr>
                    <p:spPr>
                      <a:xfrm rot="3479535">
                        <a:off x="10796950" y="3043214"/>
                        <a:ext cx="790575" cy="312504"/>
                      </a:xfrm>
                      <a:prstGeom prst="roundRect">
                        <a:avLst/>
                      </a:prstGeom>
                      <a:solidFill>
                        <a:srgbClr val="E4EBDB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sp>
                  <p:nvSpPr>
                    <p:cNvPr id="16" name="Oval 15"/>
                    <p:cNvSpPr/>
                    <p:nvPr/>
                  </p:nvSpPr>
                  <p:spPr>
                    <a:xfrm>
                      <a:off x="10115550" y="3714750"/>
                      <a:ext cx="95250" cy="8572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0" name="Rounded Rectangle 19"/>
                  <p:cNvSpPr/>
                  <p:nvPr/>
                </p:nvSpPr>
                <p:spPr>
                  <a:xfrm rot="2064667">
                    <a:off x="8688542" y="905430"/>
                    <a:ext cx="319916" cy="234355"/>
                  </a:xfrm>
                  <a:prstGeom prst="roundRect">
                    <a:avLst/>
                  </a:prstGeom>
                  <a:solidFill>
                    <a:srgbClr val="E4EBD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" name="Rectangle 21"/>
                <p:cNvSpPr/>
                <p:nvPr/>
              </p:nvSpPr>
              <p:spPr>
                <a:xfrm>
                  <a:off x="7967001" y="1483140"/>
                  <a:ext cx="266700" cy="4341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4" name="Rectangle 23"/>
              <p:cNvSpPr/>
              <p:nvPr/>
            </p:nvSpPr>
            <p:spPr>
              <a:xfrm>
                <a:off x="8596726" y="1051755"/>
                <a:ext cx="266700" cy="434144"/>
              </a:xfrm>
              <a:custGeom>
                <a:avLst/>
                <a:gdLst>
                  <a:gd name="connsiteX0" fmla="*/ 0 w 266700"/>
                  <a:gd name="connsiteY0" fmla="*/ 0 h 434144"/>
                  <a:gd name="connsiteX1" fmla="*/ 266700 w 266700"/>
                  <a:gd name="connsiteY1" fmla="*/ 0 h 434144"/>
                  <a:gd name="connsiteX2" fmla="*/ 266700 w 266700"/>
                  <a:gd name="connsiteY2" fmla="*/ 434144 h 434144"/>
                  <a:gd name="connsiteX3" fmla="*/ 0 w 266700"/>
                  <a:gd name="connsiteY3" fmla="*/ 434144 h 434144"/>
                  <a:gd name="connsiteX4" fmla="*/ 0 w 266700"/>
                  <a:gd name="connsiteY4" fmla="*/ 0 h 434144"/>
                  <a:gd name="connsiteX0" fmla="*/ 0 w 266700"/>
                  <a:gd name="connsiteY0" fmla="*/ 0 h 434144"/>
                  <a:gd name="connsiteX1" fmla="*/ 247650 w 266700"/>
                  <a:gd name="connsiteY1" fmla="*/ 123825 h 434144"/>
                  <a:gd name="connsiteX2" fmla="*/ 266700 w 266700"/>
                  <a:gd name="connsiteY2" fmla="*/ 434144 h 434144"/>
                  <a:gd name="connsiteX3" fmla="*/ 0 w 266700"/>
                  <a:gd name="connsiteY3" fmla="*/ 434144 h 434144"/>
                  <a:gd name="connsiteX4" fmla="*/ 0 w 266700"/>
                  <a:gd name="connsiteY4" fmla="*/ 0 h 434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00" h="434144">
                    <a:moveTo>
                      <a:pt x="0" y="0"/>
                    </a:moveTo>
                    <a:lnTo>
                      <a:pt x="247650" y="123825"/>
                    </a:lnTo>
                    <a:lnTo>
                      <a:pt x="266700" y="434144"/>
                    </a:lnTo>
                    <a:lnTo>
                      <a:pt x="0" y="434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6" name="Rounded Rectangle 25"/>
            <p:cNvSpPr/>
            <p:nvPr/>
          </p:nvSpPr>
          <p:spPr>
            <a:xfrm>
              <a:off x="7917904" y="1223963"/>
              <a:ext cx="354972" cy="1047750"/>
            </a:xfrm>
            <a:custGeom>
              <a:avLst/>
              <a:gdLst>
                <a:gd name="connsiteX0" fmla="*/ 0 w 228600"/>
                <a:gd name="connsiteY0" fmla="*/ 38101 h 962025"/>
                <a:gd name="connsiteX1" fmla="*/ 38101 w 228600"/>
                <a:gd name="connsiteY1" fmla="*/ 0 h 962025"/>
                <a:gd name="connsiteX2" fmla="*/ 190499 w 228600"/>
                <a:gd name="connsiteY2" fmla="*/ 0 h 962025"/>
                <a:gd name="connsiteX3" fmla="*/ 228600 w 228600"/>
                <a:gd name="connsiteY3" fmla="*/ 38101 h 962025"/>
                <a:gd name="connsiteX4" fmla="*/ 228600 w 228600"/>
                <a:gd name="connsiteY4" fmla="*/ 923924 h 962025"/>
                <a:gd name="connsiteX5" fmla="*/ 190499 w 228600"/>
                <a:gd name="connsiteY5" fmla="*/ 962025 h 962025"/>
                <a:gd name="connsiteX6" fmla="*/ 38101 w 228600"/>
                <a:gd name="connsiteY6" fmla="*/ 962025 h 962025"/>
                <a:gd name="connsiteX7" fmla="*/ 0 w 228600"/>
                <a:gd name="connsiteY7" fmla="*/ 923924 h 962025"/>
                <a:gd name="connsiteX8" fmla="*/ 0 w 228600"/>
                <a:gd name="connsiteY8" fmla="*/ 38101 h 962025"/>
                <a:gd name="connsiteX0" fmla="*/ 0 w 280987"/>
                <a:gd name="connsiteY0" fmla="*/ 38101 h 962025"/>
                <a:gd name="connsiteX1" fmla="*/ 38101 w 280987"/>
                <a:gd name="connsiteY1" fmla="*/ 0 h 962025"/>
                <a:gd name="connsiteX2" fmla="*/ 190499 w 280987"/>
                <a:gd name="connsiteY2" fmla="*/ 0 h 962025"/>
                <a:gd name="connsiteX3" fmla="*/ 280987 w 280987"/>
                <a:gd name="connsiteY3" fmla="*/ 38101 h 962025"/>
                <a:gd name="connsiteX4" fmla="*/ 228600 w 280987"/>
                <a:gd name="connsiteY4" fmla="*/ 923924 h 962025"/>
                <a:gd name="connsiteX5" fmla="*/ 190499 w 280987"/>
                <a:gd name="connsiteY5" fmla="*/ 962025 h 962025"/>
                <a:gd name="connsiteX6" fmla="*/ 38101 w 280987"/>
                <a:gd name="connsiteY6" fmla="*/ 962025 h 962025"/>
                <a:gd name="connsiteX7" fmla="*/ 0 w 280987"/>
                <a:gd name="connsiteY7" fmla="*/ 923924 h 962025"/>
                <a:gd name="connsiteX8" fmla="*/ 0 w 280987"/>
                <a:gd name="connsiteY8" fmla="*/ 38101 h 962025"/>
                <a:gd name="connsiteX0" fmla="*/ 0 w 300037"/>
                <a:gd name="connsiteY0" fmla="*/ 61914 h 962025"/>
                <a:gd name="connsiteX1" fmla="*/ 57151 w 300037"/>
                <a:gd name="connsiteY1" fmla="*/ 0 h 962025"/>
                <a:gd name="connsiteX2" fmla="*/ 209549 w 300037"/>
                <a:gd name="connsiteY2" fmla="*/ 0 h 962025"/>
                <a:gd name="connsiteX3" fmla="*/ 300037 w 300037"/>
                <a:gd name="connsiteY3" fmla="*/ 38101 h 962025"/>
                <a:gd name="connsiteX4" fmla="*/ 247650 w 300037"/>
                <a:gd name="connsiteY4" fmla="*/ 923924 h 962025"/>
                <a:gd name="connsiteX5" fmla="*/ 209549 w 300037"/>
                <a:gd name="connsiteY5" fmla="*/ 962025 h 962025"/>
                <a:gd name="connsiteX6" fmla="*/ 57151 w 300037"/>
                <a:gd name="connsiteY6" fmla="*/ 962025 h 962025"/>
                <a:gd name="connsiteX7" fmla="*/ 19050 w 300037"/>
                <a:gd name="connsiteY7" fmla="*/ 923924 h 962025"/>
                <a:gd name="connsiteX8" fmla="*/ 0 w 300037"/>
                <a:gd name="connsiteY8" fmla="*/ 61914 h 962025"/>
                <a:gd name="connsiteX0" fmla="*/ 0 w 300037"/>
                <a:gd name="connsiteY0" fmla="*/ 109539 h 1009650"/>
                <a:gd name="connsiteX1" fmla="*/ 123826 w 300037"/>
                <a:gd name="connsiteY1" fmla="*/ 0 h 1009650"/>
                <a:gd name="connsiteX2" fmla="*/ 209549 w 300037"/>
                <a:gd name="connsiteY2" fmla="*/ 47625 h 1009650"/>
                <a:gd name="connsiteX3" fmla="*/ 300037 w 300037"/>
                <a:gd name="connsiteY3" fmla="*/ 85726 h 1009650"/>
                <a:gd name="connsiteX4" fmla="*/ 247650 w 300037"/>
                <a:gd name="connsiteY4" fmla="*/ 971549 h 1009650"/>
                <a:gd name="connsiteX5" fmla="*/ 209549 w 300037"/>
                <a:gd name="connsiteY5" fmla="*/ 1009650 h 1009650"/>
                <a:gd name="connsiteX6" fmla="*/ 57151 w 300037"/>
                <a:gd name="connsiteY6" fmla="*/ 1009650 h 1009650"/>
                <a:gd name="connsiteX7" fmla="*/ 19050 w 300037"/>
                <a:gd name="connsiteY7" fmla="*/ 971549 h 1009650"/>
                <a:gd name="connsiteX8" fmla="*/ 0 w 300037"/>
                <a:gd name="connsiteY8" fmla="*/ 109539 h 1009650"/>
                <a:gd name="connsiteX0" fmla="*/ 0 w 300037"/>
                <a:gd name="connsiteY0" fmla="*/ 109539 h 1009650"/>
                <a:gd name="connsiteX1" fmla="*/ 123826 w 300037"/>
                <a:gd name="connsiteY1" fmla="*/ 0 h 1009650"/>
                <a:gd name="connsiteX2" fmla="*/ 252411 w 300037"/>
                <a:gd name="connsiteY2" fmla="*/ 19050 h 1009650"/>
                <a:gd name="connsiteX3" fmla="*/ 300037 w 300037"/>
                <a:gd name="connsiteY3" fmla="*/ 85726 h 1009650"/>
                <a:gd name="connsiteX4" fmla="*/ 247650 w 300037"/>
                <a:gd name="connsiteY4" fmla="*/ 971549 h 1009650"/>
                <a:gd name="connsiteX5" fmla="*/ 209549 w 300037"/>
                <a:gd name="connsiteY5" fmla="*/ 1009650 h 1009650"/>
                <a:gd name="connsiteX6" fmla="*/ 57151 w 300037"/>
                <a:gd name="connsiteY6" fmla="*/ 1009650 h 1009650"/>
                <a:gd name="connsiteX7" fmla="*/ 19050 w 300037"/>
                <a:gd name="connsiteY7" fmla="*/ 971549 h 1009650"/>
                <a:gd name="connsiteX8" fmla="*/ 0 w 300037"/>
                <a:gd name="connsiteY8" fmla="*/ 109539 h 1009650"/>
                <a:gd name="connsiteX0" fmla="*/ 0 w 300037"/>
                <a:gd name="connsiteY0" fmla="*/ 104776 h 1004887"/>
                <a:gd name="connsiteX1" fmla="*/ 123826 w 300037"/>
                <a:gd name="connsiteY1" fmla="*/ 0 h 1004887"/>
                <a:gd name="connsiteX2" fmla="*/ 252411 w 300037"/>
                <a:gd name="connsiteY2" fmla="*/ 14287 h 1004887"/>
                <a:gd name="connsiteX3" fmla="*/ 300037 w 300037"/>
                <a:gd name="connsiteY3" fmla="*/ 80963 h 1004887"/>
                <a:gd name="connsiteX4" fmla="*/ 247650 w 300037"/>
                <a:gd name="connsiteY4" fmla="*/ 966786 h 1004887"/>
                <a:gd name="connsiteX5" fmla="*/ 209549 w 300037"/>
                <a:gd name="connsiteY5" fmla="*/ 1004887 h 1004887"/>
                <a:gd name="connsiteX6" fmla="*/ 57151 w 300037"/>
                <a:gd name="connsiteY6" fmla="*/ 1004887 h 1004887"/>
                <a:gd name="connsiteX7" fmla="*/ 19050 w 300037"/>
                <a:gd name="connsiteY7" fmla="*/ 966786 h 1004887"/>
                <a:gd name="connsiteX8" fmla="*/ 0 w 300037"/>
                <a:gd name="connsiteY8" fmla="*/ 104776 h 1004887"/>
                <a:gd name="connsiteX0" fmla="*/ 0 w 300037"/>
                <a:gd name="connsiteY0" fmla="*/ 104776 h 1004887"/>
                <a:gd name="connsiteX1" fmla="*/ 123826 w 300037"/>
                <a:gd name="connsiteY1" fmla="*/ 0 h 1004887"/>
                <a:gd name="connsiteX2" fmla="*/ 252411 w 300037"/>
                <a:gd name="connsiteY2" fmla="*/ 14287 h 1004887"/>
                <a:gd name="connsiteX3" fmla="*/ 300037 w 300037"/>
                <a:gd name="connsiteY3" fmla="*/ 80963 h 1004887"/>
                <a:gd name="connsiteX4" fmla="*/ 247650 w 300037"/>
                <a:gd name="connsiteY4" fmla="*/ 966786 h 1004887"/>
                <a:gd name="connsiteX5" fmla="*/ 209549 w 300037"/>
                <a:gd name="connsiteY5" fmla="*/ 1004887 h 1004887"/>
                <a:gd name="connsiteX6" fmla="*/ 57151 w 300037"/>
                <a:gd name="connsiteY6" fmla="*/ 1004887 h 1004887"/>
                <a:gd name="connsiteX7" fmla="*/ 19050 w 300037"/>
                <a:gd name="connsiteY7" fmla="*/ 966786 h 1004887"/>
                <a:gd name="connsiteX8" fmla="*/ 0 w 300037"/>
                <a:gd name="connsiteY8" fmla="*/ 104776 h 1004887"/>
                <a:gd name="connsiteX0" fmla="*/ 0 w 300037"/>
                <a:gd name="connsiteY0" fmla="*/ 104776 h 1033519"/>
                <a:gd name="connsiteX1" fmla="*/ 123826 w 300037"/>
                <a:gd name="connsiteY1" fmla="*/ 0 h 1033519"/>
                <a:gd name="connsiteX2" fmla="*/ 252411 w 300037"/>
                <a:gd name="connsiteY2" fmla="*/ 14287 h 1033519"/>
                <a:gd name="connsiteX3" fmla="*/ 300037 w 300037"/>
                <a:gd name="connsiteY3" fmla="*/ 80963 h 1033519"/>
                <a:gd name="connsiteX4" fmla="*/ 247650 w 300037"/>
                <a:gd name="connsiteY4" fmla="*/ 966786 h 1033519"/>
                <a:gd name="connsiteX5" fmla="*/ 209549 w 300037"/>
                <a:gd name="connsiteY5" fmla="*/ 1004887 h 1033519"/>
                <a:gd name="connsiteX6" fmla="*/ 128588 w 300037"/>
                <a:gd name="connsiteY6" fmla="*/ 1033462 h 1033519"/>
                <a:gd name="connsiteX7" fmla="*/ 57151 w 300037"/>
                <a:gd name="connsiteY7" fmla="*/ 1004887 h 1033519"/>
                <a:gd name="connsiteX8" fmla="*/ 19050 w 300037"/>
                <a:gd name="connsiteY8" fmla="*/ 966786 h 1033519"/>
                <a:gd name="connsiteX9" fmla="*/ 0 w 300037"/>
                <a:gd name="connsiteY9" fmla="*/ 104776 h 1033519"/>
                <a:gd name="connsiteX0" fmla="*/ 0 w 300037"/>
                <a:gd name="connsiteY0" fmla="*/ 104776 h 1033529"/>
                <a:gd name="connsiteX1" fmla="*/ 123826 w 300037"/>
                <a:gd name="connsiteY1" fmla="*/ 0 h 1033529"/>
                <a:gd name="connsiteX2" fmla="*/ 252411 w 300037"/>
                <a:gd name="connsiteY2" fmla="*/ 14287 h 1033529"/>
                <a:gd name="connsiteX3" fmla="*/ 300037 w 300037"/>
                <a:gd name="connsiteY3" fmla="*/ 80963 h 1033529"/>
                <a:gd name="connsiteX4" fmla="*/ 247650 w 300037"/>
                <a:gd name="connsiteY4" fmla="*/ 966786 h 1033529"/>
                <a:gd name="connsiteX5" fmla="*/ 219074 w 300037"/>
                <a:gd name="connsiteY5" fmla="*/ 1009649 h 1033529"/>
                <a:gd name="connsiteX6" fmla="*/ 128588 w 300037"/>
                <a:gd name="connsiteY6" fmla="*/ 1033462 h 1033529"/>
                <a:gd name="connsiteX7" fmla="*/ 57151 w 300037"/>
                <a:gd name="connsiteY7" fmla="*/ 1004887 h 1033529"/>
                <a:gd name="connsiteX8" fmla="*/ 19050 w 300037"/>
                <a:gd name="connsiteY8" fmla="*/ 966786 h 1033529"/>
                <a:gd name="connsiteX9" fmla="*/ 0 w 300037"/>
                <a:gd name="connsiteY9" fmla="*/ 104776 h 1033529"/>
                <a:gd name="connsiteX0" fmla="*/ 0 w 300037"/>
                <a:gd name="connsiteY0" fmla="*/ 104776 h 1033529"/>
                <a:gd name="connsiteX1" fmla="*/ 123826 w 300037"/>
                <a:gd name="connsiteY1" fmla="*/ 0 h 1033529"/>
                <a:gd name="connsiteX2" fmla="*/ 252411 w 300037"/>
                <a:gd name="connsiteY2" fmla="*/ 14287 h 1033529"/>
                <a:gd name="connsiteX3" fmla="*/ 300037 w 300037"/>
                <a:gd name="connsiteY3" fmla="*/ 80963 h 1033529"/>
                <a:gd name="connsiteX4" fmla="*/ 247650 w 300037"/>
                <a:gd name="connsiteY4" fmla="*/ 966786 h 1033529"/>
                <a:gd name="connsiteX5" fmla="*/ 219074 w 300037"/>
                <a:gd name="connsiteY5" fmla="*/ 1009649 h 1033529"/>
                <a:gd name="connsiteX6" fmla="*/ 128588 w 300037"/>
                <a:gd name="connsiteY6" fmla="*/ 1033462 h 1033529"/>
                <a:gd name="connsiteX7" fmla="*/ 47626 w 300037"/>
                <a:gd name="connsiteY7" fmla="*/ 1014412 h 1033529"/>
                <a:gd name="connsiteX8" fmla="*/ 19050 w 300037"/>
                <a:gd name="connsiteY8" fmla="*/ 966786 h 1033529"/>
                <a:gd name="connsiteX9" fmla="*/ 0 w 300037"/>
                <a:gd name="connsiteY9" fmla="*/ 104776 h 1033529"/>
                <a:gd name="connsiteX0" fmla="*/ 0 w 300037"/>
                <a:gd name="connsiteY0" fmla="*/ 104776 h 1033529"/>
                <a:gd name="connsiteX1" fmla="*/ 123826 w 300037"/>
                <a:gd name="connsiteY1" fmla="*/ 0 h 1033529"/>
                <a:gd name="connsiteX2" fmla="*/ 252411 w 300037"/>
                <a:gd name="connsiteY2" fmla="*/ 14287 h 1033529"/>
                <a:gd name="connsiteX3" fmla="*/ 300037 w 300037"/>
                <a:gd name="connsiteY3" fmla="*/ 80963 h 1033529"/>
                <a:gd name="connsiteX4" fmla="*/ 247650 w 300037"/>
                <a:gd name="connsiteY4" fmla="*/ 966786 h 1033529"/>
                <a:gd name="connsiteX5" fmla="*/ 219074 w 300037"/>
                <a:gd name="connsiteY5" fmla="*/ 1009649 h 1033529"/>
                <a:gd name="connsiteX6" fmla="*/ 128588 w 300037"/>
                <a:gd name="connsiteY6" fmla="*/ 1033462 h 1033529"/>
                <a:gd name="connsiteX7" fmla="*/ 47626 w 300037"/>
                <a:gd name="connsiteY7" fmla="*/ 1014412 h 1033529"/>
                <a:gd name="connsiteX8" fmla="*/ 9525 w 300037"/>
                <a:gd name="connsiteY8" fmla="*/ 966786 h 1033529"/>
                <a:gd name="connsiteX9" fmla="*/ 0 w 300037"/>
                <a:gd name="connsiteY9" fmla="*/ 104776 h 1033529"/>
                <a:gd name="connsiteX0" fmla="*/ 0 w 300037"/>
                <a:gd name="connsiteY0" fmla="*/ 104776 h 1033529"/>
                <a:gd name="connsiteX1" fmla="*/ 123826 w 300037"/>
                <a:gd name="connsiteY1" fmla="*/ 0 h 1033529"/>
                <a:gd name="connsiteX2" fmla="*/ 252411 w 300037"/>
                <a:gd name="connsiteY2" fmla="*/ 14287 h 1033529"/>
                <a:gd name="connsiteX3" fmla="*/ 300037 w 300037"/>
                <a:gd name="connsiteY3" fmla="*/ 80963 h 1033529"/>
                <a:gd name="connsiteX4" fmla="*/ 247650 w 300037"/>
                <a:gd name="connsiteY4" fmla="*/ 966786 h 1033529"/>
                <a:gd name="connsiteX5" fmla="*/ 219074 w 300037"/>
                <a:gd name="connsiteY5" fmla="*/ 1009649 h 1033529"/>
                <a:gd name="connsiteX6" fmla="*/ 128588 w 300037"/>
                <a:gd name="connsiteY6" fmla="*/ 1033462 h 1033529"/>
                <a:gd name="connsiteX7" fmla="*/ 47626 w 300037"/>
                <a:gd name="connsiteY7" fmla="*/ 1014412 h 1033529"/>
                <a:gd name="connsiteX8" fmla="*/ 9525 w 300037"/>
                <a:gd name="connsiteY8" fmla="*/ 966786 h 1033529"/>
                <a:gd name="connsiteX9" fmla="*/ 0 w 300037"/>
                <a:gd name="connsiteY9" fmla="*/ 104776 h 1033529"/>
                <a:gd name="connsiteX0" fmla="*/ 0 w 300037"/>
                <a:gd name="connsiteY0" fmla="*/ 104776 h 1033529"/>
                <a:gd name="connsiteX1" fmla="*/ 123826 w 300037"/>
                <a:gd name="connsiteY1" fmla="*/ 0 h 1033529"/>
                <a:gd name="connsiteX2" fmla="*/ 252411 w 300037"/>
                <a:gd name="connsiteY2" fmla="*/ 14287 h 1033529"/>
                <a:gd name="connsiteX3" fmla="*/ 300037 w 300037"/>
                <a:gd name="connsiteY3" fmla="*/ 80963 h 1033529"/>
                <a:gd name="connsiteX4" fmla="*/ 247650 w 300037"/>
                <a:gd name="connsiteY4" fmla="*/ 966786 h 1033529"/>
                <a:gd name="connsiteX5" fmla="*/ 219074 w 300037"/>
                <a:gd name="connsiteY5" fmla="*/ 1009649 h 1033529"/>
                <a:gd name="connsiteX6" fmla="*/ 128588 w 300037"/>
                <a:gd name="connsiteY6" fmla="*/ 1033462 h 1033529"/>
                <a:gd name="connsiteX7" fmla="*/ 47626 w 300037"/>
                <a:gd name="connsiteY7" fmla="*/ 1014412 h 1033529"/>
                <a:gd name="connsiteX8" fmla="*/ 17576 w 300037"/>
                <a:gd name="connsiteY8" fmla="*/ 947995 h 1033529"/>
                <a:gd name="connsiteX9" fmla="*/ 0 w 300037"/>
                <a:gd name="connsiteY9" fmla="*/ 104776 h 103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037" h="1033529">
                  <a:moveTo>
                    <a:pt x="0" y="104776"/>
                  </a:moveTo>
                  <a:cubicBezTo>
                    <a:pt x="0" y="83733"/>
                    <a:pt x="102783" y="0"/>
                    <a:pt x="123826" y="0"/>
                  </a:cubicBezTo>
                  <a:lnTo>
                    <a:pt x="252411" y="14287"/>
                  </a:lnTo>
                  <a:cubicBezTo>
                    <a:pt x="273454" y="14287"/>
                    <a:pt x="300037" y="59920"/>
                    <a:pt x="300037" y="80963"/>
                  </a:cubicBezTo>
                  <a:cubicBezTo>
                    <a:pt x="300037" y="376237"/>
                    <a:pt x="247650" y="671512"/>
                    <a:pt x="247650" y="966786"/>
                  </a:cubicBezTo>
                  <a:cubicBezTo>
                    <a:pt x="235574" y="978433"/>
                    <a:pt x="240117" y="1009649"/>
                    <a:pt x="219074" y="1009649"/>
                  </a:cubicBezTo>
                  <a:cubicBezTo>
                    <a:pt x="190499" y="1008062"/>
                    <a:pt x="157163" y="1035049"/>
                    <a:pt x="128588" y="1033462"/>
                  </a:cubicBezTo>
                  <a:lnTo>
                    <a:pt x="47626" y="1014412"/>
                  </a:lnTo>
                  <a:cubicBezTo>
                    <a:pt x="26583" y="1014412"/>
                    <a:pt x="17576" y="969038"/>
                    <a:pt x="17576" y="947995"/>
                  </a:cubicBezTo>
                  <a:lnTo>
                    <a:pt x="0" y="104776"/>
                  </a:lnTo>
                  <a:close/>
                </a:path>
              </a:pathLst>
            </a:custGeom>
            <a:solidFill>
              <a:srgbClr val="93BE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7917904" y="2319338"/>
              <a:ext cx="306174" cy="290512"/>
            </a:xfrm>
            <a:prstGeom prst="ellipse">
              <a:avLst/>
            </a:prstGeom>
            <a:solidFill>
              <a:srgbClr val="93BE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7397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729</Words>
  <Application>Microsoft Office PowerPoint</Application>
  <PresentationFormat>Widescreen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What is E-Learning?</vt:lpstr>
      <vt:lpstr>PowerPoint Presentation</vt:lpstr>
      <vt:lpstr>CHECK YOUR ANSWERS</vt:lpstr>
      <vt:lpstr>Is there a difference between Hybrid and Blended Learning?  </vt:lpstr>
      <vt:lpstr>Blended Learning vs Hybrid Learning:  What is the difference?  </vt:lpstr>
      <vt:lpstr>Blended Learning vs Hybrid Learning:  What is the difference?  </vt:lpstr>
      <vt:lpstr>PowerPoint Presentation</vt:lpstr>
      <vt:lpstr>Benefits of Each Learning Model    adapted from Edly</vt:lpstr>
      <vt:lpstr>Challenges of Each Learning Model    adapted from Edly</vt:lpstr>
      <vt:lpstr>PowerPoint Presentation</vt:lpstr>
    </vt:vector>
  </TitlesOfParts>
  <Company>GCMC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Defintion of Terms</dc:title>
  <dc:creator>Garza, Peggy A Ms CIV</dc:creator>
  <cp:lastModifiedBy>Garza, Peggy A Ms CIV</cp:lastModifiedBy>
  <cp:revision>54</cp:revision>
  <cp:lastPrinted>2021-09-29T17:20:31Z</cp:lastPrinted>
  <dcterms:created xsi:type="dcterms:W3CDTF">2021-09-26T16:22:27Z</dcterms:created>
  <dcterms:modified xsi:type="dcterms:W3CDTF">2021-10-01T08:45:09Z</dcterms:modified>
</cp:coreProperties>
</file>