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6" r:id="rId2"/>
    <p:sldId id="315" r:id="rId3"/>
    <p:sldId id="314" r:id="rId4"/>
    <p:sldId id="316" r:id="rId5"/>
    <p:sldId id="325" r:id="rId6"/>
    <p:sldId id="317" r:id="rId7"/>
    <p:sldId id="329" r:id="rId8"/>
    <p:sldId id="318" r:id="rId9"/>
    <p:sldId id="330" r:id="rId10"/>
    <p:sldId id="331" r:id="rId11"/>
    <p:sldId id="332" r:id="rId12"/>
    <p:sldId id="333" r:id="rId13"/>
    <p:sldId id="334" r:id="rId14"/>
    <p:sldId id="323" r:id="rId15"/>
    <p:sldId id="335" r:id="rId16"/>
    <p:sldId id="342" r:id="rId17"/>
    <p:sldId id="338" r:id="rId18"/>
    <p:sldId id="339" r:id="rId19"/>
    <p:sldId id="340" r:id="rId20"/>
    <p:sldId id="321" r:id="rId21"/>
    <p:sldId id="322" r:id="rId22"/>
    <p:sldId id="341" r:id="rId23"/>
  </p:sldIdLst>
  <p:sldSz cx="9144000" cy="5143500" type="screen16x9"/>
  <p:notesSz cx="6858000" cy="9144000"/>
  <p:defaultTextStyle>
    <a:defPPr>
      <a:defRPr lang="en-US"/>
    </a:defPPr>
    <a:lvl1pPr marL="0" algn="l" defTabSz="806318" rtl="0" eaLnBrk="1" latinLnBrk="0" hangingPunct="1">
      <a:defRPr sz="1600" kern="1200">
        <a:solidFill>
          <a:schemeClr val="tx1"/>
        </a:solidFill>
        <a:latin typeface="+mn-lt"/>
        <a:ea typeface="+mn-ea"/>
        <a:cs typeface="+mn-cs"/>
      </a:defRPr>
    </a:lvl1pPr>
    <a:lvl2pPr marL="403159" algn="l" defTabSz="806318" rtl="0" eaLnBrk="1" latinLnBrk="0" hangingPunct="1">
      <a:defRPr sz="1600" kern="1200">
        <a:solidFill>
          <a:schemeClr val="tx1"/>
        </a:solidFill>
        <a:latin typeface="+mn-lt"/>
        <a:ea typeface="+mn-ea"/>
        <a:cs typeface="+mn-cs"/>
      </a:defRPr>
    </a:lvl2pPr>
    <a:lvl3pPr marL="806318" algn="l" defTabSz="806318" rtl="0" eaLnBrk="1" latinLnBrk="0" hangingPunct="1">
      <a:defRPr sz="1600" kern="1200">
        <a:solidFill>
          <a:schemeClr val="tx1"/>
        </a:solidFill>
        <a:latin typeface="+mn-lt"/>
        <a:ea typeface="+mn-ea"/>
        <a:cs typeface="+mn-cs"/>
      </a:defRPr>
    </a:lvl3pPr>
    <a:lvl4pPr marL="1209477" algn="l" defTabSz="806318" rtl="0" eaLnBrk="1" latinLnBrk="0" hangingPunct="1">
      <a:defRPr sz="1600" kern="1200">
        <a:solidFill>
          <a:schemeClr val="tx1"/>
        </a:solidFill>
        <a:latin typeface="+mn-lt"/>
        <a:ea typeface="+mn-ea"/>
        <a:cs typeface="+mn-cs"/>
      </a:defRPr>
    </a:lvl4pPr>
    <a:lvl5pPr marL="1612636" algn="l" defTabSz="806318" rtl="0" eaLnBrk="1" latinLnBrk="0" hangingPunct="1">
      <a:defRPr sz="1600" kern="1200">
        <a:solidFill>
          <a:schemeClr val="tx1"/>
        </a:solidFill>
        <a:latin typeface="+mn-lt"/>
        <a:ea typeface="+mn-ea"/>
        <a:cs typeface="+mn-cs"/>
      </a:defRPr>
    </a:lvl5pPr>
    <a:lvl6pPr marL="2015795" algn="l" defTabSz="806318" rtl="0" eaLnBrk="1" latinLnBrk="0" hangingPunct="1">
      <a:defRPr sz="1600" kern="1200">
        <a:solidFill>
          <a:schemeClr val="tx1"/>
        </a:solidFill>
        <a:latin typeface="+mn-lt"/>
        <a:ea typeface="+mn-ea"/>
        <a:cs typeface="+mn-cs"/>
      </a:defRPr>
    </a:lvl6pPr>
    <a:lvl7pPr marL="2418954" algn="l" defTabSz="806318" rtl="0" eaLnBrk="1" latinLnBrk="0" hangingPunct="1">
      <a:defRPr sz="1600" kern="1200">
        <a:solidFill>
          <a:schemeClr val="tx1"/>
        </a:solidFill>
        <a:latin typeface="+mn-lt"/>
        <a:ea typeface="+mn-ea"/>
        <a:cs typeface="+mn-cs"/>
      </a:defRPr>
    </a:lvl7pPr>
    <a:lvl8pPr marL="2822113" algn="l" defTabSz="806318" rtl="0" eaLnBrk="1" latinLnBrk="0" hangingPunct="1">
      <a:defRPr sz="1600" kern="1200">
        <a:solidFill>
          <a:schemeClr val="tx1"/>
        </a:solidFill>
        <a:latin typeface="+mn-lt"/>
        <a:ea typeface="+mn-ea"/>
        <a:cs typeface="+mn-cs"/>
      </a:defRPr>
    </a:lvl8pPr>
    <a:lvl9pPr marL="3225272" algn="l" defTabSz="806318"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83" autoAdjust="0"/>
    <p:restoredTop sz="78481" autoAdjust="0"/>
  </p:normalViewPr>
  <p:slideViewPr>
    <p:cSldViewPr>
      <p:cViewPr varScale="1">
        <p:scale>
          <a:sx n="58" d="100"/>
          <a:sy n="58" d="100"/>
        </p:scale>
        <p:origin x="78" y="3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Sheet1!$A$1</c:f>
              <c:strCache>
                <c:ptCount val="1"/>
                <c:pt idx="0">
                  <c:v>Online Graduation Rate</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Asynchronous</c:v>
                </c:pt>
                <c:pt idx="1">
                  <c:v>Hybrid</c:v>
                </c:pt>
              </c:strCache>
            </c:strRef>
          </c:cat>
          <c:val>
            <c:numRef>
              <c:f>Sheet1!$B$2:$B$3</c:f>
              <c:numCache>
                <c:formatCode>0%</c:formatCode>
                <c:ptCount val="2"/>
                <c:pt idx="0">
                  <c:v>0.81</c:v>
                </c:pt>
                <c:pt idx="1">
                  <c:v>0.84</c:v>
                </c:pt>
              </c:numCache>
            </c:numRef>
          </c:val>
          <c:extLst>
            <c:ext xmlns:c16="http://schemas.microsoft.com/office/drawing/2014/chart" uri="{C3380CC4-5D6E-409C-BE32-E72D297353CC}">
              <c16:uniqueId val="{00000000-1C52-4E4C-969C-01835D7BF00B}"/>
            </c:ext>
          </c:extLst>
        </c:ser>
        <c:dLbls>
          <c:showLegendKey val="0"/>
          <c:showVal val="0"/>
          <c:showCatName val="0"/>
          <c:showSerName val="0"/>
          <c:showPercent val="0"/>
          <c:showBubbleSize val="0"/>
        </c:dLbls>
        <c:gapWidth val="219"/>
        <c:overlap val="-27"/>
        <c:axId val="316454015"/>
        <c:axId val="318445247"/>
      </c:barChart>
      <c:catAx>
        <c:axId val="31645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FF0000"/>
                </a:solidFill>
                <a:latin typeface="+mn-lt"/>
                <a:ea typeface="+mn-ea"/>
                <a:cs typeface="+mn-cs"/>
              </a:defRPr>
            </a:pPr>
            <a:endParaRPr lang="en-US"/>
          </a:p>
        </c:txPr>
        <c:crossAx val="318445247"/>
        <c:crosses val="autoZero"/>
        <c:auto val="1"/>
        <c:lblAlgn val="ctr"/>
        <c:lblOffset val="100"/>
        <c:noMultiLvlLbl val="0"/>
      </c:catAx>
      <c:valAx>
        <c:axId val="318445247"/>
        <c:scaling>
          <c:orientation val="minMax"/>
          <c:max val="1"/>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FF0000"/>
                </a:solidFill>
                <a:latin typeface="+mn-lt"/>
                <a:ea typeface="+mn-ea"/>
                <a:cs typeface="+mn-cs"/>
              </a:defRPr>
            </a:pPr>
            <a:endParaRPr lang="en-US"/>
          </a:p>
        </c:txPr>
        <c:crossAx val="316454015"/>
        <c:crosses val="autoZero"/>
        <c:crossBetween val="between"/>
        <c:majorUnit val="5.000000000000001E-2"/>
        <c:minorUnit val="1.0000000000000002E-2"/>
      </c:valAx>
      <c:spPr>
        <a:noFill/>
        <a:ln>
          <a:noFill/>
        </a:ln>
        <a:effectLst/>
      </c:spPr>
    </c:plotArea>
    <c:plotVisOnly val="1"/>
    <c:dispBlanksAs val="gap"/>
    <c:showDLblsOverMax val="0"/>
  </c:chart>
  <c:spPr>
    <a:solidFill>
      <a:schemeClr val="bg1"/>
    </a:solidFill>
    <a:ln>
      <a:noFill/>
    </a:ln>
    <a:effectLst>
      <a:outerShdw blurRad="50800" dist="50800" dir="5400000" sx="1000" sy="1000" algn="ctr" rotWithShape="0">
        <a:srgbClr val="000000">
          <a:alpha val="43137"/>
        </a:srgbClr>
      </a:outerShdw>
    </a:effectLst>
  </c:spPr>
  <c:txPr>
    <a:bodyPr/>
    <a:lstStyle/>
    <a:p>
      <a:pPr>
        <a:defRPr>
          <a:solidFill>
            <a:srgbClr val="00B0F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FC0A1-34C5-495C-BFF7-B453BDBD2C2C}" type="datetimeFigureOut">
              <a:rPr lang="en-US" smtClean="0"/>
              <a:pPr/>
              <a:t>10/5/2021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FD0F2C-156B-4C92-B2DB-3D28E39F5D48}" type="slidenum">
              <a:rPr lang="en-US" smtClean="0"/>
              <a:pPr/>
              <a:t>‹#›</a:t>
            </a:fld>
            <a:endParaRPr lang="en-US"/>
          </a:p>
        </p:txBody>
      </p:sp>
    </p:spTree>
    <p:extLst>
      <p:ext uri="{BB962C8B-B14F-4D97-AF65-F5344CB8AC3E}">
        <p14:creationId xmlns:p14="http://schemas.microsoft.com/office/powerpoint/2010/main" val="928877077"/>
      </p:ext>
    </p:extLst>
  </p:cSld>
  <p:clrMap bg1="lt1" tx1="dk1" bg2="lt2" tx2="dk2" accent1="accent1" accent2="accent2" accent3="accent3" accent4="accent4" accent5="accent5" accent6="accent6" hlink="hlink" folHlink="folHlink"/>
  <p:notesStyle>
    <a:lvl1pPr marL="0" algn="l" defTabSz="806318" rtl="0" eaLnBrk="1" latinLnBrk="0" hangingPunct="1">
      <a:defRPr sz="1100" kern="1200">
        <a:solidFill>
          <a:schemeClr val="tx1"/>
        </a:solidFill>
        <a:latin typeface="+mn-lt"/>
        <a:ea typeface="+mn-ea"/>
        <a:cs typeface="+mn-cs"/>
      </a:defRPr>
    </a:lvl1pPr>
    <a:lvl2pPr marL="403159" algn="l" defTabSz="806318" rtl="0" eaLnBrk="1" latinLnBrk="0" hangingPunct="1">
      <a:defRPr sz="1100" kern="1200">
        <a:solidFill>
          <a:schemeClr val="tx1"/>
        </a:solidFill>
        <a:latin typeface="+mn-lt"/>
        <a:ea typeface="+mn-ea"/>
        <a:cs typeface="+mn-cs"/>
      </a:defRPr>
    </a:lvl2pPr>
    <a:lvl3pPr marL="806318" algn="l" defTabSz="806318" rtl="0" eaLnBrk="1" latinLnBrk="0" hangingPunct="1">
      <a:defRPr sz="1100" kern="1200">
        <a:solidFill>
          <a:schemeClr val="tx1"/>
        </a:solidFill>
        <a:latin typeface="+mn-lt"/>
        <a:ea typeface="+mn-ea"/>
        <a:cs typeface="+mn-cs"/>
      </a:defRPr>
    </a:lvl3pPr>
    <a:lvl4pPr marL="1209477" algn="l" defTabSz="806318" rtl="0" eaLnBrk="1" latinLnBrk="0" hangingPunct="1">
      <a:defRPr sz="1100" kern="1200">
        <a:solidFill>
          <a:schemeClr val="tx1"/>
        </a:solidFill>
        <a:latin typeface="+mn-lt"/>
        <a:ea typeface="+mn-ea"/>
        <a:cs typeface="+mn-cs"/>
      </a:defRPr>
    </a:lvl4pPr>
    <a:lvl5pPr marL="1612636" algn="l" defTabSz="806318" rtl="0" eaLnBrk="1" latinLnBrk="0" hangingPunct="1">
      <a:defRPr sz="1100" kern="1200">
        <a:solidFill>
          <a:schemeClr val="tx1"/>
        </a:solidFill>
        <a:latin typeface="+mn-lt"/>
        <a:ea typeface="+mn-ea"/>
        <a:cs typeface="+mn-cs"/>
      </a:defRPr>
    </a:lvl5pPr>
    <a:lvl6pPr marL="2015795" algn="l" defTabSz="806318" rtl="0" eaLnBrk="1" latinLnBrk="0" hangingPunct="1">
      <a:defRPr sz="1100" kern="1200">
        <a:solidFill>
          <a:schemeClr val="tx1"/>
        </a:solidFill>
        <a:latin typeface="+mn-lt"/>
        <a:ea typeface="+mn-ea"/>
        <a:cs typeface="+mn-cs"/>
      </a:defRPr>
    </a:lvl6pPr>
    <a:lvl7pPr marL="2418954" algn="l" defTabSz="806318" rtl="0" eaLnBrk="1" latinLnBrk="0" hangingPunct="1">
      <a:defRPr sz="1100" kern="1200">
        <a:solidFill>
          <a:schemeClr val="tx1"/>
        </a:solidFill>
        <a:latin typeface="+mn-lt"/>
        <a:ea typeface="+mn-ea"/>
        <a:cs typeface="+mn-cs"/>
      </a:defRPr>
    </a:lvl7pPr>
    <a:lvl8pPr marL="2822113" algn="l" defTabSz="806318" rtl="0" eaLnBrk="1" latinLnBrk="0" hangingPunct="1">
      <a:defRPr sz="1100" kern="1200">
        <a:solidFill>
          <a:schemeClr val="tx1"/>
        </a:solidFill>
        <a:latin typeface="+mn-lt"/>
        <a:ea typeface="+mn-ea"/>
        <a:cs typeface="+mn-cs"/>
      </a:defRPr>
    </a:lvl8pPr>
    <a:lvl9pPr marL="3225272" algn="l" defTabSz="80631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Good morning (afternoon), ladies and gentlemen. I am teacher Ciprian – Vasile POPESCU, working for the Romanian Army, within the Land Forces Academy of Romania and together with my colleague … Elena – Lucia POPAN we are going to use the next minutes to present to you some aspects about the Technologies Conducive to Hybrid Learning (CLICK), including The Romanian Army’s Pandemic Response and the perspectives of developing the hybrid / blended learning with the use of technology.</a:t>
            </a: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02231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Let me start with the first one, the instant feedback. (CLICK) Learning online, as it was said before, is not new, but it can be made better. There are a lot of online resources that can be accessed and that can provide training, but the majority of them lacks what I call “the next step” in learning. We all want to know if what we are doing is correct or not and more than that, we want to be right. If we make mistakes, in order to learn from them, we need to know what is wrong. This step of explaining what is wrong is missing online. And this is special about MELOC.</a:t>
            </a: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Let me show you.</a:t>
            </a: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 (CLICK)</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All the reading and listening materials developed provide instant comprehensive feedback when marking an answer right or wrong, with an indication to the materials to be reviewed in case of a wrong answer. (CLICK) This meant a lot of work for the materials developers since each answer, right or wrong needed to be analyzed so as to provide </a:t>
            </a:r>
            <a:r>
              <a:rPr lang="en-US" sz="1200" noProof="0" dirty="0">
                <a:effectLst/>
                <a:latin typeface="Times New Roman" panose="02020603050405020304" pitchFamily="18" charset="0"/>
                <a:ea typeface="Times New Roman" panose="02020603050405020304" pitchFamily="18" charset="0"/>
                <a:cs typeface="Times New Roman" panose="02020603050405020304" pitchFamily="18" charset="0"/>
              </a:rPr>
              <a:t>useful and clear details on why an answer has the characteristic of being right or wrong, in order to promote learning and completely develop the skill. As you can see on the slide ... </a:t>
            </a:r>
            <a:endParaRPr lang="en-US" sz="1200" noProof="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6599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noProof="0" dirty="0">
                <a:effectLst/>
                <a:latin typeface="Times New Roman" panose="02020603050405020304" pitchFamily="18" charset="0"/>
                <a:ea typeface="Times New Roman" panose="02020603050405020304" pitchFamily="18" charset="0"/>
              </a:rPr>
              <a:t>More than that, and this is the second aspect I would like to point out, the links to the review materials that can be found throughout the entire course. </a:t>
            </a:r>
            <a:r>
              <a:rPr lang="en-US" sz="1200" dirty="0">
                <a:effectLst/>
                <a:latin typeface="Times New Roman" panose="02020603050405020304" pitchFamily="18" charset="0"/>
                <a:ea typeface="Times New Roman" panose="02020603050405020304" pitchFamily="18" charset="0"/>
              </a:rPr>
              <a:t>(CLICK) </a:t>
            </a:r>
            <a:r>
              <a:rPr lang="en-US" sz="1200" noProof="0" dirty="0">
                <a:effectLst/>
                <a:latin typeface="Times New Roman" panose="02020603050405020304" pitchFamily="18" charset="0"/>
                <a:ea typeface="Times New Roman" panose="02020603050405020304" pitchFamily="18" charset="0"/>
              </a:rPr>
              <a:t>Let’s look at the instruction here. It says …. (CLICK) When accessing the minilesson link you can see on the top left corner of the page, the following window will appear. (CLICK)</a:t>
            </a:r>
            <a:endParaRPr lang="en-US" sz="1200" noProof="0" dirty="0">
              <a:effectLst/>
              <a:latin typeface="Segoe UI" panose="020B0502040204020203" pitchFamily="34" charset="0"/>
              <a:ea typeface="Segoe UI" panose="020B0502040204020203" pitchFamily="34" charset="0"/>
            </a:endParaRP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noProof="0" dirty="0">
                <a:effectLst/>
                <a:latin typeface="Times New Roman" panose="02020603050405020304" pitchFamily="18" charset="0"/>
                <a:ea typeface="Times New Roman" panose="02020603050405020304" pitchFamily="18" charset="0"/>
              </a:rPr>
              <a:t>When clicking the “supporting details” tab (CLICK), you will get: (CLICK)</a:t>
            </a: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noProof="0" dirty="0">
                <a:effectLst/>
                <a:latin typeface="Times New Roman" panose="02020603050405020304" pitchFamily="18" charset="0"/>
                <a:ea typeface="Segoe UI" panose="020B0502040204020203" pitchFamily="34" charset="0"/>
              </a:rPr>
              <a:t>And, of course, if you click on the tab useful tips you will get more details. </a:t>
            </a:r>
            <a:r>
              <a:rPr lang="ro-RO" sz="1200" noProof="0" dirty="0">
                <a:effectLst/>
                <a:latin typeface="Times New Roman" panose="02020603050405020304" pitchFamily="18" charset="0"/>
                <a:ea typeface="Segoe UI" panose="020B0502040204020203" pitchFamily="34" charset="0"/>
              </a:rPr>
              <a:t>(CLICK)</a:t>
            </a:r>
            <a:endParaRPr lang="en-US" sz="1200" noProof="0" dirty="0">
              <a:effectLst/>
              <a:latin typeface="Segoe UI" panose="020B0502040204020203" pitchFamily="34" charset="0"/>
              <a:ea typeface="Segoe UI" panose="020B0502040204020203" pitchFamily="34" charset="0"/>
            </a:endParaRP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endParaRPr lang="en-US" sz="1800" noProof="0" dirty="0">
              <a:effectLst/>
              <a:latin typeface="Segoe UI" panose="020B0502040204020203" pitchFamily="34" charset="0"/>
              <a:ea typeface="Segoe UI" panose="020B0502040204020203" pitchFamily="34"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55350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Probably, you have noticed the different colored words appearing through the reading text. Let me show you again. (CLICK) They are actually links to definitions or explanations created using the interactive image tool combining a series of trigger areas and pop-ups. They are there to facilitate understanding of concepts or difficult vocabulary items without leaving the page or interrupting reading in order to look the term up in a dictionary. </a:t>
            </a: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kind of mini dictionary is also a reinforcement of the vocabulary section which, more or less (because each topic is a bit different) looks like this: (CLICK)</a:t>
            </a:r>
          </a:p>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And, again, the technology allowed us to make it interactive and challenging while offering feedback in order to promote skill development. The instruction says … When clicking the questions, the answers will appear like this (CLICK). As I said, we used interactive images, tedious to digitalize, but impressively efficient in facilitating language acquisition. </a:t>
            </a: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Another effect of this, that I feel it is important to be pointed out, is the increase in motivation (sorely needed in online environment where there are so many distractions that can influence learning) since the student gets a sense of progress and better understands the mechanisms of expressing meaning through written or spoken text, even if everything is done online and there is no “voice” of a teacher to encourage or explain. These constant reviewing also contributes to the enhancement of the productive skills since the comprehension tactics learned can be used when speaking, writing or interacting.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endParaRPr lang="en-US" sz="1800" dirty="0">
              <a:effectLst/>
              <a:latin typeface="Segoe UI" panose="020B0502040204020203" pitchFamily="34" charset="0"/>
              <a:ea typeface="Segoe UI" panose="020B0502040204020203" pitchFamily="34" charset="0"/>
            </a:endParaRP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endParaRPr lang="en-US" sz="1800" dirty="0">
              <a:effectLst/>
              <a:latin typeface="Segoe UI" panose="020B0502040204020203" pitchFamily="34" charset="0"/>
              <a:ea typeface="Segoe UI" panose="020B0502040204020203" pitchFamily="34" charset="0"/>
            </a:endParaRP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endParaRPr lang="en-US" sz="1800" noProof="0" dirty="0">
              <a:effectLst/>
              <a:latin typeface="Segoe UI" panose="020B0502040204020203" pitchFamily="34" charset="0"/>
              <a:ea typeface="Segoe UI" panose="020B0502040204020203" pitchFamily="34"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1138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As I said, the third aspect is the interaction with a tutor via VTC. This is a sort of hybrid aspect of this course and it is, I believe, a really important one since it actually certifies that the student has done everything they should have in order to reach the goal: STANAG 3. (CLICK)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How it works? Well, when the student feels ready and considers that they master a topic, they can request a speaking session with a tutor by booking an appointment. The session will be online via VTC technology during a virtual classroom session. For this we use Big Blue Button software. (CLICK) During the speaking session, the candidate will receive a subject to debate with the tutor. In debating, all the criteria to be meet for STANAG 3, will be assessed and, at the end, the candidate will have a clear picture of their abilities. These sessions can be booked more than once and on different topics. </a:t>
            </a:r>
          </a:p>
          <a:p>
            <a:pPr algn="just">
              <a:spcAft>
                <a:spcPts val="600"/>
              </a:spcAft>
              <a:tabLst>
                <a:tab pos="457200" algn="l"/>
              </a:tabLst>
            </a:pP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technological feature was also used in developing the next project. And I let my colleague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Ciprian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to tell you about it. </a:t>
            </a:r>
            <a:endParaRPr lang="en-US" sz="1200" noProof="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6008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GB" sz="1200" dirty="0">
                <a:latin typeface="Times New Roman" panose="02020603050405020304" pitchFamily="18" charset="0"/>
                <a:cs typeface="Times New Roman" panose="02020603050405020304" pitchFamily="18" charset="0"/>
              </a:rPr>
              <a:t>The modern hybrid-learning modules are designed to meet the new requirements, both as far as the pandemic (with all the physical distancing) is concerned and also as a means to enable language learners to access knowledge while also carrying out their daily duties.</a:t>
            </a:r>
          </a:p>
          <a:p>
            <a:endParaRPr lang="en-GB" sz="1200" dirty="0">
              <a:latin typeface="Times New Roman" panose="02020603050405020304" pitchFamily="18" charset="0"/>
              <a:cs typeface="Times New Roman" panose="02020603050405020304" pitchFamily="18" charset="0"/>
            </a:endParaRPr>
          </a:p>
          <a:p>
            <a:pPr marL="0" marR="0" lvl="0" indent="0" algn="l" defTabSz="806318"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What it actually is is a combination of tools used to create a digital classroom. </a:t>
            </a:r>
          </a:p>
          <a:p>
            <a:pPr marL="0" marR="0" lvl="0" indent="0" algn="l" defTabSz="806318"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It is an ”objective-driven course” where classic online content in the form of SCORM modules is combined with direct interaction mediated by online means.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It is a set of learning modules designed to introduce the beginners to the English language and it started as a response to the pandemic situation, but it became something more. </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What does it do? It empowers the military students to enhance their skills by facilitating a smooth navigation through a series of activities designed to provide training and also practice. </a:t>
            </a:r>
          </a:p>
          <a:p>
            <a:pPr marL="0" marR="0" lvl="0" indent="0" algn="l" defTabSz="806318"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It guides the beginners through grammar and vocabulary developing at the same time skills in comprehension and interaction. </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In addition, any problems that the student might have could be addressed by requesting the help of a tutor / teacher in a face-to-face virtual format. (insert photo of the booking page)</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How it actually works. The modules are designed and organized on objectives, each module having a clear, measurable objective consisting of six or seven sub-objectives for each sequence. (CLICK) Within each sequence, all the activities have their own objectives which led to the micro-learning sequencing. Going through each step of the module means reaching the set objective while going through all the sequences in the particular order imposed through the pre-conditions sets the basis for reaching the overall objective of the module.</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The students are registered on the ILIAS platform, which has been used within the Romanian Army since 2011, they are assigned a tutor who will manage, coordinate, direct and advise them throughout the 20-week duration of the course, monitoring their progress and intervening when the progress halts for too long with advice and remedial classes if need be. The student is offered the possibility to access the module in his own pace but without crossing the deadline for each module.</a:t>
            </a:r>
          </a:p>
          <a:p>
            <a:r>
              <a:rPr lang="en-GB" sz="1200" dirty="0">
                <a:latin typeface="Times New Roman" panose="02020603050405020304" pitchFamily="18" charset="0"/>
                <a:cs typeface="Times New Roman" panose="02020603050405020304" pitchFamily="18" charset="0"/>
              </a:rPr>
              <a:t>At the end of every learning module (recommended to be completed in a maximum of 4-5 weeks for each of them) the student will be asked to fill-in a self-evaluation form and then to book a meeting with the assigned tutor.</a:t>
            </a:r>
          </a:p>
          <a:p>
            <a:endParaRPr lang="en-US" sz="1600"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6115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noProof="0" dirty="0">
                <a:latin typeface="Times New Roman" panose="02020603050405020304" pitchFamily="18" charset="0"/>
                <a:cs typeface="Times New Roman" panose="02020603050405020304" pitchFamily="18" charset="0"/>
              </a:rPr>
              <a:t>This project is somehow at the other end of the educational spectrum presented so far. If the MELOC project offers a self-paced, self-directed and in a way a self-assessed training form, the hybrid modules are quite restrictive and this is one of their major characteristics (through pre-conditions, as I mentioned on the previous slide). In this respect, the technology was used to direct in a very thorough manner the student from the very beginning until the very end.</a:t>
            </a:r>
          </a:p>
          <a:p>
            <a:r>
              <a:rPr lang="en-US" sz="1200" noProof="0" dirty="0">
                <a:latin typeface="Times New Roman" panose="02020603050405020304" pitchFamily="18" charset="0"/>
                <a:cs typeface="Times New Roman" panose="02020603050405020304" pitchFamily="18" charset="0"/>
              </a:rPr>
              <a:t>Setting the restrictions and permissions for each and every activity has proved to be quite a challenging task but we consider it was worth it since it improves the learning process by:</a:t>
            </a:r>
          </a:p>
          <a:p>
            <a:pPr marL="285750" indent="-285750">
              <a:buFontTx/>
              <a:buChar char="-"/>
            </a:pPr>
            <a:r>
              <a:rPr lang="en-US" sz="1200" noProof="0" dirty="0">
                <a:latin typeface="Times New Roman" panose="02020603050405020304" pitchFamily="18" charset="0"/>
                <a:cs typeface="Times New Roman" panose="02020603050405020304" pitchFamily="18" charset="0"/>
              </a:rPr>
              <a:t>Enhancing students’ awareness on their own responsibility in learning</a:t>
            </a:r>
          </a:p>
          <a:p>
            <a:pPr marL="285750" indent="-285750">
              <a:buFontTx/>
              <a:buChar char="-"/>
            </a:pPr>
            <a:r>
              <a:rPr lang="en-US" sz="1200" noProof="0" dirty="0">
                <a:latin typeface="Times New Roman" panose="02020603050405020304" pitchFamily="18" charset="0"/>
                <a:cs typeface="Times New Roman" panose="02020603050405020304" pitchFamily="18" charset="0"/>
              </a:rPr>
              <a:t>Increasing the motivation to continue by setting a predictable end to each learning sequence;</a:t>
            </a:r>
          </a:p>
          <a:p>
            <a:pPr marL="0" indent="0">
              <a:buFontTx/>
              <a:buNone/>
            </a:pPr>
            <a:endParaRPr lang="en-US" sz="1200" noProof="0" dirty="0">
              <a:latin typeface="Times New Roman" panose="02020603050405020304" pitchFamily="18" charset="0"/>
              <a:cs typeface="Times New Roman" panose="02020603050405020304" pitchFamily="18" charset="0"/>
            </a:endParaRPr>
          </a:p>
          <a:p>
            <a:endParaRPr lang="en-US" sz="1600" noProof="0"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9024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Tx/>
              <a:buNone/>
            </a:pPr>
            <a:r>
              <a:rPr lang="en-US" sz="1200" noProof="0" dirty="0">
                <a:latin typeface="Times New Roman" panose="02020603050405020304" pitchFamily="18" charset="0"/>
                <a:cs typeface="Times New Roman" panose="02020603050405020304" pitchFamily="18" charset="0"/>
              </a:rPr>
              <a:t>Another important characteristic of the hybrid modules is the redesigning of the roles of the people involved in the learning process. The Course Administrator has the role of guiding and coordinating the entire process, the tutor (formerly know as a teacher) has the task of creating personalized content for each student and of assessing the students at the end of the lessons and / or modules while the student, the beneficiary of our work is responsible for learning.</a:t>
            </a:r>
          </a:p>
          <a:p>
            <a:pPr marL="0" indent="0">
              <a:buFontTx/>
              <a:buNone/>
            </a:pPr>
            <a:endParaRPr lang="en-US" sz="1200" noProof="0" dirty="0">
              <a:latin typeface="Times New Roman" panose="02020603050405020304" pitchFamily="18" charset="0"/>
              <a:cs typeface="Times New Roman" panose="02020603050405020304" pitchFamily="18" charset="0"/>
            </a:endParaRPr>
          </a:p>
          <a:p>
            <a:pPr marL="0" indent="0">
              <a:buFontTx/>
              <a:buNone/>
            </a:pPr>
            <a:r>
              <a:rPr lang="en-US" sz="1200" noProof="0" dirty="0">
                <a:latin typeface="Times New Roman" panose="02020603050405020304" pitchFamily="18" charset="0"/>
                <a:cs typeface="Times New Roman" panose="02020603050405020304" pitchFamily="18" charset="0"/>
              </a:rPr>
              <a:t>Short description of the modules: Each of the four modules consists of 6 to 7 lessons (CLICK), comprising activities to be solved asynchronously (CLICK) – this is an example of a listening activity, based on a set of videos …</a:t>
            </a:r>
          </a:p>
          <a:p>
            <a:pPr marL="0" indent="0">
              <a:buFontTx/>
              <a:buNone/>
            </a:pPr>
            <a:endParaRPr lang="en-US" sz="1600" noProof="0" dirty="0"/>
          </a:p>
          <a:p>
            <a:endParaRPr lang="en-US" sz="1600" noProof="0"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035808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0" marR="0" lvl="0" indent="0" algn="just" defTabSz="806318" rtl="0" eaLnBrk="1" fontAlgn="auto" latinLnBrk="0" hangingPunct="1">
              <a:lnSpc>
                <a:spcPct val="100000"/>
              </a:lnSpc>
              <a:spcBef>
                <a:spcPts val="0"/>
              </a:spcBef>
              <a:spcAft>
                <a:spcPts val="0"/>
              </a:spcAft>
              <a:buClrTx/>
              <a:buSzTx/>
              <a:buFontTx/>
              <a:buNone/>
              <a:tabLst/>
              <a:defRPr/>
            </a:pP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Before hybrid learning can become a reality, there is much to consider. It is said that hybrid learning is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endPar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lvl="0" indent="0" algn="just" defTabSz="806318" rtl="0" eaLnBrk="1" fontAlgn="auto" latinLnBrk="0" hangingPunct="1">
              <a:lnSpc>
                <a:spcPct val="100000"/>
              </a:lnSpc>
              <a:spcBef>
                <a:spcPts val="0"/>
              </a:spcBef>
              <a:spcAft>
                <a:spcPts val="0"/>
              </a:spcAft>
              <a:buClrTx/>
              <a:buSzTx/>
              <a:buFontTx/>
              <a:buNone/>
              <a:tabLst/>
              <a:defRPr/>
            </a:pPr>
            <a:r>
              <a:rPr lang="en-US" sz="1200" b="1"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 more than just presenting lessons online</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Educators must re-imagine everything from how they plan lessons, manage their classrooms, connect with students and assess their progress.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endPar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lvl="0" indent="0" algn="just" defTabSz="806318" rtl="0" eaLnBrk="1" fontAlgn="auto" latinLnBrk="0" hangingPunct="1">
              <a:lnSpc>
                <a:spcPct val="100000"/>
              </a:lnSpc>
              <a:spcBef>
                <a:spcPts val="0"/>
              </a:spcBef>
              <a:spcAft>
                <a:spcPts val="0"/>
              </a:spcAft>
              <a:buClrTx/>
              <a:buSzTx/>
              <a:buFontTx/>
              <a:buNone/>
              <a:tabLst/>
              <a:defRPr/>
            </a:pP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1200" b="1"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offers opportunities </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(such as tailoring the educational process on the needs of each and every student, nullify the constraints of place and mastering the constraints of time, adding an important interactive quality to the teaching learning process), but before jumping right into using it, it is important to acknowledge the context in which we are using it, to design a learning virtual environment to meet the needs and the particularities of the students we teach. It is vital to be aware of the challenges we face beyond the changing in teaching means and methods.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endPar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lvl="0" indent="0" algn="just" defTabSz="806318" rtl="0" eaLnBrk="1" fontAlgn="auto" latinLnBrk="0" hangingPunct="1">
              <a:lnSpc>
                <a:spcPct val="100000"/>
              </a:lnSpc>
              <a:spcBef>
                <a:spcPts val="0"/>
              </a:spcBef>
              <a:spcAft>
                <a:spcPts val="0"/>
              </a:spcAft>
              <a:buClrTx/>
              <a:buSzTx/>
              <a:buFontTx/>
              <a:buNone/>
              <a:tabLst/>
              <a:defRPr/>
            </a:pP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 </a:t>
            </a:r>
            <a:r>
              <a:rPr lang="en-US" sz="1200" b="1"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the internet divide </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(connectivity issues, digital literacy issues on both sides: teachers and students, the effect on the sense of community and social communication ability) is a reality we must take into consideration. (CLICK)</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References used: </a:t>
            </a:r>
          </a:p>
          <a:p>
            <a:pPr marL="228600" marR="0" lvl="0" indent="-228600" algn="l" defTabSz="806318"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Times New Roman" panose="02020603050405020304" pitchFamily="18" charset="0"/>
                <a:ea typeface="+mn-ea"/>
                <a:cs typeface="Times New Roman" panose="02020603050405020304" pitchFamily="18" charset="0"/>
              </a:rPr>
              <a:t>Article: The Technologies That Empower Hybrid Learning by Adam Stone:</a:t>
            </a:r>
            <a:r>
              <a:rPr lang="en-US" sz="1200" dirty="0">
                <a:latin typeface="Times New Roman" panose="02020603050405020304" pitchFamily="18" charset="0"/>
                <a:cs typeface="Times New Roman" panose="02020603050405020304" pitchFamily="18" charset="0"/>
              </a:rPr>
              <a:t> https://</a:t>
            </a:r>
            <a:r>
              <a:rPr lang="en-US" sz="1200" dirty="0" err="1">
                <a:latin typeface="Times New Roman" panose="02020603050405020304" pitchFamily="18" charset="0"/>
                <a:cs typeface="Times New Roman" panose="02020603050405020304" pitchFamily="18" charset="0"/>
              </a:rPr>
              <a:t>edtechmagazine.com</a:t>
            </a:r>
            <a:r>
              <a:rPr lang="en-US" sz="1200" dirty="0">
                <a:latin typeface="Times New Roman" panose="02020603050405020304" pitchFamily="18" charset="0"/>
                <a:cs typeface="Times New Roman" panose="02020603050405020304" pitchFamily="18" charset="0"/>
              </a:rPr>
              <a:t>/k12/article/2020/10/technologies-empower-hybrid-learning (accessed on August 25th 2021) </a:t>
            </a:r>
          </a:p>
          <a:p>
            <a:pPr marL="228600" marR="0" lvl="0" indent="-228600" algn="l" defTabSz="806318"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Times New Roman" panose="02020603050405020304" pitchFamily="18" charset="0"/>
                <a:ea typeface="+mn-ea"/>
                <a:cs typeface="Times New Roman" panose="02020603050405020304" pitchFamily="18" charset="0"/>
              </a:rPr>
              <a:t>Article: From Hybrid to Blended Learning: Using Tech to Improve Students' Experience by Douglas </a:t>
            </a:r>
            <a:r>
              <a:rPr lang="en-GB" sz="1200" b="0" i="0" kern="1200" dirty="0" err="1">
                <a:solidFill>
                  <a:schemeClr val="tx1"/>
                </a:solidFill>
                <a:effectLst/>
                <a:latin typeface="Times New Roman" panose="02020603050405020304" pitchFamily="18" charset="0"/>
                <a:ea typeface="+mn-ea"/>
                <a:cs typeface="Times New Roman" panose="02020603050405020304" pitchFamily="18" charset="0"/>
              </a:rPr>
              <a:t>Konopelko</a:t>
            </a:r>
            <a:r>
              <a:rPr lang="en-GB" sz="1200" b="0" i="0" kern="1200" dirty="0">
                <a:solidFill>
                  <a:schemeClr val="tx1"/>
                </a:solidFill>
                <a:effectLst/>
                <a:latin typeface="Times New Roman" panose="02020603050405020304" pitchFamily="18" charset="0"/>
                <a:ea typeface="+mn-ea"/>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https://edtechmagazine.com/k12/article/2020/10/technologies-empower-hybrid-learning (accessed on August 27th 2021) </a:t>
            </a:r>
          </a:p>
          <a:p>
            <a:pPr marL="228600" marR="0" lvl="0" indent="-228600" algn="l" defTabSz="806318" rtl="0" eaLnBrk="1" fontAlgn="auto" latinLnBrk="0" hangingPunct="1">
              <a:lnSpc>
                <a:spcPct val="100000"/>
              </a:lnSpc>
              <a:spcBef>
                <a:spcPts val="0"/>
              </a:spcBef>
              <a:spcAft>
                <a:spcPts val="0"/>
              </a:spcAft>
              <a:buClrTx/>
              <a:buSzTx/>
              <a:buFontTx/>
              <a:buAutoNum type="arabicPeriod"/>
              <a:tabLst/>
              <a:defRPr/>
            </a:pPr>
            <a:r>
              <a:rPr lang="en-US" sz="1200" dirty="0">
                <a:latin typeface="Times New Roman" panose="02020603050405020304" pitchFamily="18" charset="0"/>
                <a:cs typeface="Times New Roman" panose="02020603050405020304" pitchFamily="18" charset="0"/>
              </a:rPr>
              <a:t>Article: The acceleration of hybrid learning by Chris Rothwell, Director of Education, Microsoft, UK https://query.prod.cms.rt.microsoft.com/cms/api/am/binary/RE4GyBG</a:t>
            </a:r>
          </a:p>
          <a:p>
            <a:pPr marL="228600" marR="0" lvl="0" indent="-228600" algn="l" defTabSz="806318" rtl="0" eaLnBrk="1" fontAlgn="auto" latinLnBrk="0" hangingPunct="1">
              <a:lnSpc>
                <a:spcPct val="100000"/>
              </a:lnSpc>
              <a:spcBef>
                <a:spcPts val="0"/>
              </a:spcBef>
              <a:spcAft>
                <a:spcPts val="0"/>
              </a:spcAft>
              <a:buClrTx/>
              <a:buSzTx/>
              <a:buFontTx/>
              <a:buAutoNum type="arabicPeriod"/>
              <a:tabLst/>
              <a:defRPr/>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068970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Having these aspects in mind, we would like to review the following tools that have been purposefully developed to be efficient in overcoming the afore mentioned problems.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1. </a:t>
            </a:r>
            <a:r>
              <a:rPr lang="en-US" sz="1200" dirty="0" err="1">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Kialo</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Edu – a visually compelling tool that facilitates discussions and collaboration – to overcome the online “loneliness” engaging the students constructively in interaction with each other. Quality: free for educators to use.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(CLICK)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2. </a:t>
            </a:r>
            <a:r>
              <a:rPr lang="en-US" sz="1200" dirty="0" err="1">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WeVideo</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 </a:t>
            </a:r>
            <a:r>
              <a:rPr lang="en-US" sz="1200" dirty="0" err="1">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WeVideo</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is the essential creative app that drives deeper learning and student engagement. With </a:t>
            </a:r>
            <a:r>
              <a:rPr lang="en-US" sz="1200" dirty="0" err="1">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WeVideo</a:t>
            </a:r>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 teachers can create engaging content while helping students deepen their own knowledge through the creative process. Although the digital literacy can be an issue in using this app, it can be easily overcome since the use of it is similar to that of a mobile phone or a camera for making a video clip and nevertheless, this kind of skill is sorely needed for the current and future generations. Advantages: increase in motivation, exercise productive skill, alone or collaboratively, promote students’ meaning making process while shaping learning and improving vocabulary building skills. For teachers: create assignments in seconds; make instructional videos, empower student choice, give in the moment feedback, support real time collaboration.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86020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r>
              <a:rPr lang="en-US" sz="1200"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3. Padlet – completely free – collaborative and digitally accessible.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r>
              <a:rPr lang="en-US" sz="1200" b="0" i="0" dirty="0">
                <a:solidFill>
                  <a:srgbClr val="202124"/>
                </a:solidFill>
                <a:effectLst/>
                <a:latin typeface="Times New Roman" panose="02020603050405020304" pitchFamily="18" charset="0"/>
                <a:cs typeface="Times New Roman" panose="02020603050405020304" pitchFamily="18" charset="0"/>
              </a:rPr>
              <a:t>Padlet can be used by students </a:t>
            </a:r>
            <a:r>
              <a:rPr lang="en-US" sz="1200" b="1" i="0" dirty="0">
                <a:solidFill>
                  <a:srgbClr val="202124"/>
                </a:solidFill>
                <a:effectLst/>
                <a:latin typeface="Times New Roman" panose="02020603050405020304" pitchFamily="18" charset="0"/>
                <a:cs typeface="Times New Roman" panose="02020603050405020304" pitchFamily="18" charset="0"/>
              </a:rPr>
              <a:t>and teachers to post notes on a common page</a:t>
            </a:r>
            <a:r>
              <a:rPr lang="en-US" sz="1200" b="0" i="0" dirty="0">
                <a:solidFill>
                  <a:srgbClr val="202124"/>
                </a:solidFill>
                <a:effectLst/>
                <a:latin typeface="Times New Roman" panose="02020603050405020304" pitchFamily="18" charset="0"/>
                <a:cs typeface="Times New Roman" panose="02020603050405020304" pitchFamily="18" charset="0"/>
              </a:rPr>
              <a:t>. The notes posted by teachers and students can contain links, videos, images and document files. When you register with Padlet, you can create as many “walls” or online notice boards as you like. </a:t>
            </a:r>
          </a:p>
          <a:p>
            <a:pPr algn="just"/>
            <a:endParaRPr lang="en-US" sz="1200" b="0" i="0" dirty="0">
              <a:solidFill>
                <a:srgbClr val="202124"/>
              </a:solidFill>
              <a:effectLst/>
              <a:latin typeface="Times New Roman" panose="02020603050405020304" pitchFamily="18" charset="0"/>
              <a:cs typeface="Times New Roman" panose="02020603050405020304" pitchFamily="18" charset="0"/>
            </a:endParaRPr>
          </a:p>
          <a:p>
            <a:pPr algn="just"/>
            <a:r>
              <a:rPr lang="en-US" sz="1200" b="0" i="0" dirty="0">
                <a:solidFill>
                  <a:srgbClr val="202124"/>
                </a:solidFill>
                <a:effectLst/>
                <a:latin typeface="Times New Roman" panose="02020603050405020304" pitchFamily="18" charset="0"/>
                <a:cs typeface="Times New Roman" panose="02020603050405020304" pitchFamily="18" charset="0"/>
              </a:rPr>
              <a:t>Of course there are a lot more </a:t>
            </a:r>
            <a:r>
              <a:rPr lang="en-US" sz="1200" b="0" i="0" dirty="0">
                <a:solidFill>
                  <a:srgbClr val="202124"/>
                </a:solidFill>
                <a:effectLst/>
                <a:latin typeface="Times New Roman" panose="02020603050405020304" pitchFamily="18" charset="0"/>
                <a:cs typeface="Times New Roman" panose="02020603050405020304" pitchFamily="18" charset="0"/>
                <a:sym typeface="Wingdings" panose="05000000000000000000" pitchFamily="2" charset="2"/>
              </a:rPr>
              <a:t> Online is a vast territory and, to be honest, with imagination, some digital skill and desire to do what it takes to help your students learn, almost everything on the world wide web can de turned into a teaching tool. </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6428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rPr>
              <a:t>Since there are a lot of definitions of the term hybrid, we feel that a disambiguation is in order. Hybrid, in learning, refers mainly to where the student sits. We are all familiar with the definition of hybrid classes which are those classes where some of the students are physically present in the classroom while others are attending the classes via VTC (video teleconferencing) technology in a synchronous manner. Due to the particularities of our students, military personnel endeavoring to learn a foreign language while carrying out their daily duties and missions, we developed different types of language training programs based on technology and the online environment. In this respect, we use the term hybrid to denote a mixture of asynchronous and synchronous means to promote learning. </a:t>
            </a:r>
          </a:p>
          <a:p>
            <a:pPr algn="just">
              <a:spcAft>
                <a:spcPts val="600"/>
              </a:spcAft>
              <a:tabLst>
                <a:tab pos="457200" algn="l"/>
              </a:tabLst>
            </a:pPr>
            <a:endParaRPr lang="en-US" sz="1200" dirty="0">
              <a:effectLst/>
              <a:latin typeface="Times New Roman" panose="02020603050405020304" pitchFamily="18" charset="0"/>
              <a:ea typeface="Times New Roman" panose="02020603050405020304" pitchFamily="18" charset="0"/>
            </a:endParaRPr>
          </a:p>
          <a:p>
            <a:pPr algn="just">
              <a:spcAft>
                <a:spcPts val="600"/>
              </a:spcAft>
              <a:tabLst>
                <a:tab pos="457200" algn="l"/>
              </a:tabLst>
            </a:pPr>
            <a:r>
              <a:rPr lang="en-US" sz="1200" i="0" dirty="0">
                <a:effectLst/>
                <a:latin typeface="Times New Roman" panose="02020603050405020304" pitchFamily="18" charset="0"/>
                <a:ea typeface="Times New Roman" panose="02020603050405020304" pitchFamily="18" charset="0"/>
              </a:rPr>
              <a:t>Our presentation includes a short review of the pandemic response of our language learning department, a description of the way we currently employ technology in our activity with a brief analysis of the online learning efficacy that prompted the creation of different projects among which we will present MELOC and the Hybrid Beginner Modules. We will end our presentation with a concise review of the perspectives in using technology. </a:t>
            </a:r>
            <a:endParaRPr lang="en-US" sz="1200" i="0" dirty="0">
              <a:effectLst/>
              <a:latin typeface="Segoe UI" panose="020B0502040204020203" pitchFamily="34" charset="0"/>
              <a:ea typeface="Segoe UI" panose="020B0502040204020203" pitchFamily="34" charset="0"/>
            </a:endParaRPr>
          </a:p>
          <a:p>
            <a:endParaRPr lang="en-US" sz="1200"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27036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7414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latin typeface="Times New Roman" panose="02020603050405020304" pitchFamily="18" charset="0"/>
                <a:cs typeface="Times New Roman" panose="02020603050405020304" pitchFamily="18" charset="0"/>
              </a:rPr>
              <a:t>Do you have any questions?</a:t>
            </a:r>
          </a:p>
          <a:p>
            <a:r>
              <a:rPr lang="en-GB" sz="1200" dirty="0">
                <a:latin typeface="Times New Roman" panose="02020603050405020304" pitchFamily="18" charset="0"/>
                <a:cs typeface="Times New Roman" panose="02020603050405020304" pitchFamily="18" charset="0"/>
              </a:rPr>
              <a:t>….</a:t>
            </a:r>
          </a:p>
          <a:p>
            <a:pPr marL="0" marR="0" lvl="0" indent="0" algn="l" defTabSz="806318"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The American writer, Stewart Brand said: </a:t>
            </a:r>
            <a:r>
              <a:rPr lang="en-GB" sz="1200" b="1" dirty="0">
                <a:solidFill>
                  <a:srgbClr val="FFFF00"/>
                </a:solidFill>
                <a:latin typeface="Times New Roman" panose="02020603050405020304" pitchFamily="18" charset="0"/>
                <a:cs typeface="Times New Roman" panose="02020603050405020304" pitchFamily="18" charset="0"/>
              </a:rPr>
              <a:t> “Once a new technology rolls over you, if you're not part of the steamroller, you're part of the road.” </a:t>
            </a:r>
            <a:r>
              <a:rPr lang="en-GB" sz="1200" b="0" dirty="0">
                <a:solidFill>
                  <a:srgbClr val="FFFF00"/>
                </a:solidFill>
                <a:latin typeface="Times New Roman" panose="02020603050405020304" pitchFamily="18" charset="0"/>
                <a:cs typeface="Times New Roman" panose="02020603050405020304" pitchFamily="18" charset="0"/>
              </a:rPr>
              <a:t>So we think that it would be better if we were part of the steamroller, don’t you think?</a:t>
            </a:r>
          </a:p>
          <a:p>
            <a:pPr marL="0" marR="0" lvl="0" indent="0" algn="l" defTabSz="806318" rtl="0" eaLnBrk="1" fontAlgn="auto" latinLnBrk="0" hangingPunct="1">
              <a:lnSpc>
                <a:spcPct val="100000"/>
              </a:lnSpc>
              <a:spcBef>
                <a:spcPts val="0"/>
              </a:spcBef>
              <a:spcAft>
                <a:spcPts val="0"/>
              </a:spcAft>
              <a:buClrTx/>
              <a:buSzTx/>
              <a:buFontTx/>
              <a:buNone/>
              <a:tabLst/>
              <a:defRPr/>
            </a:pPr>
            <a:endParaRPr lang="en-GB" sz="1200" b="0" dirty="0">
              <a:solidFill>
                <a:srgbClr val="FFFF00"/>
              </a:solidFill>
              <a:latin typeface="Times New Roman" panose="02020603050405020304" pitchFamily="18" charset="0"/>
              <a:cs typeface="Times New Roman" panose="02020603050405020304" pitchFamily="18" charset="0"/>
            </a:endParaRPr>
          </a:p>
          <a:p>
            <a:pPr marL="0" marR="0" lvl="0" indent="0" algn="l" defTabSz="806318" rtl="0" eaLnBrk="1" fontAlgn="auto" latinLnBrk="0" hangingPunct="1">
              <a:lnSpc>
                <a:spcPct val="100000"/>
              </a:lnSpc>
              <a:spcBef>
                <a:spcPts val="0"/>
              </a:spcBef>
              <a:spcAft>
                <a:spcPts val="0"/>
              </a:spcAft>
              <a:buClrTx/>
              <a:buSzTx/>
              <a:buFontTx/>
              <a:buNone/>
              <a:tabLst/>
              <a:defRPr/>
            </a:pPr>
            <a:r>
              <a:rPr lang="en-GB" sz="1200" b="0" dirty="0">
                <a:solidFill>
                  <a:srgbClr val="FFFF00"/>
                </a:solidFill>
                <a:latin typeface="Times New Roman" panose="02020603050405020304" pitchFamily="18" charset="0"/>
                <a:cs typeface="Times New Roman" panose="02020603050405020304" pitchFamily="18" charset="0"/>
              </a:rPr>
              <a:t>Thank you for your attention!</a:t>
            </a:r>
            <a:endParaRPr lang="en-GB" sz="1200" b="1" dirty="0">
              <a:solidFill>
                <a:srgbClr val="FFFF00"/>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3060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Since there are a lot of definitions of the term hybrid, we feel that a disambiguation is in order. Hybrid, in learning, refers mainly to where the student sits. We are all familiar with the definition of hybrid classes which are those classes where some of the students are physically present in the classroom while others are attending the classes via VTC (video teleconferencing) technology in a synchronous manner. Due to the particularities of our students, military personnel endeavoring to learn a foreign language while carrying out their daily duties and missions, we developed different types of language training programs based on technology and the online environment. In this respect, (CLICK) we use the term hybrid to denote a mixture of asynchronous and synchronous means to promote learning. </a:t>
            </a:r>
          </a:p>
          <a:p>
            <a:pPr algn="just">
              <a:spcAft>
                <a:spcPts val="600"/>
              </a:spcAft>
              <a:tabLst>
                <a:tab pos="45720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the beginning, our learning programs had the characteristics of blended learning, but the new ones are a bit different.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l">
              <a:spcAft>
                <a:spcPts val="600"/>
              </a:spcAft>
              <a:tabLst>
                <a:tab pos="457200" algn="l"/>
              </a:tabLst>
            </a:pPr>
            <a:r>
              <a:rPr lang="en-US" sz="1200" dirty="0">
                <a:effectLst/>
                <a:latin typeface="Times New Roman" panose="02020603050405020304" pitchFamily="18" charset="0"/>
                <a:ea typeface="Segoe UI" panose="020B0502040204020203" pitchFamily="34" charset="0"/>
                <a:cs typeface="Times New Roman" panose="02020603050405020304" pitchFamily="18" charset="0"/>
              </a:rPr>
              <a:t>Reference for the picture: https://www.istockphoto.com/search/2/image?phrase=future%20classroom&amp;alloweduse=availableforalluses</a:t>
            </a: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03141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latin typeface="Times New Roman" panose="02020603050405020304" pitchFamily="18" charset="0"/>
                <a:cs typeface="Times New Roman" panose="02020603050405020304" pitchFamily="18" charset="0"/>
              </a:rPr>
              <a:t>During the global pandemic, military education related to language learning had to be redesigned in order to accommodate the new requirements and restrictions and this redesigning went to the following stages (short review of the stages), the final conclusion being that technology is not just a modern way of dealing with extraordinary situations like pandemics but also a way of improving language acquisition while reducing costs and meeting the needs of specific military personnel.</a:t>
            </a: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6678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t>The first phase was the Emergency State in which the teachers worked from home and focused on the on-going online courses.</a:t>
            </a:r>
          </a:p>
          <a:p>
            <a:endParaRPr lang="en-GB" sz="1200" dirty="0"/>
          </a:p>
          <a:p>
            <a:r>
              <a:rPr lang="en-GB" sz="1200" dirty="0"/>
              <a:t>The second phase, as a response to the new situation involved training teachers to develop their digital abilities (ILIAS, BBB) through material development workgroups with the focus being teaching online and not just using the existing online courses in order to recycle the students’ knowledge and maintain their abilities between face-to-face courses.</a:t>
            </a:r>
            <a:endParaRPr lang="en-US" sz="1200"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3393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latin typeface="Times New Roman" panose="02020603050405020304" pitchFamily="18" charset="0"/>
                <a:cs typeface="Times New Roman" panose="02020603050405020304" pitchFamily="18" charset="0"/>
              </a:rPr>
              <a:t>The next phase involved the creation of new online content in order to accommodate the gap of the existing courses and it was then that the first online synchronous component was introduced. We used the Virtual Classrooms based on the Big Blue Button Platform to assist the asynchronous content developed on the existing ILIAS infrastructure.</a:t>
            </a:r>
          </a:p>
          <a:p>
            <a:r>
              <a:rPr lang="en-GB" sz="1200" dirty="0">
                <a:latin typeface="Times New Roman" panose="02020603050405020304" pitchFamily="18" charset="0"/>
                <a:cs typeface="Times New Roman" panose="02020603050405020304" pitchFamily="18" charset="0"/>
              </a:rPr>
              <a:t>The final phase is on-going. Starting 3 weeks ago the new hybrid courses were implemented. There will be details on this new project later on in this presentation.</a:t>
            </a:r>
          </a:p>
          <a:p>
            <a:endParaRPr lang="en-US" dirty="0"/>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52189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A brief presentation of the information on the slide.</a:t>
            </a: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1001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latin typeface="Times New Roman" panose="02020603050405020304" pitchFamily="18" charset="0"/>
                <a:cs typeface="Times New Roman" panose="02020603050405020304" pitchFamily="18" charset="0"/>
              </a:rPr>
              <a:t>The learning efficacy was improved by the use of technology by adding a more interactive feature – Virtual Classes, in which the students had the opportunity to ask for clarifications and to practice the communication as directly as possible in the online environment, in a synchronous manner.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fact that our trainees are members of the generations born within the technological context and therefore they are prone to using it since they are more comfortable with rather than without it was an incentive to create a learning environment based on technology.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Hence, the two major projects developed by the Romanian Army education system that we are going to tell you about next.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I’ll now give the floor to my colleague Elena for the first one.</a:t>
            </a: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419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algn="just">
              <a:spcAft>
                <a:spcPts val="600"/>
              </a:spcAft>
              <a:tabLst>
                <a:tab pos="457200" algn="l"/>
              </a:tabLst>
            </a:pP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first one is the MELOC project. Because it is not only about the software, but how the software is configured and knowledge is transferred, let us give you some details about how we used the tools and options ILIAS made available in order to promote a type of learning tailored on the needs of our students. So, allow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me to tell you about this project. (CLICK)</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r>
              <a:rPr lang="en-US" sz="1200" b="1" dirty="0">
                <a:effectLst/>
                <a:highlight>
                  <a:srgbClr val="808080"/>
                </a:highlight>
                <a:latin typeface="Times New Roman" panose="02020603050405020304" pitchFamily="18" charset="0"/>
                <a:ea typeface="Times New Roman" panose="02020603050405020304" pitchFamily="18" charset="0"/>
                <a:cs typeface="Times New Roman" panose="02020603050405020304" pitchFamily="18" charset="0"/>
              </a:rPr>
              <a:t>What it is:</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MELOC stands for MULTINATIONAL ENGLISH LANGUAGE ONLINE COURSE and was designed to enhance the performance of the candidates targeting STANAG 6001, level 3, through online training on all skills, including boosting grammar and vocabulary accuracy. The materials development and digitalizing stages of the project are already completed, the project being in the piloting stage. (CLICK)</a:t>
            </a: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What it does: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It offers a self-paced, self-assessed online collection of materials that can be accessed in a linear manner starting with the first topic and ending with the last, but allowing also a kind of randomization which offers the trainee the possibility to start from whichever topic they deem to be of interest and still going through the main core of the course in order to reach the desired level of language training. (CLICK)</a:t>
            </a:r>
          </a:p>
          <a:p>
            <a:pPr marL="0" marR="0" lvl="0" indent="0" algn="just" defTabSz="806318" rtl="0" eaLnBrk="1" fontAlgn="auto" latinLnBrk="0" hangingPunct="1">
              <a:lnSpc>
                <a:spcPct val="100000"/>
              </a:lnSpc>
              <a:spcBef>
                <a:spcPts val="0"/>
              </a:spcBef>
              <a:spcAft>
                <a:spcPts val="600"/>
              </a:spcAft>
              <a:buClrTx/>
              <a:buSzTx/>
              <a:buFontTx/>
              <a:buNone/>
              <a:tabLst>
                <a:tab pos="457200" algn="l"/>
              </a:tabLst>
              <a:defRPr/>
            </a:pPr>
            <a:r>
              <a:rPr lang="en-US" sz="1200" b="1" dirty="0">
                <a:solidFill>
                  <a:srgbClr val="0070C0"/>
                </a:solidFill>
                <a:effectLst/>
                <a:highlight>
                  <a:srgbClr val="808080"/>
                </a:highlight>
                <a:latin typeface="Times New Roman" panose="02020603050405020304" pitchFamily="18" charset="0"/>
                <a:ea typeface="Times New Roman" panose="02020603050405020304" pitchFamily="18" charset="0"/>
                <a:cs typeface="Times New Roman" panose="02020603050405020304" pitchFamily="18" charset="0"/>
              </a:rPr>
              <a:t>How it works:</a:t>
            </a:r>
            <a:r>
              <a:rPr lang="en-US" sz="1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friendly interface offers everything a student needs to know in order to access the content of the course. As I said before it can work linearly or randomly.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(CLICK) </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For example, one may start with module 1 topic one and go through all the materials till the end of module 3 or one can start form whichever module or topic and still have the opportunity access the main important parts of the course. This versatility is one of the characteristics that make it unique. More about how it works later.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tabLst>
                <a:tab pos="457200" algn="l"/>
              </a:tabLst>
            </a:pP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2433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spcAft>
                <a:spcPts val="600"/>
              </a:spcAft>
              <a:tabLst>
                <a:tab pos="457200" algn="l"/>
              </a:tabLst>
            </a:pP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Since the project was presented in previous BILC sessions, I am not going to go into many details.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There are a lot of aspects that make this project interesting and kind of unique, but here I would like to mention three aspects related to the use of technology that I deem conducive to consistent language learning. The first one is the instant feedback, the second one is the constant linking to the review materials and the third one is the interaction with a tutor via VTC (virtual teleconferencing) technology.   </a:t>
            </a:r>
            <a:endParaRPr lang="en-US" sz="1200" dirty="0">
              <a:effectLst/>
              <a:latin typeface="Times New Roman" panose="02020603050405020304" pitchFamily="18" charset="0"/>
              <a:ea typeface="Segoe UI" panose="020B0502040204020203" pitchFamily="34" charset="0"/>
              <a:cs typeface="Times New Roman" panose="02020603050405020304" pitchFamily="18" charset="0"/>
            </a:endParaRPr>
          </a:p>
          <a:p>
            <a:pPr algn="just">
              <a:spcAft>
                <a:spcPts val="600"/>
              </a:spcAft>
              <a:tabLst>
                <a:tab pos="457200" algn="l"/>
              </a:tabLst>
            </a:pPr>
            <a:endParaRPr lang="en-US" sz="1800" dirty="0">
              <a:effectLst/>
              <a:latin typeface="Segoe UI" panose="020B0502040204020203" pitchFamily="34" charset="0"/>
              <a:ea typeface="Segoe UI" panose="020B0502040204020203" pitchFamily="34" charset="0"/>
            </a:endParaRPr>
          </a:p>
        </p:txBody>
      </p:sp>
      <p:sp>
        <p:nvSpPr>
          <p:cNvPr id="4" name="Slide Number Placeholder 3"/>
          <p:cNvSpPr>
            <a:spLocks noGrp="1"/>
          </p:cNvSpPr>
          <p:nvPr>
            <p:ph type="sldNum" sz="quarter" idx="10"/>
          </p:nvPr>
        </p:nvSpPr>
        <p:spPr/>
        <p:txBody>
          <a:bodyPr/>
          <a:lstStyle/>
          <a:p>
            <a:fld id="{ACFD0F2C-156B-4C92-B2DB-3D28E39F5D4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15631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8" y="0"/>
            <a:ext cx="9143999" cy="385157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2" name="Title 1"/>
          <p:cNvSpPr>
            <a:spLocks noGrp="1"/>
          </p:cNvSpPr>
          <p:nvPr>
            <p:ph type="ctrTitle"/>
          </p:nvPr>
        </p:nvSpPr>
        <p:spPr>
          <a:xfrm>
            <a:off x="685800" y="2516888"/>
            <a:ext cx="8077200" cy="1255014"/>
          </a:xfrm>
        </p:spPr>
        <p:txBody>
          <a:bodyPr vert="horz" lIns="80632" tIns="0" rIns="40316" bIns="0" rtlCol="0" anchor="t">
            <a:normAutofit/>
            <a:scene3d>
              <a:camera prst="orthographicFront"/>
              <a:lightRig rig="threePt" dir="t">
                <a:rot lat="0" lon="0" rev="4800000"/>
              </a:lightRig>
            </a:scene3d>
            <a:sp3d prstMaterial="matte">
              <a:bevelT w="50800" h="10160"/>
            </a:sp3d>
          </a:bodyPr>
          <a:lstStyle>
            <a:lvl1pPr algn="l">
              <a:defRPr sz="4100" b="1"/>
            </a:lvl1pPr>
            <a:extLst/>
          </a:lstStyle>
          <a:p>
            <a:r>
              <a:rPr kumimoji="0" lang="en-US"/>
              <a:t>Click to edit Master title style</a:t>
            </a:r>
          </a:p>
        </p:txBody>
      </p:sp>
      <p:sp>
        <p:nvSpPr>
          <p:cNvPr id="3" name="Subtitle 2"/>
          <p:cNvSpPr>
            <a:spLocks noGrp="1"/>
          </p:cNvSpPr>
          <p:nvPr>
            <p:ph type="subTitle" idx="1"/>
          </p:nvPr>
        </p:nvSpPr>
        <p:spPr>
          <a:xfrm>
            <a:off x="685800" y="1371602"/>
            <a:ext cx="8077200" cy="1124712"/>
          </a:xfrm>
        </p:spPr>
        <p:txBody>
          <a:bodyPr lIns="104821" tIns="0" rIns="40316" bIns="0" anchor="b"/>
          <a:lstStyle>
            <a:lvl1pPr marL="0" indent="0" algn="l">
              <a:buNone/>
              <a:defRPr sz="1800">
                <a:solidFill>
                  <a:srgbClr val="FFFFFF"/>
                </a:solidFill>
              </a:defRPr>
            </a:lvl1pPr>
            <a:lvl2pPr marL="403159" indent="0" algn="ctr">
              <a:buNone/>
              <a:defRPr>
                <a:solidFill>
                  <a:schemeClr val="tx1">
                    <a:tint val="75000"/>
                  </a:schemeClr>
                </a:solidFill>
              </a:defRPr>
            </a:lvl2pPr>
            <a:lvl3pPr marL="806318" indent="0" algn="ctr">
              <a:buNone/>
              <a:defRPr>
                <a:solidFill>
                  <a:schemeClr val="tx1">
                    <a:tint val="75000"/>
                  </a:schemeClr>
                </a:solidFill>
              </a:defRPr>
            </a:lvl3pPr>
            <a:lvl4pPr marL="1209477" indent="0" algn="ctr">
              <a:buNone/>
              <a:defRPr>
                <a:solidFill>
                  <a:schemeClr val="tx1">
                    <a:tint val="75000"/>
                  </a:schemeClr>
                </a:solidFill>
              </a:defRPr>
            </a:lvl4pPr>
            <a:lvl5pPr marL="1612636" indent="0" algn="ctr">
              <a:buNone/>
              <a:defRPr>
                <a:solidFill>
                  <a:schemeClr val="tx1">
                    <a:tint val="75000"/>
                  </a:schemeClr>
                </a:solidFill>
              </a:defRPr>
            </a:lvl5pPr>
            <a:lvl6pPr marL="2015795" indent="0" algn="ctr">
              <a:buNone/>
              <a:defRPr>
                <a:solidFill>
                  <a:schemeClr val="tx1">
                    <a:tint val="75000"/>
                  </a:schemeClr>
                </a:solidFill>
              </a:defRPr>
            </a:lvl6pPr>
            <a:lvl7pPr marL="2418954" indent="0" algn="ctr">
              <a:buNone/>
              <a:defRPr>
                <a:solidFill>
                  <a:schemeClr val="tx1">
                    <a:tint val="75000"/>
                  </a:schemeClr>
                </a:solidFill>
              </a:defRPr>
            </a:lvl7pPr>
            <a:lvl8pPr marL="2822113" indent="0" algn="ctr">
              <a:buNone/>
              <a:defRPr>
                <a:solidFill>
                  <a:schemeClr val="tx1">
                    <a:tint val="75000"/>
                  </a:schemeClr>
                </a:solidFill>
              </a:defRPr>
            </a:lvl8pPr>
            <a:lvl9pPr marL="3225272"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E50DC832-AE20-47A8-8C2B-CEBA8EC2C502}" type="datetime1">
              <a:rPr lang="en-US" smtClean="0">
                <a:solidFill>
                  <a:prstClr val="white">
                    <a:tint val="95000"/>
                  </a:prstClr>
                </a:solidFill>
              </a:rPr>
              <a:pPr/>
              <a:t>10/5/2021</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985F2E28-F8D5-4678-B71B-D73D6A22C278}"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3846253"/>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Tree>
    <p:extLst>
      <p:ext uri="{BB962C8B-B14F-4D97-AF65-F5344CB8AC3E}">
        <p14:creationId xmlns:p14="http://schemas.microsoft.com/office/powerpoint/2010/main" val="38214674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5C0AD0E-BB9B-4F20-BDFD-73F43923F4AB}" type="datetime1">
              <a:rPr lang="en-US" smtClean="0">
                <a:solidFill>
                  <a:prstClr val="black">
                    <a:tint val="95000"/>
                  </a:prstClr>
                </a:solidFill>
              </a:rPr>
              <a:pPr/>
              <a:t>10/5/2021</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40706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8" name="Rectangle 7"/>
          <p:cNvSpPr/>
          <p:nvPr/>
        </p:nvSpPr>
        <p:spPr bwMode="ltGray">
          <a:xfrm>
            <a:off x="6647694" y="0"/>
            <a:ext cx="2514601"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2" name="Vertical Title 1"/>
          <p:cNvSpPr>
            <a:spLocks noGrp="1"/>
          </p:cNvSpPr>
          <p:nvPr>
            <p:ph type="title" orient="vert"/>
          </p:nvPr>
        </p:nvSpPr>
        <p:spPr>
          <a:xfrm>
            <a:off x="6781801" y="205983"/>
            <a:ext cx="1904999" cy="438864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28604"/>
            <a:ext cx="6019800" cy="438864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2B9A02F-ADCC-4CAE-8933-DA2DF1BFE3DE}" type="datetime1">
              <a:rPr lang="en-US" smtClean="0">
                <a:solidFill>
                  <a:prstClr val="black">
                    <a:tint val="95000"/>
                  </a:prstClr>
                </a:solidFill>
              </a:rPr>
              <a:pPr/>
              <a:t>10/5/2021</a:t>
            </a:fld>
            <a:endParaRPr lang="en-US" dirty="0">
              <a:solidFill>
                <a:prstClr val="black">
                  <a:tint val="95000"/>
                </a:prstClr>
              </a:solidFill>
            </a:endParaRPr>
          </a:p>
        </p:txBody>
      </p:sp>
      <p:sp>
        <p:nvSpPr>
          <p:cNvPr id="5" name="Footer Placeholder 4"/>
          <p:cNvSpPr>
            <a:spLocks noGrp="1"/>
          </p:cNvSpPr>
          <p:nvPr>
            <p:ph type="ftr" sz="quarter" idx="11"/>
          </p:nvPr>
        </p:nvSpPr>
        <p:spPr>
          <a:xfrm>
            <a:off x="2640598" y="4783098"/>
            <a:ext cx="3836403" cy="273844"/>
          </a:xfrm>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79926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116586"/>
            <a:ext cx="8229600" cy="939546"/>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571015-D5AE-4671-B23F-655C8DF27151}" type="datetime1">
              <a:rPr lang="en-US" smtClean="0">
                <a:solidFill>
                  <a:prstClr val="black">
                    <a:tint val="95000"/>
                  </a:prstClr>
                </a:solidFill>
              </a:rPr>
              <a:pPr/>
              <a:t>10/5/2021</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90018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2"/>
            <a:ext cx="9144000" cy="195189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12" name="Rectangle 11"/>
          <p:cNvSpPr/>
          <p:nvPr/>
        </p:nvSpPr>
        <p:spPr bwMode="invGray">
          <a:xfrm>
            <a:off x="0" y="1951893"/>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2" name="Title 1"/>
          <p:cNvSpPr>
            <a:spLocks noGrp="1"/>
          </p:cNvSpPr>
          <p:nvPr>
            <p:ph type="title"/>
          </p:nvPr>
        </p:nvSpPr>
        <p:spPr>
          <a:xfrm>
            <a:off x="749809" y="89154"/>
            <a:ext cx="8013192" cy="1227582"/>
          </a:xfrm>
        </p:spPr>
        <p:txBody>
          <a:bodyPr vert="horz" lIns="80632" tIns="0" rIns="80632" bIns="0" rtlCol="0" anchor="b">
            <a:normAutofit/>
            <a:scene3d>
              <a:camera prst="orthographicFront"/>
              <a:lightRig rig="threePt" dir="t">
                <a:rot lat="0" lon="0" rev="4800000"/>
              </a:lightRig>
            </a:scene3d>
            <a:sp3d prstMaterial="matte">
              <a:bevelT w="50800" h="10160"/>
            </a:sp3d>
          </a:bodyPr>
          <a:lstStyle>
            <a:lvl1pPr algn="l">
              <a:defRPr sz="4100" b="1" cap="none" baseline="0"/>
            </a:lvl1pPr>
            <a:extLst/>
          </a:lstStyle>
          <a:p>
            <a:r>
              <a:rPr kumimoji="0" lang="en-US"/>
              <a:t>Click to edit Master title style</a:t>
            </a:r>
          </a:p>
        </p:txBody>
      </p:sp>
      <p:sp>
        <p:nvSpPr>
          <p:cNvPr id="3" name="Text Placeholder 2"/>
          <p:cNvSpPr>
            <a:spLocks noGrp="1"/>
          </p:cNvSpPr>
          <p:nvPr>
            <p:ph type="body" idx="1"/>
          </p:nvPr>
        </p:nvSpPr>
        <p:spPr>
          <a:xfrm>
            <a:off x="740665" y="1371600"/>
            <a:ext cx="8022336" cy="514350"/>
          </a:xfrm>
        </p:spPr>
        <p:txBody>
          <a:bodyPr lIns="129011" tIns="0" rIns="40316" bIns="0" anchor="t"/>
          <a:lstStyle>
            <a:lvl1pPr marL="0" indent="0">
              <a:buNone/>
              <a:defRPr sz="1800">
                <a:solidFill>
                  <a:srgbClr val="FFFFFF"/>
                </a:solidFill>
              </a:defRPr>
            </a:lvl1pPr>
            <a:lvl2pPr marL="403159" indent="0">
              <a:buNone/>
              <a:defRPr sz="1600">
                <a:solidFill>
                  <a:schemeClr val="tx1">
                    <a:tint val="75000"/>
                  </a:schemeClr>
                </a:solidFill>
              </a:defRPr>
            </a:lvl2pPr>
            <a:lvl3pPr marL="806318" indent="0">
              <a:buNone/>
              <a:defRPr sz="1400">
                <a:solidFill>
                  <a:schemeClr val="tx1">
                    <a:tint val="75000"/>
                  </a:schemeClr>
                </a:solidFill>
              </a:defRPr>
            </a:lvl3pPr>
            <a:lvl4pPr marL="1209477" indent="0">
              <a:buNone/>
              <a:defRPr sz="1200">
                <a:solidFill>
                  <a:schemeClr val="tx1">
                    <a:tint val="75000"/>
                  </a:schemeClr>
                </a:solidFill>
              </a:defRPr>
            </a:lvl4pPr>
            <a:lvl5pPr marL="1612636" indent="0">
              <a:buNone/>
              <a:defRPr sz="1200">
                <a:solidFill>
                  <a:schemeClr val="tx1">
                    <a:tint val="75000"/>
                  </a:schemeClr>
                </a:solidFill>
              </a:defRPr>
            </a:lvl5pPr>
            <a:lvl6pPr marL="2015795" indent="0">
              <a:buNone/>
              <a:defRPr sz="1200">
                <a:solidFill>
                  <a:schemeClr val="tx1">
                    <a:tint val="75000"/>
                  </a:schemeClr>
                </a:solidFill>
              </a:defRPr>
            </a:lvl6pPr>
            <a:lvl7pPr marL="2418954" indent="0">
              <a:buNone/>
              <a:defRPr sz="1200">
                <a:solidFill>
                  <a:schemeClr val="tx1">
                    <a:tint val="75000"/>
                  </a:schemeClr>
                </a:solidFill>
              </a:defRPr>
            </a:lvl7pPr>
            <a:lvl8pPr marL="2822113" indent="0">
              <a:buNone/>
              <a:defRPr sz="1200">
                <a:solidFill>
                  <a:schemeClr val="tx1">
                    <a:tint val="75000"/>
                  </a:schemeClr>
                </a:solidFill>
              </a:defRPr>
            </a:lvl8pPr>
            <a:lvl9pPr marL="3225272" indent="0">
              <a:buNone/>
              <a:defRPr sz="12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750B3B6-8B8E-43A3-A165-10F0C625BA36}" type="datetime1">
              <a:rPr lang="en-US" smtClean="0">
                <a:solidFill>
                  <a:prstClr val="white">
                    <a:tint val="95000"/>
                  </a:prstClr>
                </a:solidFill>
              </a:rPr>
              <a:pPr/>
              <a:t>10/5/2021</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985F2E28-F8D5-4678-B71B-D73D6A22C278}" type="slidenum">
              <a:rPr lang="en-US" smtClean="0">
                <a:solidFill>
                  <a:prstClr val="white">
                    <a:tint val="95000"/>
                  </a:prstClr>
                </a:solidFill>
              </a:rPr>
              <a:pPr/>
              <a:t>‹#›</a:t>
            </a:fld>
            <a:endParaRPr lang="en-US" dirty="0">
              <a:solidFill>
                <a:prstClr val="white">
                  <a:tint val="95000"/>
                </a:prstClr>
              </a:solidFill>
            </a:endParaRPr>
          </a:p>
        </p:txBody>
      </p:sp>
    </p:spTree>
    <p:extLst>
      <p:ext uri="{BB962C8B-B14F-4D97-AF65-F5344CB8AC3E}">
        <p14:creationId xmlns:p14="http://schemas.microsoft.com/office/powerpoint/2010/main" val="3433812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1" y="1330452"/>
            <a:ext cx="4038600" cy="3467862"/>
          </a:xfrm>
        </p:spPr>
        <p:txBody>
          <a:bodyPr lIns="80632"/>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330452"/>
            <a:ext cx="4038600" cy="346786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9767527-6178-48DE-8B45-865522D988BE}" type="datetime1">
              <a:rPr lang="en-US" smtClean="0">
                <a:solidFill>
                  <a:prstClr val="black">
                    <a:tint val="95000"/>
                  </a:prstClr>
                </a:solidFill>
              </a:rPr>
              <a:pPr/>
              <a:t>10/5/2021</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402036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2" y="1274243"/>
            <a:ext cx="4040187" cy="536516"/>
          </a:xfrm>
        </p:spPr>
        <p:txBody>
          <a:bodyPr lIns="129011" anchor="ctr"/>
          <a:lstStyle>
            <a:lvl1pPr marL="0" indent="0">
              <a:buNone/>
              <a:defRPr sz="2000" b="1" cap="all" baseline="0"/>
            </a:lvl1pPr>
            <a:lvl2pPr marL="403159" indent="0">
              <a:buNone/>
              <a:defRPr sz="1800" b="1"/>
            </a:lvl2pPr>
            <a:lvl3pPr marL="806318" indent="0">
              <a:buNone/>
              <a:defRPr sz="1600" b="1"/>
            </a:lvl3pPr>
            <a:lvl4pPr marL="1209477" indent="0">
              <a:buNone/>
              <a:defRPr sz="1400" b="1"/>
            </a:lvl4pPr>
            <a:lvl5pPr marL="1612636" indent="0">
              <a:buNone/>
              <a:defRPr sz="1400" b="1"/>
            </a:lvl5pPr>
            <a:lvl6pPr marL="2015795" indent="0">
              <a:buNone/>
              <a:defRPr sz="1400" b="1"/>
            </a:lvl6pPr>
            <a:lvl7pPr marL="2418954" indent="0">
              <a:buNone/>
              <a:defRPr sz="1400" b="1"/>
            </a:lvl7pPr>
            <a:lvl8pPr marL="2822113" indent="0">
              <a:buNone/>
              <a:defRPr sz="1400" b="1"/>
            </a:lvl8pPr>
            <a:lvl9pPr marL="3225272" indent="0">
              <a:buNone/>
              <a:defRPr sz="14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2" y="1837136"/>
            <a:ext cx="4040187"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34" y="1274243"/>
            <a:ext cx="4041775" cy="536516"/>
          </a:xfrm>
        </p:spPr>
        <p:txBody>
          <a:bodyPr lIns="129011" anchor="ctr"/>
          <a:lstStyle>
            <a:lvl1pPr marL="0" indent="0">
              <a:buNone/>
              <a:defRPr sz="2000" b="1" cap="all" baseline="0"/>
            </a:lvl1pPr>
            <a:lvl2pPr marL="403159" indent="0">
              <a:buNone/>
              <a:defRPr sz="1800" b="1"/>
            </a:lvl2pPr>
            <a:lvl3pPr marL="806318" indent="0">
              <a:buNone/>
              <a:defRPr sz="1600" b="1"/>
            </a:lvl3pPr>
            <a:lvl4pPr marL="1209477" indent="0">
              <a:buNone/>
              <a:defRPr sz="1400" b="1"/>
            </a:lvl4pPr>
            <a:lvl5pPr marL="1612636" indent="0">
              <a:buNone/>
              <a:defRPr sz="1400" b="1"/>
            </a:lvl5pPr>
            <a:lvl6pPr marL="2015795" indent="0">
              <a:buNone/>
              <a:defRPr sz="1400" b="1"/>
            </a:lvl6pPr>
            <a:lvl7pPr marL="2418954" indent="0">
              <a:buNone/>
              <a:defRPr sz="1400" b="1"/>
            </a:lvl7pPr>
            <a:lvl8pPr marL="2822113" indent="0">
              <a:buNone/>
              <a:defRPr sz="1400" b="1"/>
            </a:lvl8pPr>
            <a:lvl9pPr marL="3225272" indent="0">
              <a:buNone/>
              <a:defRPr sz="14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34" y="183713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2653463-A104-44C7-B258-C1D67030DFDD}" type="datetime1">
              <a:rPr lang="en-US" smtClean="0">
                <a:solidFill>
                  <a:prstClr val="black">
                    <a:tint val="95000"/>
                  </a:prstClr>
                </a:solidFill>
              </a:rPr>
              <a:pPr/>
              <a:t>10/5/2021</a:t>
            </a:fld>
            <a:endParaRPr lang="en-US" dirty="0">
              <a:solidFill>
                <a:prstClr val="black">
                  <a:tint val="9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40109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3187D9-5E1C-4A6A-AA87-D69A537F3AC1}" type="datetime1">
              <a:rPr lang="en-US" smtClean="0">
                <a:solidFill>
                  <a:prstClr val="black">
                    <a:tint val="95000"/>
                  </a:prstClr>
                </a:solidFill>
              </a:rPr>
              <a:pPr/>
              <a:t>10/5/2021</a:t>
            </a:fld>
            <a:endParaRPr lang="en-US" dirty="0">
              <a:solidFill>
                <a:prstClr val="black">
                  <a:tint val="9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74915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1DEDB-AD24-421E-92CE-4CD6BE5AA2FE}" type="datetime1">
              <a:rPr lang="en-US" smtClean="0">
                <a:solidFill>
                  <a:prstClr val="black">
                    <a:tint val="95000"/>
                  </a:prstClr>
                </a:solidFill>
              </a:rPr>
              <a:pPr/>
              <a:t>10/5/2021</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95000"/>
                </a:prstClr>
              </a:solidFill>
            </a:endParaRPr>
          </a:p>
        </p:txBody>
      </p:sp>
      <p:sp>
        <p:nvSpPr>
          <p:cNvPr id="4" name="Slide Number Placeholder 3"/>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37134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14300"/>
            <a:ext cx="2523744" cy="733806"/>
          </a:xfrm>
        </p:spPr>
        <p:txBody>
          <a:bodyPr vert="horz" lIns="64505" rIns="40316" bIns="0" rtlCol="0" anchor="b">
            <a:normAutofit/>
            <a:sp3d prstMaterial="matte"/>
          </a:bodyPr>
          <a:lstStyle>
            <a:lvl1pPr algn="l">
              <a:defRPr sz="1800" b="0"/>
            </a:lvl1pPr>
            <a:extLst/>
          </a:lstStyle>
          <a:p>
            <a:r>
              <a:rPr kumimoji="0" lang="en-US"/>
              <a:t>Click to edit Master title style</a:t>
            </a:r>
          </a:p>
        </p:txBody>
      </p:sp>
      <p:sp>
        <p:nvSpPr>
          <p:cNvPr id="3" name="Content Placeholder 2"/>
          <p:cNvSpPr>
            <a:spLocks noGrp="1"/>
          </p:cNvSpPr>
          <p:nvPr>
            <p:ph idx="1"/>
          </p:nvPr>
        </p:nvSpPr>
        <p:spPr>
          <a:xfrm>
            <a:off x="3019380" y="1307354"/>
            <a:ext cx="5920641" cy="341916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200"/>
            </a:lvl1pPr>
            <a:lvl2pPr marL="403159" indent="0">
              <a:buNone/>
              <a:defRPr sz="1100"/>
            </a:lvl2pPr>
            <a:lvl3pPr marL="806318" indent="0">
              <a:buNone/>
              <a:defRPr sz="900"/>
            </a:lvl3pPr>
            <a:lvl4pPr marL="1209477" indent="0">
              <a:buNone/>
              <a:defRPr sz="800"/>
            </a:lvl4pPr>
            <a:lvl5pPr marL="1612636" indent="0">
              <a:buNone/>
              <a:defRPr sz="800"/>
            </a:lvl5pPr>
            <a:lvl6pPr marL="2015795" indent="0">
              <a:buNone/>
              <a:defRPr sz="800"/>
            </a:lvl6pPr>
            <a:lvl7pPr marL="2418954" indent="0">
              <a:buNone/>
              <a:defRPr sz="800"/>
            </a:lvl7pPr>
            <a:lvl8pPr marL="2822113" indent="0">
              <a:buNone/>
              <a:defRPr sz="800"/>
            </a:lvl8pPr>
            <a:lvl9pPr marL="3225272" indent="0">
              <a:buNone/>
              <a:defRPr sz="8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F6EEAE9-E29F-48F2-B930-F6419477095C}" type="datetime1">
              <a:rPr lang="en-US" smtClean="0">
                <a:solidFill>
                  <a:prstClr val="black">
                    <a:tint val="95000"/>
                  </a:prstClr>
                </a:solidFill>
              </a:rPr>
              <a:pPr/>
              <a:t>10/5/2021</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8"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9" name="Rectangle 8"/>
          <p:cNvSpPr/>
          <p:nvPr/>
        </p:nvSpPr>
        <p:spPr bwMode="invGray">
          <a:xfrm>
            <a:off x="2855738"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Tree>
    <p:extLst>
      <p:ext uri="{BB962C8B-B14F-4D97-AF65-F5344CB8AC3E}">
        <p14:creationId xmlns:p14="http://schemas.microsoft.com/office/powerpoint/2010/main" val="2999529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16586"/>
            <a:ext cx="2525150" cy="733806"/>
          </a:xfrm>
        </p:spPr>
        <p:txBody>
          <a:bodyPr lIns="64505" bIns="0" anchor="b">
            <a:sp3d prstMaterial="matte"/>
          </a:bodyPr>
          <a:lstStyle>
            <a:lvl1pPr algn="l">
              <a:defRPr sz="1800" b="0"/>
            </a:lvl1pPr>
            <a:extLst/>
          </a:lstStyle>
          <a:p>
            <a:r>
              <a:rPr kumimoji="0" lang="en-US"/>
              <a:t>Click to edit Master title style</a:t>
            </a:r>
          </a:p>
        </p:txBody>
      </p:sp>
      <p:sp>
        <p:nvSpPr>
          <p:cNvPr id="3" name="Picture Placeholder 2"/>
          <p:cNvSpPr>
            <a:spLocks noGrp="1"/>
          </p:cNvSpPr>
          <p:nvPr>
            <p:ph type="pic" idx="1"/>
          </p:nvPr>
        </p:nvSpPr>
        <p:spPr>
          <a:xfrm>
            <a:off x="2903812" y="1113606"/>
            <a:ext cx="6247397" cy="4029894"/>
          </a:xfrm>
          <a:solidFill>
            <a:schemeClr val="bg2">
              <a:shade val="75000"/>
            </a:schemeClr>
          </a:solidFill>
        </p:spPr>
        <p:txBody>
          <a:bodyPr/>
          <a:lstStyle>
            <a:lvl1pPr marL="0" indent="0">
              <a:buNone/>
              <a:defRPr sz="2800"/>
            </a:lvl1pPr>
            <a:lvl2pPr marL="403159" indent="0">
              <a:buNone/>
              <a:defRPr sz="2500"/>
            </a:lvl2pPr>
            <a:lvl3pPr marL="806318" indent="0">
              <a:buNone/>
              <a:defRPr sz="2100"/>
            </a:lvl3pPr>
            <a:lvl4pPr marL="1209477" indent="0">
              <a:buNone/>
              <a:defRPr sz="1800"/>
            </a:lvl4pPr>
            <a:lvl5pPr marL="1612636" indent="0">
              <a:buNone/>
              <a:defRPr sz="1800"/>
            </a:lvl5pPr>
            <a:lvl6pPr marL="2015795" indent="0">
              <a:buNone/>
              <a:defRPr sz="1800"/>
            </a:lvl6pPr>
            <a:lvl7pPr marL="2418954" indent="0">
              <a:buNone/>
              <a:defRPr sz="1800"/>
            </a:lvl7pPr>
            <a:lvl8pPr marL="2822113" indent="0">
              <a:buNone/>
              <a:defRPr sz="1800"/>
            </a:lvl8pPr>
            <a:lvl9pPr marL="3225272" indent="0">
              <a:buNone/>
              <a:defRPr sz="1800"/>
            </a:lvl9pPr>
            <a:extLst/>
          </a:lstStyle>
          <a:p>
            <a:r>
              <a:rPr kumimoji="0" lang="en-US" dirty="0"/>
              <a:t>Click icon to add picture</a:t>
            </a:r>
          </a:p>
        </p:txBody>
      </p:sp>
      <p:sp>
        <p:nvSpPr>
          <p:cNvPr id="4" name="Text Placeholder 3"/>
          <p:cNvSpPr>
            <a:spLocks noGrp="1"/>
          </p:cNvSpPr>
          <p:nvPr>
            <p:ph type="body" sz="half" idx="2"/>
          </p:nvPr>
        </p:nvSpPr>
        <p:spPr>
          <a:xfrm>
            <a:off x="164593" y="1296162"/>
            <a:ext cx="2468880" cy="3429000"/>
          </a:xfrm>
        </p:spPr>
        <p:txBody>
          <a:bodyPr/>
          <a:lstStyle>
            <a:lvl1pPr marL="0" indent="0">
              <a:buNone/>
              <a:defRPr sz="1200"/>
            </a:lvl1pPr>
            <a:lvl2pPr marL="403159" indent="0">
              <a:buNone/>
              <a:defRPr sz="1100"/>
            </a:lvl2pPr>
            <a:lvl3pPr marL="806318" indent="0">
              <a:buNone/>
              <a:defRPr sz="900"/>
            </a:lvl3pPr>
            <a:lvl4pPr marL="1209477" indent="0">
              <a:buNone/>
              <a:defRPr sz="800"/>
            </a:lvl4pPr>
            <a:lvl5pPr marL="1612636" indent="0">
              <a:buNone/>
              <a:defRPr sz="800"/>
            </a:lvl5pPr>
            <a:lvl6pPr marL="2015795" indent="0">
              <a:buNone/>
              <a:defRPr sz="800"/>
            </a:lvl6pPr>
            <a:lvl7pPr marL="2418954" indent="0">
              <a:buNone/>
              <a:defRPr sz="800"/>
            </a:lvl7pPr>
            <a:lvl8pPr marL="2822113" indent="0">
              <a:buNone/>
              <a:defRPr sz="800"/>
            </a:lvl8pPr>
            <a:lvl9pPr marL="3225272" indent="0">
              <a:buNone/>
              <a:defRPr sz="8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3" y="877824"/>
            <a:ext cx="2523744" cy="150876"/>
          </a:xfrm>
        </p:spPr>
        <p:txBody>
          <a:bodyPr/>
          <a:lstStyle/>
          <a:p>
            <a:fld id="{B8329DE8-7229-4341-B257-C53807ED1F6A}" type="datetime1">
              <a:rPr lang="en-US" smtClean="0">
                <a:solidFill>
                  <a:prstClr val="black">
                    <a:tint val="95000"/>
                  </a:prstClr>
                </a:solidFill>
              </a:rPr>
              <a:pPr/>
              <a:t>10/5/2021</a:t>
            </a:fld>
            <a:endParaRPr lang="en-US" dirty="0">
              <a:solidFill>
                <a:prstClr val="black">
                  <a:tint val="95000"/>
                </a:prstClr>
              </a:solidFill>
            </a:endParaRPr>
          </a:p>
        </p:txBody>
      </p:sp>
      <p:sp>
        <p:nvSpPr>
          <p:cNvPr id="11" name="Rectangle 10"/>
          <p:cNvSpPr/>
          <p:nvPr/>
        </p:nvSpPr>
        <p:spPr>
          <a:xfrm>
            <a:off x="2855738"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9" name="Rectangle 8"/>
          <p:cNvSpPr/>
          <p:nvPr/>
        </p:nvSpPr>
        <p:spPr bwMode="invGray">
          <a:xfrm>
            <a:off x="2855738"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3035809" y="877824"/>
            <a:ext cx="5193792" cy="150876"/>
          </a:xfrm>
        </p:spPr>
        <p:txBody>
          <a:bodyPr/>
          <a:lstStyle>
            <a:lvl1pPr>
              <a:defRPr>
                <a:solidFill>
                  <a:schemeClr val="bg1">
                    <a:shade val="50000"/>
                  </a:schemeClr>
                </a:solidFill>
              </a:defRPr>
            </a:lvl1p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877824"/>
            <a:ext cx="733864" cy="150876"/>
          </a:xfrm>
        </p:spPr>
        <p:txBody>
          <a:bodyPr/>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43547534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6923"/>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7" name="Rectangle 6"/>
          <p:cNvSpPr/>
          <p:nvPr/>
        </p:nvSpPr>
        <p:spPr bwMode="ltGray">
          <a:xfrm>
            <a:off x="8" y="2"/>
            <a:ext cx="9143999" cy="10753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80632" tIns="40316" rIns="80632" bIns="40316" rtlCol="0" anchor="ctr"/>
          <a:lstStyle/>
          <a:p>
            <a:pPr algn="ctr"/>
            <a:endParaRPr lang="en-US" dirty="0">
              <a:solidFill>
                <a:prstClr val="white"/>
              </a:solidFill>
            </a:endParaRPr>
          </a:p>
        </p:txBody>
      </p:sp>
      <p:sp>
        <p:nvSpPr>
          <p:cNvPr id="2" name="Title Placeholder 1"/>
          <p:cNvSpPr>
            <a:spLocks noGrp="1"/>
          </p:cNvSpPr>
          <p:nvPr>
            <p:ph type="title"/>
          </p:nvPr>
        </p:nvSpPr>
        <p:spPr>
          <a:xfrm>
            <a:off x="457202" y="114302"/>
            <a:ext cx="8229600" cy="938296"/>
          </a:xfrm>
          <a:prstGeom prst="rect">
            <a:avLst/>
          </a:prstGeom>
        </p:spPr>
        <p:txBody>
          <a:bodyPr vert="horz" lIns="80632" tIns="40316" rIns="40316" bIns="40316"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2" y="1331394"/>
            <a:ext cx="8229600" cy="3469207"/>
          </a:xfrm>
          <a:prstGeom prst="rect">
            <a:avLst/>
          </a:prstGeom>
        </p:spPr>
        <p:txBody>
          <a:bodyPr vert="horz" lIns="48379" tIns="80632" rIns="80632" bIns="40316"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4857749"/>
            <a:ext cx="2133600" cy="205740"/>
          </a:xfrm>
          <a:prstGeom prst="rect">
            <a:avLst/>
          </a:prstGeom>
        </p:spPr>
        <p:txBody>
          <a:bodyPr vert="horz" lIns="96758" tIns="40316" rIns="40316" bIns="0" rtlCol="0" anchor="b"/>
          <a:lstStyle>
            <a:lvl1pPr algn="l" eaLnBrk="1" latinLnBrk="0" hangingPunct="1">
              <a:defRPr kumimoji="0" sz="1100">
                <a:solidFill>
                  <a:schemeClr val="tx1">
                    <a:tint val="95000"/>
                  </a:schemeClr>
                </a:solidFill>
              </a:defRPr>
            </a:lvl1pPr>
            <a:extLst/>
          </a:lstStyle>
          <a:p>
            <a:fld id="{899C0772-53E1-4C47-A505-FB6754C73C93}" type="datetime1">
              <a:rPr lang="en-US" smtClean="0">
                <a:solidFill>
                  <a:prstClr val="black">
                    <a:tint val="95000"/>
                  </a:prstClr>
                </a:solidFill>
              </a:rPr>
              <a:pPr/>
              <a:t>10/5/2021</a:t>
            </a:fld>
            <a:endParaRPr lang="en-US" dirty="0">
              <a:solidFill>
                <a:prstClr val="black">
                  <a:tint val="95000"/>
                </a:prstClr>
              </a:solidFill>
            </a:endParaRPr>
          </a:p>
        </p:txBody>
      </p:sp>
      <p:sp>
        <p:nvSpPr>
          <p:cNvPr id="5" name="Footer Placeholder 4"/>
          <p:cNvSpPr>
            <a:spLocks noGrp="1"/>
          </p:cNvSpPr>
          <p:nvPr>
            <p:ph type="ftr" sz="quarter" idx="3"/>
          </p:nvPr>
        </p:nvSpPr>
        <p:spPr>
          <a:xfrm>
            <a:off x="2640604" y="4857749"/>
            <a:ext cx="5507718" cy="205740"/>
          </a:xfrm>
          <a:prstGeom prst="rect">
            <a:avLst/>
          </a:prstGeom>
        </p:spPr>
        <p:txBody>
          <a:bodyPr vert="horz" lIns="40316" tIns="40316" rIns="40316" bIns="0" rtlCol="0" anchor="b"/>
          <a:lstStyle>
            <a:lvl1pPr algn="l" eaLnBrk="1" latinLnBrk="0" hangingPunct="1">
              <a:defRPr kumimoji="0" sz="1100">
                <a:solidFill>
                  <a:schemeClr val="tx1">
                    <a:tint val="95000"/>
                  </a:schemeClr>
                </a:solidFill>
              </a:defRPr>
            </a:lvl1pPr>
            <a:extLst/>
          </a:lstStyle>
          <a:p>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4857749"/>
            <a:ext cx="733864" cy="205740"/>
          </a:xfrm>
          <a:prstGeom prst="rect">
            <a:avLst/>
          </a:prstGeom>
        </p:spPr>
        <p:txBody>
          <a:bodyPr vert="horz" lIns="80632" tIns="40316" rIns="80632" bIns="0" rtlCol="0" anchor="b"/>
          <a:lstStyle>
            <a:lvl1pPr algn="r" eaLnBrk="1" latinLnBrk="0" hangingPunct="1">
              <a:defRPr kumimoji="0" sz="1100">
                <a:solidFill>
                  <a:schemeClr val="tx1">
                    <a:tint val="95000"/>
                  </a:schemeClr>
                </a:solidFill>
              </a:defRPr>
            </a:lvl1pPr>
            <a:extLst/>
          </a:lstStyle>
          <a:p>
            <a:fld id="{985F2E28-F8D5-4678-B71B-D73D6A22C278}"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42290424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4000" b="1" kern="1200">
          <a:solidFill>
            <a:schemeClr val="accent1">
              <a:satMod val="150000"/>
            </a:schemeClr>
          </a:solidFill>
          <a:effectLst/>
          <a:latin typeface="+mj-lt"/>
          <a:ea typeface="+mj-ea"/>
          <a:cs typeface="+mj-cs"/>
        </a:defRPr>
      </a:lvl1pPr>
      <a:extLst/>
    </p:titleStyle>
    <p:bodyStyle>
      <a:lvl1pPr marL="387033" indent="-282211" algn="l" rtl="0" eaLnBrk="1" latinLnBrk="0" hangingPunct="1">
        <a:spcBef>
          <a:spcPts val="0"/>
        </a:spcBef>
        <a:buClr>
          <a:schemeClr val="accent1"/>
        </a:buClr>
        <a:buSzPct val="80000"/>
        <a:buFont typeface="Wingdings 2"/>
        <a:buChar char=""/>
        <a:defRPr kumimoji="0" sz="2800" kern="1200">
          <a:solidFill>
            <a:schemeClr val="tx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tx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tx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tx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tx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tx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tx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03159" algn="l" rtl="0" eaLnBrk="1" latinLnBrk="0" hangingPunct="1">
        <a:defRPr kumimoji="0" kern="1200">
          <a:solidFill>
            <a:schemeClr val="tx1"/>
          </a:solidFill>
          <a:latin typeface="+mn-lt"/>
          <a:ea typeface="+mn-ea"/>
          <a:cs typeface="+mn-cs"/>
        </a:defRPr>
      </a:lvl2pPr>
      <a:lvl3pPr marL="806318" algn="l" rtl="0" eaLnBrk="1" latinLnBrk="0" hangingPunct="1">
        <a:defRPr kumimoji="0" kern="1200">
          <a:solidFill>
            <a:schemeClr val="tx1"/>
          </a:solidFill>
          <a:latin typeface="+mn-lt"/>
          <a:ea typeface="+mn-ea"/>
          <a:cs typeface="+mn-cs"/>
        </a:defRPr>
      </a:lvl3pPr>
      <a:lvl4pPr marL="1209477" algn="l" rtl="0" eaLnBrk="1" latinLnBrk="0" hangingPunct="1">
        <a:defRPr kumimoji="0" kern="1200">
          <a:solidFill>
            <a:schemeClr val="tx1"/>
          </a:solidFill>
          <a:latin typeface="+mn-lt"/>
          <a:ea typeface="+mn-ea"/>
          <a:cs typeface="+mn-cs"/>
        </a:defRPr>
      </a:lvl4pPr>
      <a:lvl5pPr marL="1612636" algn="l" rtl="0" eaLnBrk="1" latinLnBrk="0" hangingPunct="1">
        <a:defRPr kumimoji="0" kern="1200">
          <a:solidFill>
            <a:schemeClr val="tx1"/>
          </a:solidFill>
          <a:latin typeface="+mn-lt"/>
          <a:ea typeface="+mn-ea"/>
          <a:cs typeface="+mn-cs"/>
        </a:defRPr>
      </a:lvl5pPr>
      <a:lvl6pPr marL="2015795" algn="l" rtl="0" eaLnBrk="1" latinLnBrk="0" hangingPunct="1">
        <a:defRPr kumimoji="0" kern="1200">
          <a:solidFill>
            <a:schemeClr val="tx1"/>
          </a:solidFill>
          <a:latin typeface="+mn-lt"/>
          <a:ea typeface="+mn-ea"/>
          <a:cs typeface="+mn-cs"/>
        </a:defRPr>
      </a:lvl6pPr>
      <a:lvl7pPr marL="2418954" algn="l" rtl="0" eaLnBrk="1" latinLnBrk="0" hangingPunct="1">
        <a:defRPr kumimoji="0" kern="1200">
          <a:solidFill>
            <a:schemeClr val="tx1"/>
          </a:solidFill>
          <a:latin typeface="+mn-lt"/>
          <a:ea typeface="+mn-ea"/>
          <a:cs typeface="+mn-cs"/>
        </a:defRPr>
      </a:lvl7pPr>
      <a:lvl8pPr marL="2822113" algn="l" rtl="0" eaLnBrk="1" latinLnBrk="0" hangingPunct="1">
        <a:defRPr kumimoji="0" kern="1200">
          <a:solidFill>
            <a:schemeClr val="tx1"/>
          </a:solidFill>
          <a:latin typeface="+mn-lt"/>
          <a:ea typeface="+mn-ea"/>
          <a:cs typeface="+mn-cs"/>
        </a:defRPr>
      </a:lvl8pPr>
      <a:lvl9pPr marL="3225272"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2" name="Title 1"/>
          <p:cNvSpPr>
            <a:spLocks noGrp="1"/>
          </p:cNvSpPr>
          <p:nvPr>
            <p:ph type="ctrTitle"/>
          </p:nvPr>
        </p:nvSpPr>
        <p:spPr>
          <a:xfrm>
            <a:off x="354873" y="3919939"/>
            <a:ext cx="8434253" cy="1211581"/>
          </a:xfrm>
        </p:spPr>
        <p:txBody>
          <a:bodyPr>
            <a:normAutofit fontScale="90000"/>
          </a:bodyPr>
          <a:lstStyle/>
          <a:p>
            <a:pPr>
              <a:lnSpc>
                <a:spcPts val="3210"/>
              </a:lnSpc>
            </a:pPr>
            <a:r>
              <a:rPr lang="en-US" sz="3600" dirty="0">
                <a:solidFill>
                  <a:srgbClr val="FFFF00"/>
                </a:solidFill>
                <a:latin typeface="Arial" pitchFamily="34" charset="0"/>
                <a:cs typeface="Arial" pitchFamily="34" charset="0"/>
              </a:rPr>
              <a:t>Teachers:</a:t>
            </a:r>
            <a:br>
              <a:rPr lang="en-US" sz="3600" dirty="0">
                <a:solidFill>
                  <a:srgbClr val="FFFF00"/>
                </a:solidFill>
                <a:latin typeface="Arial" pitchFamily="34" charset="0"/>
                <a:cs typeface="Arial" pitchFamily="34" charset="0"/>
              </a:rPr>
            </a:br>
            <a:r>
              <a:rPr lang="en-US" sz="3100" dirty="0">
                <a:solidFill>
                  <a:srgbClr val="FFFF00"/>
                </a:solidFill>
                <a:latin typeface="Arial" pitchFamily="34" charset="0"/>
                <a:cs typeface="Arial" pitchFamily="34" charset="0"/>
              </a:rPr>
              <a:t>Ms Elena Popan &amp; </a:t>
            </a:r>
            <a:br>
              <a:rPr lang="en-US" sz="3100" dirty="0">
                <a:solidFill>
                  <a:srgbClr val="FFFF00"/>
                </a:solidFill>
                <a:latin typeface="Arial" pitchFamily="34" charset="0"/>
                <a:cs typeface="Arial" pitchFamily="34" charset="0"/>
              </a:rPr>
            </a:br>
            <a:r>
              <a:rPr lang="en-US" sz="3100" dirty="0">
                <a:solidFill>
                  <a:srgbClr val="FFFF00"/>
                </a:solidFill>
                <a:latin typeface="Arial" pitchFamily="34" charset="0"/>
                <a:cs typeface="Arial" pitchFamily="34" charset="0"/>
              </a:rPr>
              <a:t>Mr. Ciprian – Vasile Popescu</a:t>
            </a:r>
            <a:r>
              <a:rPr lang="en-US" sz="4000" dirty="0">
                <a:solidFill>
                  <a:srgbClr val="00CCFF"/>
                </a:solidFill>
                <a:latin typeface="Arial" pitchFamily="34" charset="0"/>
                <a:cs typeface="Arial" pitchFamily="34" charset="0"/>
              </a:rPr>
              <a:t/>
            </a:r>
            <a:br>
              <a:rPr lang="en-US" sz="4000" dirty="0">
                <a:solidFill>
                  <a:srgbClr val="00CCFF"/>
                </a:solidFill>
                <a:latin typeface="Arial" pitchFamily="34" charset="0"/>
                <a:cs typeface="Arial" pitchFamily="34" charset="0"/>
              </a:rPr>
            </a:br>
            <a:r>
              <a:rPr lang="en-US" sz="3700" dirty="0">
                <a:solidFill>
                  <a:srgbClr val="FF0000"/>
                </a:solidFill>
                <a:latin typeface="Arial" pitchFamily="34" charset="0"/>
                <a:cs typeface="Arial" pitchFamily="34" charset="0"/>
              </a:rPr>
              <a:t/>
            </a:r>
            <a:br>
              <a:rPr lang="en-US" sz="3700" dirty="0">
                <a:solidFill>
                  <a:srgbClr val="FF0000"/>
                </a:solidFill>
                <a:latin typeface="Arial" pitchFamily="34" charset="0"/>
                <a:cs typeface="Arial" pitchFamily="34" charset="0"/>
              </a:rPr>
            </a:br>
            <a:endParaRPr lang="en-US" sz="4100" dirty="0">
              <a:solidFill>
                <a:srgbClr val="FF0000"/>
              </a:solidFill>
              <a:latin typeface="Arial" pitchFamily="34" charset="0"/>
              <a:cs typeface="Arial" pitchFamily="34" charset="0"/>
            </a:endParaRPr>
          </a:p>
        </p:txBody>
      </p:sp>
      <p:sp>
        <p:nvSpPr>
          <p:cNvPr id="3" name="Subtitle 2"/>
          <p:cNvSpPr>
            <a:spLocks noGrp="1"/>
          </p:cNvSpPr>
          <p:nvPr>
            <p:ph type="subTitle" idx="1"/>
          </p:nvPr>
        </p:nvSpPr>
        <p:spPr>
          <a:xfrm>
            <a:off x="-14140" y="57150"/>
            <a:ext cx="9144000" cy="3714750"/>
          </a:xfrm>
          <a:noFill/>
        </p:spPr>
        <p:txBody>
          <a:bodyPr>
            <a:noAutofit/>
          </a:bodyPr>
          <a:lstStyle/>
          <a:p>
            <a:pPr algn="ctr"/>
            <a:endParaRPr lang="en-US" sz="2200" dirty="0">
              <a:solidFill>
                <a:srgbClr val="FFFF00"/>
              </a:solidFill>
              <a:latin typeface="Arial" pitchFamily="34" charset="0"/>
              <a:cs typeface="Arial" pitchFamily="34" charset="0"/>
            </a:endParaRPr>
          </a:p>
          <a:p>
            <a:pPr algn="ctr"/>
            <a:endParaRPr lang="en-US" sz="2200" dirty="0">
              <a:solidFill>
                <a:srgbClr val="FFFF00"/>
              </a:solidFill>
              <a:latin typeface="Arial" pitchFamily="34" charset="0"/>
              <a:cs typeface="Arial" pitchFamily="34" charset="0"/>
            </a:endParaRPr>
          </a:p>
          <a:p>
            <a:pPr algn="ctr"/>
            <a:endParaRPr lang="en-US" sz="2200" dirty="0">
              <a:solidFill>
                <a:srgbClr val="FFFF00"/>
              </a:solidFill>
              <a:latin typeface="Arial" pitchFamily="34" charset="0"/>
              <a:cs typeface="Arial" pitchFamily="34" charset="0"/>
            </a:endParaRPr>
          </a:p>
          <a:p>
            <a:pPr algn="ctr"/>
            <a:r>
              <a:rPr lang="en-US" sz="2200" dirty="0">
                <a:solidFill>
                  <a:srgbClr val="FFFF00"/>
                </a:solidFill>
                <a:latin typeface="Arial" pitchFamily="34" charset="0"/>
                <a:cs typeface="Arial" pitchFamily="34" charset="0"/>
              </a:rPr>
              <a:t>The “Nicolae </a:t>
            </a:r>
            <a:r>
              <a:rPr lang="en-US" sz="2200" dirty="0" err="1">
                <a:solidFill>
                  <a:srgbClr val="FFFF00"/>
                </a:solidFill>
                <a:latin typeface="Arial" pitchFamily="34" charset="0"/>
                <a:cs typeface="Arial" pitchFamily="34" charset="0"/>
              </a:rPr>
              <a:t>Bălcescu</a:t>
            </a:r>
            <a:r>
              <a:rPr lang="en-US" sz="2200" dirty="0">
                <a:solidFill>
                  <a:srgbClr val="FFFF00"/>
                </a:solidFill>
                <a:latin typeface="Arial" pitchFamily="34" charset="0"/>
                <a:cs typeface="Arial" pitchFamily="34" charset="0"/>
              </a:rPr>
              <a:t>” Land Forces Academy – Sibiu, Romania</a:t>
            </a:r>
          </a:p>
          <a:p>
            <a:pPr algn="ctr"/>
            <a:r>
              <a:rPr lang="en-US" sz="2000" dirty="0">
                <a:solidFill>
                  <a:srgbClr val="FFFF00"/>
                </a:solidFill>
                <a:latin typeface="Arial" pitchFamily="34" charset="0"/>
                <a:cs typeface="Arial" pitchFamily="34" charset="0"/>
              </a:rPr>
              <a:t>The </a:t>
            </a:r>
            <a:r>
              <a:rPr lang="en-US" sz="2000" b="1" dirty="0">
                <a:solidFill>
                  <a:srgbClr val="FF0000"/>
                </a:solidFill>
                <a:latin typeface="Arial" pitchFamily="34" charset="0"/>
                <a:cs typeface="Arial" pitchFamily="34" charset="0"/>
              </a:rPr>
              <a:t>F</a:t>
            </a:r>
            <a:r>
              <a:rPr lang="en-US" sz="2000" dirty="0">
                <a:solidFill>
                  <a:srgbClr val="FFFF00"/>
                </a:solidFill>
                <a:latin typeface="Arial" pitchFamily="34" charset="0"/>
                <a:cs typeface="Arial" pitchFamily="34" charset="0"/>
              </a:rPr>
              <a:t>oreign </a:t>
            </a:r>
            <a:r>
              <a:rPr lang="en-US" sz="2000" b="1" dirty="0">
                <a:solidFill>
                  <a:srgbClr val="FF0000"/>
                </a:solidFill>
                <a:latin typeface="Arial" pitchFamily="34" charset="0"/>
                <a:cs typeface="Arial" pitchFamily="34" charset="0"/>
              </a:rPr>
              <a:t>L</a:t>
            </a:r>
            <a:r>
              <a:rPr lang="en-US" sz="2000" dirty="0">
                <a:solidFill>
                  <a:srgbClr val="FFFF00"/>
                </a:solidFill>
                <a:latin typeface="Arial" pitchFamily="34" charset="0"/>
                <a:cs typeface="Arial" pitchFamily="34" charset="0"/>
              </a:rPr>
              <a:t>anguage </a:t>
            </a:r>
            <a:r>
              <a:rPr lang="en-US" sz="2000" b="1" dirty="0">
                <a:solidFill>
                  <a:srgbClr val="FF0000"/>
                </a:solidFill>
                <a:latin typeface="Arial" pitchFamily="34" charset="0"/>
                <a:cs typeface="Arial" pitchFamily="34" charset="0"/>
              </a:rPr>
              <a:t>L</a:t>
            </a:r>
            <a:r>
              <a:rPr lang="en-US" sz="2000" dirty="0">
                <a:solidFill>
                  <a:srgbClr val="FFFF00"/>
                </a:solidFill>
                <a:latin typeface="Arial" pitchFamily="34" charset="0"/>
                <a:cs typeface="Arial" pitchFamily="34" charset="0"/>
              </a:rPr>
              <a:t>earning </a:t>
            </a:r>
            <a:r>
              <a:rPr lang="en-US" sz="2000" b="1" dirty="0">
                <a:solidFill>
                  <a:srgbClr val="FF0000"/>
                </a:solidFill>
                <a:latin typeface="Arial" pitchFamily="34" charset="0"/>
                <a:cs typeface="Arial" pitchFamily="34" charset="0"/>
              </a:rPr>
              <a:t>C</a:t>
            </a:r>
            <a:r>
              <a:rPr lang="en-US" sz="2000" dirty="0">
                <a:solidFill>
                  <a:srgbClr val="FFFF00"/>
                </a:solidFill>
                <a:latin typeface="Arial" pitchFamily="34" charset="0"/>
                <a:cs typeface="Arial" pitchFamily="34" charset="0"/>
              </a:rPr>
              <a:t>enter</a:t>
            </a:r>
          </a:p>
          <a:p>
            <a:pPr algn="ctr"/>
            <a:endParaRPr lang="en-US" sz="900" dirty="0">
              <a:solidFill>
                <a:srgbClr val="FFFF00"/>
              </a:solidFill>
              <a:latin typeface="Arial" pitchFamily="34" charset="0"/>
              <a:cs typeface="Arial" pitchFamily="34" charset="0"/>
            </a:endParaRPr>
          </a:p>
          <a:p>
            <a:pPr algn="ctr"/>
            <a:r>
              <a:rPr lang="en-US" sz="4800" b="1" dirty="0">
                <a:solidFill>
                  <a:srgbClr val="FFFF00"/>
                </a:solidFill>
                <a:latin typeface="Arial" pitchFamily="34" charset="0"/>
                <a:cs typeface="Arial" pitchFamily="34" charset="0"/>
              </a:rPr>
              <a:t>Technologies Conducive to Hybrid Learning </a:t>
            </a:r>
          </a:p>
          <a:p>
            <a:pPr algn="ctr"/>
            <a:r>
              <a:rPr lang="en-US" sz="3200" b="1" i="1" dirty="0">
                <a:solidFill>
                  <a:srgbClr val="FFFF00"/>
                </a:solidFill>
                <a:latin typeface="Arial" pitchFamily="34" charset="0"/>
                <a:cs typeface="Arial" pitchFamily="34" charset="0"/>
              </a:rPr>
              <a:t>The Romanian Army’s Pandemic Response and Perspectives</a:t>
            </a:r>
          </a:p>
          <a:p>
            <a:pPr algn="ctr"/>
            <a:endParaRPr lang="en-US" sz="1200" b="1" dirty="0">
              <a:solidFill>
                <a:srgbClr val="00CCFF"/>
              </a:solidFill>
              <a:latin typeface="Arial" pitchFamily="34" charset="0"/>
              <a:cs typeface="Arial" pitchFamily="34" charset="0"/>
            </a:endParaRPr>
          </a:p>
          <a:p>
            <a:fld id="{77322EC9-B0C0-4EA0-9A13-94BB3D9EC3E6}" type="datetime2">
              <a:rPr lang="en-US" sz="2400" b="1" smtClean="0">
                <a:solidFill>
                  <a:srgbClr val="FFFF00"/>
                </a:solidFill>
                <a:latin typeface="Arial" pitchFamily="34" charset="0"/>
                <a:cs typeface="Arial" pitchFamily="34" charset="0"/>
              </a:rPr>
              <a:pPr/>
              <a:t>Tuesday, October 5, 2021</a:t>
            </a:fld>
            <a:endParaRPr lang="en-US" sz="3700" b="1" dirty="0">
              <a:solidFill>
                <a:srgbClr val="FFFF00"/>
              </a:solidFill>
              <a:latin typeface="Arial" pitchFamily="34" charset="0"/>
              <a:cs typeface="Arial" pitchFamily="34" charset="0"/>
            </a:endParaRPr>
          </a:p>
          <a:p>
            <a:pPr algn="ctr"/>
            <a:endParaRPr lang="en-US" sz="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A9FBB831-0CD7-344B-86F0-E8A419081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199" y="3139548"/>
            <a:ext cx="4089661" cy="2019270"/>
          </a:xfrm>
          <a:prstGeom prst="rect">
            <a:avLst/>
          </a:prstGeom>
        </p:spPr>
      </p:pic>
    </p:spTree>
    <p:extLst>
      <p:ext uri="{BB962C8B-B14F-4D97-AF65-F5344CB8AC3E}">
        <p14:creationId xmlns:p14="http://schemas.microsoft.com/office/powerpoint/2010/main" val="33434398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ppt_y"/>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623354" indent="-514350" defTabSz="914400">
              <a:buFont typeface="Wingdings" panose="05000000000000000000" pitchFamily="2" charset="2"/>
              <a:buChar char="ü"/>
            </a:pPr>
            <a:r>
              <a:rPr lang="ro-RO" sz="4000" b="1" dirty="0">
                <a:solidFill>
                  <a:srgbClr val="FFFF00"/>
                </a:solidFill>
              </a:rPr>
              <a:t>Instant feedback</a:t>
            </a:r>
            <a:endParaRPr lang="en-US" sz="4000" b="1" dirty="0">
              <a:solidFill>
                <a:srgbClr val="FFFF00"/>
              </a:solidFill>
            </a:endParaRP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1782CE4C-1DCB-480D-842B-2E087936A1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701634"/>
            <a:ext cx="8240472" cy="4104792"/>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10</a:t>
            </a:fld>
            <a:endParaRPr lang="en-US" sz="2100" b="1" dirty="0">
              <a:solidFill>
                <a:prstClr val="black">
                  <a:tint val="95000"/>
                </a:prstClr>
              </a:solidFill>
            </a:endParaRPr>
          </a:p>
        </p:txBody>
      </p:sp>
      <p:cxnSp>
        <p:nvCxnSpPr>
          <p:cNvPr id="3" name="Straight Arrow Connector 2">
            <a:extLst>
              <a:ext uri="{FF2B5EF4-FFF2-40B4-BE49-F238E27FC236}">
                <a16:creationId xmlns:a16="http://schemas.microsoft.com/office/drawing/2014/main" id="{DD49EB5D-30BF-40B3-AD53-C01ADB0EBD90}"/>
              </a:ext>
            </a:extLst>
          </p:cNvPr>
          <p:cNvCxnSpPr/>
          <p:nvPr/>
        </p:nvCxnSpPr>
        <p:spPr>
          <a:xfrm flipH="1">
            <a:off x="7086600" y="3333750"/>
            <a:ext cx="838200" cy="6096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76816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623354" indent="-514350" defTabSz="914400">
              <a:buFont typeface="Wingdings" panose="05000000000000000000" pitchFamily="2" charset="2"/>
              <a:buChar char="ü"/>
            </a:pPr>
            <a:r>
              <a:rPr lang="ro-RO" sz="4000" b="1" dirty="0">
                <a:solidFill>
                  <a:srgbClr val="FFFF00"/>
                </a:solidFill>
              </a:rPr>
              <a:t>Instant feedback</a:t>
            </a:r>
          </a:p>
          <a:p>
            <a:pPr marL="623354" indent="-514350" defTabSz="914400">
              <a:buFont typeface="Wingdings" panose="05000000000000000000" pitchFamily="2" charset="2"/>
              <a:buChar char="ü"/>
            </a:pPr>
            <a:r>
              <a:rPr lang="ro-RO" sz="4000" b="1" dirty="0">
                <a:solidFill>
                  <a:srgbClr val="FFFF00"/>
                </a:solidFill>
              </a:rPr>
              <a:t>Constant </a:t>
            </a:r>
            <a:r>
              <a:rPr lang="en-US" sz="4000" b="1" dirty="0">
                <a:solidFill>
                  <a:srgbClr val="FFFF00"/>
                </a:solidFill>
              </a:rPr>
              <a:t>linking</a:t>
            </a: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11</a:t>
            </a:fld>
            <a:endParaRPr lang="en-US" sz="2100" b="1" dirty="0">
              <a:solidFill>
                <a:prstClr val="black">
                  <a:tint val="95000"/>
                </a:prstClr>
              </a:solidFill>
            </a:endParaRPr>
          </a:p>
        </p:txBody>
      </p:sp>
      <p:pic>
        <p:nvPicPr>
          <p:cNvPr id="8" name="Content Placeholder 4">
            <a:extLst>
              <a:ext uri="{FF2B5EF4-FFF2-40B4-BE49-F238E27FC236}">
                <a16:creationId xmlns:a16="http://schemas.microsoft.com/office/drawing/2014/main" id="{F7BCB3B6-11B1-4A3A-963E-07EEDBA808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701634"/>
            <a:ext cx="8240472" cy="4104792"/>
          </a:xfrm>
        </p:spPr>
      </p:pic>
      <p:cxnSp>
        <p:nvCxnSpPr>
          <p:cNvPr id="10" name="Straight Arrow Connector 9">
            <a:extLst>
              <a:ext uri="{FF2B5EF4-FFF2-40B4-BE49-F238E27FC236}">
                <a16:creationId xmlns:a16="http://schemas.microsoft.com/office/drawing/2014/main" id="{5D3E4DDB-244C-45CF-A3C0-C93F869227CD}"/>
              </a:ext>
            </a:extLst>
          </p:cNvPr>
          <p:cNvCxnSpPr/>
          <p:nvPr/>
        </p:nvCxnSpPr>
        <p:spPr>
          <a:xfrm flipH="1">
            <a:off x="7239000" y="3257550"/>
            <a:ext cx="990600" cy="6858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6847A1D1-7D9A-44E5-83F5-8BC3EDEC3552}"/>
              </a:ext>
            </a:extLst>
          </p:cNvPr>
          <p:cNvCxnSpPr>
            <a:cxnSpLocks/>
          </p:cNvCxnSpPr>
          <p:nvPr/>
        </p:nvCxnSpPr>
        <p:spPr>
          <a:xfrm flipH="1" flipV="1">
            <a:off x="1676400" y="1047751"/>
            <a:ext cx="6553200" cy="220979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14" name="Picture 13">
            <a:extLst>
              <a:ext uri="{FF2B5EF4-FFF2-40B4-BE49-F238E27FC236}">
                <a16:creationId xmlns:a16="http://schemas.microsoft.com/office/drawing/2014/main" id="{B296033D-1F9E-428A-9699-53ED8B9097B8}"/>
              </a:ext>
            </a:extLst>
          </p:cNvPr>
          <p:cNvPicPr/>
          <p:nvPr/>
        </p:nvPicPr>
        <p:blipFill rotWithShape="1">
          <a:blip r:embed="rId4" cstate="print">
            <a:extLst>
              <a:ext uri="{28A0092B-C50C-407E-A947-70E740481C1C}">
                <a14:useLocalDpi xmlns:a14="http://schemas.microsoft.com/office/drawing/2010/main" val="0"/>
              </a:ext>
            </a:extLst>
          </a:blip>
          <a:srcRect l="26443" t="13971" r="12253" b="16638"/>
          <a:stretch/>
        </p:blipFill>
        <p:spPr bwMode="auto">
          <a:xfrm>
            <a:off x="609600" y="701631"/>
            <a:ext cx="8240472" cy="4104792"/>
          </a:xfrm>
          <a:prstGeom prst="rect">
            <a:avLst/>
          </a:prstGeom>
          <a:noFill/>
          <a:ln>
            <a:noFill/>
          </a:ln>
          <a:extLst>
            <a:ext uri="{53640926-AAD7-44D8-BBD7-CCE9431645EC}">
              <a14:shadowObscured xmlns:a14="http://schemas.microsoft.com/office/drawing/2010/main"/>
            </a:ext>
          </a:extLst>
        </p:spPr>
      </p:pic>
      <p:cxnSp>
        <p:nvCxnSpPr>
          <p:cNvPr id="16" name="Straight Arrow Connector 15">
            <a:extLst>
              <a:ext uri="{FF2B5EF4-FFF2-40B4-BE49-F238E27FC236}">
                <a16:creationId xmlns:a16="http://schemas.microsoft.com/office/drawing/2014/main" id="{41353297-69FA-4FC5-875F-D6F6663CC04D}"/>
              </a:ext>
            </a:extLst>
          </p:cNvPr>
          <p:cNvCxnSpPr>
            <a:cxnSpLocks/>
          </p:cNvCxnSpPr>
          <p:nvPr/>
        </p:nvCxnSpPr>
        <p:spPr>
          <a:xfrm flipH="1">
            <a:off x="6629400" y="2571750"/>
            <a:ext cx="1447800" cy="80207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8" name="Picture 17">
            <a:extLst>
              <a:ext uri="{FF2B5EF4-FFF2-40B4-BE49-F238E27FC236}">
                <a16:creationId xmlns:a16="http://schemas.microsoft.com/office/drawing/2014/main" id="{ECD9F893-3306-4FA9-9D4A-286E56AA04E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5800" y="701628"/>
            <a:ext cx="8171446" cy="4104792"/>
          </a:xfrm>
          <a:prstGeom prst="rect">
            <a:avLst/>
          </a:prstGeom>
          <a:noFill/>
          <a:ln>
            <a:noFill/>
          </a:ln>
        </p:spPr>
      </p:pic>
      <p:pic>
        <p:nvPicPr>
          <p:cNvPr id="19" name="Picture 18">
            <a:extLst>
              <a:ext uri="{FF2B5EF4-FFF2-40B4-BE49-F238E27FC236}">
                <a16:creationId xmlns:a16="http://schemas.microsoft.com/office/drawing/2014/main" id="{20CA4BA4-854D-4519-B675-C3E2286F04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62000" y="895350"/>
            <a:ext cx="7848600" cy="3733800"/>
          </a:xfrm>
          <a:prstGeom prst="rect">
            <a:avLst/>
          </a:prstGeom>
          <a:noFill/>
          <a:ln>
            <a:noFill/>
          </a:ln>
        </p:spPr>
      </p:pic>
    </p:spTree>
    <p:extLst>
      <p:ext uri="{BB962C8B-B14F-4D97-AF65-F5344CB8AC3E}">
        <p14:creationId xmlns:p14="http://schemas.microsoft.com/office/powerpoint/2010/main" val="18056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623354" indent="-514350" defTabSz="914400">
              <a:buFont typeface="Wingdings" panose="05000000000000000000" pitchFamily="2" charset="2"/>
              <a:buChar char="ü"/>
            </a:pPr>
            <a:r>
              <a:rPr lang="ro-RO" sz="4000" b="1" dirty="0">
                <a:solidFill>
                  <a:srgbClr val="FFFF00"/>
                </a:solidFill>
              </a:rPr>
              <a:t>Instant feedback</a:t>
            </a:r>
          </a:p>
          <a:p>
            <a:pPr marL="623354" indent="-514350" defTabSz="914400">
              <a:buFont typeface="Wingdings" panose="05000000000000000000" pitchFamily="2" charset="2"/>
              <a:buChar char="ü"/>
            </a:pPr>
            <a:r>
              <a:rPr lang="ro-RO" sz="4000" b="1" dirty="0">
                <a:solidFill>
                  <a:srgbClr val="FFFF00"/>
                </a:solidFill>
              </a:rPr>
              <a:t>Constant </a:t>
            </a:r>
            <a:r>
              <a:rPr lang="en-US" sz="4000" b="1" dirty="0">
                <a:solidFill>
                  <a:srgbClr val="FFFF00"/>
                </a:solidFill>
              </a:rPr>
              <a:t>linking</a:t>
            </a: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12</a:t>
            </a:fld>
            <a:endParaRPr lang="en-US" sz="2100" b="1" dirty="0">
              <a:solidFill>
                <a:prstClr val="black">
                  <a:tint val="95000"/>
                </a:prstClr>
              </a:solidFill>
            </a:endParaRPr>
          </a:p>
        </p:txBody>
      </p:sp>
      <p:pic>
        <p:nvPicPr>
          <p:cNvPr id="15" name="Picture 14">
            <a:extLst>
              <a:ext uri="{FF2B5EF4-FFF2-40B4-BE49-F238E27FC236}">
                <a16:creationId xmlns:a16="http://schemas.microsoft.com/office/drawing/2014/main" id="{5955D79D-5A77-4B11-8E84-21CDE49F22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717894"/>
            <a:ext cx="8534400" cy="4292256"/>
          </a:xfrm>
          <a:prstGeom prst="rect">
            <a:avLst/>
          </a:prstGeom>
          <a:noFill/>
          <a:ln>
            <a:noFill/>
          </a:ln>
        </p:spPr>
      </p:pic>
      <p:cxnSp>
        <p:nvCxnSpPr>
          <p:cNvPr id="9" name="Straight Arrow Connector 8">
            <a:extLst>
              <a:ext uri="{FF2B5EF4-FFF2-40B4-BE49-F238E27FC236}">
                <a16:creationId xmlns:a16="http://schemas.microsoft.com/office/drawing/2014/main" id="{CA389EB5-3E3A-49F5-A6B4-329B5F0F2F04}"/>
              </a:ext>
            </a:extLst>
          </p:cNvPr>
          <p:cNvCxnSpPr>
            <a:cxnSpLocks/>
          </p:cNvCxnSpPr>
          <p:nvPr/>
        </p:nvCxnSpPr>
        <p:spPr>
          <a:xfrm flipV="1">
            <a:off x="990600" y="3638550"/>
            <a:ext cx="2133600" cy="4572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B0E223B7-6C3A-4FF5-9F8C-099FD96C636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17894"/>
            <a:ext cx="8458200" cy="4292255"/>
          </a:xfrm>
          <a:prstGeom prst="rect">
            <a:avLst/>
          </a:prstGeom>
          <a:noFill/>
          <a:ln>
            <a:noFill/>
          </a:ln>
        </p:spPr>
      </p:pic>
      <p:pic>
        <p:nvPicPr>
          <p:cNvPr id="21" name="Picture 20">
            <a:extLst>
              <a:ext uri="{FF2B5EF4-FFF2-40B4-BE49-F238E27FC236}">
                <a16:creationId xmlns:a16="http://schemas.microsoft.com/office/drawing/2014/main" id="{C136E6FD-80A0-444C-9D86-5F8A0E50F371}"/>
              </a:ext>
            </a:extLst>
          </p:cNvPr>
          <p:cNvPicPr/>
          <p:nvPr/>
        </p:nvPicPr>
        <p:blipFill>
          <a:blip r:embed="rId5"/>
          <a:stretch>
            <a:fillRect/>
          </a:stretch>
        </p:blipFill>
        <p:spPr>
          <a:xfrm>
            <a:off x="533400" y="717893"/>
            <a:ext cx="8458200" cy="4292255"/>
          </a:xfrm>
          <a:prstGeom prst="rect">
            <a:avLst/>
          </a:prstGeom>
        </p:spPr>
      </p:pic>
    </p:spTree>
    <p:extLst>
      <p:ext uri="{BB962C8B-B14F-4D97-AF65-F5344CB8AC3E}">
        <p14:creationId xmlns:p14="http://schemas.microsoft.com/office/powerpoint/2010/main" val="258593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623354" indent="-514350" defTabSz="914400">
              <a:buFont typeface="Wingdings" panose="05000000000000000000" pitchFamily="2" charset="2"/>
              <a:buChar char="ü"/>
            </a:pPr>
            <a:r>
              <a:rPr lang="ro-RO" sz="4000" b="1" dirty="0">
                <a:solidFill>
                  <a:srgbClr val="FFFF00"/>
                </a:solidFill>
              </a:rPr>
              <a:t>Instant feedback</a:t>
            </a:r>
          </a:p>
          <a:p>
            <a:pPr marL="623354" indent="-514350" defTabSz="914400">
              <a:buFont typeface="Wingdings" panose="05000000000000000000" pitchFamily="2" charset="2"/>
              <a:buChar char="ü"/>
            </a:pPr>
            <a:r>
              <a:rPr lang="ro-RO" sz="4000" b="1" dirty="0">
                <a:solidFill>
                  <a:srgbClr val="FFFF00"/>
                </a:solidFill>
              </a:rPr>
              <a:t>Constant </a:t>
            </a:r>
            <a:r>
              <a:rPr lang="en-US" sz="4000" b="1" dirty="0">
                <a:solidFill>
                  <a:srgbClr val="FFFF00"/>
                </a:solidFill>
              </a:rPr>
              <a:t>linking</a:t>
            </a:r>
          </a:p>
          <a:p>
            <a:pPr marL="623354" indent="-514350" defTabSz="914400">
              <a:buFont typeface="Wingdings" panose="05000000000000000000" pitchFamily="2" charset="2"/>
              <a:buChar char="ü"/>
            </a:pPr>
            <a:r>
              <a:rPr lang="en-US" sz="4000" b="1" dirty="0">
                <a:solidFill>
                  <a:srgbClr val="FFFF00"/>
                </a:solidFill>
              </a:rPr>
              <a:t>Interaction</a:t>
            </a:r>
          </a:p>
          <a:p>
            <a:pPr marL="623354" indent="-514350" defTabSz="914400">
              <a:buFont typeface="Wingdings" panose="05000000000000000000" pitchFamily="2" charset="2"/>
              <a:buChar char="ü"/>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13</a:t>
            </a:fld>
            <a:endParaRPr lang="en-US" sz="2100" b="1" dirty="0">
              <a:solidFill>
                <a:prstClr val="black">
                  <a:tint val="95000"/>
                </a:prstClr>
              </a:solidFill>
            </a:endParaRPr>
          </a:p>
        </p:txBody>
      </p:sp>
      <p:pic>
        <p:nvPicPr>
          <p:cNvPr id="3" name="Picture 2">
            <a:extLst>
              <a:ext uri="{FF2B5EF4-FFF2-40B4-BE49-F238E27FC236}">
                <a16:creationId xmlns:a16="http://schemas.microsoft.com/office/drawing/2014/main" id="{263CA505-E957-4AFA-9E7C-8DCBB205B295}"/>
              </a:ext>
            </a:extLst>
          </p:cNvPr>
          <p:cNvPicPr>
            <a:picLocks noChangeAspect="1"/>
          </p:cNvPicPr>
          <p:nvPr/>
        </p:nvPicPr>
        <p:blipFill>
          <a:blip r:embed="rId3"/>
          <a:stretch>
            <a:fillRect/>
          </a:stretch>
        </p:blipFill>
        <p:spPr>
          <a:xfrm>
            <a:off x="609600" y="729551"/>
            <a:ext cx="7467600" cy="4362624"/>
          </a:xfrm>
          <a:prstGeom prst="rect">
            <a:avLst/>
          </a:prstGeom>
        </p:spPr>
      </p:pic>
      <p:cxnSp>
        <p:nvCxnSpPr>
          <p:cNvPr id="8" name="Straight Arrow Connector 7">
            <a:extLst>
              <a:ext uri="{FF2B5EF4-FFF2-40B4-BE49-F238E27FC236}">
                <a16:creationId xmlns:a16="http://schemas.microsoft.com/office/drawing/2014/main" id="{BC6C89AA-2795-4CF1-AB56-F33797FE76FB}"/>
              </a:ext>
            </a:extLst>
          </p:cNvPr>
          <p:cNvCxnSpPr/>
          <p:nvPr/>
        </p:nvCxnSpPr>
        <p:spPr>
          <a:xfrm flipH="1" flipV="1">
            <a:off x="2133600" y="3333750"/>
            <a:ext cx="2819400" cy="14726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1" name="Picture 10">
            <a:extLst>
              <a:ext uri="{FF2B5EF4-FFF2-40B4-BE49-F238E27FC236}">
                <a16:creationId xmlns:a16="http://schemas.microsoft.com/office/drawing/2014/main" id="{C450732E-D2FC-459F-92E3-492DC1D6FBF4}"/>
              </a:ext>
            </a:extLst>
          </p:cNvPr>
          <p:cNvPicPr>
            <a:picLocks noChangeAspect="1"/>
          </p:cNvPicPr>
          <p:nvPr/>
        </p:nvPicPr>
        <p:blipFill>
          <a:blip r:embed="rId4"/>
          <a:stretch>
            <a:fillRect/>
          </a:stretch>
        </p:blipFill>
        <p:spPr>
          <a:xfrm>
            <a:off x="609600" y="742192"/>
            <a:ext cx="7461069" cy="4337341"/>
          </a:xfrm>
          <a:prstGeom prst="rect">
            <a:avLst/>
          </a:prstGeom>
        </p:spPr>
      </p:pic>
    </p:spTree>
    <p:extLst>
      <p:ext uri="{BB962C8B-B14F-4D97-AF65-F5344CB8AC3E}">
        <p14:creationId xmlns:p14="http://schemas.microsoft.com/office/powerpoint/2010/main" val="4013571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The Hybrid Modules</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r>
              <a:rPr lang="en-US" sz="3200" b="1" dirty="0">
                <a:solidFill>
                  <a:srgbClr val="FFFF00"/>
                </a:solidFill>
              </a:rPr>
              <a:t>Implementation of the hybrid modules</a:t>
            </a:r>
          </a:p>
          <a:p>
            <a:pPr marL="824225" lvl="1" indent="-457200" defTabSz="914400">
              <a:buFont typeface="Wingdings" pitchFamily="2" charset="2"/>
              <a:buChar char="ü"/>
            </a:pPr>
            <a:r>
              <a:rPr lang="en-US" sz="2900" b="1" dirty="0">
                <a:solidFill>
                  <a:srgbClr val="FFFF00"/>
                </a:solidFill>
              </a:rPr>
              <a:t>What it is</a:t>
            </a:r>
          </a:p>
          <a:p>
            <a:pPr marL="1058058" lvl="2" indent="-457200" defTabSz="914400">
              <a:buFont typeface="Wingdings" pitchFamily="2" charset="2"/>
              <a:buChar char="ü"/>
            </a:pPr>
            <a:r>
              <a:rPr lang="en-US" sz="2500" b="1" dirty="0">
                <a:solidFill>
                  <a:srgbClr val="FFFF00"/>
                </a:solidFill>
              </a:rPr>
              <a:t>Objective-driven</a:t>
            </a:r>
          </a:p>
          <a:p>
            <a:pPr marL="600858" lvl="2" indent="0" defTabSz="914400">
              <a:buNone/>
            </a:pPr>
            <a:r>
              <a:rPr lang="en-US" sz="2500" b="1" dirty="0">
                <a:solidFill>
                  <a:srgbClr val="FFFF00"/>
                </a:solidFill>
              </a:rPr>
              <a:t>course </a:t>
            </a:r>
          </a:p>
          <a:p>
            <a:pPr marL="824225" lvl="1" indent="-457200" defTabSz="914400">
              <a:buFont typeface="Wingdings" pitchFamily="2" charset="2"/>
              <a:buChar char="ü"/>
            </a:pPr>
            <a:r>
              <a:rPr lang="en-US" sz="2900" b="1" dirty="0">
                <a:solidFill>
                  <a:srgbClr val="FFFF00"/>
                </a:solidFill>
              </a:rPr>
              <a:t>What it does</a:t>
            </a:r>
          </a:p>
          <a:p>
            <a:pPr marL="824225" lvl="1" indent="-457200" defTabSz="914400">
              <a:buFont typeface="Wingdings" pitchFamily="2" charset="2"/>
              <a:buChar char="ü"/>
            </a:pPr>
            <a:r>
              <a:rPr lang="en-US" sz="2800" b="1" dirty="0">
                <a:solidFill>
                  <a:srgbClr val="FFFF00"/>
                </a:solidFill>
              </a:rPr>
              <a:t>How it works</a:t>
            </a:r>
          </a:p>
          <a:p>
            <a:pPr marL="1058058" lvl="2" indent="-457200" defTabSz="914400">
              <a:buFont typeface="Wingdings" pitchFamily="2" charset="2"/>
              <a:buChar char="ü"/>
            </a:pPr>
            <a:r>
              <a:rPr lang="en-US" sz="2500" b="1" dirty="0">
                <a:solidFill>
                  <a:srgbClr val="FFFF00"/>
                </a:solidFill>
              </a:rPr>
              <a:t>Micro-learning</a:t>
            </a:r>
          </a:p>
          <a:p>
            <a:pPr marL="1058058" lvl="2" indent="-457200" defTabSz="914400">
              <a:buFont typeface="Wingdings" pitchFamily="2" charset="2"/>
              <a:buChar char="ü"/>
            </a:pPr>
            <a:r>
              <a:rPr lang="en-US" sz="2500" b="1" dirty="0">
                <a:solidFill>
                  <a:srgbClr val="FFFF00"/>
                </a:solidFill>
              </a:rPr>
              <a:t>Objectives</a:t>
            </a:r>
          </a:p>
          <a:p>
            <a:pPr marL="1058058" lvl="2" indent="-457200" defTabSz="914400">
              <a:buFont typeface="Wingdings" pitchFamily="2" charset="2"/>
              <a:buChar char="ü"/>
            </a:pPr>
            <a:r>
              <a:rPr lang="en-US" sz="2500" b="1" dirty="0">
                <a:solidFill>
                  <a:srgbClr val="FFFF00"/>
                </a:solidFill>
              </a:rPr>
              <a:t>Pre-conditions</a:t>
            </a: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E77EB56C-7EDA-FC44-8FD3-3CD3CB3A96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0" y="1354986"/>
            <a:ext cx="5638800" cy="3197964"/>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14</a:t>
            </a:fld>
            <a:endParaRPr lang="en-US" sz="2100" b="1" dirty="0">
              <a:solidFill>
                <a:prstClr val="black">
                  <a:tint val="95000"/>
                </a:prstClr>
              </a:solidFill>
            </a:endParaRPr>
          </a:p>
        </p:txBody>
      </p:sp>
      <p:pic>
        <p:nvPicPr>
          <p:cNvPr id="3" name="Picture 2">
            <a:extLst>
              <a:ext uri="{FF2B5EF4-FFF2-40B4-BE49-F238E27FC236}">
                <a16:creationId xmlns:a16="http://schemas.microsoft.com/office/drawing/2014/main" id="{6A917A8D-1B59-8047-8E00-2321B69FDF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283772"/>
            <a:ext cx="5690681" cy="3513105"/>
          </a:xfrm>
          <a:prstGeom prst="rect">
            <a:avLst/>
          </a:prstGeom>
        </p:spPr>
      </p:pic>
    </p:spTree>
    <p:extLst>
      <p:ext uri="{BB962C8B-B14F-4D97-AF65-F5344CB8AC3E}">
        <p14:creationId xmlns:p14="http://schemas.microsoft.com/office/powerpoint/2010/main" val="74318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1000"/>
                                        <p:tgtEl>
                                          <p:spTgt spid="7">
                                            <p:txEl>
                                              <p:pRg st="4" end="4"/>
                                            </p:txEl>
                                          </p:spTgt>
                                        </p:tgtEl>
                                      </p:cBhvr>
                                    </p:animEffect>
                                    <p:anim calcmode="lin" valueType="num">
                                      <p:cBhvr>
                                        <p:cTn id="3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1000"/>
                                        <p:tgtEl>
                                          <p:spTgt spid="7">
                                            <p:txEl>
                                              <p:pRg st="6" end="6"/>
                                            </p:txEl>
                                          </p:spTgt>
                                        </p:tgtEl>
                                      </p:cBhvr>
                                    </p:animEffect>
                                    <p:anim calcmode="lin" valueType="num">
                                      <p:cBhvr>
                                        <p:cTn id="5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1000"/>
                                        <p:tgtEl>
                                          <p:spTgt spid="7">
                                            <p:txEl>
                                              <p:pRg st="7" end="7"/>
                                            </p:txEl>
                                          </p:spTgt>
                                        </p:tgtEl>
                                      </p:cBhvr>
                                    </p:animEffect>
                                    <p:anim calcmode="lin" valueType="num">
                                      <p:cBhvr>
                                        <p:cTn id="5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7">
                                            <p:txEl>
                                              <p:pRg st="8" end="8"/>
                                            </p:txEl>
                                          </p:spTgt>
                                        </p:tgtEl>
                                        <p:attrNameLst>
                                          <p:attrName>style.visibility</p:attrName>
                                        </p:attrNameLst>
                                      </p:cBhvr>
                                      <p:to>
                                        <p:strVal val="visible"/>
                                      </p:to>
                                    </p:set>
                                    <p:animEffect transition="in" filter="fade">
                                      <p:cBhvr>
                                        <p:cTn id="64" dur="1000"/>
                                        <p:tgtEl>
                                          <p:spTgt spid="7">
                                            <p:txEl>
                                              <p:pRg st="8" end="8"/>
                                            </p:txEl>
                                          </p:spTgt>
                                        </p:tgtEl>
                                      </p:cBhvr>
                                    </p:animEffect>
                                    <p:anim calcmode="lin" valueType="num">
                                      <p:cBhvr>
                                        <p:cTn id="65"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circle(in)">
                                      <p:cBhvr>
                                        <p:cTn id="71" dur="20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xit" presetSubtype="32" fill="hold" nodeType="clickEffect">
                                  <p:stCondLst>
                                    <p:cond delay="0"/>
                                  </p:stCondLst>
                                  <p:childTnLst>
                                    <p:animEffect transition="out" filter="circle(out)">
                                      <p:cBhvr>
                                        <p:cTn id="75" dur="2000"/>
                                        <p:tgtEl>
                                          <p:spTgt spid="3"/>
                                        </p:tgtEl>
                                      </p:cBhvr>
                                    </p:animEffect>
                                    <p:set>
                                      <p:cBhvr>
                                        <p:cTn id="7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The Hybrid Modules</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r>
              <a:rPr lang="en-US" sz="3200" b="1" dirty="0">
                <a:solidFill>
                  <a:srgbClr val="FFFF00"/>
                </a:solidFill>
              </a:rPr>
              <a:t>Technology involved:</a:t>
            </a:r>
          </a:p>
          <a:p>
            <a:pPr marL="824225" lvl="1" indent="-457200" defTabSz="914400">
              <a:buFont typeface="Wingdings" pitchFamily="2" charset="2"/>
              <a:buChar char="ü"/>
            </a:pPr>
            <a:r>
              <a:rPr lang="en-US" sz="2900" b="1" dirty="0">
                <a:solidFill>
                  <a:srgbClr val="FFFF00"/>
                </a:solidFill>
              </a:rPr>
              <a:t>Asynchronous</a:t>
            </a:r>
          </a:p>
          <a:p>
            <a:pPr marL="1058058" lvl="2" indent="-457200" defTabSz="914400">
              <a:buFont typeface="Wingdings" pitchFamily="2" charset="2"/>
              <a:buChar char="ü"/>
            </a:pPr>
            <a:r>
              <a:rPr lang="en-US" sz="2500" b="1" dirty="0">
                <a:solidFill>
                  <a:srgbClr val="FFFF00"/>
                </a:solidFill>
              </a:rPr>
              <a:t>ILIAS Platform</a:t>
            </a:r>
          </a:p>
          <a:p>
            <a:pPr marL="1058058" lvl="2" indent="-457200" defTabSz="914400">
              <a:buFont typeface="Wingdings" pitchFamily="2" charset="2"/>
              <a:buChar char="ü"/>
            </a:pPr>
            <a:r>
              <a:rPr lang="en-US" sz="2500" b="1" dirty="0">
                <a:solidFill>
                  <a:srgbClr val="FFFF00"/>
                </a:solidFill>
              </a:rPr>
              <a:t>4 Modules </a:t>
            </a:r>
          </a:p>
          <a:p>
            <a:pPr marL="1058058" lvl="2" indent="-457200" defTabSz="914400">
              <a:buFont typeface="Wingdings" pitchFamily="2" charset="2"/>
              <a:buChar char="ü"/>
            </a:pPr>
            <a:r>
              <a:rPr lang="en-US" sz="2500" b="1" dirty="0">
                <a:solidFill>
                  <a:srgbClr val="FFFF00"/>
                </a:solidFill>
              </a:rPr>
              <a:t>6-7 lessons</a:t>
            </a:r>
          </a:p>
          <a:p>
            <a:pPr marL="1058058" lvl="2" indent="-457200" defTabSz="914400">
              <a:buFont typeface="Wingdings" pitchFamily="2" charset="2"/>
              <a:buChar char="ü"/>
            </a:pPr>
            <a:r>
              <a:rPr lang="en-US" sz="2500" b="1" dirty="0">
                <a:solidFill>
                  <a:srgbClr val="FFFF00"/>
                </a:solidFill>
              </a:rPr>
              <a:t>Miscellaneous tasks</a:t>
            </a:r>
          </a:p>
          <a:p>
            <a:pPr marL="1251574" lvl="3" indent="-457200" defTabSz="914400">
              <a:buFont typeface="Wingdings" pitchFamily="2" charset="2"/>
              <a:buChar char="ü"/>
            </a:pPr>
            <a:r>
              <a:rPr lang="en-US" sz="2200" b="1" dirty="0">
                <a:solidFill>
                  <a:srgbClr val="FFFF00"/>
                </a:solidFill>
              </a:rPr>
              <a:t>Video Activities</a:t>
            </a:r>
          </a:p>
          <a:p>
            <a:pPr marL="1251574" lvl="3" indent="-457200" defTabSz="914400">
              <a:buFont typeface="Wingdings" pitchFamily="2" charset="2"/>
              <a:buChar char="ü"/>
            </a:pPr>
            <a:r>
              <a:rPr lang="en-US" sz="2200" b="1" dirty="0">
                <a:solidFill>
                  <a:srgbClr val="FFFF00"/>
                </a:solidFill>
              </a:rPr>
              <a:t>MCQs</a:t>
            </a: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15</a:t>
            </a:fld>
            <a:endParaRPr lang="en-US" sz="2100" b="1" dirty="0">
              <a:solidFill>
                <a:prstClr val="black">
                  <a:tint val="95000"/>
                </a:prstClr>
              </a:solidFill>
            </a:endParaRPr>
          </a:p>
        </p:txBody>
      </p:sp>
      <p:pic>
        <p:nvPicPr>
          <p:cNvPr id="11" name="Picture 10">
            <a:extLst>
              <a:ext uri="{FF2B5EF4-FFF2-40B4-BE49-F238E27FC236}">
                <a16:creationId xmlns:a16="http://schemas.microsoft.com/office/drawing/2014/main" id="{3AD3933E-F567-CB48-8DAA-4BF0112D8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191333"/>
            <a:ext cx="5257800" cy="3074195"/>
          </a:xfrm>
          <a:prstGeom prst="rect">
            <a:avLst/>
          </a:prstGeom>
        </p:spPr>
      </p:pic>
      <p:pic>
        <p:nvPicPr>
          <p:cNvPr id="5" name="Picture 4">
            <a:extLst>
              <a:ext uri="{FF2B5EF4-FFF2-40B4-BE49-F238E27FC236}">
                <a16:creationId xmlns:a16="http://schemas.microsoft.com/office/drawing/2014/main" id="{296A406C-4AD8-DE45-918A-7D202CE89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696" y="1191333"/>
            <a:ext cx="5278104" cy="3662092"/>
          </a:xfrm>
          <a:prstGeom prst="rect">
            <a:avLst/>
          </a:prstGeom>
        </p:spPr>
      </p:pic>
      <p:pic>
        <p:nvPicPr>
          <p:cNvPr id="9" name="Picture 8">
            <a:extLst>
              <a:ext uri="{FF2B5EF4-FFF2-40B4-BE49-F238E27FC236}">
                <a16:creationId xmlns:a16="http://schemas.microsoft.com/office/drawing/2014/main" id="{520FB8D5-ADD5-AD4F-BBD4-FE6F74ADF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572" y="1153471"/>
            <a:ext cx="5312228" cy="3688167"/>
          </a:xfrm>
          <a:prstGeom prst="rect">
            <a:avLst/>
          </a:prstGeom>
        </p:spPr>
      </p:pic>
      <p:pic>
        <p:nvPicPr>
          <p:cNvPr id="12" name="Picture 11">
            <a:extLst>
              <a:ext uri="{FF2B5EF4-FFF2-40B4-BE49-F238E27FC236}">
                <a16:creationId xmlns:a16="http://schemas.microsoft.com/office/drawing/2014/main" id="{EDC6F02C-AF3E-3C4E-AE0A-98C1C6BCC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6772" y="1679742"/>
            <a:ext cx="5253645" cy="3088821"/>
          </a:xfrm>
          <a:prstGeom prst="rect">
            <a:avLst/>
          </a:prstGeom>
        </p:spPr>
      </p:pic>
    </p:spTree>
    <p:extLst>
      <p:ext uri="{BB962C8B-B14F-4D97-AF65-F5344CB8AC3E}">
        <p14:creationId xmlns:p14="http://schemas.microsoft.com/office/powerpoint/2010/main" val="111913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42" presetClass="entr" presetSubtype="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par>
                                <p:cTn id="35" presetID="42" presetClass="entr" presetSubtype="0" fill="hold"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fade">
                                      <p:cBhvr>
                                        <p:cTn id="44" dur="1000"/>
                                        <p:tgtEl>
                                          <p:spTgt spid="7">
                                            <p:txEl>
                                              <p:pRg st="5" end="5"/>
                                            </p:txEl>
                                          </p:spTgt>
                                        </p:tgtEl>
                                      </p:cBhvr>
                                    </p:animEffect>
                                    <p:anim calcmode="lin" valueType="num">
                                      <p:cBhvr>
                                        <p:cTn id="4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fade">
                                      <p:cBhvr>
                                        <p:cTn id="51" dur="1000"/>
                                        <p:tgtEl>
                                          <p:spTgt spid="7">
                                            <p:txEl>
                                              <p:pRg st="6" end="6"/>
                                            </p:txEl>
                                          </p:spTgt>
                                        </p:tgtEl>
                                      </p:cBhvr>
                                    </p:animEffect>
                                    <p:anim calcmode="lin" valueType="num">
                                      <p:cBhvr>
                                        <p:cTn id="5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54" presetID="6"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7" end="7"/>
                                            </p:txEl>
                                          </p:spTgt>
                                        </p:tgtEl>
                                        <p:attrNameLst>
                                          <p:attrName>style.visibility</p:attrName>
                                        </p:attrNameLst>
                                      </p:cBhvr>
                                      <p:to>
                                        <p:strVal val="visible"/>
                                      </p:to>
                                    </p:set>
                                    <p:animEffect transition="in" filter="fade">
                                      <p:cBhvr>
                                        <p:cTn id="61" dur="1000"/>
                                        <p:tgtEl>
                                          <p:spTgt spid="7">
                                            <p:txEl>
                                              <p:pRg st="7" end="7"/>
                                            </p:txEl>
                                          </p:spTgt>
                                        </p:tgtEl>
                                      </p:cBhvr>
                                    </p:animEffect>
                                    <p:anim calcmode="lin" valueType="num">
                                      <p:cBhvr>
                                        <p:cTn id="62"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7" end="7"/>
                                            </p:txEl>
                                          </p:spTgt>
                                        </p:tgtEl>
                                        <p:attrNameLst>
                                          <p:attrName>ppt_y</p:attrName>
                                        </p:attrNameLst>
                                      </p:cBhvr>
                                      <p:tavLst>
                                        <p:tav tm="0">
                                          <p:val>
                                            <p:strVal val="#ppt_y+.1"/>
                                          </p:val>
                                        </p:tav>
                                        <p:tav tm="100000">
                                          <p:val>
                                            <p:strVal val="#ppt_y"/>
                                          </p:val>
                                        </p:tav>
                                      </p:tavLst>
                                    </p:anim>
                                  </p:childTnLst>
                                </p:cTn>
                              </p:par>
                              <p:par>
                                <p:cTn id="64" presetID="6" presetClass="entr" presetSubtype="16"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circle(in)">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The Hybrid Modules</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r>
              <a:rPr lang="en-US" sz="3200" b="1" dirty="0">
                <a:solidFill>
                  <a:srgbClr val="FFFF00"/>
                </a:solidFill>
              </a:rPr>
              <a:t>Technology involved:</a:t>
            </a:r>
          </a:p>
          <a:p>
            <a:pPr marL="824225" lvl="1" indent="-457200" defTabSz="914400">
              <a:buFont typeface="Wingdings" pitchFamily="2" charset="2"/>
              <a:buChar char="ü"/>
            </a:pPr>
            <a:r>
              <a:rPr lang="en-US" sz="2900" b="1" dirty="0">
                <a:solidFill>
                  <a:srgbClr val="FFFF00"/>
                </a:solidFill>
              </a:rPr>
              <a:t>Synchronous</a:t>
            </a:r>
          </a:p>
          <a:p>
            <a:pPr marL="1058058" lvl="2" indent="-457200" defTabSz="914400">
              <a:buFont typeface="Wingdings" pitchFamily="2" charset="2"/>
              <a:buChar char="ü"/>
            </a:pPr>
            <a:r>
              <a:rPr lang="en-US" sz="2500" b="1" dirty="0">
                <a:solidFill>
                  <a:srgbClr val="FFFF00"/>
                </a:solidFill>
              </a:rPr>
              <a:t>Booking Process</a:t>
            </a:r>
          </a:p>
          <a:p>
            <a:pPr marL="1058058" lvl="2" indent="-457200" defTabSz="914400">
              <a:buFont typeface="Wingdings" pitchFamily="2" charset="2"/>
              <a:buChar char="ü"/>
            </a:pPr>
            <a:r>
              <a:rPr lang="en-US" sz="2500" b="1" dirty="0">
                <a:solidFill>
                  <a:srgbClr val="FFFF00"/>
                </a:solidFill>
              </a:rPr>
              <a:t>Assigned tutor</a:t>
            </a:r>
          </a:p>
          <a:p>
            <a:pPr marL="1251574" lvl="3" indent="-457200" defTabSz="914400">
              <a:buFont typeface="Wingdings" pitchFamily="2" charset="2"/>
              <a:buChar char="ü"/>
            </a:pPr>
            <a:r>
              <a:rPr lang="en-US" sz="2200" b="1" dirty="0">
                <a:solidFill>
                  <a:srgbClr val="FFFF00"/>
                </a:solidFill>
              </a:rPr>
              <a:t>Remedial lessons</a:t>
            </a:r>
          </a:p>
          <a:p>
            <a:pPr marL="1251574" lvl="3" indent="-457200" defTabSz="914400">
              <a:buFont typeface="Wingdings" pitchFamily="2" charset="2"/>
              <a:buChar char="ü"/>
            </a:pPr>
            <a:r>
              <a:rPr lang="en-US" sz="2200" b="1" dirty="0">
                <a:solidFill>
                  <a:srgbClr val="FFFF00"/>
                </a:solidFill>
              </a:rPr>
              <a:t>Speaking </a:t>
            </a:r>
          </a:p>
          <a:p>
            <a:pPr marL="600858" lvl="2" indent="0" defTabSz="914400">
              <a:buNone/>
            </a:pPr>
            <a:r>
              <a:rPr lang="en-US" sz="2500" b="1" dirty="0">
                <a:solidFill>
                  <a:srgbClr val="FFFF00"/>
                </a:solidFill>
              </a:rPr>
              <a:t>	Interaction</a:t>
            </a:r>
            <a:endParaRPr lang="en-US" sz="29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16</a:t>
            </a:fld>
            <a:endParaRPr lang="en-US" sz="2100" b="1" dirty="0">
              <a:solidFill>
                <a:prstClr val="black">
                  <a:tint val="95000"/>
                </a:prstClr>
              </a:solidFill>
            </a:endParaRPr>
          </a:p>
        </p:txBody>
      </p:sp>
      <p:pic>
        <p:nvPicPr>
          <p:cNvPr id="8" name="Picture 7">
            <a:extLst>
              <a:ext uri="{FF2B5EF4-FFF2-40B4-BE49-F238E27FC236}">
                <a16:creationId xmlns:a16="http://schemas.microsoft.com/office/drawing/2014/main" id="{7AE495E3-28A0-2341-9F7A-1426765ED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63275"/>
            <a:ext cx="4895322" cy="3256499"/>
          </a:xfrm>
          <a:prstGeom prst="rect">
            <a:avLst/>
          </a:prstGeom>
        </p:spPr>
      </p:pic>
      <p:pic>
        <p:nvPicPr>
          <p:cNvPr id="5" name="Picture 4">
            <a:extLst>
              <a:ext uri="{FF2B5EF4-FFF2-40B4-BE49-F238E27FC236}">
                <a16:creationId xmlns:a16="http://schemas.microsoft.com/office/drawing/2014/main" id="{9ADD1E83-A01F-8243-B7ED-BCCD1738D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98" y="1243718"/>
            <a:ext cx="5590969" cy="3176056"/>
          </a:xfrm>
          <a:prstGeom prst="rect">
            <a:avLst/>
          </a:prstGeom>
        </p:spPr>
      </p:pic>
      <p:pic>
        <p:nvPicPr>
          <p:cNvPr id="3" name="Picture 2">
            <a:extLst>
              <a:ext uri="{FF2B5EF4-FFF2-40B4-BE49-F238E27FC236}">
                <a16:creationId xmlns:a16="http://schemas.microsoft.com/office/drawing/2014/main" id="{4DCA21E2-2A69-074B-B96E-92E309DC3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727" y="1229449"/>
            <a:ext cx="5311067" cy="3256499"/>
          </a:xfrm>
          <a:prstGeom prst="rect">
            <a:avLst/>
          </a:prstGeom>
        </p:spPr>
      </p:pic>
    </p:spTree>
    <p:extLst>
      <p:ext uri="{BB962C8B-B14F-4D97-AF65-F5344CB8AC3E}">
        <p14:creationId xmlns:p14="http://schemas.microsoft.com/office/powerpoint/2010/main" val="6400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fade">
                                      <p:cBhvr>
                                        <p:cTn id="43" dur="1000"/>
                                        <p:tgtEl>
                                          <p:spTgt spid="7">
                                            <p:txEl>
                                              <p:pRg st="4" end="4"/>
                                            </p:txEl>
                                          </p:spTgt>
                                        </p:tgtEl>
                                      </p:cBhvr>
                                    </p:animEffect>
                                    <p:anim calcmode="lin" valueType="num">
                                      <p:cBhvr>
                                        <p:cTn id="4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circle(in)">
                                      <p:cBhvr>
                                        <p:cTn id="50" dur="2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fade">
                                      <p:cBhvr>
                                        <p:cTn id="55" dur="1000"/>
                                        <p:tgtEl>
                                          <p:spTgt spid="7">
                                            <p:txEl>
                                              <p:pRg st="5" end="5"/>
                                            </p:txEl>
                                          </p:spTgt>
                                        </p:tgtEl>
                                      </p:cBhvr>
                                    </p:animEffect>
                                    <p:anim calcmode="lin" valueType="num">
                                      <p:cBhvr>
                                        <p:cTn id="5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fade">
                                      <p:cBhvr>
                                        <p:cTn id="60" dur="1000"/>
                                        <p:tgtEl>
                                          <p:spTgt spid="7">
                                            <p:txEl>
                                              <p:pRg st="6" end="6"/>
                                            </p:txEl>
                                          </p:spTgt>
                                        </p:tgtEl>
                                      </p:cBhvr>
                                    </p:animEffect>
                                    <p:anim calcmode="lin" valueType="num">
                                      <p:cBhvr>
                                        <p:cTn id="6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Perspectives of using technology</a:t>
            </a:r>
          </a:p>
        </p:txBody>
      </p:sp>
      <p:sp>
        <p:nvSpPr>
          <p:cNvPr id="7" name="Content Placeholder 2"/>
          <p:cNvSpPr txBox="1">
            <a:spLocks/>
          </p:cNvSpPr>
          <p:nvPr/>
        </p:nvSpPr>
        <p:spPr>
          <a:xfrm>
            <a:off x="-24317"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Hybrid learning:</a:t>
            </a:r>
          </a:p>
          <a:p>
            <a:pPr marL="824225" lvl="1" indent="-457200" defTabSz="914400">
              <a:buFont typeface="Wingdings" panose="05000000000000000000" pitchFamily="2" charset="2"/>
              <a:buChar char="ü"/>
            </a:pPr>
            <a:r>
              <a:rPr lang="en-US" sz="3200" b="1" dirty="0">
                <a:solidFill>
                  <a:srgbClr val="FFFF00"/>
                </a:solidFill>
              </a:rPr>
              <a:t>presenting lessons online?</a:t>
            </a:r>
          </a:p>
          <a:p>
            <a:pPr marL="824225" lvl="1" indent="-457200" defTabSz="914400">
              <a:buFont typeface="Wingdings" panose="05000000000000000000" pitchFamily="2" charset="2"/>
              <a:buChar char="ü"/>
            </a:pPr>
            <a:r>
              <a:rPr lang="en-US" sz="3200" b="1" dirty="0">
                <a:solidFill>
                  <a:srgbClr val="FFFF00"/>
                </a:solidFill>
              </a:rPr>
              <a:t>learning opportunities</a:t>
            </a:r>
          </a:p>
          <a:p>
            <a:pPr marL="824225" lvl="1" indent="-457200" defTabSz="914400">
              <a:buFont typeface="Wingdings" panose="05000000000000000000" pitchFamily="2" charset="2"/>
              <a:buChar char="ü"/>
            </a:pPr>
            <a:r>
              <a:rPr lang="en-US" sz="3200" b="1" dirty="0">
                <a:solidFill>
                  <a:srgbClr val="FFFF00"/>
                </a:solidFill>
              </a:rPr>
              <a:t>the Internet divide</a:t>
            </a:r>
          </a:p>
          <a:p>
            <a:pPr marL="566204" indent="-457200" defTabSz="914400">
              <a:buFont typeface="Wingdings" panose="05000000000000000000" pitchFamily="2" charset="2"/>
              <a:buChar char="ü"/>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641A6101-1C21-48B6-A59B-8CBA51356B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9896" y="1764129"/>
            <a:ext cx="4207583" cy="3004434"/>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17</a:t>
            </a:fld>
            <a:endParaRPr lang="en-US" sz="2100" b="1" dirty="0">
              <a:solidFill>
                <a:prstClr val="black">
                  <a:tint val="95000"/>
                </a:prstClr>
              </a:solidFill>
            </a:endParaRPr>
          </a:p>
        </p:txBody>
      </p:sp>
    </p:spTree>
    <p:extLst>
      <p:ext uri="{BB962C8B-B14F-4D97-AF65-F5344CB8AC3E}">
        <p14:creationId xmlns:p14="http://schemas.microsoft.com/office/powerpoint/2010/main" val="2848693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Perspectives of using technology</a:t>
            </a:r>
          </a:p>
        </p:txBody>
      </p:sp>
      <p:sp>
        <p:nvSpPr>
          <p:cNvPr id="7" name="Content Placeholder 2"/>
          <p:cNvSpPr txBox="1">
            <a:spLocks/>
          </p:cNvSpPr>
          <p:nvPr/>
        </p:nvSpPr>
        <p:spPr>
          <a:xfrm>
            <a:off x="24319" y="585360"/>
            <a:ext cx="9095362"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err="1">
                <a:solidFill>
                  <a:srgbClr val="FFFF00"/>
                </a:solidFill>
              </a:rPr>
              <a:t>KialoEdu</a:t>
            </a:r>
            <a:r>
              <a:rPr lang="en-US" sz="3200" b="1" dirty="0">
                <a:solidFill>
                  <a:srgbClr val="FFFF00"/>
                </a:solidFill>
              </a:rPr>
              <a:t>:</a:t>
            </a:r>
          </a:p>
          <a:p>
            <a:pPr marL="824225" lvl="1" indent="-457200" defTabSz="914400">
              <a:buFont typeface="Wingdings" panose="05000000000000000000" pitchFamily="2" charset="2"/>
              <a:buChar char="ü"/>
            </a:pPr>
            <a:r>
              <a:rPr lang="en-US" sz="2900" b="1" dirty="0">
                <a:solidFill>
                  <a:srgbClr val="FFFF00"/>
                </a:solidFill>
              </a:rPr>
              <a:t>visually compelling</a:t>
            </a:r>
          </a:p>
          <a:p>
            <a:pPr marL="824225" lvl="1" indent="-457200" defTabSz="914400">
              <a:buFont typeface="Wingdings" panose="05000000000000000000" pitchFamily="2" charset="2"/>
              <a:buChar char="ü"/>
            </a:pPr>
            <a:r>
              <a:rPr lang="en-US" sz="2900" b="1" dirty="0">
                <a:solidFill>
                  <a:srgbClr val="FFFF00"/>
                </a:solidFill>
              </a:rPr>
              <a:t>facilitates collaboration</a:t>
            </a:r>
          </a:p>
          <a:p>
            <a:pPr marL="824225" lvl="1" indent="-457200" defTabSz="914400">
              <a:buFont typeface="Wingdings" panose="05000000000000000000" pitchFamily="2" charset="2"/>
              <a:buChar char="ü"/>
            </a:pPr>
            <a:r>
              <a:rPr lang="en-US" sz="2900" b="1" dirty="0">
                <a:solidFill>
                  <a:srgbClr val="FFFF00"/>
                </a:solidFill>
              </a:rPr>
              <a:t>free for educators</a:t>
            </a:r>
          </a:p>
          <a:p>
            <a:pPr marL="109004" indent="0" defTabSz="914400">
              <a:buNone/>
            </a:pPr>
            <a:r>
              <a:rPr lang="en-US" sz="3200" b="1" dirty="0" err="1">
                <a:solidFill>
                  <a:srgbClr val="FFFF00"/>
                </a:solidFill>
              </a:rPr>
              <a:t>WeVideo</a:t>
            </a:r>
            <a:endParaRPr lang="en-US" sz="3200" b="1" dirty="0">
              <a:solidFill>
                <a:srgbClr val="FFFF00"/>
              </a:solidFill>
            </a:endParaRPr>
          </a:p>
          <a:p>
            <a:pPr marL="824225" lvl="1" indent="-457200" defTabSz="914400">
              <a:buFont typeface="Wingdings" panose="05000000000000000000" pitchFamily="2" charset="2"/>
              <a:buChar char="ü"/>
            </a:pPr>
            <a:r>
              <a:rPr lang="en-US" sz="2900" b="1" dirty="0">
                <a:solidFill>
                  <a:srgbClr val="FFFF00"/>
                </a:solidFill>
              </a:rPr>
              <a:t>encourages creativity</a:t>
            </a:r>
          </a:p>
          <a:p>
            <a:pPr marL="824225" lvl="1" indent="-457200" defTabSz="914400">
              <a:buFont typeface="Wingdings" panose="05000000000000000000" pitchFamily="2" charset="2"/>
              <a:buChar char="ü"/>
            </a:pPr>
            <a:r>
              <a:rPr lang="en-US" sz="2900" b="1" dirty="0">
                <a:solidFill>
                  <a:srgbClr val="FFFF00"/>
                </a:solidFill>
              </a:rPr>
              <a:t>enhances motivation</a:t>
            </a:r>
          </a:p>
          <a:p>
            <a:pPr marL="824225" lvl="1" indent="-457200" defTabSz="914400">
              <a:buFont typeface="Wingdings" panose="05000000000000000000" pitchFamily="2" charset="2"/>
              <a:buChar char="ü"/>
            </a:pPr>
            <a:r>
              <a:rPr lang="en-US" sz="2900" b="1" dirty="0">
                <a:solidFill>
                  <a:srgbClr val="FFFF00"/>
                </a:solidFill>
              </a:rPr>
              <a:t>quite pricey </a:t>
            </a: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BE01D2CE-D78A-4A90-B3F5-FB5B3E2355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200" y="634978"/>
            <a:ext cx="4357219" cy="4133585"/>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18</a:t>
            </a:fld>
            <a:endParaRPr lang="en-US" sz="2100" b="1" dirty="0">
              <a:solidFill>
                <a:prstClr val="black">
                  <a:tint val="95000"/>
                </a:prstClr>
              </a:solidFill>
            </a:endParaRPr>
          </a:p>
        </p:txBody>
      </p:sp>
      <p:pic>
        <p:nvPicPr>
          <p:cNvPr id="11" name="Picture 10">
            <a:extLst>
              <a:ext uri="{FF2B5EF4-FFF2-40B4-BE49-F238E27FC236}">
                <a16:creationId xmlns:a16="http://schemas.microsoft.com/office/drawing/2014/main" id="{5CD21A35-6030-4224-A54C-56DA1742A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864" y="978823"/>
            <a:ext cx="4315016" cy="3185853"/>
          </a:xfrm>
          <a:prstGeom prst="rect">
            <a:avLst/>
          </a:prstGeom>
        </p:spPr>
      </p:pic>
    </p:spTree>
    <p:extLst>
      <p:ext uri="{BB962C8B-B14F-4D97-AF65-F5344CB8AC3E}">
        <p14:creationId xmlns:p14="http://schemas.microsoft.com/office/powerpoint/2010/main" val="83906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left)">
                                      <p:cBhvr>
                                        <p:cTn id="25" dur="500"/>
                                        <p:tgtEl>
                                          <p:spTgt spid="7">
                                            <p:txEl>
                                              <p:pRg st="3" end="3"/>
                                            </p:txEl>
                                          </p:spTgt>
                                        </p:tgtEl>
                                      </p:cBhvr>
                                    </p:animEffect>
                                  </p:childTnLst>
                                </p:cTn>
                              </p:par>
                              <p:par>
                                <p:cTn id="26" presetID="6" presetClass="exit" presetSubtype="32" fill="hold" nodeType="withEffect">
                                  <p:stCondLst>
                                    <p:cond delay="0"/>
                                  </p:stCondLst>
                                  <p:childTnLst>
                                    <p:animEffect transition="out" filter="circle(out)">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left)">
                                      <p:cBhvr>
                                        <p:cTn id="33" dur="5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left)">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left)">
                                      <p:cBhvr>
                                        <p:cTn id="5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Perspectives of using technology</a:t>
            </a:r>
          </a:p>
        </p:txBody>
      </p:sp>
      <p:sp>
        <p:nvSpPr>
          <p:cNvPr id="7" name="Content Placeholder 2"/>
          <p:cNvSpPr txBox="1">
            <a:spLocks/>
          </p:cNvSpPr>
          <p:nvPr/>
        </p:nvSpPr>
        <p:spPr>
          <a:xfrm>
            <a:off x="24319" y="585360"/>
            <a:ext cx="9095362"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Padlet:</a:t>
            </a:r>
          </a:p>
          <a:p>
            <a:pPr marL="824225" lvl="1" indent="-457200" defTabSz="914400">
              <a:buFont typeface="Wingdings" panose="05000000000000000000" pitchFamily="2" charset="2"/>
              <a:buChar char="ü"/>
            </a:pPr>
            <a:r>
              <a:rPr lang="en-US" sz="2900" b="1" dirty="0">
                <a:solidFill>
                  <a:srgbClr val="FFFF00"/>
                </a:solidFill>
              </a:rPr>
              <a:t>facilitates collaboration</a:t>
            </a:r>
          </a:p>
          <a:p>
            <a:pPr marL="824225" lvl="1" indent="-457200" defTabSz="914400">
              <a:buFont typeface="Wingdings" panose="05000000000000000000" pitchFamily="2" charset="2"/>
              <a:buChar char="ü"/>
            </a:pPr>
            <a:r>
              <a:rPr lang="en-US" sz="2900" b="1" dirty="0">
                <a:solidFill>
                  <a:srgbClr val="FFFF00"/>
                </a:solidFill>
              </a:rPr>
              <a:t>supports video/audio formats</a:t>
            </a:r>
          </a:p>
          <a:p>
            <a:pPr marL="824225" lvl="1" indent="-457200" defTabSz="914400">
              <a:buFont typeface="Wingdings" panose="05000000000000000000" pitchFamily="2" charset="2"/>
              <a:buChar char="ü"/>
            </a:pPr>
            <a:r>
              <a:rPr lang="en-US" sz="2900" b="1" dirty="0">
                <a:solidFill>
                  <a:srgbClr val="FFFF00"/>
                </a:solidFill>
              </a:rPr>
              <a:t>free for educators to use</a:t>
            </a:r>
          </a:p>
          <a:p>
            <a:pPr marL="824225" lvl="1" indent="-457200" defTabSz="914400">
              <a:buFont typeface="Wingdings" panose="05000000000000000000" pitchFamily="2" charset="2"/>
              <a:buChar char="ü"/>
            </a:pPr>
            <a:r>
              <a:rPr lang="en-US" sz="2900" b="1" dirty="0">
                <a:solidFill>
                  <a:srgbClr val="FFFF00"/>
                </a:solidFill>
              </a:rPr>
              <a:t>available for further reference</a:t>
            </a:r>
          </a:p>
          <a:p>
            <a:pPr marL="367025" lvl="1" indent="0" defTabSz="914400">
              <a:buNone/>
            </a:pPr>
            <a:endParaRPr lang="en-US" sz="29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19</a:t>
            </a:fld>
            <a:endParaRPr lang="en-US" sz="2100" b="1" dirty="0">
              <a:solidFill>
                <a:prstClr val="black">
                  <a:tint val="95000"/>
                </a:prstClr>
              </a:solidFill>
            </a:endParaRPr>
          </a:p>
        </p:txBody>
      </p:sp>
      <p:pic>
        <p:nvPicPr>
          <p:cNvPr id="10" name="Picture 9">
            <a:extLst>
              <a:ext uri="{FF2B5EF4-FFF2-40B4-BE49-F238E27FC236}">
                <a16:creationId xmlns:a16="http://schemas.microsoft.com/office/drawing/2014/main" id="{067F50E4-A957-4A0E-8E78-D588763EA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80593"/>
            <a:ext cx="7153105" cy="3554210"/>
          </a:xfrm>
          <a:prstGeom prst="rect">
            <a:avLst/>
          </a:prstGeom>
        </p:spPr>
      </p:pic>
    </p:spTree>
    <p:extLst>
      <p:ext uri="{BB962C8B-B14F-4D97-AF65-F5344CB8AC3E}">
        <p14:creationId xmlns:p14="http://schemas.microsoft.com/office/powerpoint/2010/main" val="32698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4400" kern="1400" spc="183" dirty="0">
                <a:solidFill>
                  <a:srgbClr val="00B0F0"/>
                </a:solidFill>
                <a:latin typeface="Arial" pitchFamily="34" charset="0"/>
                <a:cs typeface="Arial" pitchFamily="34" charset="0"/>
              </a:rPr>
              <a:t>Agenda</a:t>
            </a:r>
            <a:endParaRPr lang="en-US" sz="4800"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0" y="547498"/>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Language learning and technology </a:t>
            </a:r>
            <a:r>
              <a:rPr lang="en-US" sz="3200" b="1" dirty="0">
                <a:solidFill>
                  <a:srgbClr val="FFFF00"/>
                </a:solidFill>
                <a:hlinkClick r:id="rId3" action="ppaction://hlinksldjump"/>
              </a:rPr>
              <a:t>–</a:t>
            </a:r>
            <a:r>
              <a:rPr lang="en-US" sz="3200" b="1" dirty="0">
                <a:solidFill>
                  <a:srgbClr val="FFFF00"/>
                </a:solidFill>
              </a:rPr>
              <a:t> </a:t>
            </a:r>
            <a:r>
              <a:rPr lang="en-US" sz="3200" b="1" dirty="0">
                <a:solidFill>
                  <a:srgbClr val="FFFF00"/>
                </a:solidFill>
                <a:hlinkClick r:id="rId3" action="ppaction://hlinksldjump"/>
              </a:rPr>
              <a:t>hybrid</a:t>
            </a:r>
            <a:endParaRPr lang="en-US" sz="3200" b="1" dirty="0">
              <a:solidFill>
                <a:srgbClr val="FFFF00"/>
              </a:solidFill>
            </a:endParaRPr>
          </a:p>
          <a:p>
            <a:pPr marL="109004" indent="0" defTabSz="914400">
              <a:buNone/>
            </a:pPr>
            <a:endParaRPr lang="en-US" sz="3200" b="1" dirty="0">
              <a:solidFill>
                <a:srgbClr val="FFFF00"/>
              </a:solidFill>
            </a:endParaRPr>
          </a:p>
          <a:p>
            <a:pPr marL="676322" indent="-571500" defTabSz="914400">
              <a:buFont typeface="+mj-lt"/>
              <a:buAutoNum type="romanUcPeriod"/>
            </a:pPr>
            <a:r>
              <a:rPr lang="en-US" b="1" dirty="0">
                <a:solidFill>
                  <a:srgbClr val="FFFF00"/>
                </a:solidFill>
              </a:rPr>
              <a:t>Review of the pandemic response</a:t>
            </a:r>
          </a:p>
          <a:p>
            <a:pPr marL="676322" indent="-571500" defTabSz="914400">
              <a:buFont typeface="+mj-lt"/>
              <a:buAutoNum type="romanUcPeriod"/>
            </a:pPr>
            <a:r>
              <a:rPr lang="en-US" b="1" dirty="0">
                <a:solidFill>
                  <a:srgbClr val="FFFF00"/>
                </a:solidFill>
              </a:rPr>
              <a:t>Current status of technology use:</a:t>
            </a:r>
          </a:p>
          <a:p>
            <a:pPr marL="974659" lvl="1" indent="-571500" defTabSz="914400">
              <a:buFont typeface="+mj-lt"/>
              <a:buAutoNum type="arabicPeriod"/>
            </a:pPr>
            <a:r>
              <a:rPr lang="en-US" sz="2800" b="1" dirty="0">
                <a:solidFill>
                  <a:srgbClr val="FFFF00"/>
                </a:solidFill>
              </a:rPr>
              <a:t>Analysis of the online learning efficacy</a:t>
            </a:r>
          </a:p>
          <a:p>
            <a:pPr marL="974659" lvl="1" indent="-571500" defTabSz="914400">
              <a:buFont typeface="+mj-lt"/>
              <a:buAutoNum type="arabicPeriod"/>
            </a:pPr>
            <a:r>
              <a:rPr lang="en-US" sz="2800" b="1" dirty="0">
                <a:solidFill>
                  <a:srgbClr val="FFFF00"/>
                </a:solidFill>
              </a:rPr>
              <a:t>The MELOC Project</a:t>
            </a:r>
          </a:p>
          <a:p>
            <a:pPr marL="974659" lvl="1" indent="-571500" defTabSz="914400">
              <a:buFont typeface="+mj-lt"/>
              <a:buAutoNum type="arabicPeriod"/>
            </a:pPr>
            <a:r>
              <a:rPr lang="en-US" sz="2800" b="1" dirty="0">
                <a:solidFill>
                  <a:srgbClr val="FFFF00"/>
                </a:solidFill>
              </a:rPr>
              <a:t>The Hybrid modules</a:t>
            </a:r>
          </a:p>
          <a:p>
            <a:pPr marL="676322" indent="-571500" defTabSz="914400">
              <a:buFont typeface="+mj-lt"/>
              <a:buAutoNum type="romanUcPeriod"/>
            </a:pPr>
            <a:r>
              <a:rPr lang="en-US" b="1" dirty="0">
                <a:solidFill>
                  <a:srgbClr val="FFFF00"/>
                </a:solidFill>
              </a:rPr>
              <a:t>Perspectives of using technology</a:t>
            </a:r>
          </a:p>
          <a:p>
            <a:pPr marL="676322" indent="-571500" defTabSz="914400">
              <a:buFont typeface="+mj-lt"/>
              <a:buAutoNum type="romanUcPeriod"/>
            </a:pPr>
            <a:endParaRPr lang="en-US" b="1" spc="529" dirty="0">
              <a:solidFill>
                <a:schemeClr val="bg1"/>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2</a:t>
            </a:fld>
            <a:endParaRPr lang="en-US" sz="2100" b="1" dirty="0">
              <a:solidFill>
                <a:prstClr val="black">
                  <a:tint val="95000"/>
                </a:prstClr>
              </a:solidFill>
            </a:endParaRPr>
          </a:p>
        </p:txBody>
      </p:sp>
      <p:pic>
        <p:nvPicPr>
          <p:cNvPr id="8" name="Content Placeholder 7">
            <a:extLst>
              <a:ext uri="{FF2B5EF4-FFF2-40B4-BE49-F238E27FC236}">
                <a16:creationId xmlns:a16="http://schemas.microsoft.com/office/drawing/2014/main" id="{F64BE94C-5C81-4878-930B-337C6482E1C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84170" y="1885950"/>
            <a:ext cx="2667000" cy="2504205"/>
          </a:xfrm>
        </p:spPr>
      </p:pic>
    </p:spTree>
    <p:extLst>
      <p:ext uri="{BB962C8B-B14F-4D97-AF65-F5344CB8AC3E}">
        <p14:creationId xmlns:p14="http://schemas.microsoft.com/office/powerpoint/2010/main" val="204682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4400" kern="1400" spc="183" dirty="0">
                <a:solidFill>
                  <a:srgbClr val="00B0F0"/>
                </a:solidFill>
                <a:latin typeface="Arial" pitchFamily="34" charset="0"/>
                <a:cs typeface="Arial" pitchFamily="34" charset="0"/>
              </a:rPr>
              <a:t>Review</a:t>
            </a:r>
            <a:endParaRPr lang="en-US" sz="4800" kern="1400" spc="176" dirty="0">
              <a:solidFill>
                <a:srgbClr val="00B0F0"/>
              </a:solidFill>
              <a:latin typeface="Arial" pitchFamily="34" charset="0"/>
              <a:cs typeface="Arial" pitchFamily="34" charset="0"/>
            </a:endParaRPr>
          </a:p>
        </p:txBody>
      </p:sp>
      <p:sp>
        <p:nvSpPr>
          <p:cNvPr id="2" name="Content Placeholder 1"/>
          <p:cNvSpPr>
            <a:spLocks noGrp="1"/>
          </p:cNvSpPr>
          <p:nvPr>
            <p:ph idx="1"/>
          </p:nvPr>
        </p:nvSpPr>
        <p:spPr/>
        <p:txBody>
          <a:bodyPr/>
          <a:lstStyle/>
          <a:p>
            <a:endParaRPr lang="en-US" dirty="0"/>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Language learning and technology</a:t>
            </a:r>
          </a:p>
          <a:p>
            <a:pPr marL="109004" indent="0" defTabSz="914400">
              <a:buNone/>
            </a:pPr>
            <a:endParaRPr lang="en-US" sz="3200" b="1" dirty="0">
              <a:solidFill>
                <a:srgbClr val="FFFF00"/>
              </a:solidFill>
            </a:endParaRPr>
          </a:p>
          <a:p>
            <a:pPr marL="676322" indent="-571500" defTabSz="914400">
              <a:buFont typeface="+mj-lt"/>
              <a:buAutoNum type="romanUcPeriod"/>
            </a:pPr>
            <a:r>
              <a:rPr lang="en-US" sz="3200" b="1" dirty="0">
                <a:solidFill>
                  <a:srgbClr val="FFFF00"/>
                </a:solidFill>
              </a:rPr>
              <a:t>Review of the pandemic response</a:t>
            </a:r>
          </a:p>
          <a:p>
            <a:pPr marL="676322" indent="-571500" defTabSz="914400">
              <a:buFont typeface="+mj-lt"/>
              <a:buAutoNum type="romanUcPeriod"/>
            </a:pPr>
            <a:r>
              <a:rPr lang="en-US" sz="3200" b="1" dirty="0">
                <a:solidFill>
                  <a:srgbClr val="FFFF00"/>
                </a:solidFill>
              </a:rPr>
              <a:t>Current status of technology use:</a:t>
            </a:r>
          </a:p>
          <a:p>
            <a:pPr marL="974659" lvl="1" indent="-571500" defTabSz="914400">
              <a:buFont typeface="+mj-lt"/>
              <a:buAutoNum type="arabicPeriod"/>
            </a:pPr>
            <a:r>
              <a:rPr lang="en-US" sz="2800" b="1" dirty="0">
                <a:solidFill>
                  <a:srgbClr val="FFFF00"/>
                </a:solidFill>
              </a:rPr>
              <a:t>Analysis of the online learning efficacy</a:t>
            </a:r>
          </a:p>
          <a:p>
            <a:pPr marL="974659" lvl="1" indent="-571500" defTabSz="914400">
              <a:buFont typeface="+mj-lt"/>
              <a:buAutoNum type="arabicPeriod"/>
            </a:pPr>
            <a:r>
              <a:rPr lang="en-US" sz="2800" b="1" dirty="0">
                <a:solidFill>
                  <a:srgbClr val="FFFF00"/>
                </a:solidFill>
              </a:rPr>
              <a:t>The MELOC Project</a:t>
            </a:r>
          </a:p>
          <a:p>
            <a:pPr marL="974659" lvl="1" indent="-571500" defTabSz="914400">
              <a:buFont typeface="+mj-lt"/>
              <a:buAutoNum type="arabicPeriod"/>
            </a:pPr>
            <a:r>
              <a:rPr lang="en-US" sz="2800" b="1" dirty="0">
                <a:solidFill>
                  <a:srgbClr val="FFFF00"/>
                </a:solidFill>
              </a:rPr>
              <a:t>The Hybrid modules</a:t>
            </a:r>
          </a:p>
          <a:p>
            <a:pPr marL="676322" indent="-571500" defTabSz="914400">
              <a:buFont typeface="+mj-lt"/>
              <a:buAutoNum type="romanUcPeriod"/>
            </a:pPr>
            <a:r>
              <a:rPr lang="en-US" sz="3200" b="1" dirty="0">
                <a:solidFill>
                  <a:srgbClr val="FFFF00"/>
                </a:solidFill>
              </a:rPr>
              <a:t>Perspectives of using technology</a:t>
            </a:r>
            <a:endParaRPr lang="en-US" sz="3200" b="1" spc="529" dirty="0">
              <a:solidFill>
                <a:schemeClr val="bg1"/>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20</a:t>
            </a:fld>
            <a:endParaRPr lang="en-US" sz="2100" b="1" dirty="0">
              <a:solidFill>
                <a:prstClr val="black">
                  <a:tint val="95000"/>
                </a:prstClr>
              </a:solidFill>
            </a:endParaRPr>
          </a:p>
        </p:txBody>
      </p:sp>
    </p:spTree>
    <p:extLst>
      <p:ext uri="{BB962C8B-B14F-4D97-AF65-F5344CB8AC3E}">
        <p14:creationId xmlns:p14="http://schemas.microsoft.com/office/powerpoint/2010/main" val="418697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1000"/>
                                        <p:tgtEl>
                                          <p:spTgt spid="7">
                                            <p:txEl>
                                              <p:pRg st="5" end="5"/>
                                            </p:txEl>
                                          </p:spTgt>
                                        </p:tgtEl>
                                      </p:cBhvr>
                                    </p:animEffect>
                                    <p:anim calcmode="lin" valueType="num">
                                      <p:cBhvr>
                                        <p:cTn id="3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1000"/>
                                        <p:tgtEl>
                                          <p:spTgt spid="7">
                                            <p:txEl>
                                              <p:pRg st="6" end="6"/>
                                            </p:txEl>
                                          </p:spTgt>
                                        </p:tgtEl>
                                      </p:cBhvr>
                                    </p:animEffect>
                                    <p:anim calcmode="lin" valueType="num">
                                      <p:cBhvr>
                                        <p:cTn id="3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1000"/>
                                        <p:tgtEl>
                                          <p:spTgt spid="7">
                                            <p:txEl>
                                              <p:pRg st="7" end="7"/>
                                            </p:txEl>
                                          </p:spTgt>
                                        </p:tgtEl>
                                      </p:cBhvr>
                                    </p:animEffect>
                                    <p:anim calcmode="lin" valueType="num">
                                      <p:cBhvr>
                                        <p:cTn id="46"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4400" kern="1400" spc="183" dirty="0">
                <a:solidFill>
                  <a:srgbClr val="00B0F0"/>
                </a:solidFill>
                <a:latin typeface="Arial" pitchFamily="34" charset="0"/>
                <a:cs typeface="Arial" pitchFamily="34" charset="0"/>
              </a:rPr>
              <a:t>Questions?</a:t>
            </a:r>
            <a:endParaRPr lang="en-US" sz="4800"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Do you have any questions?</a:t>
            </a: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marL="109004" indent="0" defTabSz="914400">
              <a:buNone/>
            </a:pPr>
            <a:endParaRPr lang="en-US" sz="3600" b="1" dirty="0">
              <a:solidFill>
                <a:srgbClr val="FFFF00"/>
              </a:solidFill>
            </a:endParaRP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marL="109004" indent="0" defTabSz="914400">
              <a:buNone/>
            </a:pPr>
            <a:r>
              <a:rPr lang="en-GB" b="1" dirty="0">
                <a:solidFill>
                  <a:srgbClr val="FFFF00"/>
                </a:solidFill>
              </a:rPr>
              <a:t> “Once a new technology rolls over you, if you're not part of the steamroller, you're part of the road.”</a:t>
            </a:r>
          </a:p>
          <a:p>
            <a:pPr marL="109004" indent="0" defTabSz="914400">
              <a:buNone/>
            </a:pPr>
            <a:r>
              <a:rPr lang="en-GB" sz="3200" b="1" dirty="0">
                <a:solidFill>
                  <a:srgbClr val="FFFF00"/>
                </a:solidFill>
              </a:rPr>
              <a:t>					Stewart Brand</a:t>
            </a:r>
            <a:endParaRPr lang="en-US" sz="3200" b="1" dirty="0">
              <a:solidFill>
                <a:srgbClr val="FFFF00"/>
              </a:solidFill>
            </a:endParaRPr>
          </a:p>
          <a:p>
            <a:pPr marL="109004" indent="0" defTabSz="914400">
              <a:buNone/>
            </a:pPr>
            <a:endParaRPr lang="en-US" sz="3200" b="1" spc="529" dirty="0">
              <a:solidFill>
                <a:schemeClr val="bg1"/>
              </a:solidFill>
            </a:endParaRPr>
          </a:p>
        </p:txBody>
      </p:sp>
      <p:pic>
        <p:nvPicPr>
          <p:cNvPr id="5" name="Content Placeholder 4">
            <a:extLst>
              <a:ext uri="{FF2B5EF4-FFF2-40B4-BE49-F238E27FC236}">
                <a16:creationId xmlns:a16="http://schemas.microsoft.com/office/drawing/2014/main" id="{6CED5B0F-5FF3-9C44-A28B-6894FBD03D8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513" r="-1587" b="17227"/>
          <a:stretch/>
        </p:blipFill>
        <p:spPr>
          <a:xfrm>
            <a:off x="2590800" y="1123950"/>
            <a:ext cx="4731850" cy="2661666"/>
          </a:xfrm>
          <a:effectLst>
            <a:softEdge rad="72028"/>
          </a:effectLst>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21</a:t>
            </a:fld>
            <a:endParaRPr lang="en-US" sz="2100" b="1" dirty="0">
              <a:solidFill>
                <a:prstClr val="black">
                  <a:tint val="95000"/>
                </a:prstClr>
              </a:solidFill>
            </a:endParaRPr>
          </a:p>
        </p:txBody>
      </p:sp>
    </p:spTree>
    <p:extLst>
      <p:ext uri="{BB962C8B-B14F-4D97-AF65-F5344CB8AC3E}">
        <p14:creationId xmlns:p14="http://schemas.microsoft.com/office/powerpoint/2010/main" val="414238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ppt_h*1.125000"/>
                                          </p:val>
                                        </p:tav>
                                        <p:tav tm="100000">
                                          <p:val>
                                            <p:strVal val="#ppt_y"/>
                                          </p:val>
                                        </p:tav>
                                      </p:tavLst>
                                    </p:anim>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wipe(left)">
                                      <p:cBhvr>
                                        <p:cTn id="20" dur="500"/>
                                        <p:tgtEl>
                                          <p:spTgt spid="7">
                                            <p:txEl>
                                              <p:pRg st="6" end="6"/>
                                            </p:txEl>
                                          </p:spTgt>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1000"/>
                                        <p:tgtEl>
                                          <p:spTgt spid="7">
                                            <p:txEl>
                                              <p:pRg st="7" end="7"/>
                                            </p:txEl>
                                          </p:spTgt>
                                        </p:tgtEl>
                                      </p:cBhvr>
                                    </p:animEffect>
                                    <p:anim calcmode="lin" valueType="num">
                                      <p:cBhvr>
                                        <p:cTn id="25"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Blended vs Hybrid Learning</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19679"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fontScale="77500" lnSpcReduction="20000"/>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109004" indent="0" defTabSz="914400">
              <a:buNone/>
            </a:pPr>
            <a:r>
              <a:rPr lang="en-US" sz="3200" b="1" dirty="0">
                <a:solidFill>
                  <a:srgbClr val="FFFF00"/>
                </a:solidFill>
              </a:rPr>
              <a:t>Disambiguation</a:t>
            </a:r>
            <a:r>
              <a:rPr lang="ro-RO" sz="3200" b="1" dirty="0">
                <a:solidFill>
                  <a:srgbClr val="FFFF00"/>
                </a:solidFill>
              </a:rPr>
              <a:t> </a:t>
            </a:r>
            <a:endParaRPr lang="en-US" sz="3200" b="1" dirty="0">
              <a:solidFill>
                <a:srgbClr val="FFFF00"/>
              </a:solidFill>
            </a:endParaRPr>
          </a:p>
          <a:p>
            <a:pPr marL="109004" indent="0" defTabSz="914400">
              <a:buNone/>
            </a:pPr>
            <a:endParaRPr lang="ro-RO" sz="3200" b="1" dirty="0">
              <a:solidFill>
                <a:srgbClr val="FFFF00"/>
              </a:solidFill>
            </a:endParaRPr>
          </a:p>
          <a:p>
            <a:pPr marL="566204" indent="-457200" defTabSz="914400">
              <a:buFont typeface="Wingdings" panose="05000000000000000000" pitchFamily="2" charset="2"/>
              <a:buChar char="ü"/>
            </a:pPr>
            <a:r>
              <a:rPr lang="en-US" sz="3200" b="1" dirty="0">
                <a:solidFill>
                  <a:srgbClr val="FFFF00"/>
                </a:solidFill>
              </a:rPr>
              <a:t>Hybrid </a:t>
            </a:r>
          </a:p>
          <a:p>
            <a:pPr marL="824225" lvl="1" indent="-457200" defTabSz="914400">
              <a:buFont typeface="Wingdings" panose="05000000000000000000" pitchFamily="2" charset="2"/>
              <a:buChar char="ü"/>
            </a:pPr>
            <a:r>
              <a:rPr lang="en-US" sz="2900" b="1" dirty="0">
                <a:solidFill>
                  <a:srgbClr val="FFFF00"/>
                </a:solidFill>
              </a:rPr>
              <a:t>synchronous</a:t>
            </a:r>
          </a:p>
          <a:p>
            <a:pPr marL="367025" lvl="1" indent="0" defTabSz="914400">
              <a:buNone/>
            </a:pPr>
            <a:endParaRPr lang="en-US" sz="2900" b="1" dirty="0">
              <a:solidFill>
                <a:srgbClr val="FFFF00"/>
              </a:solidFill>
            </a:endParaRPr>
          </a:p>
          <a:p>
            <a:pPr marL="566204" indent="-457200" defTabSz="914400">
              <a:buFont typeface="Wingdings" panose="05000000000000000000" pitchFamily="2" charset="2"/>
              <a:buChar char="ü"/>
            </a:pPr>
            <a:r>
              <a:rPr lang="en-US" sz="3200" b="1" dirty="0">
                <a:solidFill>
                  <a:srgbClr val="FFFF00"/>
                </a:solidFill>
              </a:rPr>
              <a:t>Blended </a:t>
            </a:r>
          </a:p>
          <a:p>
            <a:pPr marL="824225" lvl="1" indent="-457200" defTabSz="914400">
              <a:buFont typeface="Wingdings" panose="05000000000000000000" pitchFamily="2" charset="2"/>
              <a:buChar char="ü"/>
            </a:pPr>
            <a:r>
              <a:rPr lang="en-US" sz="2900" b="1" dirty="0">
                <a:solidFill>
                  <a:srgbClr val="FFFF00"/>
                </a:solidFill>
              </a:rPr>
              <a:t>asynchronous</a:t>
            </a:r>
          </a:p>
          <a:p>
            <a:pPr marL="824225" lvl="1" indent="-457200" defTabSz="914400">
              <a:buFont typeface="Wingdings" panose="05000000000000000000" pitchFamily="2" charset="2"/>
              <a:buChar char="ü"/>
            </a:pPr>
            <a:r>
              <a:rPr lang="en-US" sz="2900" b="1" dirty="0">
                <a:solidFill>
                  <a:srgbClr val="FFFF00"/>
                </a:solidFill>
              </a:rPr>
              <a:t>both </a:t>
            </a:r>
          </a:p>
          <a:p>
            <a:pPr marL="109004" indent="0" defTabSz="914400">
              <a:buNone/>
            </a:pPr>
            <a:endParaRPr lang="en-US" sz="3200" b="1" i="1" dirty="0">
              <a:solidFill>
                <a:srgbClr val="FFFF00"/>
              </a:solidFill>
              <a:effectLst>
                <a:outerShdw blurRad="38100" dist="38100" dir="2700000" algn="tl">
                  <a:srgbClr val="000000">
                    <a:alpha val="43137"/>
                  </a:srgbClr>
                </a:outerShdw>
              </a:effectLst>
            </a:endParaRPr>
          </a:p>
          <a:p>
            <a:pPr marL="109004" indent="0" defTabSz="914400">
              <a:buNone/>
            </a:pPr>
            <a:endParaRPr lang="en-US" sz="3200" b="1" i="1" dirty="0">
              <a:solidFill>
                <a:srgbClr val="FFFF00"/>
              </a:solidFill>
              <a:effectLst>
                <a:outerShdw blurRad="38100" dist="38100" dir="2700000" algn="tl">
                  <a:srgbClr val="000000">
                    <a:alpha val="43137"/>
                  </a:srgbClr>
                </a:outerShdw>
              </a:effectLst>
            </a:endParaRPr>
          </a:p>
          <a:p>
            <a:pPr marL="109004" indent="0" defTabSz="914400">
              <a:buNone/>
            </a:pPr>
            <a:endParaRPr lang="en-US" sz="3200" b="1" i="1" dirty="0">
              <a:solidFill>
                <a:srgbClr val="FFFF00"/>
              </a:solidFill>
              <a:effectLst>
                <a:outerShdw blurRad="38100" dist="38100" dir="2700000" algn="tl">
                  <a:srgbClr val="000000">
                    <a:alpha val="43137"/>
                  </a:srgbClr>
                </a:outerShdw>
              </a:effectLst>
            </a:endParaRPr>
          </a:p>
          <a:p>
            <a:pPr marL="109004" indent="0" defTabSz="914400">
              <a:buNone/>
            </a:pPr>
            <a:endParaRPr lang="en-US" sz="900" b="1" i="1" dirty="0">
              <a:solidFill>
                <a:srgbClr val="FFFF00"/>
              </a:solidFill>
              <a:effectLst>
                <a:outerShdw blurRad="38100" dist="38100" dir="2700000" algn="tl">
                  <a:srgbClr val="000000">
                    <a:alpha val="43137"/>
                  </a:srgbClr>
                </a:outerShdw>
              </a:effectLst>
            </a:endParaRPr>
          </a:p>
          <a:p>
            <a:pPr marL="109004" indent="0" defTabSz="914400">
              <a:buNone/>
            </a:pPr>
            <a:r>
              <a:rPr lang="en-US" sz="3200" b="1" i="1" dirty="0">
                <a:solidFill>
                  <a:srgbClr val="FFFF00"/>
                </a:solidFill>
                <a:effectLst>
                  <a:outerShdw blurRad="38100" dist="38100" dir="2700000" algn="tl">
                    <a:srgbClr val="000000">
                      <a:alpha val="43137"/>
                    </a:srgbClr>
                  </a:outerShdw>
                </a:effectLst>
              </a:rPr>
              <a:t>Our understanding</a:t>
            </a:r>
            <a:r>
              <a:rPr lang="ro-RO" sz="3200" b="1" i="1" dirty="0">
                <a:solidFill>
                  <a:srgbClr val="FFFF00"/>
                </a:solidFill>
                <a:effectLst>
                  <a:outerShdw blurRad="38100" dist="38100" dir="2700000" algn="tl">
                    <a:srgbClr val="000000">
                      <a:alpha val="43137"/>
                    </a:srgbClr>
                  </a:outerShdw>
                </a:effectLst>
              </a:rPr>
              <a:t> of </a:t>
            </a:r>
            <a:r>
              <a:rPr lang="en-US" sz="3200" b="1" i="1" dirty="0">
                <a:solidFill>
                  <a:srgbClr val="FFFF00"/>
                </a:solidFill>
                <a:effectLst>
                  <a:outerShdw blurRad="38100" dist="38100" dir="2700000" algn="tl">
                    <a:srgbClr val="000000">
                      <a:alpha val="43137"/>
                    </a:srgbClr>
                  </a:outerShdw>
                </a:effectLst>
              </a:rPr>
              <a:t>the term:</a:t>
            </a:r>
            <a:r>
              <a:rPr lang="ro-RO" sz="3200" b="1" i="1" dirty="0">
                <a:solidFill>
                  <a:srgbClr val="FFFF00"/>
                </a:solidFill>
                <a:effectLst>
                  <a:outerShdw blurRad="38100" dist="38100" dir="2700000" algn="tl">
                    <a:srgbClr val="000000">
                      <a:alpha val="43137"/>
                    </a:srgbClr>
                  </a:outerShdw>
                </a:effectLst>
              </a:rPr>
              <a:t> </a:t>
            </a:r>
            <a:r>
              <a:rPr lang="en-US" sz="3200" b="1" i="1" dirty="0">
                <a:solidFill>
                  <a:srgbClr val="FFFF00"/>
                </a:solidFill>
                <a:effectLst>
                  <a:outerShdw blurRad="38100" dist="38100" dir="2700000" algn="tl">
                    <a:srgbClr val="000000">
                      <a:alpha val="43137"/>
                    </a:srgbClr>
                  </a:outerShdw>
                </a:effectLst>
              </a:rPr>
              <a:t>a mixture of synchronous</a:t>
            </a:r>
          </a:p>
          <a:p>
            <a:pPr marL="109004" indent="0" defTabSz="914400">
              <a:buNone/>
            </a:pPr>
            <a:r>
              <a:rPr lang="en-US" sz="3200" b="1" i="1" dirty="0">
                <a:solidFill>
                  <a:srgbClr val="FFFF00"/>
                </a:solidFill>
                <a:effectLst>
                  <a:outerShdw blurRad="38100" dist="38100" dir="2700000" algn="tl">
                    <a:srgbClr val="000000">
                      <a:alpha val="43137"/>
                    </a:srgbClr>
                  </a:outerShdw>
                </a:effectLst>
              </a:rPr>
              <a:t>and asynchronous means to promote learning </a:t>
            </a: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22</a:t>
            </a:fld>
            <a:endParaRPr lang="en-US" sz="2100" b="1" dirty="0">
              <a:solidFill>
                <a:prstClr val="black">
                  <a:tint val="95000"/>
                </a:prstClr>
              </a:solidFill>
            </a:endParaRPr>
          </a:p>
        </p:txBody>
      </p:sp>
      <p:pic>
        <p:nvPicPr>
          <p:cNvPr id="14" name="Picture 13">
            <a:extLst>
              <a:ext uri="{FF2B5EF4-FFF2-40B4-BE49-F238E27FC236}">
                <a16:creationId xmlns:a16="http://schemas.microsoft.com/office/drawing/2014/main" id="{05C9D48C-4825-4C42-B506-204637FDDD34}"/>
              </a:ext>
            </a:extLst>
          </p:cNvPr>
          <p:cNvPicPr>
            <a:picLocks noChangeAspect="1"/>
          </p:cNvPicPr>
          <p:nvPr/>
        </p:nvPicPr>
        <p:blipFill rotWithShape="1">
          <a:blip r:embed="rId3">
            <a:extLst>
              <a:ext uri="{28A0092B-C50C-407E-A947-70E740481C1C}">
                <a14:useLocalDpi xmlns:a14="http://schemas.microsoft.com/office/drawing/2010/main" val="0"/>
              </a:ext>
            </a:extLst>
          </a:blip>
          <a:srcRect b="5842"/>
          <a:stretch/>
        </p:blipFill>
        <p:spPr>
          <a:xfrm>
            <a:off x="3429000" y="742950"/>
            <a:ext cx="5334000" cy="3200400"/>
          </a:xfrm>
          <a:prstGeom prst="rect">
            <a:avLst/>
          </a:prstGeom>
        </p:spPr>
      </p:pic>
      <p:pic>
        <p:nvPicPr>
          <p:cNvPr id="8" name="Picture 2">
            <a:hlinkClick r:id="rId4" action="ppaction://hlinksldjump"/>
            <a:extLst>
              <a:ext uri="{FF2B5EF4-FFF2-40B4-BE49-F238E27FC236}">
                <a16:creationId xmlns:a16="http://schemas.microsoft.com/office/drawing/2014/main" id="{E239D62D-5967-3A4D-B0E0-5B0F255D9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3928380"/>
            <a:ext cx="910327" cy="7884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66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12" end="12"/>
                                            </p:txEl>
                                          </p:spTgt>
                                        </p:tgtEl>
                                        <p:attrNameLst>
                                          <p:attrName>style.visibility</p:attrName>
                                        </p:attrNameLst>
                                      </p:cBhvr>
                                      <p:to>
                                        <p:strVal val="visible"/>
                                      </p:to>
                                    </p:set>
                                    <p:anim calcmode="lin" valueType="num">
                                      <p:cBhvr additive="base">
                                        <p:cTn id="7"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3" end="13"/>
                                            </p:txEl>
                                          </p:spTgt>
                                        </p:tgtEl>
                                        <p:attrNameLst>
                                          <p:attrName>style.visibility</p:attrName>
                                        </p:attrNameLst>
                                      </p:cBhvr>
                                      <p:to>
                                        <p:strVal val="visible"/>
                                      </p:to>
                                    </p:set>
                                    <p:anim calcmode="lin" valueType="num">
                                      <p:cBhvr additive="base">
                                        <p:cTn id="13" dur="500" fill="hold"/>
                                        <p:tgtEl>
                                          <p:spTgt spid="7">
                                            <p:txEl>
                                              <p:pRg st="13" end="1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3" end="13"/>
                                            </p:txEl>
                                          </p:spTgt>
                                        </p:tgtEl>
                                        <p:attrNameLst>
                                          <p:attrName>ppt_y</p:attrName>
                                        </p:attrNameLst>
                                      </p:cBhvr>
                                      <p:tavLst>
                                        <p:tav tm="0">
                                          <p:val>
                                            <p:strVal val="#ppt_y"/>
                                          </p:val>
                                        </p:tav>
                                        <p:tav tm="100000">
                                          <p:val>
                                            <p:strVal val="#ppt_y"/>
                                          </p:val>
                                        </p:tav>
                                      </p:tavLst>
                                    </p:anim>
                                  </p:childTnLst>
                                </p:cTn>
                              </p:par>
                              <p:par>
                                <p:cTn id="15" presetID="21"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8)">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Pandemic Response in Romania</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19679"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endParaRPr lang="en-US" sz="1800" b="1" dirty="0">
              <a:solidFill>
                <a:srgbClr val="FFFF00"/>
              </a:solidFill>
            </a:endParaRPr>
          </a:p>
          <a:p>
            <a:pPr marL="566204" indent="-457200" defTabSz="914400">
              <a:buFont typeface="Wingdings" pitchFamily="2" charset="2"/>
              <a:buChar char="ü"/>
            </a:pPr>
            <a:r>
              <a:rPr lang="en-US" sz="3200" b="1" dirty="0">
                <a:solidFill>
                  <a:srgbClr val="FFFF00"/>
                </a:solidFill>
              </a:rPr>
              <a:t>Pandemic Phases for the military education:</a:t>
            </a:r>
          </a:p>
          <a:p>
            <a:pPr lvl="1" defTabSz="914400">
              <a:buFont typeface="Wingdings" pitchFamily="2" charset="2"/>
              <a:buChar char="ü"/>
            </a:pPr>
            <a:r>
              <a:rPr lang="en-US" sz="2900" b="1" dirty="0">
                <a:solidFill>
                  <a:srgbClr val="FFFF00"/>
                </a:solidFill>
              </a:rPr>
              <a:t>Phase 1 – The Emergency State</a:t>
            </a:r>
          </a:p>
          <a:p>
            <a:pPr lvl="1" defTabSz="914400">
              <a:buFont typeface="Wingdings" pitchFamily="2" charset="2"/>
              <a:buChar char="ü"/>
            </a:pPr>
            <a:r>
              <a:rPr lang="en-US" sz="2900" b="1" dirty="0">
                <a:solidFill>
                  <a:srgbClr val="FFFF00"/>
                </a:solidFill>
              </a:rPr>
              <a:t>Phase 2 – The Emergency response</a:t>
            </a:r>
          </a:p>
          <a:p>
            <a:pPr lvl="1" defTabSz="914400">
              <a:buFont typeface="Wingdings" pitchFamily="2" charset="2"/>
              <a:buChar char="ü"/>
            </a:pPr>
            <a:r>
              <a:rPr lang="en-US" sz="2900" b="1" dirty="0">
                <a:solidFill>
                  <a:srgbClr val="FFFF00"/>
                </a:solidFill>
              </a:rPr>
              <a:t>Phase 3 – The Online – hybrid </a:t>
            </a:r>
          </a:p>
          <a:p>
            <a:pPr marL="362843" lvl="1" indent="0" defTabSz="914400">
              <a:buNone/>
            </a:pPr>
            <a:r>
              <a:rPr lang="en-US" sz="2900" b="1" dirty="0">
                <a:solidFill>
                  <a:srgbClr val="FFFF00"/>
                </a:solidFill>
              </a:rPr>
              <a:t>creation stage</a:t>
            </a:r>
          </a:p>
          <a:p>
            <a:pPr lvl="1" defTabSz="914400">
              <a:buFont typeface="Wingdings" pitchFamily="2" charset="2"/>
              <a:buChar char="ü"/>
            </a:pPr>
            <a:r>
              <a:rPr lang="en-US" sz="2900" b="1" dirty="0">
                <a:solidFill>
                  <a:srgbClr val="FFFF00"/>
                </a:solidFill>
              </a:rPr>
              <a:t>Phase 4 – The Online – hybrid</a:t>
            </a:r>
          </a:p>
          <a:p>
            <a:pPr marL="362843" lvl="1" indent="0" defTabSz="914400">
              <a:buNone/>
            </a:pPr>
            <a:r>
              <a:rPr lang="en-US" sz="2900" b="1" dirty="0">
                <a:solidFill>
                  <a:srgbClr val="FFFF00"/>
                </a:solidFill>
              </a:rPr>
              <a:t>implementation stage</a:t>
            </a: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3</a:t>
            </a:fld>
            <a:endParaRPr lang="en-US" sz="2100" b="1" dirty="0">
              <a:solidFill>
                <a:prstClr val="black">
                  <a:tint val="95000"/>
                </a:prstClr>
              </a:solidFill>
            </a:endParaRPr>
          </a:p>
        </p:txBody>
      </p:sp>
      <p:pic>
        <p:nvPicPr>
          <p:cNvPr id="8" name="Content Placeholder 7">
            <a:extLst>
              <a:ext uri="{FF2B5EF4-FFF2-40B4-BE49-F238E27FC236}">
                <a16:creationId xmlns:a16="http://schemas.microsoft.com/office/drawing/2014/main" id="{0AEF35BB-3CC0-4B46-A545-C2C2E4C068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3330" y="1582174"/>
            <a:ext cx="3116352" cy="3186389"/>
          </a:xfrm>
          <a:prstGeom prst="ellipse">
            <a:avLst/>
          </a:prstGeom>
        </p:spPr>
      </p:pic>
    </p:spTree>
    <p:extLst>
      <p:ext uri="{BB962C8B-B14F-4D97-AF65-F5344CB8AC3E}">
        <p14:creationId xmlns:p14="http://schemas.microsoft.com/office/powerpoint/2010/main" val="394692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1000"/>
                                        <p:tgtEl>
                                          <p:spTgt spid="7">
                                            <p:txEl>
                                              <p:pRg st="4" end="4"/>
                                            </p:txEl>
                                          </p:spTgt>
                                        </p:tgtEl>
                                      </p:cBhvr>
                                    </p:animEffect>
                                    <p:anim calcmode="lin" valueType="num">
                                      <p:cBhvr>
                                        <p:cTn id="2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1000"/>
                                        <p:tgtEl>
                                          <p:spTgt spid="7">
                                            <p:txEl>
                                              <p:pRg st="5" end="5"/>
                                            </p:txEl>
                                          </p:spTgt>
                                        </p:tgtEl>
                                      </p:cBhvr>
                                    </p:animEffect>
                                    <p:anim calcmode="lin" valueType="num">
                                      <p:cBhvr>
                                        <p:cTn id="3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1000"/>
                                        <p:tgtEl>
                                          <p:spTgt spid="7">
                                            <p:txEl>
                                              <p:pRg st="6" end="6"/>
                                            </p:txEl>
                                          </p:spTgt>
                                        </p:tgtEl>
                                      </p:cBhvr>
                                    </p:animEffect>
                                    <p:anim calcmode="lin" valueType="num">
                                      <p:cBhvr>
                                        <p:cTn id="3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fade">
                                      <p:cBhvr>
                                        <p:cTn id="39" dur="1000"/>
                                        <p:tgtEl>
                                          <p:spTgt spid="7">
                                            <p:txEl>
                                              <p:pRg st="7" end="7"/>
                                            </p:txEl>
                                          </p:spTgt>
                                        </p:tgtEl>
                                      </p:cBhvr>
                                    </p:animEffect>
                                    <p:anim calcmode="lin" valueType="num">
                                      <p:cBhvr>
                                        <p:cTn id="4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Pandemic Response – Phase 1 &amp; 2</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7172" y="572488"/>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lnSpcReduction="10000"/>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defTabSz="914400">
              <a:buFont typeface="Wingdings" pitchFamily="2" charset="2"/>
              <a:buChar char="ü"/>
            </a:pPr>
            <a:r>
              <a:rPr lang="en-US" sz="3600" b="1" dirty="0">
                <a:solidFill>
                  <a:srgbClr val="FFFF00"/>
                </a:solidFill>
              </a:rPr>
              <a:t>Phase 1 – The Emergency State</a:t>
            </a:r>
          </a:p>
          <a:p>
            <a:pPr lvl="1" defTabSz="914400">
              <a:buFont typeface="Wingdings" pitchFamily="2" charset="2"/>
              <a:buChar char="ü"/>
            </a:pPr>
            <a:r>
              <a:rPr lang="en-US" sz="2800" b="1" dirty="0">
                <a:solidFill>
                  <a:srgbClr val="FFFF00"/>
                </a:solidFill>
              </a:rPr>
              <a:t>March – May of 2020</a:t>
            </a:r>
          </a:p>
          <a:p>
            <a:pPr lvl="1" defTabSz="914400">
              <a:buFont typeface="Wingdings" pitchFamily="2" charset="2"/>
              <a:buChar char="ü"/>
            </a:pPr>
            <a:r>
              <a:rPr lang="en-US" sz="2800" b="1" dirty="0">
                <a:solidFill>
                  <a:srgbClr val="FFFF00"/>
                </a:solidFill>
              </a:rPr>
              <a:t>Working from home</a:t>
            </a:r>
          </a:p>
          <a:p>
            <a:pPr lvl="2" defTabSz="914400">
              <a:buFont typeface="Wingdings" pitchFamily="2" charset="2"/>
              <a:buChar char="ü"/>
            </a:pPr>
            <a:r>
              <a:rPr lang="en-US" sz="2400" b="1" dirty="0">
                <a:solidFill>
                  <a:srgbClr val="FFFF00"/>
                </a:solidFill>
              </a:rPr>
              <a:t>Online courses</a:t>
            </a:r>
          </a:p>
          <a:p>
            <a:pPr defTabSz="914400">
              <a:buFont typeface="Wingdings" pitchFamily="2" charset="2"/>
              <a:buChar char="ü"/>
            </a:pPr>
            <a:r>
              <a:rPr lang="en-US" sz="3600" b="1" dirty="0">
                <a:solidFill>
                  <a:srgbClr val="FFFF00"/>
                </a:solidFill>
              </a:rPr>
              <a:t>Phase 2 – </a:t>
            </a:r>
            <a:r>
              <a:rPr lang="en-US" sz="3000" b="1" dirty="0">
                <a:solidFill>
                  <a:srgbClr val="FFFF00"/>
                </a:solidFill>
              </a:rPr>
              <a:t>The Emergency Response</a:t>
            </a:r>
            <a:endParaRPr lang="en-US" sz="3600" b="1" dirty="0">
              <a:solidFill>
                <a:srgbClr val="FFFF00"/>
              </a:solidFill>
            </a:endParaRPr>
          </a:p>
          <a:p>
            <a:pPr lvl="1" defTabSz="914400">
              <a:buFont typeface="Wingdings" pitchFamily="2" charset="2"/>
              <a:buChar char="ü"/>
            </a:pPr>
            <a:r>
              <a:rPr lang="en-US" sz="2800" b="1" dirty="0">
                <a:solidFill>
                  <a:srgbClr val="FFFF00"/>
                </a:solidFill>
              </a:rPr>
              <a:t>May – December of 2020</a:t>
            </a:r>
          </a:p>
          <a:p>
            <a:pPr lvl="1" defTabSz="914400">
              <a:buFont typeface="Wingdings" pitchFamily="2" charset="2"/>
              <a:buChar char="ü"/>
            </a:pPr>
            <a:r>
              <a:rPr lang="en-US" sz="2800" b="1" dirty="0">
                <a:solidFill>
                  <a:srgbClr val="FFFF00"/>
                </a:solidFill>
              </a:rPr>
              <a:t>Training teachers for online</a:t>
            </a:r>
          </a:p>
          <a:p>
            <a:pPr lvl="2" defTabSz="914400">
              <a:buFont typeface="Wingdings" pitchFamily="2" charset="2"/>
              <a:buChar char="ü"/>
            </a:pPr>
            <a:r>
              <a:rPr lang="en-US" sz="2800" b="1" dirty="0">
                <a:solidFill>
                  <a:srgbClr val="FFFF00"/>
                </a:solidFill>
              </a:rPr>
              <a:t>Material development workgroups</a:t>
            </a:r>
          </a:p>
          <a:p>
            <a:pPr lvl="3" defTabSz="914400">
              <a:buFont typeface="Wingdings" pitchFamily="2" charset="2"/>
              <a:buChar char="ü"/>
            </a:pPr>
            <a:r>
              <a:rPr lang="en-US" sz="2400" b="1" dirty="0">
                <a:solidFill>
                  <a:srgbClr val="FFFF00"/>
                </a:solidFill>
              </a:rPr>
              <a:t>Teaching not just recycling</a:t>
            </a:r>
          </a:p>
          <a:p>
            <a:pPr lvl="2" defTabSz="914400">
              <a:buFont typeface="Wingdings" pitchFamily="2" charset="2"/>
              <a:buChar char="ü"/>
            </a:pPr>
            <a:endParaRPr lang="en-US" sz="24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9" name="Content Placeholder 8">
            <a:extLst>
              <a:ext uri="{FF2B5EF4-FFF2-40B4-BE49-F238E27FC236}">
                <a16:creationId xmlns:a16="http://schemas.microsoft.com/office/drawing/2014/main" id="{E0871CDB-5262-FF4C-A022-7680A54976B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1799" y="612030"/>
            <a:ext cx="2337882" cy="1832258"/>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4</a:t>
            </a:fld>
            <a:endParaRPr lang="en-US" sz="2100" b="1" dirty="0">
              <a:solidFill>
                <a:prstClr val="black">
                  <a:tint val="95000"/>
                </a:prstClr>
              </a:solidFill>
            </a:endParaRPr>
          </a:p>
        </p:txBody>
      </p:sp>
      <p:pic>
        <p:nvPicPr>
          <p:cNvPr id="8" name="Content Placeholder 7">
            <a:extLst>
              <a:ext uri="{FF2B5EF4-FFF2-40B4-BE49-F238E27FC236}">
                <a16:creationId xmlns:a16="http://schemas.microsoft.com/office/drawing/2014/main" id="{1134516C-31DF-A448-ABDC-C34DE8E1F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2470958"/>
            <a:ext cx="2337881" cy="2316816"/>
          </a:xfrm>
          <a:prstGeom prst="rect">
            <a:avLst/>
          </a:prstGeom>
        </p:spPr>
      </p:pic>
    </p:spTree>
    <p:extLst>
      <p:ext uri="{BB962C8B-B14F-4D97-AF65-F5344CB8AC3E}">
        <p14:creationId xmlns:p14="http://schemas.microsoft.com/office/powerpoint/2010/main" val="354238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par>
                                <p:cTn id="41" presetID="6"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1000"/>
                                        <p:tgtEl>
                                          <p:spTgt spid="7">
                                            <p:txEl>
                                              <p:pRg st="5" end="5"/>
                                            </p:txEl>
                                          </p:spTgt>
                                        </p:tgtEl>
                                      </p:cBhvr>
                                    </p:animEffect>
                                    <p:anim calcmode="lin" valueType="num">
                                      <p:cBhvr>
                                        <p:cTn id="4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fade">
                                      <p:cBhvr>
                                        <p:cTn id="55" dur="1000"/>
                                        <p:tgtEl>
                                          <p:spTgt spid="7">
                                            <p:txEl>
                                              <p:pRg st="6" end="6"/>
                                            </p:txEl>
                                          </p:spTgt>
                                        </p:tgtEl>
                                      </p:cBhvr>
                                    </p:animEffect>
                                    <p:anim calcmode="lin" valueType="num">
                                      <p:cBhvr>
                                        <p:cTn id="5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Effect transition="in" filter="fade">
                                      <p:cBhvr>
                                        <p:cTn id="62" dur="1000"/>
                                        <p:tgtEl>
                                          <p:spTgt spid="7">
                                            <p:txEl>
                                              <p:pRg st="7" end="7"/>
                                            </p:txEl>
                                          </p:spTgt>
                                        </p:tgtEl>
                                      </p:cBhvr>
                                    </p:animEffect>
                                    <p:anim calcmode="lin" valueType="num">
                                      <p:cBhvr>
                                        <p:cTn id="6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7">
                                            <p:txEl>
                                              <p:pRg st="8" end="8"/>
                                            </p:txEl>
                                          </p:spTgt>
                                        </p:tgtEl>
                                        <p:attrNameLst>
                                          <p:attrName>style.visibility</p:attrName>
                                        </p:attrNameLst>
                                      </p:cBhvr>
                                      <p:to>
                                        <p:strVal val="visible"/>
                                      </p:to>
                                    </p:set>
                                    <p:animEffect transition="in" filter="fade">
                                      <p:cBhvr>
                                        <p:cTn id="69" dur="1000"/>
                                        <p:tgtEl>
                                          <p:spTgt spid="7">
                                            <p:txEl>
                                              <p:pRg st="8" end="8"/>
                                            </p:txEl>
                                          </p:spTgt>
                                        </p:tgtEl>
                                      </p:cBhvr>
                                    </p:animEffect>
                                    <p:anim calcmode="lin" valueType="num">
                                      <p:cBhvr>
                                        <p:cTn id="70"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Pandemic Response – Phase 3 &amp; 4</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7172" y="572488"/>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fontScale="92500" lnSpcReduction="10000"/>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defTabSz="914400">
              <a:buFont typeface="Wingdings" pitchFamily="2" charset="2"/>
              <a:buChar char="ü"/>
            </a:pPr>
            <a:r>
              <a:rPr lang="en-US" sz="3500" b="1" dirty="0">
                <a:solidFill>
                  <a:srgbClr val="FFFF00"/>
                </a:solidFill>
              </a:rPr>
              <a:t>Phase 3 – The Online – hybrid – creation phase</a:t>
            </a:r>
          </a:p>
          <a:p>
            <a:pPr lvl="1" defTabSz="914400">
              <a:buFont typeface="Wingdings" pitchFamily="2" charset="2"/>
              <a:buChar char="ü"/>
            </a:pPr>
            <a:r>
              <a:rPr lang="en-US" sz="3200" b="1" dirty="0">
                <a:solidFill>
                  <a:srgbClr val="FFFF00"/>
                </a:solidFill>
              </a:rPr>
              <a:t>First part of 2021</a:t>
            </a:r>
          </a:p>
          <a:p>
            <a:pPr lvl="1" defTabSz="914400">
              <a:buFont typeface="Wingdings" pitchFamily="2" charset="2"/>
              <a:buChar char="ü"/>
            </a:pPr>
            <a:r>
              <a:rPr lang="en-US" sz="3200" b="1" dirty="0">
                <a:solidFill>
                  <a:srgbClr val="FFFF00"/>
                </a:solidFill>
              </a:rPr>
              <a:t>Intensive  Online Courses</a:t>
            </a:r>
          </a:p>
          <a:p>
            <a:pPr lvl="2" defTabSz="914400">
              <a:buFont typeface="Wingdings" pitchFamily="2" charset="2"/>
              <a:buChar char="ü"/>
            </a:pPr>
            <a:r>
              <a:rPr lang="en-US" sz="3000" b="1" dirty="0">
                <a:solidFill>
                  <a:srgbClr val="FFFF00"/>
                </a:solidFill>
              </a:rPr>
              <a:t>Synchronous component</a:t>
            </a:r>
          </a:p>
          <a:p>
            <a:pPr defTabSz="914400">
              <a:buFont typeface="Wingdings" pitchFamily="2" charset="2"/>
              <a:buChar char="ü"/>
            </a:pPr>
            <a:r>
              <a:rPr lang="en-US" sz="3500" b="1" dirty="0">
                <a:solidFill>
                  <a:srgbClr val="FFFF00"/>
                </a:solidFill>
              </a:rPr>
              <a:t>Phase 4 – The Online – hybrid</a:t>
            </a:r>
          </a:p>
          <a:p>
            <a:pPr marL="104822" indent="0" defTabSz="914400">
              <a:buNone/>
            </a:pPr>
            <a:r>
              <a:rPr lang="en-US" sz="3500" b="1" dirty="0">
                <a:solidFill>
                  <a:srgbClr val="FFFF00"/>
                </a:solidFill>
              </a:rPr>
              <a:t>- Implementation phase</a:t>
            </a:r>
          </a:p>
          <a:p>
            <a:pPr lvl="1" defTabSz="914400">
              <a:buFont typeface="Wingdings" pitchFamily="2" charset="2"/>
              <a:buChar char="ü"/>
            </a:pPr>
            <a:r>
              <a:rPr lang="en-US" sz="3200" b="1" dirty="0">
                <a:solidFill>
                  <a:srgbClr val="FFFF00"/>
                </a:solidFill>
              </a:rPr>
              <a:t>From September 2021</a:t>
            </a:r>
          </a:p>
          <a:p>
            <a:pPr lvl="1" defTabSz="914400">
              <a:buFont typeface="Wingdings" pitchFamily="2" charset="2"/>
              <a:buChar char="ü"/>
            </a:pPr>
            <a:r>
              <a:rPr lang="en-US" sz="3200" b="1" dirty="0">
                <a:solidFill>
                  <a:srgbClr val="FFFF00"/>
                </a:solidFill>
              </a:rPr>
              <a:t>New Online - Hybrid Courses</a:t>
            </a:r>
          </a:p>
          <a:p>
            <a:pPr lvl="2" defTabSz="914400">
              <a:buFont typeface="Wingdings" pitchFamily="2" charset="2"/>
              <a:buChar char="ü"/>
            </a:pPr>
            <a:r>
              <a:rPr lang="en-US" sz="3000" b="1" dirty="0">
                <a:solidFill>
                  <a:srgbClr val="FFFF00"/>
                </a:solidFill>
              </a:rPr>
              <a:t>Details later</a:t>
            </a:r>
          </a:p>
          <a:p>
            <a:pPr lvl="2" defTabSz="914400">
              <a:buFont typeface="Wingdings" pitchFamily="2" charset="2"/>
              <a:buChar char="ü"/>
            </a:pPr>
            <a:endParaRPr lang="en-US" sz="2800" b="1" dirty="0">
              <a:solidFill>
                <a:srgbClr val="FFFF00"/>
              </a:solidFill>
            </a:endParaRPr>
          </a:p>
          <a:p>
            <a:pPr marL="677308" lvl="2"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5</a:t>
            </a:fld>
            <a:endParaRPr lang="en-US" sz="2100" b="1" dirty="0">
              <a:solidFill>
                <a:prstClr val="black">
                  <a:tint val="95000"/>
                </a:prstClr>
              </a:solidFill>
            </a:endParaRPr>
          </a:p>
        </p:txBody>
      </p:sp>
      <p:pic>
        <p:nvPicPr>
          <p:cNvPr id="9" name="Content Placeholder 8">
            <a:extLst>
              <a:ext uri="{FF2B5EF4-FFF2-40B4-BE49-F238E27FC236}">
                <a16:creationId xmlns:a16="http://schemas.microsoft.com/office/drawing/2014/main" id="{B4FFC8A5-4FA2-7E4A-9C2D-A54BAA750FF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72229" y="1523025"/>
            <a:ext cx="3395571" cy="2648925"/>
          </a:xfrm>
        </p:spPr>
      </p:pic>
    </p:spTree>
    <p:extLst>
      <p:ext uri="{BB962C8B-B14F-4D97-AF65-F5344CB8AC3E}">
        <p14:creationId xmlns:p14="http://schemas.microsoft.com/office/powerpoint/2010/main" val="209890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1000"/>
                                        <p:tgtEl>
                                          <p:spTgt spid="7">
                                            <p:txEl>
                                              <p:pRg st="6" end="6"/>
                                            </p:txEl>
                                          </p:spTgt>
                                        </p:tgtEl>
                                      </p:cBhvr>
                                    </p:animEffect>
                                    <p:anim calcmode="lin" valueType="num">
                                      <p:cBhvr>
                                        <p:cTn id="5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1000"/>
                                        <p:tgtEl>
                                          <p:spTgt spid="7">
                                            <p:txEl>
                                              <p:pRg st="7" end="7"/>
                                            </p:txEl>
                                          </p:spTgt>
                                        </p:tgtEl>
                                      </p:cBhvr>
                                    </p:animEffect>
                                    <p:anim calcmode="lin" valueType="num">
                                      <p:cBhvr>
                                        <p:cTn id="5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Effect transition="in" filter="fade">
                                      <p:cBhvr>
                                        <p:cTn id="62" dur="1000"/>
                                        <p:tgtEl>
                                          <p:spTgt spid="7">
                                            <p:txEl>
                                              <p:pRg st="8" end="8"/>
                                            </p:txEl>
                                          </p:spTgt>
                                        </p:tgtEl>
                                      </p:cBhvr>
                                    </p:animEffect>
                                    <p:anim calcmode="lin" valueType="num">
                                      <p:cBhvr>
                                        <p:cTn id="6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Current Status of Technology Use</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 y="585360"/>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r>
              <a:rPr lang="en-US" sz="3200" b="1" dirty="0">
                <a:solidFill>
                  <a:srgbClr val="FFFF00"/>
                </a:solidFill>
              </a:rPr>
              <a:t>Analysis of the online learning efficacy</a:t>
            </a:r>
          </a:p>
          <a:p>
            <a:pPr marL="824225" lvl="1" indent="-457200" defTabSz="914400">
              <a:buFont typeface="Wingdings" pitchFamily="2" charset="2"/>
              <a:buChar char="ü"/>
            </a:pPr>
            <a:r>
              <a:rPr lang="en-US" sz="2900" b="1" dirty="0">
                <a:solidFill>
                  <a:srgbClr val="FFFF00"/>
                </a:solidFill>
              </a:rPr>
              <a:t>Alternation of Courses</a:t>
            </a:r>
          </a:p>
          <a:p>
            <a:pPr marL="824225" lvl="1" indent="-457200" defTabSz="914400">
              <a:buFont typeface="Wingdings" pitchFamily="2" charset="2"/>
              <a:buChar char="ü"/>
            </a:pPr>
            <a:r>
              <a:rPr lang="en-US" sz="2900" b="1" dirty="0">
                <a:solidFill>
                  <a:srgbClr val="FFFF00"/>
                </a:solidFill>
              </a:rPr>
              <a:t>Blended Learning (personalized and interactive)</a:t>
            </a:r>
          </a:p>
          <a:p>
            <a:pPr marL="824225" lvl="1" indent="-457200" defTabSz="914400">
              <a:buFont typeface="Wingdings" pitchFamily="2" charset="2"/>
              <a:buChar char="ü"/>
            </a:pPr>
            <a:r>
              <a:rPr lang="en-US" sz="2900" b="1" dirty="0">
                <a:solidFill>
                  <a:srgbClr val="FFFF00"/>
                </a:solidFill>
              </a:rPr>
              <a:t>Classic Online Courses – ILIAS</a:t>
            </a: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DB349097-7221-394B-A89D-D5544032AD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3999" y="2857698"/>
            <a:ext cx="5190631" cy="2076252"/>
          </a:xfr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6</a:t>
            </a:fld>
            <a:endParaRPr lang="en-US" sz="2100" b="1" dirty="0">
              <a:solidFill>
                <a:prstClr val="black">
                  <a:tint val="95000"/>
                </a:prstClr>
              </a:solidFill>
            </a:endParaRPr>
          </a:p>
        </p:txBody>
      </p:sp>
    </p:spTree>
    <p:extLst>
      <p:ext uri="{BB962C8B-B14F-4D97-AF65-F5344CB8AC3E}">
        <p14:creationId xmlns:p14="http://schemas.microsoft.com/office/powerpoint/2010/main" val="49933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200" kern="1400" spc="183" dirty="0">
                <a:solidFill>
                  <a:srgbClr val="00B0F0"/>
                </a:solidFill>
                <a:latin typeface="Arial" pitchFamily="34" charset="0"/>
                <a:cs typeface="Arial" pitchFamily="34" charset="0"/>
              </a:rPr>
              <a:t>Analysis of the online learning efficacy</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12493" y="560403"/>
            <a:ext cx="9143998" cy="4544677"/>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itchFamily="2" charset="2"/>
              <a:buChar char="ü"/>
            </a:pPr>
            <a:r>
              <a:rPr lang="en-US" sz="3500" b="1" dirty="0">
                <a:solidFill>
                  <a:srgbClr val="FFFF00"/>
                </a:solidFill>
              </a:rPr>
              <a:t>Asynchronous Online classes vs. hybrid</a:t>
            </a:r>
          </a:p>
          <a:p>
            <a:pPr marL="824225" lvl="1" indent="-457200" defTabSz="914400">
              <a:buFont typeface="Wingdings" pitchFamily="2" charset="2"/>
              <a:buChar char="ü"/>
            </a:pPr>
            <a:r>
              <a:rPr lang="en-US" sz="3200" b="1" dirty="0">
                <a:solidFill>
                  <a:srgbClr val="FFFF00"/>
                </a:solidFill>
              </a:rPr>
              <a:t>Good response to virtual interaction</a:t>
            </a:r>
          </a:p>
          <a:p>
            <a:pPr marL="1058058" lvl="2" indent="-457200" defTabSz="914400">
              <a:buFont typeface="Wingdings" pitchFamily="2" charset="2"/>
              <a:buChar char="ü"/>
            </a:pPr>
            <a:r>
              <a:rPr lang="en-US" sz="2800" b="1" dirty="0">
                <a:solidFill>
                  <a:srgbClr val="FFFF00"/>
                </a:solidFill>
              </a:rPr>
              <a:t>Similar graduation rate</a:t>
            </a:r>
          </a:p>
          <a:p>
            <a:pPr marL="1058058" lvl="2" indent="-457200" defTabSz="914400">
              <a:buFont typeface="Wingdings" pitchFamily="2" charset="2"/>
              <a:buChar char="ü"/>
            </a:pPr>
            <a:r>
              <a:rPr lang="en-US" sz="2800" b="1" dirty="0">
                <a:solidFill>
                  <a:srgbClr val="FFFF00"/>
                </a:solidFill>
              </a:rPr>
              <a:t>Good overall satisfaction</a:t>
            </a:r>
          </a:p>
          <a:p>
            <a:pPr marL="824225" lvl="1" indent="-457200" defTabSz="914400">
              <a:buFont typeface="Wingdings" pitchFamily="2" charset="2"/>
              <a:buChar char="ü"/>
            </a:pPr>
            <a:r>
              <a:rPr lang="en-US" sz="3200" b="1" dirty="0">
                <a:solidFill>
                  <a:srgbClr val="FFFF00"/>
                </a:solidFill>
              </a:rPr>
              <a:t>Willingness to learn</a:t>
            </a:r>
            <a:endParaRPr lang="en-US" sz="3600" b="1" dirty="0">
              <a:solidFill>
                <a:srgbClr val="FFFF00"/>
              </a:solidFill>
            </a:endParaRPr>
          </a:p>
          <a:p>
            <a:pPr marL="367025" lvl="1" indent="0" defTabSz="914400">
              <a:buNone/>
            </a:pPr>
            <a:endParaRPr lang="en-US" sz="2900" b="1" dirty="0">
              <a:solidFill>
                <a:srgbClr val="FFFF00"/>
              </a:solidFill>
            </a:endParaRPr>
          </a:p>
          <a:p>
            <a:pPr marL="367025" lvl="1" indent="0" defTabSz="914400">
              <a:buNone/>
            </a:pPr>
            <a:endParaRPr lang="en-US" sz="2900" b="1" dirty="0">
              <a:solidFill>
                <a:srgbClr val="FFFF00"/>
              </a:solidFill>
            </a:endParaRP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graphicFrame>
        <p:nvGraphicFramePr>
          <p:cNvPr id="8" name="Chart 7">
            <a:extLst>
              <a:ext uri="{FF2B5EF4-FFF2-40B4-BE49-F238E27FC236}">
                <a16:creationId xmlns:a16="http://schemas.microsoft.com/office/drawing/2014/main" id="{990635A5-C3AD-A849-96B6-8CCDAD2DC727}"/>
              </a:ext>
            </a:extLst>
          </p:cNvPr>
          <p:cNvGraphicFramePr>
            <a:graphicFrameLocks/>
          </p:cNvGraphicFramePr>
          <p:nvPr>
            <p:extLst>
              <p:ext uri="{D42A27DB-BD31-4B8C-83A1-F6EECF244321}">
                <p14:modId xmlns:p14="http://schemas.microsoft.com/office/powerpoint/2010/main" val="1414491298"/>
              </p:ext>
            </p:extLst>
          </p:nvPr>
        </p:nvGraphicFramePr>
        <p:xfrm>
          <a:off x="5017582" y="1885950"/>
          <a:ext cx="4050216" cy="288261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7</a:t>
            </a:fld>
            <a:endParaRPr lang="en-US" sz="2100" b="1" dirty="0">
              <a:solidFill>
                <a:prstClr val="black">
                  <a:tint val="95000"/>
                </a:prstClr>
              </a:solidFill>
            </a:endParaRPr>
          </a:p>
        </p:txBody>
      </p:sp>
      <p:pic>
        <p:nvPicPr>
          <p:cNvPr id="5" name="Content Placeholder 4">
            <a:extLst>
              <a:ext uri="{FF2B5EF4-FFF2-40B4-BE49-F238E27FC236}">
                <a16:creationId xmlns:a16="http://schemas.microsoft.com/office/drawing/2014/main" id="{04DAD65C-56A0-E741-A876-6EE8C672F52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000" y="3409975"/>
            <a:ext cx="2209799" cy="1644099"/>
          </a:xfrm>
        </p:spPr>
      </p:pic>
      <p:pic>
        <p:nvPicPr>
          <p:cNvPr id="3" name="Picture 2">
            <a:extLst>
              <a:ext uri="{FF2B5EF4-FFF2-40B4-BE49-F238E27FC236}">
                <a16:creationId xmlns:a16="http://schemas.microsoft.com/office/drawing/2014/main" id="{20117756-3982-9541-922D-1E2A482F5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584" y="1885950"/>
            <a:ext cx="4050216" cy="2873395"/>
          </a:xfrm>
          <a:prstGeom prst="rect">
            <a:avLst/>
          </a:prstGeom>
          <a:solidFill>
            <a:srgbClr val="0070C0"/>
          </a:solidFill>
          <a:ln>
            <a:solidFill>
              <a:schemeClr val="lt1"/>
            </a:solidFill>
          </a:ln>
          <a:effectLst/>
        </p:spPr>
      </p:pic>
    </p:spTree>
    <p:extLst>
      <p:ext uri="{BB962C8B-B14F-4D97-AF65-F5344CB8AC3E}">
        <p14:creationId xmlns:p14="http://schemas.microsoft.com/office/powerpoint/2010/main" val="3783955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7" presetID="6" presetClass="entr" presetSubtype="16"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1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1500"/>
                                        <p:tgtEl>
                                          <p:spTgt spid="8"/>
                                        </p:tgtEl>
                                      </p:cBhvr>
                                    </p:animEffect>
                                    <p:set>
                                      <p:cBhvr>
                                        <p:cTn id="34" dur="1" fill="hold">
                                          <p:stCondLst>
                                            <p:cond delay="1499"/>
                                          </p:stCondLst>
                                        </p:cTn>
                                        <p:tgtEl>
                                          <p:spTgt spid="8"/>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1000"/>
                                        <p:tgtEl>
                                          <p:spTgt spid="7">
                                            <p:txEl>
                                              <p:pRg st="3" end="3"/>
                                            </p:txEl>
                                          </p:spTgt>
                                        </p:tgtEl>
                                      </p:cBhvr>
                                    </p:animEffect>
                                    <p:anim calcmode="lin" valueType="num">
                                      <p:cBhvr>
                                        <p:cTn id="3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40" presetID="6"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1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1000"/>
                                        <p:tgtEl>
                                          <p:spTgt spid="7">
                                            <p:txEl>
                                              <p:pRg st="4" end="4"/>
                                            </p:txEl>
                                          </p:spTgt>
                                        </p:tgtEl>
                                      </p:cBhvr>
                                    </p:animEffect>
                                    <p:anim calcmode="lin" valueType="num">
                                      <p:cBhvr>
                                        <p:cTn id="4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500"/>
                                        <p:tgtEl>
                                          <p:spTgt spid="3"/>
                                        </p:tgtEl>
                                      </p:cBhvr>
                                    </p:animEffect>
                                    <p:set>
                                      <p:cBhvr>
                                        <p:cTn id="54"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2" name="Content Placeholder 1"/>
          <p:cNvSpPr>
            <a:spLocks noGrp="1"/>
          </p:cNvSpPr>
          <p:nvPr>
            <p:ph idx="1"/>
          </p:nvPr>
        </p:nvSpPr>
        <p:spPr/>
        <p:txBody>
          <a:bodyPr/>
          <a:lstStyle/>
          <a:p>
            <a:endParaRPr lang="en-US" dirty="0"/>
          </a:p>
        </p:txBody>
      </p:sp>
      <p:sp>
        <p:nvSpPr>
          <p:cNvPr id="7" name="Content Placeholder 2"/>
          <p:cNvSpPr txBox="1">
            <a:spLocks/>
          </p:cNvSpPr>
          <p:nvPr/>
        </p:nvSpPr>
        <p:spPr>
          <a:xfrm>
            <a:off x="24319" y="616784"/>
            <a:ext cx="9112509" cy="4526716"/>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566204" indent="-457200" defTabSz="914400">
              <a:buFont typeface="Wingdings" panose="05000000000000000000" pitchFamily="2" charset="2"/>
              <a:buChar char="ü"/>
            </a:pPr>
            <a:r>
              <a:rPr lang="en-US" sz="3200" b="1" dirty="0">
                <a:solidFill>
                  <a:srgbClr val="FFFF00"/>
                </a:solidFill>
              </a:rPr>
              <a:t>What it is</a:t>
            </a:r>
          </a:p>
          <a:p>
            <a:pPr defTabSz="914400">
              <a:buFont typeface="Wingdings" panose="05000000000000000000" pitchFamily="2" charset="2"/>
              <a:buChar char="ü"/>
            </a:pPr>
            <a:r>
              <a:rPr lang="en-US" sz="3200" b="1" dirty="0">
                <a:solidFill>
                  <a:srgbClr val="FFFF00"/>
                </a:solidFill>
              </a:rPr>
              <a:t> What it does</a:t>
            </a:r>
          </a:p>
          <a:p>
            <a:pPr defTabSz="914400">
              <a:buFont typeface="Wingdings" panose="05000000000000000000" pitchFamily="2" charset="2"/>
              <a:buChar char="ü"/>
            </a:pPr>
            <a:r>
              <a:rPr lang="en-US" sz="3200" b="1" dirty="0">
                <a:solidFill>
                  <a:srgbClr val="FFFF00"/>
                </a:solidFill>
              </a:rPr>
              <a:t> How it works</a:t>
            </a:r>
          </a:p>
          <a:p>
            <a:pPr defTabSz="914400">
              <a:buFont typeface="Wingdings" panose="05000000000000000000" pitchFamily="2" charset="2"/>
              <a:buChar char="ü"/>
            </a:pPr>
            <a:endParaRPr lang="en-US" sz="3200" b="1" dirty="0">
              <a:solidFill>
                <a:srgbClr val="FFFF00"/>
              </a:solidFill>
            </a:endParaRPr>
          </a:p>
        </p:txBody>
      </p:sp>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8</a:t>
            </a:fld>
            <a:endParaRPr lang="en-US" sz="2100" b="1" dirty="0">
              <a:solidFill>
                <a:prstClr val="black">
                  <a:tint val="95000"/>
                </a:prstClr>
              </a:solidFill>
            </a:endParaRPr>
          </a:p>
        </p:txBody>
      </p:sp>
      <p:pic>
        <p:nvPicPr>
          <p:cNvPr id="5" name="Picture 4">
            <a:extLst>
              <a:ext uri="{FF2B5EF4-FFF2-40B4-BE49-F238E27FC236}">
                <a16:creationId xmlns:a16="http://schemas.microsoft.com/office/drawing/2014/main" id="{6CA67E3E-343C-4F26-A690-6BA19A0EF98C}"/>
              </a:ext>
            </a:extLst>
          </p:cNvPr>
          <p:cNvPicPr>
            <a:picLocks noChangeAspect="1"/>
          </p:cNvPicPr>
          <p:nvPr/>
        </p:nvPicPr>
        <p:blipFill>
          <a:blip r:embed="rId3"/>
          <a:stretch>
            <a:fillRect/>
          </a:stretch>
        </p:blipFill>
        <p:spPr>
          <a:xfrm>
            <a:off x="2895600" y="646806"/>
            <a:ext cx="6096000" cy="4302494"/>
          </a:xfrm>
          <a:prstGeom prst="rect">
            <a:avLst/>
          </a:prstGeom>
        </p:spPr>
      </p:pic>
      <p:pic>
        <p:nvPicPr>
          <p:cNvPr id="9" name="Picture 8">
            <a:extLst>
              <a:ext uri="{FF2B5EF4-FFF2-40B4-BE49-F238E27FC236}">
                <a16:creationId xmlns:a16="http://schemas.microsoft.com/office/drawing/2014/main" id="{CD9E4831-1B5C-4878-B982-273CE30638BE}"/>
              </a:ext>
            </a:extLst>
          </p:cNvPr>
          <p:cNvPicPr>
            <a:picLocks noChangeAspect="1"/>
          </p:cNvPicPr>
          <p:nvPr/>
        </p:nvPicPr>
        <p:blipFill>
          <a:blip r:embed="rId4"/>
          <a:stretch>
            <a:fillRect/>
          </a:stretch>
        </p:blipFill>
        <p:spPr>
          <a:xfrm>
            <a:off x="1676400" y="1103299"/>
            <a:ext cx="6160581" cy="3952082"/>
          </a:xfrm>
          <a:prstGeom prst="rect">
            <a:avLst/>
          </a:prstGeom>
        </p:spPr>
      </p:pic>
      <p:pic>
        <p:nvPicPr>
          <p:cNvPr id="13" name="Picture 12">
            <a:extLst>
              <a:ext uri="{FF2B5EF4-FFF2-40B4-BE49-F238E27FC236}">
                <a16:creationId xmlns:a16="http://schemas.microsoft.com/office/drawing/2014/main" id="{1B33D732-372B-4521-B93A-37E58D62F8C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72438" y="646806"/>
            <a:ext cx="7278248" cy="4302494"/>
          </a:xfrm>
          <a:prstGeom prst="rect">
            <a:avLst/>
          </a:prstGeom>
        </p:spPr>
      </p:pic>
      <p:pic>
        <p:nvPicPr>
          <p:cNvPr id="15" name="Picture 14">
            <a:extLst>
              <a:ext uri="{FF2B5EF4-FFF2-40B4-BE49-F238E27FC236}">
                <a16:creationId xmlns:a16="http://schemas.microsoft.com/office/drawing/2014/main" id="{C9F830E6-A600-4B82-8AED-1BE0F636C61B}"/>
              </a:ext>
            </a:extLst>
          </p:cNvPr>
          <p:cNvPicPr>
            <a:picLocks noChangeAspect="1"/>
          </p:cNvPicPr>
          <p:nvPr/>
        </p:nvPicPr>
        <p:blipFill>
          <a:blip r:embed="rId7"/>
          <a:stretch>
            <a:fillRect/>
          </a:stretch>
        </p:blipFill>
        <p:spPr>
          <a:xfrm>
            <a:off x="3124200" y="1325570"/>
            <a:ext cx="5830448" cy="3246245"/>
          </a:xfrm>
          <a:prstGeom prst="rect">
            <a:avLst/>
          </a:prstGeom>
        </p:spPr>
      </p:pic>
    </p:spTree>
    <p:extLst>
      <p:ext uri="{BB962C8B-B14F-4D97-AF65-F5344CB8AC3E}">
        <p14:creationId xmlns:p14="http://schemas.microsoft.com/office/powerpoint/2010/main" val="186884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2" presetClass="entr" presetSubtype="8" fill="hold" nodeType="withEffect">
                                  <p:stCondLst>
                                    <p:cond delay="100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5"/>
                                        </p:tgtEl>
                                      </p:cBhvr>
                                    </p:animEffect>
                                    <p:set>
                                      <p:cBhvr>
                                        <p:cTn id="32" dur="1" fill="hold">
                                          <p:stCondLst>
                                            <p:cond delay="1999"/>
                                          </p:stCondLst>
                                        </p:cTn>
                                        <p:tgtEl>
                                          <p:spTgt spid="5"/>
                                        </p:tgtEl>
                                        <p:attrNameLst>
                                          <p:attrName>style.visibility</p:attrName>
                                        </p:attrNameLst>
                                      </p:cBhvr>
                                      <p:to>
                                        <p:strVal val="hidden"/>
                                      </p:to>
                                    </p:set>
                                  </p:childTnLst>
                                </p:cTn>
                              </p:par>
                              <p:par>
                                <p:cTn id="33" presetID="2" presetClass="entr" presetSubtype="8"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nodeType="clickEffect">
                                  <p:stCondLst>
                                    <p:cond delay="0"/>
                                  </p:stCondLst>
                                  <p:childTnLst>
                                    <p:animEffect transition="out" filter="circle(out)">
                                      <p:cBhvr>
                                        <p:cTn id="45" dur="2000"/>
                                        <p:tgtEl>
                                          <p:spTgt spid="15"/>
                                        </p:tgtEl>
                                      </p:cBhvr>
                                    </p:animEffect>
                                    <p:set>
                                      <p:cBhvr>
                                        <p:cTn id="46" dur="1" fill="hold">
                                          <p:stCondLst>
                                            <p:cond delay="19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172" y="-81495"/>
            <a:ext cx="9144000" cy="666855"/>
          </a:xfrm>
        </p:spPr>
        <p:txBody>
          <a:bodyPr tIns="45718" bIns="45718">
            <a:noAutofit/>
          </a:bodyPr>
          <a:lstStyle/>
          <a:p>
            <a:pPr algn="ctr"/>
            <a:r>
              <a:rPr lang="en-US" sz="3600" kern="1400" spc="183" dirty="0">
                <a:solidFill>
                  <a:srgbClr val="00B0F0"/>
                </a:solidFill>
                <a:latin typeface="Arial" pitchFamily="34" charset="0"/>
                <a:cs typeface="Arial" pitchFamily="34" charset="0"/>
              </a:rPr>
              <a:t>MELOC</a:t>
            </a:r>
            <a:endParaRPr lang="en-US" kern="1400" spc="176" dirty="0">
              <a:solidFill>
                <a:srgbClr val="00B0F0"/>
              </a:solidFill>
              <a:latin typeface="Arial" pitchFamily="34" charset="0"/>
              <a:cs typeface="Arial" pitchFamily="34" charset="0"/>
            </a:endParaRPr>
          </a:p>
        </p:txBody>
      </p:sp>
      <p:sp>
        <p:nvSpPr>
          <p:cNvPr id="7" name="Content Placeholder 2"/>
          <p:cNvSpPr txBox="1">
            <a:spLocks/>
          </p:cNvSpPr>
          <p:nvPr/>
        </p:nvSpPr>
        <p:spPr>
          <a:xfrm>
            <a:off x="24320" y="666750"/>
            <a:ext cx="9095362" cy="4425425"/>
          </a:xfrm>
          <a:prstGeom prst="rect">
            <a:avLst/>
          </a:prstGeom>
        </p:spPr>
        <p:style>
          <a:lnRef idx="3">
            <a:schemeClr val="lt1"/>
          </a:lnRef>
          <a:fillRef idx="1">
            <a:schemeClr val="dk1"/>
          </a:fillRef>
          <a:effectRef idx="1">
            <a:schemeClr val="dk1"/>
          </a:effectRef>
          <a:fontRef idx="minor">
            <a:schemeClr val="lt1"/>
          </a:fontRef>
        </p:style>
        <p:txBody>
          <a:bodyPr vert="horz" lIns="48379" tIns="80632" rIns="91436" bIns="45718" rtlCol="0">
            <a:normAutofit/>
          </a:bodyPr>
          <a:lstStyle>
            <a:lvl1pPr marL="387033" indent="-282211" algn="l" rtl="0" eaLnBrk="1" latinLnBrk="0" hangingPunct="1">
              <a:spcBef>
                <a:spcPts val="0"/>
              </a:spcBef>
              <a:buClr>
                <a:schemeClr val="accent1"/>
              </a:buClr>
              <a:buSzPct val="80000"/>
              <a:buFont typeface="Wingdings 2"/>
              <a:buChar char=""/>
              <a:defRPr kumimoji="0" sz="2800" kern="1200">
                <a:solidFill>
                  <a:schemeClr val="lt1"/>
                </a:solidFill>
                <a:latin typeface="+mn-lt"/>
                <a:ea typeface="+mn-ea"/>
                <a:cs typeface="+mn-cs"/>
              </a:defRPr>
            </a:lvl1pPr>
            <a:lvl2pPr marL="645054" indent="-241895" algn="l" rtl="0" eaLnBrk="1" latinLnBrk="0" hangingPunct="1">
              <a:spcBef>
                <a:spcPct val="20000"/>
              </a:spcBef>
              <a:buClr>
                <a:schemeClr val="accent2"/>
              </a:buClr>
              <a:buSzPct val="90000"/>
              <a:buFont typeface="Wingdings"/>
              <a:buChar char=""/>
              <a:defRPr kumimoji="0" sz="2500" kern="1200">
                <a:solidFill>
                  <a:schemeClr val="lt1"/>
                </a:solidFill>
                <a:latin typeface="+mn-lt"/>
                <a:ea typeface="+mn-ea"/>
                <a:cs typeface="+mn-cs"/>
              </a:defRPr>
            </a:lvl2pPr>
            <a:lvl3pPr marL="878887" indent="-201579" algn="l" rtl="0" eaLnBrk="1" latinLnBrk="0" hangingPunct="1">
              <a:spcBef>
                <a:spcPct val="20000"/>
              </a:spcBef>
              <a:buClr>
                <a:schemeClr val="accent3"/>
              </a:buClr>
              <a:buFont typeface="Arial"/>
              <a:buChar char="▪"/>
              <a:defRPr kumimoji="0" sz="2100" kern="1200">
                <a:solidFill>
                  <a:schemeClr val="lt1"/>
                </a:solidFill>
                <a:latin typeface="+mn-lt"/>
                <a:ea typeface="+mn-ea"/>
                <a:cs typeface="+mn-cs"/>
              </a:defRPr>
            </a:lvl3pPr>
            <a:lvl4pPr marL="1072403" indent="-161264" algn="l" rtl="0" eaLnBrk="1" latinLnBrk="0" hangingPunct="1">
              <a:spcBef>
                <a:spcPct val="20000"/>
              </a:spcBef>
              <a:buClr>
                <a:schemeClr val="accent4"/>
              </a:buClr>
              <a:buFont typeface="Arial"/>
              <a:buChar char="▪"/>
              <a:defRPr kumimoji="0" sz="1800" kern="1200">
                <a:solidFill>
                  <a:schemeClr val="lt1"/>
                </a:solidFill>
                <a:latin typeface="+mn-lt"/>
                <a:ea typeface="+mn-ea"/>
                <a:cs typeface="+mn-cs"/>
              </a:defRPr>
            </a:lvl4pPr>
            <a:lvl5pPr marL="1257856" indent="-161264" algn="l" rtl="0" eaLnBrk="1" latinLnBrk="0" hangingPunct="1">
              <a:spcBef>
                <a:spcPct val="20000"/>
              </a:spcBef>
              <a:buClr>
                <a:schemeClr val="accent5"/>
              </a:buClr>
              <a:buFont typeface="Wingdings 3"/>
              <a:buChar char=""/>
              <a:defRPr kumimoji="0" lang="en-US" sz="1800" kern="1200" smtClean="0">
                <a:solidFill>
                  <a:schemeClr val="lt1"/>
                </a:solidFill>
                <a:latin typeface="+mn-lt"/>
                <a:ea typeface="+mn-ea"/>
                <a:cs typeface="+mn-cs"/>
              </a:defRPr>
            </a:lvl5pPr>
            <a:lvl6pPr marL="1435246" indent="-161264" algn="l" rtl="0" eaLnBrk="1" latinLnBrk="0" hangingPunct="1">
              <a:spcBef>
                <a:spcPct val="20000"/>
              </a:spcBef>
              <a:buClr>
                <a:schemeClr val="accent6"/>
              </a:buClr>
              <a:buSzPct val="100000"/>
              <a:buFont typeface="Wingdings 2"/>
              <a:buChar char=""/>
              <a:defRPr kumimoji="0" sz="1800" kern="1200">
                <a:solidFill>
                  <a:schemeClr val="lt1"/>
                </a:solidFill>
                <a:latin typeface="+mn-lt"/>
                <a:ea typeface="+mn-ea"/>
                <a:cs typeface="+mn-cs"/>
              </a:defRPr>
            </a:lvl6pPr>
            <a:lvl7pPr marL="1612636" indent="-161264" algn="l" rtl="0" eaLnBrk="1" latinLnBrk="0" hangingPunct="1">
              <a:spcBef>
                <a:spcPct val="20000"/>
              </a:spcBef>
              <a:buClr>
                <a:schemeClr val="accent1"/>
              </a:buClr>
              <a:buSzPct val="100000"/>
              <a:buFont typeface="Wingdings 2"/>
              <a:buChar char=""/>
              <a:defRPr kumimoji="0" sz="1600" kern="1200">
                <a:solidFill>
                  <a:schemeClr val="lt1"/>
                </a:solidFill>
                <a:latin typeface="+mn-lt"/>
                <a:ea typeface="+mn-ea"/>
                <a:cs typeface="+mn-cs"/>
              </a:defRPr>
            </a:lvl7pPr>
            <a:lvl8pPr marL="1790026" indent="-161264" algn="l" rtl="0" eaLnBrk="1" latinLnBrk="0" hangingPunct="1">
              <a:spcBef>
                <a:spcPct val="20000"/>
              </a:spcBef>
              <a:buClr>
                <a:schemeClr val="accent2"/>
              </a:buClr>
              <a:buFont typeface="Wingdings 2" pitchFamily="18" charset="2"/>
              <a:buChar char=""/>
              <a:defRPr kumimoji="0" sz="1600" kern="1200">
                <a:solidFill>
                  <a:schemeClr val="lt1"/>
                </a:solidFill>
                <a:latin typeface="+mn-lt"/>
                <a:ea typeface="+mn-ea"/>
                <a:cs typeface="+mn-cs"/>
              </a:defRPr>
            </a:lvl8pPr>
            <a:lvl9pPr marL="1967416" indent="-161264" algn="l" rtl="0" eaLnBrk="1" latinLnBrk="0" hangingPunct="1">
              <a:spcBef>
                <a:spcPct val="20000"/>
              </a:spcBef>
              <a:buClr>
                <a:schemeClr val="accent3"/>
              </a:buClr>
              <a:buFont typeface="Wingdings 2" pitchFamily="18" charset="2"/>
              <a:buChar char=""/>
              <a:defRPr kumimoji="0" sz="1600" kern="1200" baseline="0">
                <a:solidFill>
                  <a:schemeClr val="lt1"/>
                </a:solidFill>
                <a:latin typeface="+mn-lt"/>
                <a:ea typeface="+mn-ea"/>
                <a:cs typeface="+mn-cs"/>
              </a:defRPr>
            </a:lvl9pPr>
            <a:extLst/>
          </a:lstStyle>
          <a:p>
            <a:pPr marL="623354" indent="-514350" defTabSz="914400">
              <a:buFont typeface="Wingdings" panose="05000000000000000000" pitchFamily="2" charset="2"/>
              <a:buChar char="ü"/>
            </a:pPr>
            <a:r>
              <a:rPr lang="en-US" sz="4000" b="1" dirty="0">
                <a:solidFill>
                  <a:srgbClr val="FFFF00"/>
                </a:solidFill>
              </a:rPr>
              <a:t>Benefits</a:t>
            </a:r>
            <a:endParaRPr lang="ro-RO" sz="4000" b="1" dirty="0">
              <a:solidFill>
                <a:srgbClr val="FFFF00"/>
              </a:solidFill>
            </a:endParaRPr>
          </a:p>
          <a:p>
            <a:pPr marL="623354" indent="-514350" defTabSz="914400">
              <a:buFont typeface="Wingdings" panose="05000000000000000000" pitchFamily="2" charset="2"/>
              <a:buChar char="ü"/>
            </a:pPr>
            <a:endParaRPr lang="en-US" sz="4000" b="1" dirty="0">
              <a:solidFill>
                <a:srgbClr val="FFFF00"/>
              </a:solidFill>
            </a:endParaRPr>
          </a:p>
          <a:p>
            <a:pPr marL="881375" lvl="1" indent="-514350" defTabSz="914400">
              <a:buFont typeface="Wingdings" panose="05000000000000000000" pitchFamily="2" charset="2"/>
              <a:buChar char="ü"/>
            </a:pPr>
            <a:r>
              <a:rPr lang="en-US" sz="3700" b="1" dirty="0">
                <a:solidFill>
                  <a:srgbClr val="FFFF00"/>
                </a:solidFill>
              </a:rPr>
              <a:t>Instant feedback</a:t>
            </a:r>
          </a:p>
          <a:p>
            <a:pPr marL="881375" lvl="1" indent="-514350" defTabSz="914400">
              <a:buFont typeface="Wingdings" panose="05000000000000000000" pitchFamily="2" charset="2"/>
              <a:buChar char="ü"/>
            </a:pPr>
            <a:r>
              <a:rPr lang="en-US" sz="3700" b="1" dirty="0">
                <a:solidFill>
                  <a:srgbClr val="FFFF00"/>
                </a:solidFill>
              </a:rPr>
              <a:t>Constant linking</a:t>
            </a:r>
          </a:p>
          <a:p>
            <a:pPr marL="881375" lvl="1" indent="-514350" defTabSz="914400">
              <a:buFont typeface="Wingdings" panose="05000000000000000000" pitchFamily="2" charset="2"/>
              <a:buChar char="ü"/>
            </a:pPr>
            <a:r>
              <a:rPr lang="en-US" sz="3700" b="1" dirty="0">
                <a:solidFill>
                  <a:srgbClr val="FFFF00"/>
                </a:solidFill>
              </a:rPr>
              <a:t>Interaction</a:t>
            </a:r>
          </a:p>
          <a:p>
            <a:pPr marL="109004" indent="0" defTabSz="914400">
              <a:buNone/>
            </a:pPr>
            <a:endParaRPr lang="en-US" sz="3200" b="1" dirty="0">
              <a:solidFill>
                <a:srgbClr val="FFFF00"/>
              </a:solidFill>
            </a:endParaRPr>
          </a:p>
          <a:p>
            <a:pPr marL="109004" indent="0" defTabSz="914400">
              <a:buNone/>
            </a:pPr>
            <a:endParaRPr lang="en-US" sz="3200" b="1" dirty="0">
              <a:solidFill>
                <a:srgbClr val="FFFF00"/>
              </a:solidFill>
            </a:endParaRPr>
          </a:p>
          <a:p>
            <a:pPr defTabSz="914400">
              <a:buFont typeface="Wingdings" pitchFamily="2" charset="2"/>
              <a:buChar char="ü"/>
            </a:pPr>
            <a:endParaRPr lang="en-US" sz="3200" b="1" dirty="0">
              <a:solidFill>
                <a:srgbClr val="FFFF00"/>
              </a:solidFill>
            </a:endParaRPr>
          </a:p>
        </p:txBody>
      </p:sp>
      <p:pic>
        <p:nvPicPr>
          <p:cNvPr id="5" name="Content Placeholder 4">
            <a:extLst>
              <a:ext uri="{FF2B5EF4-FFF2-40B4-BE49-F238E27FC236}">
                <a16:creationId xmlns:a16="http://schemas.microsoft.com/office/drawing/2014/main" id="{E0440AC2-80E5-46DF-B8F3-711F7E37798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57800" y="819149"/>
            <a:ext cx="3468687" cy="4151441"/>
          </a:xfrm>
          <a:prstGeom prst="ellipse">
            <a:avLst/>
          </a:prstGeom>
        </p:spPr>
      </p:pic>
      <p:sp>
        <p:nvSpPr>
          <p:cNvPr id="4" name="Slide Number Placeholder 3"/>
          <p:cNvSpPr>
            <a:spLocks noGrp="1"/>
          </p:cNvSpPr>
          <p:nvPr>
            <p:ph type="sldNum" sz="quarter" idx="12"/>
          </p:nvPr>
        </p:nvSpPr>
        <p:spPr>
          <a:xfrm>
            <a:off x="7455981" y="4806425"/>
            <a:ext cx="1663700" cy="285750"/>
          </a:xfrm>
        </p:spPr>
        <p:txBody>
          <a:bodyPr lIns="91436" tIns="45718" rIns="91436"/>
          <a:lstStyle/>
          <a:p>
            <a:r>
              <a:rPr lang="en-US" sz="2100" b="1" dirty="0">
                <a:solidFill>
                  <a:prstClr val="black">
                    <a:tint val="95000"/>
                  </a:prstClr>
                </a:solidFill>
              </a:rPr>
              <a:t>Slide no. </a:t>
            </a:r>
            <a:fld id="{81FF8C4E-6869-43BD-AAFF-AE3EC6F51B3C}" type="slidenum">
              <a:rPr lang="en-US" sz="2100" b="1" smtClean="0">
                <a:solidFill>
                  <a:prstClr val="black">
                    <a:tint val="95000"/>
                  </a:prstClr>
                </a:solidFill>
              </a:rPr>
              <a:t>9</a:t>
            </a:fld>
            <a:endParaRPr lang="en-US" sz="2100" b="1" dirty="0">
              <a:solidFill>
                <a:prstClr val="black">
                  <a:tint val="95000"/>
                </a:prstClr>
              </a:solidFill>
            </a:endParaRPr>
          </a:p>
        </p:txBody>
      </p:sp>
    </p:spTree>
    <p:extLst>
      <p:ext uri="{BB962C8B-B14F-4D97-AF65-F5344CB8AC3E}">
        <p14:creationId xmlns:p14="http://schemas.microsoft.com/office/powerpoint/2010/main" val="1691349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54901</TotalTime>
  <Words>3956</Words>
  <Application>Microsoft Office PowerPoint</Application>
  <PresentationFormat>On-screen Show (16:9)</PresentationFormat>
  <Paragraphs>301</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Corbel</vt:lpstr>
      <vt:lpstr>Segoe UI</vt:lpstr>
      <vt:lpstr>Times New Roman</vt:lpstr>
      <vt:lpstr>Wingdings</vt:lpstr>
      <vt:lpstr>Wingdings 2</vt:lpstr>
      <vt:lpstr>Wingdings 3</vt:lpstr>
      <vt:lpstr>1_Module</vt:lpstr>
      <vt:lpstr>Teachers: Ms Elena Popan &amp;  Mr. Ciprian – Vasile Popescu  </vt:lpstr>
      <vt:lpstr>Agenda</vt:lpstr>
      <vt:lpstr>Pandemic Response in Romania</vt:lpstr>
      <vt:lpstr>Pandemic Response – Phase 1 &amp; 2</vt:lpstr>
      <vt:lpstr>Pandemic Response – Phase 3 &amp; 4</vt:lpstr>
      <vt:lpstr>Current Status of Technology Use</vt:lpstr>
      <vt:lpstr>Analysis of the online learning efficacy</vt:lpstr>
      <vt:lpstr>MELOC</vt:lpstr>
      <vt:lpstr>MELOC</vt:lpstr>
      <vt:lpstr>MELOC</vt:lpstr>
      <vt:lpstr>MELOC</vt:lpstr>
      <vt:lpstr>MELOC</vt:lpstr>
      <vt:lpstr>MELOC</vt:lpstr>
      <vt:lpstr>The Hybrid Modules</vt:lpstr>
      <vt:lpstr>The Hybrid Modules</vt:lpstr>
      <vt:lpstr>The Hybrid Modules</vt:lpstr>
      <vt:lpstr>Perspectives of using technology</vt:lpstr>
      <vt:lpstr>Perspectives of using technology</vt:lpstr>
      <vt:lpstr>Perspectives of using technology</vt:lpstr>
      <vt:lpstr>Review</vt:lpstr>
      <vt:lpstr>Questions?</vt:lpstr>
      <vt:lpstr>Blended vs Hybrid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Ciprian – Vasile Popescu</dc:title>
  <dc:creator>Ciprian - Vasile Popescu</dc:creator>
  <cp:lastModifiedBy>LKA</cp:lastModifiedBy>
  <cp:revision>1253</cp:revision>
  <cp:lastPrinted>2021-09-28T07:21:05Z</cp:lastPrinted>
  <dcterms:created xsi:type="dcterms:W3CDTF">2011-01-17T10:10:03Z</dcterms:created>
  <dcterms:modified xsi:type="dcterms:W3CDTF">2021-10-05T05:14:33Z</dcterms:modified>
</cp:coreProperties>
</file>