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3" r:id="rId3"/>
    <p:sldId id="280" r:id="rId4"/>
    <p:sldId id="292" r:id="rId5"/>
    <p:sldId id="291" r:id="rId6"/>
    <p:sldId id="284" r:id="rId7"/>
    <p:sldId id="281" r:id="rId8"/>
    <p:sldId id="269" r:id="rId9"/>
    <p:sldId id="285" r:id="rId10"/>
    <p:sldId id="283" r:id="rId11"/>
    <p:sldId id="282" r:id="rId12"/>
    <p:sldId id="265" r:id="rId13"/>
    <p:sldId id="290" r:id="rId14"/>
    <p:sldId id="276" r:id="rId1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453" autoAdjust="0"/>
  </p:normalViewPr>
  <p:slideViewPr>
    <p:cSldViewPr snapToGrid="0">
      <p:cViewPr varScale="1">
        <p:scale>
          <a:sx n="70" d="100"/>
          <a:sy n="70" d="100"/>
        </p:scale>
        <p:origin x="1166" y="43"/>
      </p:cViewPr>
      <p:guideLst/>
    </p:cSldViewPr>
  </p:slideViewPr>
  <p:outlineViewPr>
    <p:cViewPr>
      <p:scale>
        <a:sx n="33" d="100"/>
        <a:sy n="33" d="100"/>
      </p:scale>
      <p:origin x="0" y="0"/>
    </p:cViewPr>
  </p:outlineViewPr>
  <p:notesTextViewPr>
    <p:cViewPr>
      <p:scale>
        <a:sx n="3" d="2"/>
        <a:sy n="3" d="2"/>
      </p:scale>
      <p:origin x="0" y="-1800"/>
    </p:cViewPr>
  </p:notesTextViewPr>
  <p:sorterViewPr>
    <p:cViewPr>
      <p:scale>
        <a:sx n="100" d="100"/>
        <a:sy n="100" d="100"/>
      </p:scale>
      <p:origin x="0" y="0"/>
    </p:cViewPr>
  </p:sorterViewPr>
  <p:notesViewPr>
    <p:cSldViewPr snapToGrid="0">
      <p:cViewPr>
        <p:scale>
          <a:sx n="136" d="100"/>
          <a:sy n="136" d="100"/>
        </p:scale>
        <p:origin x="1062" y="-47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CA"/>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BFBAAE5E-B26C-423C-B714-B76837B9F5F9}" type="datetimeFigureOut">
              <a:rPr lang="en-CA" smtClean="0"/>
              <a:t>2022-11-03</a:t>
            </a:fld>
            <a:endParaRPr lang="en-CA"/>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CA"/>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CA"/>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22B14474-BEAF-47BB-A36C-C577AFFD4679}" type="slidenum">
              <a:rPr lang="en-CA" smtClean="0"/>
              <a:t>‹#›</a:t>
            </a:fld>
            <a:endParaRPr lang="en-CA"/>
          </a:p>
        </p:txBody>
      </p:sp>
    </p:spTree>
    <p:extLst>
      <p:ext uri="{BB962C8B-B14F-4D97-AF65-F5344CB8AC3E}">
        <p14:creationId xmlns:p14="http://schemas.microsoft.com/office/powerpoint/2010/main" val="66244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alamis.com/hub/kirkpatrick-model#kirkpatrick-model" TargetMode="External"/><Relationship Id="rId7" Type="http://schemas.openxmlformats.org/officeDocument/2006/relationships/hyperlink" Target="https://www.valamis.com/hub/kirkpatrick-model#result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valamis.com/hub/kirkpatrick-model#behavior" TargetMode="External"/><Relationship Id="rId5" Type="http://schemas.openxmlformats.org/officeDocument/2006/relationships/hyperlink" Target="https://www.valamis.com/hub/kirkpatrick-model#learning" TargetMode="External"/><Relationship Id="rId4" Type="http://schemas.openxmlformats.org/officeDocument/2006/relationships/hyperlink" Target="https://www.valamis.com/hub/kirkpatrick-model#reac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2B14474-BEAF-47BB-A36C-C577AFFD4679}" type="slidenum">
              <a:rPr lang="en-CA" smtClean="0"/>
              <a:t>1</a:t>
            </a:fld>
            <a:endParaRPr lang="en-CA"/>
          </a:p>
        </p:txBody>
      </p:sp>
    </p:spTree>
    <p:extLst>
      <p:ext uri="{BB962C8B-B14F-4D97-AF65-F5344CB8AC3E}">
        <p14:creationId xmlns:p14="http://schemas.microsoft.com/office/powerpoint/2010/main" val="68196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fr-CA" b="1" dirty="0"/>
              <a:t>Prototype: </a:t>
            </a:r>
            <a:r>
              <a:rPr lang="fr-CA" dirty="0" err="1"/>
              <a:t>it</a:t>
            </a:r>
            <a:r>
              <a:rPr lang="fr-CA" dirty="0"/>
              <a:t> </a:t>
            </a:r>
            <a:r>
              <a:rPr lang="fr-CA" dirty="0" err="1"/>
              <a:t>is</a:t>
            </a:r>
            <a:r>
              <a:rPr lang="fr-CA" dirty="0"/>
              <a:t> a </a:t>
            </a:r>
            <a:r>
              <a:rPr lang="fr-CA" dirty="0" err="1"/>
              <a:t>visual</a:t>
            </a:r>
            <a:r>
              <a:rPr lang="fr-CA" dirty="0"/>
              <a:t> and </a:t>
            </a:r>
            <a:r>
              <a:rPr lang="fr-CA" dirty="0" err="1"/>
              <a:t>concrete</a:t>
            </a:r>
            <a:r>
              <a:rPr lang="fr-CA" dirty="0"/>
              <a:t> </a:t>
            </a:r>
            <a:r>
              <a:rPr lang="fr-CA" b="1" dirty="0" err="1"/>
              <a:t>working</a:t>
            </a:r>
            <a:r>
              <a:rPr lang="fr-CA" b="1" dirty="0"/>
              <a:t> model</a:t>
            </a:r>
            <a:r>
              <a:rPr lang="fr-CA" dirty="0"/>
              <a:t>, </a:t>
            </a:r>
            <a:r>
              <a:rPr lang="fr-CA" dirty="0" err="1"/>
              <a:t>instead</a:t>
            </a:r>
            <a:r>
              <a:rPr lang="fr-CA" dirty="0"/>
              <a:t> of a description, or a plan. It </a:t>
            </a:r>
            <a:r>
              <a:rPr lang="fr-CA" dirty="0" err="1"/>
              <a:t>will</a:t>
            </a:r>
            <a:r>
              <a:rPr lang="fr-CA" dirty="0"/>
              <a:t> </a:t>
            </a:r>
            <a:r>
              <a:rPr lang="fr-CA" dirty="0" err="1"/>
              <a:t>allow</a:t>
            </a:r>
            <a:r>
              <a:rPr lang="fr-CA" dirty="0"/>
              <a:t> </a:t>
            </a:r>
            <a:r>
              <a:rPr lang="fr-CA" dirty="0" err="1"/>
              <a:t>you</a:t>
            </a:r>
            <a:r>
              <a:rPr lang="fr-CA" dirty="0"/>
              <a:t> to </a:t>
            </a:r>
            <a:r>
              <a:rPr lang="fr-CA" dirty="0" err="1"/>
              <a:t>identify</a:t>
            </a:r>
            <a:r>
              <a:rPr lang="fr-CA" dirty="0"/>
              <a:t> design </a:t>
            </a:r>
            <a:r>
              <a:rPr lang="fr-CA" dirty="0" err="1"/>
              <a:t>flaws</a:t>
            </a:r>
            <a:r>
              <a:rPr lang="fr-CA" dirty="0"/>
              <a:t> </a:t>
            </a:r>
            <a:r>
              <a:rPr lang="fr-CA" dirty="0" err="1"/>
              <a:t>early</a:t>
            </a:r>
            <a:r>
              <a:rPr lang="fr-CA" dirty="0"/>
              <a:t> on. It marks the shift </a:t>
            </a:r>
            <a:r>
              <a:rPr lang="fr-CA" dirty="0" err="1"/>
              <a:t>from</a:t>
            </a:r>
            <a:r>
              <a:rPr lang="fr-CA" dirty="0"/>
              <a:t> a descriptive process to a productive process.</a:t>
            </a:r>
          </a:p>
          <a:p>
            <a:pPr defTabSz="931042">
              <a:defRPr/>
            </a:pPr>
            <a:endParaRPr lang="fr-CA" dirty="0"/>
          </a:p>
          <a:p>
            <a:pPr defTabSz="931042">
              <a:defRPr/>
            </a:pPr>
            <a:r>
              <a:rPr lang="fr-CA" dirty="0"/>
              <a:t>Prototype </a:t>
            </a:r>
            <a:r>
              <a:rPr lang="fr-CA" dirty="0" err="1"/>
              <a:t>acts</a:t>
            </a:r>
            <a:r>
              <a:rPr lang="fr-CA" dirty="0"/>
              <a:t> as the binding agreement as</a:t>
            </a:r>
            <a:r>
              <a:rPr lang="fr-CA" baseline="0" dirty="0"/>
              <a:t> to </a:t>
            </a:r>
            <a:r>
              <a:rPr lang="fr-CA" baseline="0" dirty="0" err="1"/>
              <a:t>what</a:t>
            </a:r>
            <a:r>
              <a:rPr lang="fr-CA" baseline="0" dirty="0"/>
              <a:t> the final </a:t>
            </a:r>
            <a:r>
              <a:rPr lang="fr-CA" baseline="0" dirty="0" err="1"/>
              <a:t>product</a:t>
            </a:r>
            <a:r>
              <a:rPr lang="fr-CA" baseline="0" dirty="0"/>
              <a:t> </a:t>
            </a:r>
            <a:r>
              <a:rPr lang="fr-CA" baseline="0" dirty="0" err="1"/>
              <a:t>will</a:t>
            </a:r>
            <a:r>
              <a:rPr lang="fr-CA" baseline="0" dirty="0"/>
              <a:t> look like. It </a:t>
            </a:r>
            <a:r>
              <a:rPr lang="fr-CA" baseline="0" dirty="0" err="1"/>
              <a:t>defines</a:t>
            </a:r>
            <a:r>
              <a:rPr lang="fr-CA" baseline="0" dirty="0"/>
              <a:t>. on a </a:t>
            </a:r>
            <a:r>
              <a:rPr lang="fr-CA" baseline="0" dirty="0" err="1"/>
              <a:t>smaller</a:t>
            </a:r>
            <a:r>
              <a:rPr lang="fr-CA" baseline="0" dirty="0"/>
              <a:t>-scope basis, </a:t>
            </a:r>
            <a:r>
              <a:rPr lang="fr-CA" baseline="0" dirty="0" err="1"/>
              <a:t>what</a:t>
            </a:r>
            <a:r>
              <a:rPr lang="fr-CA" baseline="0" dirty="0"/>
              <a:t> </a:t>
            </a:r>
            <a:r>
              <a:rPr lang="fr-CA" baseline="0" dirty="0" err="1"/>
              <a:t>you</a:t>
            </a:r>
            <a:r>
              <a:rPr lang="fr-CA" baseline="0" dirty="0"/>
              <a:t> plan on </a:t>
            </a:r>
            <a:r>
              <a:rPr lang="fr-CA" baseline="0" dirty="0" err="1"/>
              <a:t>delivering</a:t>
            </a:r>
            <a:r>
              <a:rPr lang="fr-CA" baseline="0" dirty="0"/>
              <a:t> on a </a:t>
            </a:r>
            <a:r>
              <a:rPr lang="fr-CA" baseline="0" dirty="0" err="1"/>
              <a:t>larger</a:t>
            </a:r>
            <a:r>
              <a:rPr lang="fr-CA" baseline="0" dirty="0"/>
              <a:t> </a:t>
            </a:r>
            <a:r>
              <a:rPr lang="fr-CA" baseline="0" dirty="0" err="1"/>
              <a:t>scale</a:t>
            </a:r>
            <a:r>
              <a:rPr lang="fr-CA" baseline="0" dirty="0"/>
              <a:t>. </a:t>
            </a:r>
            <a:r>
              <a:rPr lang="fr-CA" baseline="0" dirty="0" err="1"/>
              <a:t>Staves</a:t>
            </a:r>
            <a:r>
              <a:rPr lang="fr-CA" baseline="0" dirty="0"/>
              <a:t> off mission </a:t>
            </a:r>
            <a:r>
              <a:rPr lang="fr-CA" baseline="0" dirty="0" err="1"/>
              <a:t>creep</a:t>
            </a:r>
            <a:r>
              <a:rPr lang="fr-CA" baseline="0" dirty="0"/>
              <a:t> </a:t>
            </a:r>
            <a:r>
              <a:rPr lang="fr-CA" baseline="0" dirty="0" err="1"/>
              <a:t>from</a:t>
            </a:r>
            <a:r>
              <a:rPr lang="fr-CA" baseline="0" dirty="0"/>
              <a:t> stakeholders and the </a:t>
            </a:r>
            <a:r>
              <a:rPr lang="fr-CA" baseline="0" dirty="0" err="1"/>
              <a:t>developers</a:t>
            </a:r>
            <a:r>
              <a:rPr lang="fr-CA" baseline="0" dirty="0"/>
              <a:t> </a:t>
            </a:r>
            <a:r>
              <a:rPr lang="fr-CA" baseline="0" dirty="0" err="1"/>
              <a:t>themselves</a:t>
            </a:r>
            <a:r>
              <a:rPr lang="fr-CA" baseline="0" dirty="0"/>
              <a:t>.</a:t>
            </a:r>
          </a:p>
          <a:p>
            <a:pPr defTabSz="931042">
              <a:defRPr/>
            </a:pPr>
            <a:endParaRPr lang="fr-CA" baseline="0" dirty="0"/>
          </a:p>
          <a:p>
            <a:pPr defTabSz="931042">
              <a:defRPr/>
            </a:pPr>
            <a:r>
              <a:rPr lang="fr-CA" baseline="0" dirty="0" err="1"/>
              <a:t>Allows</a:t>
            </a:r>
            <a:r>
              <a:rPr lang="fr-CA" baseline="0" dirty="0"/>
              <a:t> </a:t>
            </a:r>
            <a:r>
              <a:rPr lang="fr-CA" baseline="0" dirty="0" err="1"/>
              <a:t>you</a:t>
            </a:r>
            <a:r>
              <a:rPr lang="fr-CA" baseline="0" dirty="0"/>
              <a:t> to trial </a:t>
            </a:r>
            <a:r>
              <a:rPr lang="fr-CA" baseline="0" dirty="0" err="1"/>
              <a:t>development</a:t>
            </a:r>
            <a:r>
              <a:rPr lang="fr-CA" baseline="0" dirty="0"/>
              <a:t> </a:t>
            </a:r>
            <a:r>
              <a:rPr lang="fr-CA" baseline="0" dirty="0" err="1"/>
              <a:t>tools</a:t>
            </a:r>
            <a:r>
              <a:rPr lang="fr-CA" baseline="0" dirty="0"/>
              <a:t>: Desktop </a:t>
            </a:r>
            <a:r>
              <a:rPr lang="fr-CA" baseline="0" dirty="0" err="1"/>
              <a:t>publishing</a:t>
            </a:r>
            <a:r>
              <a:rPr lang="fr-CA" baseline="0" dirty="0"/>
              <a:t> – InDesign, InCopy, or E-learning </a:t>
            </a:r>
            <a:r>
              <a:rPr lang="fr-CA" baseline="0" dirty="0" err="1"/>
              <a:t>tools</a:t>
            </a:r>
            <a:r>
              <a:rPr lang="fr-CA" baseline="0" dirty="0"/>
              <a:t>: Storyline, </a:t>
            </a:r>
            <a:r>
              <a:rPr lang="fr-CA" baseline="0" dirty="0" err="1"/>
              <a:t>Brightspace</a:t>
            </a:r>
            <a:r>
              <a:rPr lang="fr-CA" baseline="0" dirty="0"/>
              <a:t>, Moodle. You may </a:t>
            </a:r>
            <a:r>
              <a:rPr lang="fr-CA" baseline="0" dirty="0" err="1"/>
              <a:t>detect</a:t>
            </a:r>
            <a:r>
              <a:rPr lang="fr-CA" baseline="0" dirty="0"/>
              <a:t> limitations to the design </a:t>
            </a:r>
            <a:r>
              <a:rPr lang="fr-CA" baseline="0" dirty="0" err="1"/>
              <a:t>tools</a:t>
            </a:r>
            <a:r>
              <a:rPr lang="fr-CA" baseline="0" dirty="0"/>
              <a:t> or </a:t>
            </a:r>
            <a:r>
              <a:rPr lang="fr-CA" baseline="0" dirty="0" err="1"/>
              <a:t>you</a:t>
            </a:r>
            <a:r>
              <a:rPr lang="fr-CA" baseline="0" dirty="0"/>
              <a:t> may </a:t>
            </a:r>
            <a:r>
              <a:rPr lang="fr-CA" baseline="0" dirty="0" err="1"/>
              <a:t>determine</a:t>
            </a:r>
            <a:r>
              <a:rPr lang="fr-CA" baseline="0" dirty="0"/>
              <a:t> a </a:t>
            </a:r>
            <a:r>
              <a:rPr lang="fr-CA" baseline="0" dirty="0" err="1"/>
              <a:t>need</a:t>
            </a:r>
            <a:r>
              <a:rPr lang="fr-CA" baseline="0" dirty="0"/>
              <a:t> for </a:t>
            </a:r>
            <a:r>
              <a:rPr lang="fr-CA" baseline="0" dirty="0" err="1"/>
              <a:t>upskilling</a:t>
            </a:r>
            <a:r>
              <a:rPr lang="fr-CA" baseline="0" dirty="0"/>
              <a:t> </a:t>
            </a:r>
            <a:r>
              <a:rPr lang="fr-CA" baseline="0" dirty="0" err="1"/>
              <a:t>members</a:t>
            </a:r>
            <a:r>
              <a:rPr lang="fr-CA" baseline="0" dirty="0"/>
              <a:t> of </a:t>
            </a:r>
            <a:r>
              <a:rPr lang="fr-CA" baseline="0" dirty="0" err="1"/>
              <a:t>your</a:t>
            </a:r>
            <a:r>
              <a:rPr lang="fr-CA" baseline="0" dirty="0"/>
              <a:t> team to use </a:t>
            </a:r>
            <a:r>
              <a:rPr lang="fr-CA" baseline="0" dirty="0" err="1"/>
              <a:t>these</a:t>
            </a:r>
            <a:r>
              <a:rPr lang="fr-CA" baseline="0" dirty="0"/>
              <a:t> </a:t>
            </a:r>
            <a:r>
              <a:rPr lang="fr-CA" baseline="0" dirty="0" err="1"/>
              <a:t>work</a:t>
            </a:r>
            <a:r>
              <a:rPr lang="fr-CA" baseline="0" dirty="0"/>
              <a:t> </a:t>
            </a:r>
            <a:r>
              <a:rPr lang="fr-CA" baseline="0" dirty="0" err="1"/>
              <a:t>tools</a:t>
            </a:r>
            <a:r>
              <a:rPr lang="fr-CA" baseline="0" dirty="0"/>
              <a:t> </a:t>
            </a:r>
            <a:r>
              <a:rPr lang="fr-CA" baseline="0" dirty="0" err="1"/>
              <a:t>most</a:t>
            </a:r>
            <a:r>
              <a:rPr lang="fr-CA" baseline="0" dirty="0"/>
              <a:t> </a:t>
            </a:r>
            <a:r>
              <a:rPr lang="fr-CA" baseline="0" dirty="0" err="1"/>
              <a:t>optimally</a:t>
            </a:r>
            <a:r>
              <a:rPr lang="fr-CA" baseline="0" dirty="0"/>
              <a:t>.</a:t>
            </a:r>
            <a:endParaRPr lang="fr-CA" dirty="0"/>
          </a:p>
          <a:p>
            <a:pPr defTabSz="931042">
              <a:defRPr/>
            </a:pPr>
            <a:endParaRPr lang="fr-CA" dirty="0"/>
          </a:p>
          <a:p>
            <a:pPr defTabSz="931042">
              <a:defRPr/>
            </a:pPr>
            <a:endParaRPr lang="fr-CA" dirty="0"/>
          </a:p>
          <a:p>
            <a:pPr defTabSz="931042">
              <a:defRPr/>
            </a:pPr>
            <a:endParaRPr lang="en-CA" baseline="0" dirty="0"/>
          </a:p>
          <a:p>
            <a:endParaRPr lang="en-CA" dirty="0"/>
          </a:p>
        </p:txBody>
      </p:sp>
      <p:sp>
        <p:nvSpPr>
          <p:cNvPr id="4" name="Slide Number Placeholder 3"/>
          <p:cNvSpPr>
            <a:spLocks noGrp="1"/>
          </p:cNvSpPr>
          <p:nvPr>
            <p:ph type="sldNum" sz="quarter" idx="10"/>
          </p:nvPr>
        </p:nvSpPr>
        <p:spPr/>
        <p:txBody>
          <a:bodyPr/>
          <a:lstStyle/>
          <a:p>
            <a:fld id="{22B14474-BEAF-47BB-A36C-C577AFFD4679}" type="slidenum">
              <a:rPr lang="en-CA" smtClean="0"/>
              <a:t>10</a:t>
            </a:fld>
            <a:endParaRPr lang="en-CA"/>
          </a:p>
        </p:txBody>
      </p:sp>
    </p:spTree>
    <p:extLst>
      <p:ext uri="{BB962C8B-B14F-4D97-AF65-F5344CB8AC3E}">
        <p14:creationId xmlns:p14="http://schemas.microsoft.com/office/powerpoint/2010/main" val="192086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this early on in the design phase, it’s important to calculate approximate time required to complete the tasks. It’s very easy to overshoot the runway and create more content than is feasibly achievable for students and teachers. If this is the case, some teachers will dismiss the program as </a:t>
            </a:r>
            <a:r>
              <a:rPr lang="en-US" b="1" dirty="0"/>
              <a:t>overwhelming</a:t>
            </a:r>
            <a:r>
              <a:rPr lang="en-US" dirty="0"/>
              <a:t> and </a:t>
            </a:r>
            <a:r>
              <a:rPr lang="en-US" b="1" dirty="0"/>
              <a:t>unwieldy</a:t>
            </a:r>
            <a:r>
              <a:rPr lang="en-US" dirty="0"/>
              <a:t>.</a:t>
            </a:r>
          </a:p>
          <a:p>
            <a:endParaRPr lang="en-US" dirty="0"/>
          </a:p>
          <a:p>
            <a:r>
              <a:rPr lang="en-US" dirty="0"/>
              <a:t>When calculating time on task, consider different learning paces – work in some wiggle room for a slower learning tempo so that most students can cross the finish line within the course timeframe.</a:t>
            </a:r>
          </a:p>
          <a:p>
            <a:endParaRPr lang="en-US" dirty="0"/>
          </a:p>
          <a:p>
            <a:r>
              <a:rPr lang="en-US" b="1" dirty="0"/>
              <a:t>Maintenance: </a:t>
            </a:r>
            <a:r>
              <a:rPr lang="en-US" b="0" dirty="0"/>
              <a:t>Ask yourself: will you have the time and resources </a:t>
            </a:r>
            <a:r>
              <a:rPr lang="en-US" dirty="0"/>
              <a:t>to </a:t>
            </a:r>
            <a:r>
              <a:rPr lang="en-US" b="0" dirty="0"/>
              <a:t>update and maintain the content in the medium to long term (1 year from now, 3 years from now)? In the absence of an answer, your working assumption should be “no”. This will undoubtedly inform some of your design decisions and temper some of your more grandiose ideas ;) Important to be pragmatic in certain facets of the design phase – proper project management depends on achievable delivery and maintenance.</a:t>
            </a:r>
          </a:p>
          <a:p>
            <a:endParaRPr lang="en-US" dirty="0"/>
          </a:p>
          <a:p>
            <a:r>
              <a:rPr lang="en-US" b="0" dirty="0"/>
              <a:t>In light of this last point, it’s responsible to keep various options on the table. Ask yourself, do we have to design everything in-house and from scratch? Given all of the considerations that I’ve discussed, you may want to leverage your subject matter experts where they can have the greatest impact. A hybrid </a:t>
            </a:r>
            <a:r>
              <a:rPr lang="en-US" b="0" dirty="0" smtClean="0"/>
              <a:t>or blended solution </a:t>
            </a:r>
            <a:r>
              <a:rPr lang="en-US" b="0" dirty="0"/>
              <a:t>is still a solution! </a:t>
            </a:r>
            <a:r>
              <a:rPr lang="en-US" b="0" dirty="0" smtClean="0"/>
              <a:t>Find </a:t>
            </a:r>
            <a:r>
              <a:rPr lang="en-US" b="0" dirty="0"/>
              <a:t>the </a:t>
            </a:r>
            <a:r>
              <a:rPr lang="en-US" b="0" dirty="0" smtClean="0"/>
              <a:t>combination </a:t>
            </a:r>
            <a:r>
              <a:rPr lang="en-US" b="0" dirty="0"/>
              <a:t>that </a:t>
            </a:r>
            <a:r>
              <a:rPr lang="en-US" b="0" dirty="0" smtClean="0"/>
              <a:t>works best </a:t>
            </a:r>
            <a:r>
              <a:rPr lang="en-US" b="0" dirty="0"/>
              <a:t>for your project and your organization.</a:t>
            </a:r>
            <a:endParaRPr lang="en-CA" b="1" dirty="0"/>
          </a:p>
        </p:txBody>
      </p:sp>
      <p:sp>
        <p:nvSpPr>
          <p:cNvPr id="4" name="Slide Number Placeholder 3"/>
          <p:cNvSpPr>
            <a:spLocks noGrp="1"/>
          </p:cNvSpPr>
          <p:nvPr>
            <p:ph type="sldNum" sz="quarter" idx="5"/>
          </p:nvPr>
        </p:nvSpPr>
        <p:spPr/>
        <p:txBody>
          <a:bodyPr/>
          <a:lstStyle/>
          <a:p>
            <a:fld id="{22B14474-BEAF-47BB-A36C-C577AFFD4679}" type="slidenum">
              <a:rPr lang="en-CA" smtClean="0"/>
              <a:t>11</a:t>
            </a:fld>
            <a:endParaRPr lang="en-CA"/>
          </a:p>
        </p:txBody>
      </p:sp>
    </p:spTree>
    <p:extLst>
      <p:ext uri="{BB962C8B-B14F-4D97-AF65-F5344CB8AC3E}">
        <p14:creationId xmlns:p14="http://schemas.microsoft.com/office/powerpoint/2010/main" val="276066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the instructional design model that is retained for a project, give the design phase its due time and consideration! It’s your blueprint! Watch out for the 4 pitfalls: detailed course mapping, select topics judiciously, create a prototype, and considering the time factor!</a:t>
            </a:r>
          </a:p>
          <a:p>
            <a:r>
              <a:rPr lang="en-US" dirty="0"/>
              <a:t>If you do this, you will reap the rewards throughout the development phase and beyond! And you will be eons ahead of most instructional design teams!</a:t>
            </a:r>
          </a:p>
          <a:p>
            <a:endParaRPr lang="en-US" dirty="0"/>
          </a:p>
          <a:p>
            <a:r>
              <a:rPr lang="en-US" dirty="0"/>
              <a:t>Thank you very much for your time! It’s been a pleasure!</a:t>
            </a:r>
          </a:p>
          <a:p>
            <a:endParaRPr lang="en-CA" dirty="0"/>
          </a:p>
        </p:txBody>
      </p:sp>
      <p:sp>
        <p:nvSpPr>
          <p:cNvPr id="4" name="Slide Number Placeholder 3"/>
          <p:cNvSpPr>
            <a:spLocks noGrp="1"/>
          </p:cNvSpPr>
          <p:nvPr>
            <p:ph type="sldNum" sz="quarter" idx="5"/>
          </p:nvPr>
        </p:nvSpPr>
        <p:spPr/>
        <p:txBody>
          <a:bodyPr/>
          <a:lstStyle/>
          <a:p>
            <a:fld id="{22B14474-BEAF-47BB-A36C-C577AFFD4679}" type="slidenum">
              <a:rPr lang="en-CA" smtClean="0"/>
              <a:t>12</a:t>
            </a:fld>
            <a:endParaRPr lang="en-CA"/>
          </a:p>
        </p:txBody>
      </p:sp>
    </p:spTree>
    <p:extLst>
      <p:ext uri="{BB962C8B-B14F-4D97-AF65-F5344CB8AC3E}">
        <p14:creationId xmlns:p14="http://schemas.microsoft.com/office/powerpoint/2010/main" val="150383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B14474-BEAF-47BB-A36C-C577AFFD4679}" type="slidenum">
              <a:rPr lang="en-CA" smtClean="0"/>
              <a:t>13</a:t>
            </a:fld>
            <a:endParaRPr lang="en-CA"/>
          </a:p>
        </p:txBody>
      </p:sp>
    </p:spTree>
    <p:extLst>
      <p:ext uri="{BB962C8B-B14F-4D97-AF65-F5344CB8AC3E}">
        <p14:creationId xmlns:p14="http://schemas.microsoft.com/office/powerpoint/2010/main" val="135022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B14474-BEAF-47BB-A36C-C577AFFD4679}" type="slidenum">
              <a:rPr lang="en-CA" smtClean="0"/>
              <a:t>2</a:t>
            </a:fld>
            <a:endParaRPr lang="en-CA"/>
          </a:p>
        </p:txBody>
      </p:sp>
    </p:spTree>
    <p:extLst>
      <p:ext uri="{BB962C8B-B14F-4D97-AF65-F5344CB8AC3E}">
        <p14:creationId xmlns:p14="http://schemas.microsoft.com/office/powerpoint/2010/main" val="53492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5" y="4470836"/>
            <a:ext cx="5603240" cy="4197494"/>
          </a:xfrm>
        </p:spPr>
        <p:txBody>
          <a:bodyPr/>
          <a:lstStyle/>
          <a:p>
            <a:r>
              <a:rPr lang="en-US" dirty="0"/>
              <a:t>The Canadian Forces Individual Training and Education System is a conventional Instructional Design model – it folds in elements of ADDIE and Kirkpatrick Model of Evaluation.</a:t>
            </a:r>
          </a:p>
          <a:p>
            <a:r>
              <a:rPr lang="en-US" dirty="0"/>
              <a:t>More traditional, waterfall ID approach (vs. SAM for example). The CFITES is engaged when a </a:t>
            </a:r>
            <a:r>
              <a:rPr lang="en-US" b="1" dirty="0"/>
              <a:t>needs assessment </a:t>
            </a:r>
            <a:r>
              <a:rPr lang="en-US" dirty="0"/>
              <a:t>reveals a performance deficiency or opportunity that can only be addressed through formal training and or education. The needs assessment is often handed to you by your organization and acts as a catalyst that sets off the CFITES ID cycle.</a:t>
            </a:r>
          </a:p>
          <a:p>
            <a:endParaRPr lang="en-US" dirty="0"/>
          </a:p>
          <a:p>
            <a:pPr defTabSz="931042">
              <a:defRPr/>
            </a:pPr>
            <a:r>
              <a:rPr lang="en-CA" baseline="0" dirty="0"/>
              <a:t>Other models for consideration: SAM (Successive Approximation Model) is a rapid design and development model. To be considered for smaller projects. Produce a functional prototype quickly – agile. Small-scope only.</a:t>
            </a:r>
          </a:p>
          <a:p>
            <a:pPr defTabSz="931042">
              <a:defRPr/>
            </a:pPr>
            <a:endParaRPr lang="en-CA" dirty="0"/>
          </a:p>
          <a:p>
            <a:pPr algn="l">
              <a:buFont typeface="Arial" panose="020B0604020202020204" pitchFamily="34" charset="0"/>
              <a:buNone/>
            </a:pPr>
            <a:r>
              <a:rPr lang="en-US" u="none" kern="1200" dirty="0">
                <a:solidFill>
                  <a:schemeClr val="tx1"/>
                </a:solidFill>
                <a:latin typeface="+mn-lt"/>
                <a:ea typeface="+mn-ea"/>
                <a:cs typeface="+mn-cs"/>
                <a:hlinkClick r:id="rId3">
                  <a:extLst>
                    <a:ext uri="{A12FA001-AC4F-418D-AE19-62706E023703}">
                      <ahyp:hlinkClr xmlns:ahyp="http://schemas.microsoft.com/office/drawing/2018/hyperlinkcolor" xmlns="" val="tx"/>
                    </a:ext>
                  </a:extLst>
                </a:hlinkClick>
              </a:rPr>
              <a:t>The Kirkpatrick Model</a:t>
            </a:r>
            <a:endParaRPr lang="en-US" u="none" kern="1200" dirty="0">
              <a:solidFill>
                <a:schemeClr val="tx1"/>
              </a:solidFill>
              <a:latin typeface="+mn-lt"/>
              <a:ea typeface="+mn-ea"/>
              <a:cs typeface="+mn-cs"/>
            </a:endParaRPr>
          </a:p>
          <a:p>
            <a:pPr algn="l">
              <a:buFont typeface="Arial" panose="020B0604020202020204" pitchFamily="34" charset="0"/>
              <a:buChar char="•"/>
            </a:pPr>
            <a:r>
              <a:rPr lang="en-US" u="none" kern="1200" dirty="0">
                <a:solidFill>
                  <a:schemeClr val="tx1"/>
                </a:solidFill>
                <a:latin typeface="+mn-lt"/>
                <a:ea typeface="+mn-ea"/>
                <a:cs typeface="+mn-cs"/>
                <a:hlinkClick r:id="rId4">
                  <a:extLst>
                    <a:ext uri="{A12FA001-AC4F-418D-AE19-62706E023703}">
                      <ahyp:hlinkClr xmlns:ahyp="http://schemas.microsoft.com/office/drawing/2018/hyperlinkcolor" xmlns="" val="tx"/>
                    </a:ext>
                  </a:extLst>
                </a:hlinkClick>
              </a:rPr>
              <a:t>Level 1: Reaction</a:t>
            </a:r>
            <a:endParaRPr lang="en-US" u="none" kern="1200" dirty="0">
              <a:solidFill>
                <a:schemeClr val="tx1"/>
              </a:solidFill>
              <a:latin typeface="+mn-lt"/>
              <a:ea typeface="+mn-ea"/>
              <a:cs typeface="+mn-cs"/>
            </a:endParaRPr>
          </a:p>
          <a:p>
            <a:pPr algn="l">
              <a:buFont typeface="Arial" panose="020B0604020202020204" pitchFamily="34" charset="0"/>
              <a:buChar char="•"/>
            </a:pPr>
            <a:r>
              <a:rPr lang="en-US" u="none" kern="1200" dirty="0">
                <a:solidFill>
                  <a:schemeClr val="tx1"/>
                </a:solidFill>
                <a:latin typeface="+mn-lt"/>
                <a:ea typeface="+mn-ea"/>
                <a:cs typeface="+mn-cs"/>
                <a:hlinkClick r:id="rId5">
                  <a:extLst>
                    <a:ext uri="{A12FA001-AC4F-418D-AE19-62706E023703}">
                      <ahyp:hlinkClr xmlns:ahyp="http://schemas.microsoft.com/office/drawing/2018/hyperlinkcolor" xmlns="" val="tx"/>
                    </a:ext>
                  </a:extLst>
                </a:hlinkClick>
              </a:rPr>
              <a:t>Level 2: Learning</a:t>
            </a:r>
            <a:endParaRPr lang="en-US" u="none" kern="1200" dirty="0">
              <a:solidFill>
                <a:schemeClr val="tx1"/>
              </a:solidFill>
              <a:latin typeface="+mn-lt"/>
              <a:ea typeface="+mn-ea"/>
              <a:cs typeface="+mn-cs"/>
            </a:endParaRPr>
          </a:p>
          <a:p>
            <a:pPr algn="l">
              <a:buFont typeface="Arial" panose="020B0604020202020204" pitchFamily="34" charset="0"/>
              <a:buChar char="•"/>
            </a:pPr>
            <a:r>
              <a:rPr lang="en-US" u="none" kern="1200" dirty="0">
                <a:solidFill>
                  <a:schemeClr val="tx1"/>
                </a:solidFill>
                <a:latin typeface="+mn-lt"/>
                <a:ea typeface="+mn-ea"/>
                <a:cs typeface="+mn-cs"/>
                <a:hlinkClick r:id="rId6">
                  <a:extLst>
                    <a:ext uri="{A12FA001-AC4F-418D-AE19-62706E023703}">
                      <ahyp:hlinkClr xmlns:ahyp="http://schemas.microsoft.com/office/drawing/2018/hyperlinkcolor" xmlns="" val="tx"/>
                    </a:ext>
                  </a:extLst>
                </a:hlinkClick>
              </a:rPr>
              <a:t>Level 3: Behavior</a:t>
            </a:r>
            <a:endParaRPr lang="en-US" u="none" kern="1200" dirty="0">
              <a:solidFill>
                <a:schemeClr val="tx1"/>
              </a:solidFill>
              <a:latin typeface="+mn-lt"/>
              <a:ea typeface="+mn-ea"/>
              <a:cs typeface="+mn-cs"/>
            </a:endParaRPr>
          </a:p>
          <a:p>
            <a:pPr algn="l">
              <a:buFont typeface="Arial" panose="020B0604020202020204" pitchFamily="34" charset="0"/>
              <a:buChar char="•"/>
            </a:pPr>
            <a:r>
              <a:rPr lang="en-US" u="none" kern="1200" dirty="0">
                <a:solidFill>
                  <a:schemeClr val="tx1"/>
                </a:solidFill>
                <a:latin typeface="+mn-lt"/>
                <a:ea typeface="+mn-ea"/>
                <a:cs typeface="+mn-cs"/>
                <a:hlinkClick r:id="rId7">
                  <a:extLst>
                    <a:ext uri="{A12FA001-AC4F-418D-AE19-62706E023703}">
                      <ahyp:hlinkClr xmlns:ahyp="http://schemas.microsoft.com/office/drawing/2018/hyperlinkcolor" xmlns="" val="tx"/>
                    </a:ext>
                  </a:extLst>
                </a:hlinkClick>
              </a:rPr>
              <a:t>Level 4: Results</a:t>
            </a:r>
            <a:endParaRPr lang="en-US" u="none" kern="1200" dirty="0">
              <a:solidFill>
                <a:schemeClr val="tx1"/>
              </a:solidFill>
              <a:latin typeface="+mn-lt"/>
              <a:ea typeface="+mn-ea"/>
              <a:cs typeface="+mn-cs"/>
            </a:endParaRPr>
          </a:p>
          <a:p>
            <a:endParaRPr lang="en-CA" dirty="0"/>
          </a:p>
          <a:p>
            <a:endParaRPr lang="en-CA" dirty="0"/>
          </a:p>
        </p:txBody>
      </p:sp>
      <p:sp>
        <p:nvSpPr>
          <p:cNvPr id="4" name="Slide Number Placeholder 3"/>
          <p:cNvSpPr>
            <a:spLocks noGrp="1"/>
          </p:cNvSpPr>
          <p:nvPr>
            <p:ph type="sldNum" sz="quarter" idx="5"/>
          </p:nvPr>
        </p:nvSpPr>
        <p:spPr/>
        <p:txBody>
          <a:bodyPr/>
          <a:lstStyle/>
          <a:p>
            <a:fld id="{22B14474-BEAF-47BB-A36C-C577AFFD4679}" type="slidenum">
              <a:rPr lang="en-CA" smtClean="0"/>
              <a:t>3</a:t>
            </a:fld>
            <a:endParaRPr lang="en-CA"/>
          </a:p>
        </p:txBody>
      </p:sp>
    </p:spTree>
    <p:extLst>
      <p:ext uri="{BB962C8B-B14F-4D97-AF65-F5344CB8AC3E}">
        <p14:creationId xmlns:p14="http://schemas.microsoft.com/office/powerpoint/2010/main" val="100658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B14474-BEAF-47BB-A36C-C577AFFD4679}" type="slidenum">
              <a:rPr lang="en-CA" smtClean="0"/>
              <a:t>4</a:t>
            </a:fld>
            <a:endParaRPr lang="en-CA"/>
          </a:p>
        </p:txBody>
      </p:sp>
    </p:spTree>
    <p:extLst>
      <p:ext uri="{BB962C8B-B14F-4D97-AF65-F5344CB8AC3E}">
        <p14:creationId xmlns:p14="http://schemas.microsoft.com/office/powerpoint/2010/main" val="6856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B14474-BEAF-47BB-A36C-C577AFFD4679}" type="slidenum">
              <a:rPr lang="en-CA" smtClean="0"/>
              <a:t>5</a:t>
            </a:fld>
            <a:endParaRPr lang="en-CA"/>
          </a:p>
        </p:txBody>
      </p:sp>
    </p:spTree>
    <p:extLst>
      <p:ext uri="{BB962C8B-B14F-4D97-AF65-F5344CB8AC3E}">
        <p14:creationId xmlns:p14="http://schemas.microsoft.com/office/powerpoint/2010/main" val="33155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r>
              <a:rPr lang="fr-CA" dirty="0"/>
              <a:t>Course mapping or curriculum mapping </a:t>
            </a:r>
            <a:r>
              <a:rPr lang="fr-CA" dirty="0" err="1"/>
              <a:t>is</a:t>
            </a:r>
            <a:r>
              <a:rPr lang="fr-CA" dirty="0"/>
              <a:t> essential. Process </a:t>
            </a:r>
            <a:r>
              <a:rPr lang="fr-CA" dirty="0" err="1"/>
              <a:t>whereby</a:t>
            </a:r>
            <a:r>
              <a:rPr lang="fr-CA" dirty="0"/>
              <a:t> </a:t>
            </a:r>
            <a:r>
              <a:rPr lang="fr-CA" dirty="0" err="1"/>
              <a:t>you</a:t>
            </a:r>
            <a:r>
              <a:rPr lang="fr-CA" dirty="0"/>
              <a:t> </a:t>
            </a:r>
            <a:r>
              <a:rPr lang="fr-CA" dirty="0" err="1"/>
              <a:t>associate</a:t>
            </a:r>
            <a:r>
              <a:rPr lang="fr-CA" dirty="0"/>
              <a:t> the </a:t>
            </a:r>
            <a:r>
              <a:rPr lang="fr-CA" dirty="0" err="1"/>
              <a:t>learning</a:t>
            </a:r>
            <a:r>
              <a:rPr lang="fr-CA" dirty="0"/>
              <a:t> </a:t>
            </a:r>
            <a:r>
              <a:rPr lang="fr-CA" dirty="0" err="1"/>
              <a:t>outcomes</a:t>
            </a:r>
            <a:r>
              <a:rPr lang="fr-CA" dirty="0"/>
              <a:t> </a:t>
            </a:r>
            <a:r>
              <a:rPr lang="fr-CA" dirty="0" err="1"/>
              <a:t>with</a:t>
            </a:r>
            <a:r>
              <a:rPr lang="fr-CA" dirty="0"/>
              <a:t> </a:t>
            </a:r>
            <a:r>
              <a:rPr lang="fr-CA" dirty="0" err="1"/>
              <a:t>your</a:t>
            </a:r>
            <a:r>
              <a:rPr lang="fr-CA" dirty="0"/>
              <a:t> </a:t>
            </a:r>
            <a:r>
              <a:rPr lang="fr-CA" dirty="0" err="1"/>
              <a:t>intended</a:t>
            </a:r>
            <a:r>
              <a:rPr lang="fr-CA" dirty="0"/>
              <a:t> </a:t>
            </a:r>
            <a:r>
              <a:rPr lang="fr-CA" dirty="0" err="1"/>
              <a:t>activities</a:t>
            </a:r>
            <a:r>
              <a:rPr lang="fr-CA" dirty="0"/>
              <a:t> or course components and cross-</a:t>
            </a:r>
            <a:r>
              <a:rPr lang="fr-CA" dirty="0" err="1"/>
              <a:t>reference</a:t>
            </a:r>
            <a:r>
              <a:rPr lang="fr-CA" dirty="0"/>
              <a:t> </a:t>
            </a:r>
            <a:r>
              <a:rPr lang="fr-CA" dirty="0" err="1"/>
              <a:t>these</a:t>
            </a:r>
            <a:r>
              <a:rPr lang="fr-CA" dirty="0"/>
              <a:t> </a:t>
            </a:r>
            <a:r>
              <a:rPr lang="fr-CA" dirty="0" err="1"/>
              <a:t>with</a:t>
            </a:r>
            <a:r>
              <a:rPr lang="fr-CA" dirty="0"/>
              <a:t> </a:t>
            </a:r>
            <a:r>
              <a:rPr lang="fr-CA" dirty="0" err="1"/>
              <a:t>your</a:t>
            </a:r>
            <a:r>
              <a:rPr lang="fr-CA" dirty="0"/>
              <a:t> </a:t>
            </a:r>
            <a:r>
              <a:rPr lang="fr-CA" dirty="0" err="1"/>
              <a:t>assessment</a:t>
            </a:r>
            <a:r>
              <a:rPr lang="fr-CA" dirty="0"/>
              <a:t> </a:t>
            </a:r>
            <a:r>
              <a:rPr lang="fr-CA" dirty="0" err="1"/>
              <a:t>tools</a:t>
            </a:r>
            <a:r>
              <a:rPr lang="fr-CA" dirty="0"/>
              <a:t>. </a:t>
            </a:r>
            <a:r>
              <a:rPr lang="fr-CA" dirty="0" err="1"/>
              <a:t>Allows</a:t>
            </a:r>
            <a:r>
              <a:rPr lang="fr-CA" dirty="0"/>
              <a:t> for identification of</a:t>
            </a:r>
            <a:r>
              <a:rPr lang="fr-CA" baseline="0" dirty="0"/>
              <a:t> </a:t>
            </a:r>
            <a:r>
              <a:rPr lang="fr-CA" baseline="0" dirty="0" err="1"/>
              <a:t>unecessary</a:t>
            </a:r>
            <a:r>
              <a:rPr lang="fr-CA" baseline="0" dirty="0"/>
              <a:t> </a:t>
            </a:r>
            <a:r>
              <a:rPr lang="fr-CA" baseline="0" dirty="0" err="1"/>
              <a:t>redundancies</a:t>
            </a:r>
            <a:r>
              <a:rPr lang="fr-CA" baseline="0" dirty="0"/>
              <a:t>, </a:t>
            </a:r>
            <a:r>
              <a:rPr lang="fr-CA" baseline="0" dirty="0" err="1"/>
              <a:t>misalignments</a:t>
            </a:r>
            <a:r>
              <a:rPr lang="fr-CA" baseline="0" dirty="0"/>
              <a:t>, and GAPS!</a:t>
            </a:r>
          </a:p>
          <a:p>
            <a:r>
              <a:rPr lang="fr-CA" baseline="0" dirty="0"/>
              <a:t>But </a:t>
            </a:r>
            <a:r>
              <a:rPr lang="fr-CA" baseline="0" dirty="0" err="1"/>
              <a:t>you</a:t>
            </a:r>
            <a:r>
              <a:rPr lang="fr-CA" baseline="0" dirty="0"/>
              <a:t> must go </a:t>
            </a:r>
            <a:r>
              <a:rPr lang="fr-CA" baseline="0" dirty="0" err="1"/>
              <a:t>beyond</a:t>
            </a:r>
            <a:r>
              <a:rPr lang="fr-CA" baseline="0" dirty="0"/>
              <a:t> </a:t>
            </a:r>
            <a:r>
              <a:rPr lang="fr-CA" baseline="0" dirty="0" err="1"/>
              <a:t>this</a:t>
            </a:r>
            <a:r>
              <a:rPr lang="fr-CA" baseline="0" dirty="0"/>
              <a:t> triangulation and engage in more </a:t>
            </a:r>
            <a:r>
              <a:rPr lang="fr-CA" baseline="0" dirty="0" err="1"/>
              <a:t>granular</a:t>
            </a:r>
            <a:r>
              <a:rPr lang="fr-CA" baseline="0" dirty="0"/>
              <a:t> discussions </a:t>
            </a:r>
            <a:r>
              <a:rPr lang="fr-CA" baseline="0" dirty="0" err="1"/>
              <a:t>pertaining</a:t>
            </a:r>
            <a:r>
              <a:rPr lang="fr-CA" baseline="0" dirty="0"/>
              <a:t> to micro-content, </a:t>
            </a:r>
            <a:r>
              <a:rPr lang="fr-CA" baseline="0" dirty="0" err="1"/>
              <a:t>sequencing</a:t>
            </a:r>
            <a:r>
              <a:rPr lang="fr-CA" baseline="0" dirty="0"/>
              <a:t> and </a:t>
            </a:r>
            <a:r>
              <a:rPr lang="fr-CA" baseline="0" dirty="0" err="1"/>
              <a:t>scaffolding</a:t>
            </a:r>
            <a:r>
              <a:rPr lang="fr-CA" baseline="0" dirty="0"/>
              <a:t>.</a:t>
            </a:r>
            <a:endParaRPr lang="en-CA" dirty="0"/>
          </a:p>
        </p:txBody>
      </p:sp>
      <p:sp>
        <p:nvSpPr>
          <p:cNvPr id="4" name="Slide Number Placeholder 3"/>
          <p:cNvSpPr>
            <a:spLocks noGrp="1"/>
          </p:cNvSpPr>
          <p:nvPr>
            <p:ph type="sldNum" sz="quarter" idx="10"/>
          </p:nvPr>
        </p:nvSpPr>
        <p:spPr/>
        <p:txBody>
          <a:bodyPr/>
          <a:lstStyle/>
          <a:p>
            <a:fld id="{22B14474-BEAF-47BB-A36C-C577AFFD4679}" type="slidenum">
              <a:rPr lang="en-CA" smtClean="0"/>
              <a:t>6</a:t>
            </a:fld>
            <a:endParaRPr lang="en-CA"/>
          </a:p>
        </p:txBody>
      </p:sp>
    </p:spTree>
    <p:extLst>
      <p:ext uri="{BB962C8B-B14F-4D97-AF65-F5344CB8AC3E}">
        <p14:creationId xmlns:p14="http://schemas.microsoft.com/office/powerpoint/2010/main" val="317903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5" y="4470836"/>
            <a:ext cx="5603240" cy="4230408"/>
          </a:xfrm>
        </p:spPr>
        <p:txBody>
          <a:bodyPr/>
          <a:lstStyle/>
          <a:p>
            <a:pPr defTabSz="931042">
              <a:defRPr/>
            </a:pPr>
            <a:r>
              <a:rPr lang="fr-CA" dirty="0" err="1"/>
              <a:t>Instructional</a:t>
            </a:r>
            <a:r>
              <a:rPr lang="fr-CA" baseline="0" dirty="0"/>
              <a:t> designers </a:t>
            </a:r>
            <a:r>
              <a:rPr lang="fr-CA" baseline="0" dirty="0" err="1"/>
              <a:t>will</a:t>
            </a:r>
            <a:r>
              <a:rPr lang="fr-CA" baseline="0" dirty="0"/>
              <a:t> </a:t>
            </a:r>
            <a:r>
              <a:rPr lang="fr-CA" baseline="0" dirty="0" err="1"/>
              <a:t>often</a:t>
            </a:r>
            <a:r>
              <a:rPr lang="fr-CA" baseline="0" dirty="0"/>
              <a:t> stop at the </a:t>
            </a:r>
            <a:r>
              <a:rPr lang="fr-CA" baseline="0" dirty="0" err="1"/>
              <a:t>sequencing</a:t>
            </a:r>
            <a:r>
              <a:rPr lang="fr-CA" baseline="0" dirty="0"/>
              <a:t> phase (</a:t>
            </a:r>
            <a:r>
              <a:rPr lang="fr-CA" baseline="0" dirty="0" err="1"/>
              <a:t>lack</a:t>
            </a:r>
            <a:r>
              <a:rPr lang="fr-CA" baseline="0" dirty="0"/>
              <a:t> of time) and </a:t>
            </a:r>
            <a:r>
              <a:rPr lang="fr-CA" baseline="0" dirty="0" err="1"/>
              <a:t>overlook</a:t>
            </a:r>
            <a:r>
              <a:rPr lang="fr-CA" baseline="0" dirty="0"/>
              <a:t> discussions </a:t>
            </a:r>
            <a:r>
              <a:rPr lang="fr-CA" baseline="0" dirty="0" err="1"/>
              <a:t>pertaining</a:t>
            </a:r>
            <a:r>
              <a:rPr lang="fr-CA" baseline="0" dirty="0"/>
              <a:t> to </a:t>
            </a:r>
            <a:r>
              <a:rPr lang="fr-CA" baseline="0" dirty="0" err="1"/>
              <a:t>scaffolding</a:t>
            </a:r>
            <a:r>
              <a:rPr lang="fr-CA" baseline="0" dirty="0"/>
              <a:t>.</a:t>
            </a:r>
            <a:endParaRPr lang="fr-CA" dirty="0"/>
          </a:p>
          <a:p>
            <a:pPr defTabSz="931042">
              <a:defRPr/>
            </a:pPr>
            <a:r>
              <a:rPr lang="fr-CA" b="1" dirty="0" err="1"/>
              <a:t>Sequencing</a:t>
            </a:r>
            <a:r>
              <a:rPr lang="fr-CA" b="1" dirty="0"/>
              <a:t>: </a:t>
            </a:r>
            <a:r>
              <a:rPr lang="fr-CA" dirty="0"/>
              <a:t>the </a:t>
            </a:r>
            <a:r>
              <a:rPr lang="fr-CA" dirty="0" err="1"/>
              <a:t>linear</a:t>
            </a:r>
            <a:r>
              <a:rPr lang="fr-CA" dirty="0"/>
              <a:t> progression of </a:t>
            </a:r>
            <a:r>
              <a:rPr lang="fr-CA" dirty="0" err="1"/>
              <a:t>language</a:t>
            </a:r>
            <a:r>
              <a:rPr lang="fr-CA" dirty="0"/>
              <a:t> </a:t>
            </a:r>
            <a:r>
              <a:rPr lang="fr-CA" dirty="0" err="1"/>
              <a:t>functions</a:t>
            </a:r>
            <a:r>
              <a:rPr lang="fr-CA" baseline="0" dirty="0"/>
              <a:t> or structures, </a:t>
            </a:r>
            <a:r>
              <a:rPr lang="fr-CA" baseline="0" dirty="0" err="1"/>
              <a:t>from</a:t>
            </a:r>
            <a:r>
              <a:rPr lang="fr-CA" baseline="0" dirty="0"/>
              <a:t> </a:t>
            </a:r>
            <a:r>
              <a:rPr lang="fr-CA" baseline="0" dirty="0" err="1"/>
              <a:t>easier</a:t>
            </a:r>
            <a:r>
              <a:rPr lang="fr-CA" baseline="0" dirty="0"/>
              <a:t> to more </a:t>
            </a:r>
            <a:r>
              <a:rPr lang="fr-CA" baseline="0" dirty="0" err="1"/>
              <a:t>difficult</a:t>
            </a:r>
            <a:r>
              <a:rPr lang="fr-CA" baseline="0" dirty="0"/>
              <a:t>, </a:t>
            </a:r>
            <a:r>
              <a:rPr lang="fr-CA" baseline="0" dirty="0" err="1"/>
              <a:t>from</a:t>
            </a:r>
            <a:r>
              <a:rPr lang="fr-CA" baseline="0" dirty="0"/>
              <a:t> </a:t>
            </a:r>
            <a:r>
              <a:rPr lang="fr-CA" baseline="0" dirty="0" err="1"/>
              <a:t>simpler</a:t>
            </a:r>
            <a:r>
              <a:rPr lang="fr-CA" baseline="0" dirty="0"/>
              <a:t> to more </a:t>
            </a:r>
            <a:r>
              <a:rPr lang="fr-CA" baseline="0" dirty="0" err="1"/>
              <a:t>complex</a:t>
            </a:r>
            <a:r>
              <a:rPr lang="fr-CA" baseline="0" dirty="0"/>
              <a:t> (</a:t>
            </a:r>
            <a:r>
              <a:rPr lang="fr-CA" baseline="0" dirty="0" err="1"/>
              <a:t>Bloom’s</a:t>
            </a:r>
            <a:r>
              <a:rPr lang="fr-CA" baseline="0" dirty="0"/>
              <a:t> </a:t>
            </a:r>
            <a:r>
              <a:rPr lang="fr-CA" baseline="0" dirty="0" err="1"/>
              <a:t>taxonomy</a:t>
            </a:r>
            <a:r>
              <a:rPr lang="fr-CA" baseline="0" dirty="0"/>
              <a:t>), and how </a:t>
            </a:r>
            <a:r>
              <a:rPr lang="fr-CA" baseline="0" dirty="0" err="1"/>
              <a:t>you</a:t>
            </a:r>
            <a:r>
              <a:rPr lang="fr-CA" baseline="0" dirty="0"/>
              <a:t> </a:t>
            </a:r>
            <a:r>
              <a:rPr lang="fr-CA" baseline="0" dirty="0" err="1"/>
              <a:t>chunk</a:t>
            </a:r>
            <a:r>
              <a:rPr lang="fr-CA" baseline="0" dirty="0"/>
              <a:t> the </a:t>
            </a:r>
            <a:r>
              <a:rPr lang="fr-CA" baseline="0" dirty="0" err="1"/>
              <a:t>learning</a:t>
            </a:r>
            <a:r>
              <a:rPr lang="fr-CA" baseline="0" dirty="0"/>
              <a:t> content etc.</a:t>
            </a:r>
          </a:p>
          <a:p>
            <a:pPr defTabSz="931042">
              <a:defRPr/>
            </a:pPr>
            <a:endParaRPr lang="fr-CA" baseline="0" dirty="0"/>
          </a:p>
          <a:p>
            <a:pPr defTabSz="931042">
              <a:defRPr/>
            </a:pPr>
            <a:r>
              <a:rPr lang="fr-CA" b="1" baseline="0" dirty="0"/>
              <a:t>Scaffolding</a:t>
            </a:r>
            <a:r>
              <a:rPr lang="fr-CA" baseline="0" dirty="0"/>
              <a:t>: </a:t>
            </a:r>
            <a:r>
              <a:rPr lang="fr-CA" baseline="0" dirty="0" err="1"/>
              <a:t>strategies</a:t>
            </a:r>
            <a:r>
              <a:rPr lang="fr-CA" baseline="0" dirty="0"/>
              <a:t> for support the </a:t>
            </a:r>
            <a:r>
              <a:rPr lang="fr-CA" baseline="0" dirty="0" err="1"/>
              <a:t>learning</a:t>
            </a:r>
            <a:r>
              <a:rPr lang="fr-CA" baseline="0" dirty="0"/>
              <a:t> process. </a:t>
            </a:r>
            <a:r>
              <a:rPr lang="fr-CA" baseline="0" dirty="0" err="1"/>
              <a:t>Examples</a:t>
            </a:r>
            <a:r>
              <a:rPr lang="fr-CA" baseline="0" dirty="0"/>
              <a:t>: </a:t>
            </a:r>
          </a:p>
          <a:p>
            <a:pPr defTabSz="931042">
              <a:defRPr/>
            </a:pPr>
            <a:r>
              <a:rPr lang="fr-CA" dirty="0" err="1"/>
              <a:t>Providing</a:t>
            </a:r>
            <a:r>
              <a:rPr lang="fr-CA" dirty="0"/>
              <a:t> explicit modeling </a:t>
            </a:r>
            <a:r>
              <a:rPr lang="fr-CA" dirty="0" err="1"/>
              <a:t>through</a:t>
            </a:r>
            <a:r>
              <a:rPr lang="fr-CA" dirty="0"/>
              <a:t> illustrations/</a:t>
            </a:r>
            <a:r>
              <a:rPr lang="fr-CA" dirty="0" err="1"/>
              <a:t>videos</a:t>
            </a:r>
            <a:r>
              <a:rPr lang="fr-CA" dirty="0"/>
              <a:t> or </a:t>
            </a:r>
            <a:r>
              <a:rPr lang="fr-CA" dirty="0" err="1"/>
              <a:t>writing</a:t>
            </a:r>
            <a:r>
              <a:rPr lang="fr-CA" dirty="0"/>
              <a:t> </a:t>
            </a:r>
            <a:r>
              <a:rPr lang="fr-CA" dirty="0" err="1"/>
              <a:t>models</a:t>
            </a:r>
            <a:r>
              <a:rPr lang="fr-CA" dirty="0"/>
              <a:t>, </a:t>
            </a:r>
            <a:r>
              <a:rPr lang="fr-CA" dirty="0" err="1"/>
              <a:t>a</a:t>
            </a:r>
            <a:r>
              <a:rPr lang="fr-CA" baseline="0" dirty="0" err="1"/>
              <a:t>dopting</a:t>
            </a:r>
            <a:r>
              <a:rPr lang="fr-CA" baseline="0" dirty="0"/>
              <a:t> an </a:t>
            </a:r>
            <a:r>
              <a:rPr lang="fr-CA" baseline="0" dirty="0" err="1"/>
              <a:t>i</a:t>
            </a:r>
            <a:r>
              <a:rPr lang="fr-CA" dirty="0" err="1"/>
              <a:t>terative</a:t>
            </a:r>
            <a:r>
              <a:rPr lang="fr-CA" dirty="0"/>
              <a:t> process (successive </a:t>
            </a:r>
            <a:r>
              <a:rPr lang="fr-CA" dirty="0" err="1"/>
              <a:t>degrees</a:t>
            </a:r>
            <a:r>
              <a:rPr lang="fr-CA" dirty="0"/>
              <a:t> of </a:t>
            </a:r>
            <a:r>
              <a:rPr lang="fr-CA" dirty="0" err="1"/>
              <a:t>exposure</a:t>
            </a:r>
            <a:r>
              <a:rPr lang="fr-CA" dirty="0"/>
              <a:t> to a </a:t>
            </a:r>
            <a:r>
              <a:rPr lang="fr-CA" dirty="0" err="1"/>
              <a:t>language</a:t>
            </a:r>
            <a:r>
              <a:rPr lang="fr-CA" dirty="0"/>
              <a:t> point), </a:t>
            </a:r>
            <a:r>
              <a:rPr lang="fr-CA" baseline="0" dirty="0" err="1"/>
              <a:t>providing</a:t>
            </a:r>
            <a:r>
              <a:rPr lang="fr-CA" baseline="0" dirty="0"/>
              <a:t> the audio script </a:t>
            </a:r>
            <a:r>
              <a:rPr lang="fr-CA" baseline="0" dirty="0" err="1"/>
              <a:t>with</a:t>
            </a:r>
            <a:r>
              <a:rPr lang="fr-CA" baseline="0" dirty="0"/>
              <a:t> a </a:t>
            </a:r>
            <a:r>
              <a:rPr lang="fr-CA" baseline="0" dirty="0" err="1"/>
              <a:t>listening</a:t>
            </a:r>
            <a:r>
              <a:rPr lang="fr-CA" baseline="0" dirty="0"/>
              <a:t> segment, </a:t>
            </a:r>
            <a:r>
              <a:rPr lang="fr-CA" baseline="0" dirty="0" err="1"/>
              <a:t>discussing</a:t>
            </a:r>
            <a:r>
              <a:rPr lang="fr-CA" baseline="0" dirty="0"/>
              <a:t> an </a:t>
            </a:r>
            <a:r>
              <a:rPr lang="fr-CA" baseline="0" dirty="0" err="1"/>
              <a:t>excerpt</a:t>
            </a:r>
            <a:r>
              <a:rPr lang="fr-CA" baseline="0" dirty="0"/>
              <a:t> of a longer </a:t>
            </a:r>
            <a:r>
              <a:rPr lang="fr-CA" baseline="0" dirty="0" err="1"/>
              <a:t>text</a:t>
            </a:r>
            <a:r>
              <a:rPr lang="fr-CA" baseline="0" dirty="0"/>
              <a:t> to </a:t>
            </a:r>
            <a:r>
              <a:rPr lang="fr-CA" baseline="0" dirty="0" err="1"/>
              <a:t>discuss</a:t>
            </a:r>
            <a:r>
              <a:rPr lang="fr-CA" baseline="0" dirty="0"/>
              <a:t> </a:t>
            </a:r>
            <a:r>
              <a:rPr lang="fr-CA" baseline="0" dirty="0" err="1"/>
              <a:t>its</a:t>
            </a:r>
            <a:r>
              <a:rPr lang="fr-CA" baseline="0" dirty="0"/>
              <a:t> </a:t>
            </a:r>
            <a:r>
              <a:rPr lang="fr-CA" baseline="0" dirty="0" err="1"/>
              <a:t>purpose</a:t>
            </a:r>
            <a:r>
              <a:rPr lang="fr-CA" baseline="0" dirty="0"/>
              <a:t> or </a:t>
            </a:r>
            <a:r>
              <a:rPr lang="fr-CA" baseline="0" dirty="0" err="1"/>
              <a:t>learn</a:t>
            </a:r>
            <a:r>
              <a:rPr lang="fr-CA" baseline="0" dirty="0"/>
              <a:t> key </a:t>
            </a:r>
            <a:r>
              <a:rPr lang="fr-CA" baseline="0" dirty="0" err="1"/>
              <a:t>vocabulary</a:t>
            </a:r>
            <a:r>
              <a:rPr lang="fr-CA" baseline="0" dirty="0"/>
              <a:t> </a:t>
            </a:r>
            <a:r>
              <a:rPr lang="fr-CA" baseline="0" dirty="0" err="1"/>
              <a:t>before</a:t>
            </a:r>
            <a:r>
              <a:rPr lang="fr-CA" baseline="0" dirty="0"/>
              <a:t> </a:t>
            </a:r>
            <a:r>
              <a:rPr lang="fr-CA" baseline="0" dirty="0" err="1"/>
              <a:t>exposing</a:t>
            </a:r>
            <a:r>
              <a:rPr lang="fr-CA" baseline="0" dirty="0"/>
              <a:t> </a:t>
            </a:r>
            <a:r>
              <a:rPr lang="fr-CA" baseline="0" dirty="0" err="1"/>
              <a:t>them</a:t>
            </a:r>
            <a:r>
              <a:rPr lang="fr-CA" baseline="0" dirty="0"/>
              <a:t> to the full </a:t>
            </a:r>
            <a:r>
              <a:rPr lang="fr-CA" baseline="0" dirty="0" err="1"/>
              <a:t>text</a:t>
            </a:r>
            <a:r>
              <a:rPr lang="fr-CA" baseline="0" dirty="0"/>
              <a:t>, </a:t>
            </a:r>
            <a:r>
              <a:rPr lang="fr-CA" baseline="0" dirty="0" err="1"/>
              <a:t>using</a:t>
            </a:r>
            <a:r>
              <a:rPr lang="fr-CA" baseline="0" dirty="0"/>
              <a:t> </a:t>
            </a:r>
            <a:r>
              <a:rPr lang="fr-CA" baseline="0" dirty="0" err="1"/>
              <a:t>elements</a:t>
            </a:r>
            <a:r>
              <a:rPr lang="fr-CA" baseline="0" dirty="0"/>
              <a:t> of native </a:t>
            </a:r>
            <a:r>
              <a:rPr lang="fr-CA" baseline="0" dirty="0" err="1"/>
              <a:t>language</a:t>
            </a:r>
            <a:r>
              <a:rPr lang="fr-CA" baseline="0" dirty="0"/>
              <a:t> vs. </a:t>
            </a:r>
            <a:r>
              <a:rPr lang="fr-CA" baseline="0" dirty="0" err="1"/>
              <a:t>target</a:t>
            </a:r>
            <a:r>
              <a:rPr lang="fr-CA" baseline="0" dirty="0"/>
              <a:t> </a:t>
            </a:r>
            <a:r>
              <a:rPr lang="fr-CA" baseline="0" dirty="0" err="1"/>
              <a:t>language</a:t>
            </a:r>
            <a:r>
              <a:rPr lang="fr-CA" baseline="0" dirty="0"/>
              <a:t> in </a:t>
            </a:r>
            <a:r>
              <a:rPr lang="fr-CA" baseline="0" dirty="0" err="1"/>
              <a:t>beginner</a:t>
            </a:r>
            <a:r>
              <a:rPr lang="fr-CA" baseline="0" dirty="0"/>
              <a:t> </a:t>
            </a:r>
            <a:r>
              <a:rPr lang="fr-CA" baseline="0" dirty="0" err="1"/>
              <a:t>lessons</a:t>
            </a:r>
            <a:r>
              <a:rPr lang="fr-CA" baseline="0" dirty="0"/>
              <a:t> etc.</a:t>
            </a:r>
          </a:p>
          <a:p>
            <a:pPr defTabSz="931042">
              <a:defRPr/>
            </a:pPr>
            <a:endParaRPr lang="fr-CA" baseline="0" dirty="0"/>
          </a:p>
          <a:p>
            <a:pPr defTabSz="931042">
              <a:defRPr/>
            </a:pPr>
            <a:r>
              <a:rPr lang="fr-CA" baseline="0" dirty="0"/>
              <a:t>There are a million </a:t>
            </a:r>
            <a:r>
              <a:rPr lang="fr-CA" baseline="0" dirty="0" err="1"/>
              <a:t>ways</a:t>
            </a:r>
            <a:r>
              <a:rPr lang="fr-CA" baseline="0" dirty="0"/>
              <a:t> in </a:t>
            </a:r>
            <a:r>
              <a:rPr lang="fr-CA" baseline="0" dirty="0" err="1"/>
              <a:t>which</a:t>
            </a:r>
            <a:r>
              <a:rPr lang="fr-CA" baseline="0" dirty="0"/>
              <a:t> </a:t>
            </a:r>
            <a:r>
              <a:rPr lang="fr-CA" baseline="0" dirty="0" err="1"/>
              <a:t>you</a:t>
            </a:r>
            <a:r>
              <a:rPr lang="fr-CA" baseline="0" dirty="0"/>
              <a:t> can </a:t>
            </a:r>
            <a:r>
              <a:rPr lang="fr-CA" baseline="0" dirty="0" err="1"/>
              <a:t>provide</a:t>
            </a:r>
            <a:r>
              <a:rPr lang="fr-CA" baseline="0" dirty="0"/>
              <a:t> scaffolding, but the point </a:t>
            </a:r>
            <a:r>
              <a:rPr lang="fr-CA" baseline="0" dirty="0" err="1"/>
              <a:t>is</a:t>
            </a:r>
            <a:r>
              <a:rPr lang="fr-CA" baseline="0" dirty="0"/>
              <a:t> to </a:t>
            </a:r>
            <a:r>
              <a:rPr lang="fr-CA" baseline="0" dirty="0" err="1"/>
              <a:t>determine</a:t>
            </a:r>
            <a:r>
              <a:rPr lang="fr-CA" baseline="0" dirty="0"/>
              <a:t>, as a group, </a:t>
            </a:r>
            <a:r>
              <a:rPr lang="fr-CA" baseline="0" dirty="0" err="1"/>
              <a:t>what</a:t>
            </a:r>
            <a:r>
              <a:rPr lang="fr-CA" baseline="0" dirty="0"/>
              <a:t> </a:t>
            </a:r>
            <a:r>
              <a:rPr lang="fr-CA" baseline="0" dirty="0" err="1"/>
              <a:t>strategies</a:t>
            </a:r>
            <a:r>
              <a:rPr lang="fr-CA" baseline="0" dirty="0"/>
              <a:t> </a:t>
            </a:r>
            <a:r>
              <a:rPr lang="fr-CA" baseline="0" dirty="0" err="1"/>
              <a:t>you</a:t>
            </a:r>
            <a:r>
              <a:rPr lang="fr-CA" baseline="0" dirty="0"/>
              <a:t> plan on </a:t>
            </a:r>
            <a:r>
              <a:rPr lang="fr-CA" baseline="0" dirty="0" err="1"/>
              <a:t>implementing</a:t>
            </a:r>
            <a:r>
              <a:rPr lang="fr-CA" baseline="0" dirty="0"/>
              <a:t> </a:t>
            </a:r>
            <a:r>
              <a:rPr lang="fr-CA" baseline="0" dirty="0" err="1"/>
              <a:t>into</a:t>
            </a:r>
            <a:r>
              <a:rPr lang="fr-CA" baseline="0" dirty="0"/>
              <a:t> </a:t>
            </a:r>
            <a:r>
              <a:rPr lang="fr-CA" baseline="0" dirty="0" err="1"/>
              <a:t>your</a:t>
            </a:r>
            <a:r>
              <a:rPr lang="fr-CA" baseline="0" dirty="0"/>
              <a:t> curriculum and </a:t>
            </a:r>
            <a:r>
              <a:rPr lang="fr-CA" baseline="0" dirty="0" err="1"/>
              <a:t>why</a:t>
            </a:r>
            <a:r>
              <a:rPr lang="fr-CA" baseline="0" dirty="0"/>
              <a:t>.</a:t>
            </a:r>
            <a:endParaRPr lang="fr-CA" dirty="0"/>
          </a:p>
          <a:p>
            <a:endParaRPr lang="fr-CA" dirty="0"/>
          </a:p>
          <a:p>
            <a:r>
              <a:rPr lang="fr-CA" dirty="0"/>
              <a:t>The more a team </a:t>
            </a:r>
            <a:r>
              <a:rPr lang="fr-CA" dirty="0" err="1"/>
              <a:t>agrees</a:t>
            </a:r>
            <a:r>
              <a:rPr lang="fr-CA" baseline="0" dirty="0"/>
              <a:t> on </a:t>
            </a:r>
            <a:r>
              <a:rPr lang="fr-CA" baseline="0" dirty="0" err="1"/>
              <a:t>sequencing</a:t>
            </a:r>
            <a:r>
              <a:rPr lang="fr-CA" baseline="0" dirty="0"/>
              <a:t> and </a:t>
            </a:r>
            <a:r>
              <a:rPr lang="fr-CA" baseline="0" dirty="0" err="1"/>
              <a:t>general</a:t>
            </a:r>
            <a:r>
              <a:rPr lang="fr-CA" baseline="0" dirty="0"/>
              <a:t> </a:t>
            </a:r>
            <a:r>
              <a:rPr lang="fr-CA" baseline="0" dirty="0" err="1"/>
              <a:t>elements</a:t>
            </a:r>
            <a:r>
              <a:rPr lang="fr-CA" baseline="0" dirty="0"/>
              <a:t> of scaffolding, the more </a:t>
            </a:r>
            <a:r>
              <a:rPr lang="fr-CA" baseline="0" dirty="0" err="1"/>
              <a:t>cohesive</a:t>
            </a:r>
            <a:r>
              <a:rPr lang="fr-CA" baseline="0" dirty="0"/>
              <a:t> and </a:t>
            </a:r>
            <a:r>
              <a:rPr lang="fr-CA" baseline="0" dirty="0" err="1"/>
              <a:t>coherent</a:t>
            </a:r>
            <a:r>
              <a:rPr lang="fr-CA" baseline="0" dirty="0"/>
              <a:t> the final </a:t>
            </a:r>
            <a:r>
              <a:rPr lang="fr-CA" baseline="0" dirty="0" err="1"/>
              <a:t>product</a:t>
            </a:r>
            <a:r>
              <a:rPr lang="fr-CA" baseline="0" dirty="0"/>
              <a:t> </a:t>
            </a:r>
            <a:r>
              <a:rPr lang="fr-CA" baseline="0" dirty="0" err="1"/>
              <a:t>will</a:t>
            </a:r>
            <a:r>
              <a:rPr lang="fr-CA" baseline="0" dirty="0"/>
              <a:t> </a:t>
            </a:r>
            <a:r>
              <a:rPr lang="fr-CA" baseline="0" dirty="0" err="1"/>
              <a:t>be</a:t>
            </a:r>
            <a:r>
              <a:rPr lang="fr-CA" baseline="0" dirty="0"/>
              <a:t>. If </a:t>
            </a:r>
            <a:r>
              <a:rPr lang="fr-CA" baseline="0" dirty="0" err="1"/>
              <a:t>you</a:t>
            </a:r>
            <a:r>
              <a:rPr lang="fr-CA" baseline="0" dirty="0"/>
              <a:t> </a:t>
            </a:r>
            <a:r>
              <a:rPr lang="fr-CA" baseline="0" dirty="0" err="1"/>
              <a:t>leave</a:t>
            </a:r>
            <a:r>
              <a:rPr lang="fr-CA" baseline="0" dirty="0"/>
              <a:t> the scaffolding to the </a:t>
            </a:r>
            <a:r>
              <a:rPr lang="fr-CA" baseline="0" dirty="0" err="1"/>
              <a:t>development</a:t>
            </a:r>
            <a:r>
              <a:rPr lang="fr-CA" baseline="0" dirty="0"/>
              <a:t> phase, </a:t>
            </a:r>
            <a:r>
              <a:rPr lang="fr-CA" baseline="0" dirty="0" err="1"/>
              <a:t>every</a:t>
            </a:r>
            <a:r>
              <a:rPr lang="fr-CA" baseline="0" dirty="0"/>
              <a:t> </a:t>
            </a:r>
            <a:r>
              <a:rPr lang="fr-CA" baseline="0" dirty="0" err="1"/>
              <a:t>developer</a:t>
            </a:r>
            <a:r>
              <a:rPr lang="fr-CA" baseline="0" dirty="0"/>
              <a:t> </a:t>
            </a:r>
            <a:r>
              <a:rPr lang="fr-CA" baseline="0" dirty="0" err="1"/>
              <a:t>will</a:t>
            </a:r>
            <a:r>
              <a:rPr lang="fr-CA" baseline="0" dirty="0"/>
              <a:t> have </a:t>
            </a:r>
            <a:r>
              <a:rPr lang="fr-CA" baseline="0" dirty="0" err="1"/>
              <a:t>their</a:t>
            </a:r>
            <a:r>
              <a:rPr lang="fr-CA" baseline="0" dirty="0"/>
              <a:t> </a:t>
            </a:r>
            <a:r>
              <a:rPr lang="fr-CA" baseline="0" dirty="0" err="1"/>
              <a:t>own</a:t>
            </a:r>
            <a:r>
              <a:rPr lang="fr-CA" baseline="0" dirty="0"/>
              <a:t> </a:t>
            </a:r>
            <a:r>
              <a:rPr lang="fr-CA" baseline="0" dirty="0" err="1"/>
              <a:t>interpretation</a:t>
            </a:r>
            <a:r>
              <a:rPr lang="fr-CA" baseline="0" dirty="0"/>
              <a:t> of </a:t>
            </a:r>
            <a:r>
              <a:rPr lang="fr-CA" baseline="0" dirty="0" err="1"/>
              <a:t>what</a:t>
            </a:r>
            <a:r>
              <a:rPr lang="fr-CA" baseline="0" dirty="0"/>
              <a:t> </a:t>
            </a:r>
            <a:r>
              <a:rPr lang="fr-CA" baseline="0" dirty="0" err="1"/>
              <a:t>supporting</a:t>
            </a:r>
            <a:r>
              <a:rPr lang="fr-CA" baseline="0" dirty="0"/>
              <a:t> </a:t>
            </a:r>
            <a:r>
              <a:rPr lang="fr-CA" baseline="0" dirty="0" err="1"/>
              <a:t>strategies</a:t>
            </a:r>
            <a:r>
              <a:rPr lang="fr-CA" baseline="0" dirty="0"/>
              <a:t> can look like and </a:t>
            </a:r>
            <a:r>
              <a:rPr lang="fr-CA" baseline="0" dirty="0" err="1"/>
              <a:t>you’ll</a:t>
            </a:r>
            <a:r>
              <a:rPr lang="fr-CA" baseline="0" dirty="0"/>
              <a:t> end up </a:t>
            </a:r>
            <a:r>
              <a:rPr lang="fr-CA" baseline="0" smtClean="0"/>
              <a:t>with </a:t>
            </a:r>
            <a:r>
              <a:rPr lang="fr-CA" baseline="0" dirty="0" err="1"/>
              <a:t>very</a:t>
            </a:r>
            <a:r>
              <a:rPr lang="fr-CA" baseline="0" dirty="0"/>
              <a:t> </a:t>
            </a:r>
            <a:r>
              <a:rPr lang="fr-CA" baseline="0" dirty="0" err="1"/>
              <a:t>inconsistent</a:t>
            </a:r>
            <a:r>
              <a:rPr lang="fr-CA" baseline="0" dirty="0"/>
              <a:t> </a:t>
            </a:r>
            <a:r>
              <a:rPr lang="fr-CA" baseline="0" dirty="0" err="1"/>
              <a:t>materials</a:t>
            </a:r>
            <a:r>
              <a:rPr lang="fr-CA" baseline="0" dirty="0"/>
              <a:t>.</a:t>
            </a:r>
            <a:endParaRPr lang="en-CA" dirty="0"/>
          </a:p>
        </p:txBody>
      </p:sp>
      <p:sp>
        <p:nvSpPr>
          <p:cNvPr id="4" name="Slide Number Placeholder 3"/>
          <p:cNvSpPr>
            <a:spLocks noGrp="1"/>
          </p:cNvSpPr>
          <p:nvPr>
            <p:ph type="sldNum" sz="quarter" idx="5"/>
          </p:nvPr>
        </p:nvSpPr>
        <p:spPr/>
        <p:txBody>
          <a:bodyPr/>
          <a:lstStyle/>
          <a:p>
            <a:fld id="{22B14474-BEAF-47BB-A36C-C577AFFD4679}" type="slidenum">
              <a:rPr lang="en-CA" smtClean="0"/>
              <a:t>7</a:t>
            </a:fld>
            <a:endParaRPr lang="en-CA"/>
          </a:p>
        </p:txBody>
      </p:sp>
    </p:spTree>
    <p:extLst>
      <p:ext uri="{BB962C8B-B14F-4D97-AF65-F5344CB8AC3E}">
        <p14:creationId xmlns:p14="http://schemas.microsoft.com/office/powerpoint/2010/main" val="219754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fr-CA" dirty="0" err="1"/>
              <a:t>Too</a:t>
            </a:r>
            <a:r>
              <a:rPr lang="fr-CA" dirty="0"/>
              <a:t> </a:t>
            </a:r>
            <a:r>
              <a:rPr lang="fr-CA" dirty="0" err="1"/>
              <a:t>often</a:t>
            </a:r>
            <a:r>
              <a:rPr lang="fr-CA" dirty="0"/>
              <a:t>, course mapping </a:t>
            </a:r>
            <a:r>
              <a:rPr lang="fr-CA" dirty="0" err="1"/>
              <a:t>involves</a:t>
            </a:r>
            <a:r>
              <a:rPr lang="fr-CA" dirty="0"/>
              <a:t> </a:t>
            </a:r>
            <a:r>
              <a:rPr lang="fr-CA" dirty="0" err="1"/>
              <a:t>just</a:t>
            </a:r>
            <a:r>
              <a:rPr lang="fr-CA" dirty="0"/>
              <a:t> listing the </a:t>
            </a:r>
            <a:r>
              <a:rPr lang="fr-CA" dirty="0" err="1"/>
              <a:t>activity</a:t>
            </a:r>
            <a:r>
              <a:rPr lang="fr-CA" dirty="0"/>
              <a:t> types </a:t>
            </a:r>
            <a:r>
              <a:rPr lang="fr-CA" dirty="0" err="1"/>
              <a:t>that</a:t>
            </a:r>
            <a:r>
              <a:rPr lang="fr-CA" dirty="0"/>
              <a:t> </a:t>
            </a:r>
            <a:r>
              <a:rPr lang="fr-CA" dirty="0" err="1"/>
              <a:t>you</a:t>
            </a:r>
            <a:r>
              <a:rPr lang="fr-CA" dirty="0"/>
              <a:t> plan on </a:t>
            </a:r>
            <a:r>
              <a:rPr lang="fr-CA" dirty="0" err="1"/>
              <a:t>incorporating</a:t>
            </a:r>
            <a:r>
              <a:rPr lang="fr-CA" dirty="0"/>
              <a:t>. I </a:t>
            </a:r>
            <a:r>
              <a:rPr lang="fr-CA" dirty="0" err="1"/>
              <a:t>strongly</a:t>
            </a:r>
            <a:r>
              <a:rPr lang="fr-CA" dirty="0"/>
              <a:t> encourage </a:t>
            </a:r>
            <a:r>
              <a:rPr lang="fr-CA" dirty="0" err="1"/>
              <a:t>you</a:t>
            </a:r>
            <a:r>
              <a:rPr lang="fr-CA" dirty="0"/>
              <a:t> to </a:t>
            </a:r>
            <a:r>
              <a:rPr lang="fr-CA" dirty="0" err="1"/>
              <a:t>build</a:t>
            </a:r>
            <a:r>
              <a:rPr lang="fr-CA" dirty="0"/>
              <a:t> </a:t>
            </a:r>
            <a:r>
              <a:rPr lang="fr-CA" dirty="0" err="1"/>
              <a:t>actual</a:t>
            </a:r>
            <a:r>
              <a:rPr lang="fr-CA" dirty="0"/>
              <a:t> </a:t>
            </a:r>
            <a:r>
              <a:rPr lang="fr-CA" dirty="0" err="1"/>
              <a:t>templates</a:t>
            </a:r>
            <a:r>
              <a:rPr lang="fr-CA" dirty="0"/>
              <a:t>. For </a:t>
            </a:r>
            <a:r>
              <a:rPr lang="fr-CA" dirty="0" err="1"/>
              <a:t>two</a:t>
            </a:r>
            <a:r>
              <a:rPr lang="fr-CA" dirty="0"/>
              <a:t> </a:t>
            </a:r>
            <a:r>
              <a:rPr lang="fr-CA" dirty="0" err="1"/>
              <a:t>reasons</a:t>
            </a:r>
            <a:r>
              <a:rPr lang="fr-CA" dirty="0"/>
              <a:t>:</a:t>
            </a:r>
          </a:p>
          <a:p>
            <a:pPr defTabSz="931042">
              <a:defRPr/>
            </a:pPr>
            <a:endParaRPr lang="fr-CA" dirty="0"/>
          </a:p>
          <a:p>
            <a:pPr marL="232761" indent="-232761" defTabSz="931042">
              <a:buFontTx/>
              <a:buAutoNum type="arabicParenR"/>
              <a:defRPr/>
            </a:pPr>
            <a:r>
              <a:rPr lang="fr-CA" dirty="0"/>
              <a:t>This </a:t>
            </a:r>
            <a:r>
              <a:rPr lang="fr-CA" dirty="0" err="1"/>
              <a:t>will</a:t>
            </a:r>
            <a:r>
              <a:rPr lang="fr-CA" dirty="0"/>
              <a:t> enable </a:t>
            </a:r>
            <a:r>
              <a:rPr lang="fr-CA" dirty="0" err="1"/>
              <a:t>you</a:t>
            </a:r>
            <a:r>
              <a:rPr lang="fr-CA" dirty="0"/>
              <a:t> to </a:t>
            </a:r>
            <a:r>
              <a:rPr lang="fr-CA" b="1" dirty="0" err="1"/>
              <a:t>anchor</a:t>
            </a:r>
            <a:r>
              <a:rPr lang="fr-CA" b="1" dirty="0"/>
              <a:t> </a:t>
            </a:r>
            <a:r>
              <a:rPr lang="fr-CA" b="1" dirty="0" err="1"/>
              <a:t>your</a:t>
            </a:r>
            <a:r>
              <a:rPr lang="fr-CA" b="1" dirty="0"/>
              <a:t> </a:t>
            </a:r>
            <a:r>
              <a:rPr lang="fr-CA" b="1" dirty="0" err="1"/>
              <a:t>chosen</a:t>
            </a:r>
            <a:r>
              <a:rPr lang="fr-CA" b="1" dirty="0"/>
              <a:t> </a:t>
            </a:r>
            <a:r>
              <a:rPr lang="fr-CA" b="1" dirty="0" err="1"/>
              <a:t>instructional</a:t>
            </a:r>
            <a:r>
              <a:rPr lang="fr-CA" b="1" dirty="0"/>
              <a:t> </a:t>
            </a:r>
            <a:r>
              <a:rPr lang="fr-CA" b="1" dirty="0" err="1"/>
              <a:t>methodology</a:t>
            </a:r>
            <a:r>
              <a:rPr lang="fr-CA" b="1" dirty="0"/>
              <a:t> </a:t>
            </a:r>
            <a:r>
              <a:rPr lang="fr-CA" dirty="0" err="1"/>
              <a:t>early</a:t>
            </a:r>
            <a:r>
              <a:rPr lang="fr-CA" dirty="0"/>
              <a:t> on in the process. So </a:t>
            </a:r>
            <a:r>
              <a:rPr lang="fr-CA" dirty="0" err="1"/>
              <a:t>whether</a:t>
            </a:r>
            <a:r>
              <a:rPr lang="fr-CA" dirty="0"/>
              <a:t> </a:t>
            </a:r>
            <a:r>
              <a:rPr lang="fr-CA" dirty="0" err="1"/>
              <a:t>you’ve</a:t>
            </a:r>
            <a:r>
              <a:rPr lang="fr-CA" dirty="0"/>
              <a:t> </a:t>
            </a:r>
            <a:r>
              <a:rPr lang="fr-CA" dirty="0" err="1"/>
              <a:t>adopted</a:t>
            </a:r>
            <a:r>
              <a:rPr lang="fr-CA" dirty="0"/>
              <a:t> a </a:t>
            </a:r>
            <a:r>
              <a:rPr lang="fr-CA" dirty="0" err="1"/>
              <a:t>constructivist</a:t>
            </a:r>
            <a:r>
              <a:rPr lang="fr-CA" dirty="0"/>
              <a:t> </a:t>
            </a:r>
            <a:r>
              <a:rPr lang="fr-CA" dirty="0" err="1"/>
              <a:t>approach</a:t>
            </a:r>
            <a:r>
              <a:rPr lang="fr-CA" dirty="0"/>
              <a:t>, communicative </a:t>
            </a:r>
            <a:r>
              <a:rPr lang="fr-CA" dirty="0" err="1"/>
              <a:t>language</a:t>
            </a:r>
            <a:r>
              <a:rPr lang="fr-CA" dirty="0"/>
              <a:t> </a:t>
            </a:r>
            <a:r>
              <a:rPr lang="fr-CA" dirty="0" err="1"/>
              <a:t>theory</a:t>
            </a:r>
            <a:r>
              <a:rPr lang="fr-CA" dirty="0"/>
              <a:t>, or a </a:t>
            </a:r>
            <a:r>
              <a:rPr lang="fr-CA" dirty="0" err="1"/>
              <a:t>very</a:t>
            </a:r>
            <a:r>
              <a:rPr lang="fr-CA" dirty="0"/>
              <a:t> </a:t>
            </a:r>
            <a:r>
              <a:rPr lang="fr-CA" dirty="0" err="1"/>
              <a:t>task-based</a:t>
            </a:r>
            <a:r>
              <a:rPr lang="fr-CA" dirty="0"/>
              <a:t> </a:t>
            </a:r>
            <a:r>
              <a:rPr lang="fr-CA" dirty="0" err="1"/>
              <a:t>approach</a:t>
            </a:r>
            <a:r>
              <a:rPr lang="fr-CA" dirty="0"/>
              <a:t> or a </a:t>
            </a:r>
            <a:r>
              <a:rPr lang="fr-CA" dirty="0" err="1"/>
              <a:t>variety</a:t>
            </a:r>
            <a:r>
              <a:rPr lang="fr-CA" dirty="0"/>
              <a:t> of </a:t>
            </a:r>
            <a:r>
              <a:rPr lang="fr-CA" dirty="0" err="1"/>
              <a:t>theories</a:t>
            </a:r>
            <a:r>
              <a:rPr lang="fr-CA" dirty="0"/>
              <a:t>, </a:t>
            </a:r>
            <a:r>
              <a:rPr lang="fr-CA" dirty="0" err="1"/>
              <a:t>you</a:t>
            </a:r>
            <a:r>
              <a:rPr lang="fr-CA" dirty="0"/>
              <a:t> can </a:t>
            </a:r>
            <a:r>
              <a:rPr lang="fr-CA" dirty="0" err="1"/>
              <a:t>make</a:t>
            </a:r>
            <a:r>
              <a:rPr lang="fr-CA" dirty="0"/>
              <a:t> sure </a:t>
            </a:r>
            <a:r>
              <a:rPr lang="fr-CA" dirty="0" err="1"/>
              <a:t>that</a:t>
            </a:r>
            <a:r>
              <a:rPr lang="fr-CA" dirty="0"/>
              <a:t> </a:t>
            </a:r>
            <a:r>
              <a:rPr lang="fr-CA" dirty="0" err="1"/>
              <a:t>your</a:t>
            </a:r>
            <a:r>
              <a:rPr lang="fr-CA" dirty="0"/>
              <a:t> </a:t>
            </a:r>
            <a:r>
              <a:rPr lang="fr-CA" dirty="0" err="1"/>
              <a:t>templates</a:t>
            </a:r>
            <a:r>
              <a:rPr lang="fr-CA" dirty="0"/>
              <a:t> </a:t>
            </a:r>
            <a:r>
              <a:rPr lang="fr-CA" dirty="0" err="1"/>
              <a:t>reflect</a:t>
            </a:r>
            <a:r>
              <a:rPr lang="fr-CA" dirty="0"/>
              <a:t> the </a:t>
            </a:r>
            <a:r>
              <a:rPr lang="fr-CA" dirty="0" err="1"/>
              <a:t>instructional</a:t>
            </a:r>
            <a:r>
              <a:rPr lang="fr-CA" dirty="0"/>
              <a:t> </a:t>
            </a:r>
            <a:r>
              <a:rPr lang="fr-CA" dirty="0" err="1"/>
              <a:t>theory</a:t>
            </a:r>
            <a:r>
              <a:rPr lang="fr-CA" dirty="0"/>
              <a:t>. This </a:t>
            </a:r>
            <a:r>
              <a:rPr lang="fr-CA" dirty="0" err="1"/>
              <a:t>will</a:t>
            </a:r>
            <a:r>
              <a:rPr lang="fr-CA" dirty="0"/>
              <a:t> </a:t>
            </a:r>
            <a:r>
              <a:rPr lang="fr-CA" dirty="0" err="1"/>
              <a:t>also</a:t>
            </a:r>
            <a:r>
              <a:rPr lang="fr-CA" dirty="0"/>
              <a:t> </a:t>
            </a:r>
            <a:r>
              <a:rPr lang="fr-CA" dirty="0" err="1"/>
              <a:t>act</a:t>
            </a:r>
            <a:r>
              <a:rPr lang="fr-CA" dirty="0"/>
              <a:t> as a </a:t>
            </a:r>
            <a:r>
              <a:rPr lang="fr-CA" dirty="0" err="1"/>
              <a:t>form</a:t>
            </a:r>
            <a:r>
              <a:rPr lang="fr-CA" dirty="0"/>
              <a:t> of </a:t>
            </a:r>
            <a:r>
              <a:rPr lang="fr-CA" dirty="0" err="1"/>
              <a:t>quality</a:t>
            </a:r>
            <a:r>
              <a:rPr lang="fr-CA" dirty="0"/>
              <a:t> control and </a:t>
            </a:r>
            <a:r>
              <a:rPr lang="fr-CA" dirty="0" err="1"/>
              <a:t>takes</a:t>
            </a:r>
            <a:r>
              <a:rPr lang="fr-CA" dirty="0"/>
              <a:t> </a:t>
            </a:r>
            <a:r>
              <a:rPr lang="fr-CA" dirty="0" err="1"/>
              <a:t>some</a:t>
            </a:r>
            <a:r>
              <a:rPr lang="fr-CA" dirty="0"/>
              <a:t> of the </a:t>
            </a:r>
            <a:r>
              <a:rPr lang="fr-CA" dirty="0" err="1"/>
              <a:t>thinking</a:t>
            </a:r>
            <a:r>
              <a:rPr lang="fr-CA" dirty="0"/>
              <a:t> out of the </a:t>
            </a:r>
            <a:r>
              <a:rPr lang="fr-CA" dirty="0" err="1"/>
              <a:t>development</a:t>
            </a:r>
            <a:r>
              <a:rPr lang="fr-CA" dirty="0"/>
              <a:t> phase, </a:t>
            </a:r>
            <a:r>
              <a:rPr lang="fr-CA" dirty="0" err="1"/>
              <a:t>especially</a:t>
            </a:r>
            <a:r>
              <a:rPr lang="fr-CA" dirty="0"/>
              <a:t> </a:t>
            </a:r>
            <a:r>
              <a:rPr lang="fr-CA" dirty="0" err="1"/>
              <a:t>when</a:t>
            </a:r>
            <a:r>
              <a:rPr lang="fr-CA" dirty="0"/>
              <a:t> </a:t>
            </a:r>
            <a:r>
              <a:rPr lang="fr-CA" dirty="0" err="1"/>
              <a:t>onboarding</a:t>
            </a:r>
            <a:r>
              <a:rPr lang="fr-CA" dirty="0"/>
              <a:t> </a:t>
            </a:r>
            <a:r>
              <a:rPr lang="fr-CA" dirty="0" err="1"/>
              <a:t>developers</a:t>
            </a:r>
            <a:r>
              <a:rPr lang="fr-CA" dirty="0"/>
              <a:t> </a:t>
            </a:r>
            <a:r>
              <a:rPr lang="fr-CA" dirty="0" err="1"/>
              <a:t>who</a:t>
            </a:r>
            <a:r>
              <a:rPr lang="fr-CA" dirty="0"/>
              <a:t> may not have </a:t>
            </a:r>
            <a:r>
              <a:rPr lang="fr-CA" dirty="0" err="1"/>
              <a:t>partaken</a:t>
            </a:r>
            <a:r>
              <a:rPr lang="fr-CA" dirty="0"/>
              <a:t> in the design phase.</a:t>
            </a:r>
          </a:p>
          <a:p>
            <a:pPr marL="232761" indent="-232761" defTabSz="931042">
              <a:buFontTx/>
              <a:buAutoNum type="arabicParenR"/>
              <a:defRPr/>
            </a:pPr>
            <a:endParaRPr lang="fr-CA" dirty="0"/>
          </a:p>
          <a:p>
            <a:pPr marL="232761" indent="-232761" defTabSz="931042">
              <a:buFontTx/>
              <a:buAutoNum type="arabicParenR"/>
              <a:defRPr/>
            </a:pPr>
            <a:r>
              <a:rPr lang="fr-CA" dirty="0"/>
              <a:t>Activity </a:t>
            </a:r>
            <a:r>
              <a:rPr lang="fr-CA" b="1" dirty="0" err="1"/>
              <a:t>templates</a:t>
            </a:r>
            <a:r>
              <a:rPr lang="fr-CA" b="1" dirty="0"/>
              <a:t> </a:t>
            </a:r>
            <a:r>
              <a:rPr lang="fr-CA" b="1" dirty="0" err="1"/>
              <a:t>create</a:t>
            </a:r>
            <a:r>
              <a:rPr lang="fr-CA" b="1" dirty="0"/>
              <a:t> </a:t>
            </a:r>
            <a:r>
              <a:rPr lang="fr-CA" b="1" dirty="0" err="1"/>
              <a:t>standardization</a:t>
            </a:r>
            <a:r>
              <a:rPr lang="fr-CA" dirty="0"/>
              <a:t>, </a:t>
            </a:r>
            <a:r>
              <a:rPr lang="fr-CA" dirty="0" err="1"/>
              <a:t>which</a:t>
            </a:r>
            <a:r>
              <a:rPr lang="fr-CA" dirty="0"/>
              <a:t> </a:t>
            </a:r>
            <a:r>
              <a:rPr lang="fr-CA" dirty="0" err="1"/>
              <a:t>reduces</a:t>
            </a:r>
            <a:r>
              <a:rPr lang="fr-CA" dirty="0"/>
              <a:t> cognitive </a:t>
            </a:r>
            <a:r>
              <a:rPr lang="fr-CA" dirty="0" err="1"/>
              <a:t>load</a:t>
            </a:r>
            <a:r>
              <a:rPr lang="fr-CA" dirty="0"/>
              <a:t>, performance </a:t>
            </a:r>
            <a:r>
              <a:rPr lang="fr-CA" dirty="0" err="1"/>
              <a:t>anxiety</a:t>
            </a:r>
            <a:r>
              <a:rPr lang="fr-CA" dirty="0"/>
              <a:t>, and </a:t>
            </a:r>
            <a:r>
              <a:rPr lang="fr-CA" dirty="0" err="1"/>
              <a:t>decreases</a:t>
            </a:r>
            <a:r>
              <a:rPr lang="fr-CA" dirty="0"/>
              <a:t> instruction time as </a:t>
            </a:r>
            <a:r>
              <a:rPr lang="fr-CA" dirty="0" err="1"/>
              <a:t>students</a:t>
            </a:r>
            <a:r>
              <a:rPr lang="fr-CA" dirty="0"/>
              <a:t> </a:t>
            </a:r>
            <a:r>
              <a:rPr lang="fr-CA" dirty="0" err="1"/>
              <a:t>readily</a:t>
            </a:r>
            <a:r>
              <a:rPr lang="fr-CA" dirty="0"/>
              <a:t> </a:t>
            </a:r>
            <a:r>
              <a:rPr lang="fr-CA" dirty="0" err="1"/>
              <a:t>understand</a:t>
            </a:r>
            <a:r>
              <a:rPr lang="fr-CA" dirty="0"/>
              <a:t> </a:t>
            </a:r>
            <a:r>
              <a:rPr lang="fr-CA" dirty="0" err="1"/>
              <a:t>what</a:t>
            </a:r>
            <a:r>
              <a:rPr lang="fr-CA" dirty="0"/>
              <a:t> </a:t>
            </a:r>
            <a:r>
              <a:rPr lang="fr-CA" dirty="0" err="1"/>
              <a:t>is</a:t>
            </a:r>
            <a:r>
              <a:rPr lang="fr-CA" dirty="0"/>
              <a:t> </a:t>
            </a:r>
            <a:r>
              <a:rPr lang="fr-CA" dirty="0" err="1"/>
              <a:t>expected</a:t>
            </a:r>
            <a:r>
              <a:rPr lang="fr-CA" dirty="0"/>
              <a:t> of </a:t>
            </a:r>
            <a:r>
              <a:rPr lang="fr-CA" dirty="0" err="1"/>
              <a:t>them</a:t>
            </a:r>
            <a:r>
              <a:rPr lang="fr-CA" baseline="0" dirty="0"/>
              <a:t> as </a:t>
            </a:r>
            <a:r>
              <a:rPr lang="fr-CA" baseline="0" dirty="0" err="1"/>
              <a:t>they</a:t>
            </a:r>
            <a:r>
              <a:rPr lang="fr-CA" baseline="0" dirty="0"/>
              <a:t> </a:t>
            </a:r>
            <a:r>
              <a:rPr lang="fr-CA" baseline="0" dirty="0" err="1"/>
              <a:t>become</a:t>
            </a:r>
            <a:r>
              <a:rPr lang="fr-CA" baseline="0" dirty="0"/>
              <a:t> more and more </a:t>
            </a:r>
            <a:r>
              <a:rPr lang="fr-CA" baseline="0" dirty="0" err="1"/>
              <a:t>familiar</a:t>
            </a:r>
            <a:r>
              <a:rPr lang="fr-CA" baseline="0" dirty="0"/>
              <a:t> </a:t>
            </a:r>
            <a:r>
              <a:rPr lang="fr-CA" baseline="0" dirty="0" err="1"/>
              <a:t>with</a:t>
            </a:r>
            <a:r>
              <a:rPr lang="fr-CA" baseline="0" dirty="0"/>
              <a:t> </a:t>
            </a:r>
            <a:r>
              <a:rPr lang="fr-CA" baseline="0" dirty="0" err="1"/>
              <a:t>activity</a:t>
            </a:r>
            <a:r>
              <a:rPr lang="fr-CA" baseline="0" dirty="0"/>
              <a:t> types. </a:t>
            </a:r>
            <a:r>
              <a:rPr lang="fr-CA" baseline="0" dirty="0" err="1"/>
              <a:t>Students</a:t>
            </a:r>
            <a:r>
              <a:rPr lang="fr-CA" baseline="0" dirty="0"/>
              <a:t> can </a:t>
            </a:r>
            <a:r>
              <a:rPr lang="fr-CA" baseline="0" dirty="0" err="1"/>
              <a:t>then</a:t>
            </a:r>
            <a:r>
              <a:rPr lang="fr-CA" baseline="0" dirty="0"/>
              <a:t> focus on </a:t>
            </a:r>
            <a:r>
              <a:rPr lang="fr-CA" baseline="0" dirty="0" err="1"/>
              <a:t>performing</a:t>
            </a:r>
            <a:r>
              <a:rPr lang="fr-CA" baseline="0" dirty="0"/>
              <a:t> the </a:t>
            </a:r>
            <a:r>
              <a:rPr lang="fr-CA" baseline="0" dirty="0" err="1"/>
              <a:t>language</a:t>
            </a:r>
            <a:r>
              <a:rPr lang="fr-CA" baseline="0" dirty="0"/>
              <a:t> </a:t>
            </a:r>
            <a:r>
              <a:rPr lang="fr-CA" baseline="0" dirty="0" err="1"/>
              <a:t>task</a:t>
            </a:r>
            <a:r>
              <a:rPr lang="fr-CA" baseline="0" dirty="0"/>
              <a:t> </a:t>
            </a:r>
            <a:r>
              <a:rPr lang="fr-CA" baseline="0" dirty="0" err="1"/>
              <a:t>instead</a:t>
            </a:r>
            <a:r>
              <a:rPr lang="fr-CA" baseline="0" dirty="0"/>
              <a:t> of </a:t>
            </a:r>
            <a:r>
              <a:rPr lang="fr-CA" baseline="0" dirty="0" err="1"/>
              <a:t>trying</a:t>
            </a:r>
            <a:r>
              <a:rPr lang="fr-CA" baseline="0" dirty="0"/>
              <a:t> to </a:t>
            </a:r>
            <a:r>
              <a:rPr lang="fr-CA" baseline="0" dirty="0" err="1"/>
              <a:t>understand</a:t>
            </a:r>
            <a:r>
              <a:rPr lang="fr-CA" baseline="0" dirty="0"/>
              <a:t> </a:t>
            </a:r>
            <a:r>
              <a:rPr lang="fr-CA" baseline="0" dirty="0" err="1"/>
              <a:t>what</a:t>
            </a:r>
            <a:r>
              <a:rPr lang="fr-CA" baseline="0" dirty="0"/>
              <a:t> the </a:t>
            </a:r>
            <a:r>
              <a:rPr lang="fr-CA" baseline="0" dirty="0" err="1"/>
              <a:t>task</a:t>
            </a:r>
            <a:r>
              <a:rPr lang="fr-CA" baseline="0" dirty="0"/>
              <a:t> </a:t>
            </a:r>
            <a:r>
              <a:rPr lang="fr-CA" baseline="0" dirty="0" err="1"/>
              <a:t>is</a:t>
            </a:r>
            <a:r>
              <a:rPr lang="fr-CA" baseline="0" dirty="0"/>
              <a:t> and </a:t>
            </a:r>
            <a:r>
              <a:rPr lang="fr-CA" baseline="0" dirty="0" err="1"/>
              <a:t>what</a:t>
            </a:r>
            <a:r>
              <a:rPr lang="fr-CA" baseline="0" dirty="0"/>
              <a:t> </a:t>
            </a:r>
            <a:r>
              <a:rPr lang="fr-CA" baseline="0" dirty="0" err="1"/>
              <a:t>is</a:t>
            </a:r>
            <a:r>
              <a:rPr lang="fr-CA" baseline="0" dirty="0"/>
              <a:t> </a:t>
            </a:r>
            <a:r>
              <a:rPr lang="fr-CA" baseline="0" dirty="0" err="1"/>
              <a:t>expected</a:t>
            </a:r>
            <a:r>
              <a:rPr lang="fr-CA" baseline="0" dirty="0"/>
              <a:t> of </a:t>
            </a:r>
            <a:r>
              <a:rPr lang="fr-CA" baseline="0" dirty="0" err="1"/>
              <a:t>them</a:t>
            </a:r>
            <a:r>
              <a:rPr lang="fr-CA" baseline="0" dirty="0"/>
              <a:t>.</a:t>
            </a:r>
          </a:p>
          <a:p>
            <a:pPr defTabSz="931042">
              <a:defRPr/>
            </a:pPr>
            <a:r>
              <a:rPr lang="fr-CA" baseline="0" dirty="0"/>
              <a:t>If </a:t>
            </a:r>
            <a:r>
              <a:rPr lang="fr-CA" baseline="0" dirty="0" err="1"/>
              <a:t>you</a:t>
            </a:r>
            <a:r>
              <a:rPr lang="fr-CA" baseline="0" dirty="0"/>
              <a:t> can </a:t>
            </a:r>
            <a:r>
              <a:rPr lang="fr-CA" baseline="0" dirty="0" err="1"/>
              <a:t>standardize</a:t>
            </a:r>
            <a:r>
              <a:rPr lang="fr-CA" baseline="0" dirty="0"/>
              <a:t> instructions, charts, and images </a:t>
            </a:r>
            <a:r>
              <a:rPr lang="fr-CA" baseline="0" dirty="0" err="1"/>
              <a:t>you</a:t>
            </a:r>
            <a:r>
              <a:rPr lang="fr-CA" baseline="0" dirty="0"/>
              <a:t> can </a:t>
            </a:r>
            <a:r>
              <a:rPr lang="fr-CA" baseline="0" dirty="0" err="1"/>
              <a:t>achieve</a:t>
            </a:r>
            <a:r>
              <a:rPr lang="fr-CA" baseline="0" dirty="0"/>
              <a:t> a consistent look and </a:t>
            </a:r>
            <a:r>
              <a:rPr lang="fr-CA" baseline="0" dirty="0" err="1"/>
              <a:t>feel</a:t>
            </a:r>
            <a:r>
              <a:rPr lang="fr-CA" baseline="0" dirty="0"/>
              <a:t>, as </a:t>
            </a:r>
            <a:r>
              <a:rPr lang="fr-CA" baseline="0" dirty="0" err="1"/>
              <a:t>well</a:t>
            </a:r>
            <a:r>
              <a:rPr lang="fr-CA" baseline="0" dirty="0"/>
              <a:t> as </a:t>
            </a:r>
            <a:r>
              <a:rPr lang="fr-CA" baseline="0" dirty="0" err="1"/>
              <a:t>create</a:t>
            </a:r>
            <a:r>
              <a:rPr lang="fr-CA" baseline="0" dirty="0"/>
              <a:t> a more </a:t>
            </a:r>
            <a:r>
              <a:rPr lang="fr-CA" baseline="0" dirty="0" err="1"/>
              <a:t>predictable</a:t>
            </a:r>
            <a:r>
              <a:rPr lang="fr-CA" baseline="0" dirty="0"/>
              <a:t> and </a:t>
            </a:r>
            <a:r>
              <a:rPr lang="fr-CA" baseline="0" dirty="0" err="1"/>
              <a:t>pleasant</a:t>
            </a:r>
            <a:r>
              <a:rPr lang="fr-CA" baseline="0" dirty="0"/>
              <a:t> </a:t>
            </a:r>
            <a:r>
              <a:rPr lang="fr-CA" baseline="0" dirty="0" err="1"/>
              <a:t>language</a:t>
            </a:r>
            <a:r>
              <a:rPr lang="fr-CA" baseline="0" dirty="0"/>
              <a:t>–</a:t>
            </a:r>
            <a:r>
              <a:rPr lang="fr-CA" baseline="0" dirty="0" err="1"/>
              <a:t>learning</a:t>
            </a:r>
            <a:r>
              <a:rPr lang="fr-CA" baseline="0" dirty="0"/>
              <a:t> </a:t>
            </a:r>
            <a:r>
              <a:rPr lang="fr-CA" baseline="0" dirty="0" err="1"/>
              <a:t>experience</a:t>
            </a:r>
            <a:r>
              <a:rPr lang="fr-CA" baseline="0" dirty="0"/>
              <a:t>.</a:t>
            </a:r>
          </a:p>
          <a:p>
            <a:endParaRPr lang="en-CA" dirty="0"/>
          </a:p>
        </p:txBody>
      </p:sp>
      <p:sp>
        <p:nvSpPr>
          <p:cNvPr id="4" name="Slide Number Placeholder 3"/>
          <p:cNvSpPr>
            <a:spLocks noGrp="1"/>
          </p:cNvSpPr>
          <p:nvPr>
            <p:ph type="sldNum" sz="quarter" idx="10"/>
          </p:nvPr>
        </p:nvSpPr>
        <p:spPr/>
        <p:txBody>
          <a:bodyPr/>
          <a:lstStyle/>
          <a:p>
            <a:fld id="{22B14474-BEAF-47BB-A36C-C577AFFD4679}" type="slidenum">
              <a:rPr lang="en-CA" smtClean="0"/>
              <a:t>8</a:t>
            </a:fld>
            <a:endParaRPr lang="en-CA"/>
          </a:p>
        </p:txBody>
      </p:sp>
    </p:spTree>
    <p:extLst>
      <p:ext uri="{BB962C8B-B14F-4D97-AF65-F5344CB8AC3E}">
        <p14:creationId xmlns:p14="http://schemas.microsoft.com/office/powerpoint/2010/main" val="415130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fr-CA" dirty="0">
                <a:latin typeface="Calibri" panose="020F0502020204030204" pitchFamily="34" charset="0"/>
                <a:ea typeface="Calibri" panose="020F0502020204030204" pitchFamily="34" charset="0"/>
                <a:cs typeface="Times New Roman" panose="02020603050405020304" pitchFamily="18" charset="0"/>
              </a:rPr>
              <a:t>Select topics/</a:t>
            </a:r>
            <a:r>
              <a:rPr lang="fr-CA" dirty="0" err="1">
                <a:latin typeface="Calibri" panose="020F0502020204030204" pitchFamily="34" charset="0"/>
                <a:ea typeface="Calibri" panose="020F0502020204030204" pitchFamily="34" charset="0"/>
                <a:cs typeface="Times New Roman" panose="02020603050405020304" pitchFamily="18" charset="0"/>
              </a:rPr>
              <a:t>themes</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b="1" dirty="0" err="1">
                <a:latin typeface="Calibri" panose="020F0502020204030204" pitchFamily="34" charset="0"/>
                <a:ea typeface="Calibri" panose="020F0502020204030204" pitchFamily="34" charset="0"/>
                <a:cs typeface="Times New Roman" panose="02020603050405020304" pitchFamily="18" charset="0"/>
              </a:rPr>
              <a:t>that</a:t>
            </a:r>
            <a:r>
              <a:rPr lang="fr-CA" b="1" dirty="0">
                <a:latin typeface="Calibri" panose="020F0502020204030204" pitchFamily="34" charset="0"/>
                <a:ea typeface="Calibri" panose="020F0502020204030204" pitchFamily="34" charset="0"/>
                <a:cs typeface="Times New Roman" panose="02020603050405020304" pitchFamily="18" charset="0"/>
              </a:rPr>
              <a:t> </a:t>
            </a:r>
            <a:r>
              <a:rPr lang="fr-CA" b="1" dirty="0" err="1">
                <a:latin typeface="Calibri" panose="020F0502020204030204" pitchFamily="34" charset="0"/>
                <a:ea typeface="Calibri" panose="020F0502020204030204" pitchFamily="34" charset="0"/>
                <a:cs typeface="Times New Roman" panose="02020603050405020304" pitchFamily="18" charset="0"/>
              </a:rPr>
              <a:t>naturally</a:t>
            </a:r>
            <a:r>
              <a:rPr lang="fr-CA" b="1" dirty="0">
                <a:latin typeface="Calibri" panose="020F0502020204030204" pitchFamily="34" charset="0"/>
                <a:ea typeface="Calibri" panose="020F0502020204030204" pitchFamily="34" charset="0"/>
                <a:cs typeface="Times New Roman" panose="02020603050405020304" pitchFamily="18" charset="0"/>
              </a:rPr>
              <a:t> </a:t>
            </a:r>
            <a:r>
              <a:rPr lang="fr-CA" b="1" dirty="0" err="1">
                <a:latin typeface="Calibri" panose="020F0502020204030204" pitchFamily="34" charset="0"/>
                <a:ea typeface="Calibri" panose="020F0502020204030204" pitchFamily="34" charset="0"/>
                <a:cs typeface="Times New Roman" panose="02020603050405020304" pitchFamily="18" charset="0"/>
              </a:rPr>
              <a:t>elicit</a:t>
            </a:r>
            <a:r>
              <a:rPr lang="fr-CA" b="1" dirty="0">
                <a:latin typeface="Calibri" panose="020F0502020204030204" pitchFamily="34" charset="0"/>
                <a:ea typeface="Calibri" panose="020F0502020204030204" pitchFamily="34" charset="0"/>
                <a:cs typeface="Times New Roman" panose="02020603050405020304" pitchFamily="18" charset="0"/>
              </a:rPr>
              <a:t> </a:t>
            </a:r>
            <a:r>
              <a:rPr lang="fr-CA" dirty="0">
                <a:latin typeface="Calibri" panose="020F0502020204030204" pitchFamily="34" charset="0"/>
                <a:ea typeface="Calibri" panose="020F0502020204030204" pitchFamily="34" charset="0"/>
                <a:cs typeface="Times New Roman" panose="02020603050405020304" pitchFamily="18" charset="0"/>
              </a:rPr>
              <a:t>the </a:t>
            </a:r>
            <a:r>
              <a:rPr lang="fr-CA" dirty="0" err="1">
                <a:latin typeface="Calibri" panose="020F0502020204030204" pitchFamily="34" charset="0"/>
                <a:ea typeface="Calibri" panose="020F0502020204030204" pitchFamily="34" charset="0"/>
                <a:cs typeface="Times New Roman" panose="02020603050405020304" pitchFamily="18" charset="0"/>
              </a:rPr>
              <a:t>Grammar</a:t>
            </a:r>
            <a:r>
              <a:rPr lang="fr-CA" dirty="0">
                <a:latin typeface="Calibri" panose="020F0502020204030204" pitchFamily="34" charset="0"/>
                <a:ea typeface="Calibri" panose="020F0502020204030204" pitchFamily="34" charset="0"/>
                <a:cs typeface="Times New Roman" panose="02020603050405020304" pitchFamily="18" charset="0"/>
              </a:rPr>
              <a:t>, the </a:t>
            </a:r>
            <a:r>
              <a:rPr lang="fr-CA" dirty="0" err="1">
                <a:latin typeface="Calibri" panose="020F0502020204030204" pitchFamily="34" charset="0"/>
                <a:ea typeface="Calibri" panose="020F0502020204030204" pitchFamily="34" charset="0"/>
                <a:cs typeface="Times New Roman" panose="02020603050405020304" pitchFamily="18" charset="0"/>
              </a:rPr>
              <a:t>functions</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that</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you</a:t>
            </a:r>
            <a:r>
              <a:rPr lang="fr-CA" dirty="0">
                <a:latin typeface="Calibri" panose="020F0502020204030204" pitchFamily="34" charset="0"/>
                <a:ea typeface="Calibri" panose="020F0502020204030204" pitchFamily="34" charset="0"/>
                <a:cs typeface="Times New Roman" panose="02020603050405020304" pitchFamily="18" charset="0"/>
              </a:rPr>
              <a:t> are </a:t>
            </a:r>
            <a:r>
              <a:rPr lang="fr-CA" dirty="0" err="1">
                <a:latin typeface="Calibri" panose="020F0502020204030204" pitchFamily="34" charset="0"/>
                <a:ea typeface="Calibri" panose="020F0502020204030204" pitchFamily="34" charset="0"/>
                <a:cs typeface="Times New Roman" panose="02020603050405020304" pitchFamily="18" charset="0"/>
              </a:rPr>
              <a:t>attempting</a:t>
            </a:r>
            <a:r>
              <a:rPr lang="fr-CA" dirty="0">
                <a:latin typeface="Calibri" panose="020F0502020204030204" pitchFamily="34" charset="0"/>
                <a:ea typeface="Calibri" panose="020F0502020204030204" pitchFamily="34" charset="0"/>
                <a:cs typeface="Times New Roman" panose="02020603050405020304" pitchFamily="18" charset="0"/>
              </a:rPr>
              <a:t> to </a:t>
            </a:r>
            <a:r>
              <a:rPr lang="fr-CA" dirty="0" err="1">
                <a:latin typeface="Calibri" panose="020F0502020204030204" pitchFamily="34" charset="0"/>
                <a:ea typeface="Calibri" panose="020F0502020204030204" pitchFamily="34" charset="0"/>
                <a:cs typeface="Times New Roman" panose="02020603050405020304" pitchFamily="18" charset="0"/>
              </a:rPr>
              <a:t>work</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with</a:t>
            </a:r>
            <a:r>
              <a:rPr lang="fr-CA" dirty="0">
                <a:latin typeface="Calibri" panose="020F0502020204030204" pitchFamily="34" charset="0"/>
                <a:ea typeface="Calibri" panose="020F0502020204030204" pitchFamily="34" charset="0"/>
                <a:cs typeface="Times New Roman" panose="02020603050405020304" pitchFamily="18" charset="0"/>
              </a:rPr>
              <a:t>. Be </a:t>
            </a:r>
            <a:r>
              <a:rPr lang="fr-CA" dirty="0" err="1">
                <a:latin typeface="Calibri" panose="020F0502020204030204" pitchFamily="34" charset="0"/>
                <a:ea typeface="Calibri" panose="020F0502020204030204" pitchFamily="34" charset="0"/>
                <a:cs typeface="Times New Roman" panose="02020603050405020304" pitchFamily="18" charset="0"/>
              </a:rPr>
              <a:t>careful</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when</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selecting</a:t>
            </a:r>
            <a:r>
              <a:rPr lang="fr-CA" dirty="0">
                <a:latin typeface="Calibri" panose="020F0502020204030204" pitchFamily="34" charset="0"/>
                <a:ea typeface="Calibri" panose="020F0502020204030204" pitchFamily="34" charset="0"/>
                <a:cs typeface="Times New Roman" panose="02020603050405020304" pitchFamily="18" charset="0"/>
              </a:rPr>
              <a:t> topics </a:t>
            </a:r>
            <a:r>
              <a:rPr lang="fr-CA" dirty="0" err="1">
                <a:latin typeface="Calibri" panose="020F0502020204030204" pitchFamily="34" charset="0"/>
                <a:ea typeface="Calibri" panose="020F0502020204030204" pitchFamily="34" charset="0"/>
                <a:cs typeface="Times New Roman" panose="02020603050405020304" pitchFamily="18" charset="0"/>
              </a:rPr>
              <a:t>that</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elicit</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higher-order</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tasks</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giving</a:t>
            </a:r>
            <a:r>
              <a:rPr lang="fr-CA" dirty="0">
                <a:latin typeface="Calibri" panose="020F0502020204030204" pitchFamily="34" charset="0"/>
                <a:ea typeface="Calibri" panose="020F0502020204030204" pitchFamily="34" charset="0"/>
                <a:cs typeface="Times New Roman" panose="02020603050405020304" pitchFamily="18" charset="0"/>
              </a:rPr>
              <a:t> and </a:t>
            </a:r>
            <a:r>
              <a:rPr lang="fr-CA" dirty="0" err="1">
                <a:latin typeface="Calibri" panose="020F0502020204030204" pitchFamily="34" charset="0"/>
                <a:ea typeface="Calibri" panose="020F0502020204030204" pitchFamily="34" charset="0"/>
                <a:cs typeface="Times New Roman" panose="02020603050405020304" pitchFamily="18" charset="0"/>
              </a:rPr>
              <a:t>defending</a:t>
            </a:r>
            <a:r>
              <a:rPr lang="fr-CA" dirty="0">
                <a:latin typeface="Calibri" panose="020F0502020204030204" pitchFamily="34" charset="0"/>
                <a:ea typeface="Calibri" panose="020F0502020204030204" pitchFamily="34" charset="0"/>
                <a:cs typeface="Times New Roman" panose="02020603050405020304" pitchFamily="18" charset="0"/>
              </a:rPr>
              <a:t> an opinion, </a:t>
            </a:r>
            <a:r>
              <a:rPr lang="fr-CA" dirty="0" err="1">
                <a:latin typeface="Calibri" panose="020F0502020204030204" pitchFamily="34" charset="0"/>
                <a:ea typeface="Calibri" panose="020F0502020204030204" pitchFamily="34" charset="0"/>
                <a:cs typeface="Times New Roman" panose="02020603050405020304" pitchFamily="18" charset="0"/>
              </a:rPr>
              <a:t>debating</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engaging</a:t>
            </a:r>
            <a:r>
              <a:rPr lang="fr-CA" dirty="0">
                <a:latin typeface="Calibri" panose="020F0502020204030204" pitchFamily="34" charset="0"/>
                <a:ea typeface="Calibri" panose="020F0502020204030204" pitchFamily="34" charset="0"/>
                <a:cs typeface="Times New Roman" panose="02020603050405020304" pitchFamily="18" charset="0"/>
              </a:rPr>
              <a:t> in </a:t>
            </a:r>
            <a:r>
              <a:rPr lang="fr-CA" dirty="0" err="1">
                <a:latin typeface="Calibri" panose="020F0502020204030204" pitchFamily="34" charset="0"/>
                <a:ea typeface="Calibri" panose="020F0502020204030204" pitchFamily="34" charset="0"/>
                <a:cs typeface="Times New Roman" panose="02020603050405020304" pitchFamily="18" charset="0"/>
              </a:rPr>
              <a:t>dialectical</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thinking</a:t>
            </a:r>
            <a:r>
              <a:rPr lang="fr-CA" dirty="0">
                <a:latin typeface="Calibri" panose="020F0502020204030204" pitchFamily="34" charset="0"/>
                <a:ea typeface="Calibri" panose="020F0502020204030204" pitchFamily="34" charset="0"/>
                <a:cs typeface="Times New Roman" panose="02020603050405020304" pitchFamily="18" charset="0"/>
              </a:rPr>
              <a:t> at </a:t>
            </a:r>
            <a:r>
              <a:rPr lang="fr-CA" dirty="0" err="1">
                <a:latin typeface="Calibri" panose="020F0502020204030204" pitchFamily="34" charset="0"/>
                <a:ea typeface="Calibri" panose="020F0502020204030204" pitchFamily="34" charset="0"/>
                <a:cs typeface="Times New Roman" panose="02020603050405020304" pitchFamily="18" charset="0"/>
              </a:rPr>
              <a:t>higher</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levels</a:t>
            </a:r>
            <a:r>
              <a:rPr lang="fr-CA" dirty="0">
                <a:latin typeface="Calibri" panose="020F0502020204030204" pitchFamily="34" charset="0"/>
                <a:ea typeface="Calibri" panose="020F0502020204030204" pitchFamily="34" charset="0"/>
                <a:cs typeface="Times New Roman" panose="02020603050405020304" pitchFamily="18" charset="0"/>
              </a:rPr>
              <a:t> of </a:t>
            </a:r>
            <a:r>
              <a:rPr lang="fr-CA" dirty="0" err="1">
                <a:latin typeface="Calibri" panose="020F0502020204030204" pitchFamily="34" charset="0"/>
                <a:ea typeface="Calibri" panose="020F0502020204030204" pitchFamily="34" charset="0"/>
                <a:cs typeface="Times New Roman" panose="02020603050405020304" pitchFamily="18" charset="0"/>
              </a:rPr>
              <a:t>proficiency</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try</a:t>
            </a:r>
            <a:r>
              <a:rPr lang="fr-CA" dirty="0">
                <a:latin typeface="Calibri" panose="020F0502020204030204" pitchFamily="34" charset="0"/>
                <a:ea typeface="Calibri" panose="020F0502020204030204" pitchFamily="34" charset="0"/>
                <a:cs typeface="Times New Roman" panose="02020603050405020304" pitchFamily="18" charset="0"/>
              </a:rPr>
              <a:t> to </a:t>
            </a:r>
            <a:r>
              <a:rPr lang="fr-CA" dirty="0" err="1">
                <a:latin typeface="Calibri" panose="020F0502020204030204" pitchFamily="34" charset="0"/>
                <a:ea typeface="Calibri" panose="020F0502020204030204" pitchFamily="34" charset="0"/>
                <a:cs typeface="Times New Roman" panose="02020603050405020304" pitchFamily="18" charset="0"/>
              </a:rPr>
              <a:t>choose</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thought-provoking</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potentially</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polarizing</a:t>
            </a:r>
            <a:r>
              <a:rPr lang="fr-CA" dirty="0">
                <a:latin typeface="Calibri" panose="020F0502020204030204" pitchFamily="34" charset="0"/>
                <a:ea typeface="Calibri" panose="020F0502020204030204" pitchFamily="34" charset="0"/>
                <a:cs typeface="Times New Roman" panose="02020603050405020304" pitchFamily="18" charset="0"/>
              </a:rPr>
              <a:t> topics </a:t>
            </a:r>
            <a:r>
              <a:rPr lang="fr-CA" dirty="0" err="1">
                <a:latin typeface="Calibri" panose="020F0502020204030204" pitchFamily="34" charset="0"/>
                <a:ea typeface="Calibri" panose="020F0502020204030204" pitchFamily="34" charset="0"/>
                <a:cs typeface="Times New Roman" panose="02020603050405020304" pitchFamily="18" charset="0"/>
              </a:rPr>
              <a:t>without</a:t>
            </a:r>
            <a:r>
              <a:rPr lang="fr-CA" dirty="0">
                <a:latin typeface="Calibri" panose="020F0502020204030204" pitchFamily="34" charset="0"/>
                <a:ea typeface="Calibri" panose="020F0502020204030204" pitchFamily="34" charset="0"/>
                <a:cs typeface="Times New Roman" panose="02020603050405020304" pitchFamily="18" charset="0"/>
              </a:rPr>
              <a:t> setting off a </a:t>
            </a:r>
            <a:r>
              <a:rPr lang="fr-CA" dirty="0" err="1">
                <a:latin typeface="Calibri" panose="020F0502020204030204" pitchFamily="34" charset="0"/>
                <a:ea typeface="Calibri" panose="020F0502020204030204" pitchFamily="34" charset="0"/>
                <a:cs typeface="Times New Roman" panose="02020603050405020304" pitchFamily="18" charset="0"/>
              </a:rPr>
              <a:t>political</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firestorm</a:t>
            </a:r>
            <a:r>
              <a:rPr lang="fr-CA" dirty="0">
                <a:latin typeface="Calibri" panose="020F0502020204030204" pitchFamily="34" charset="0"/>
                <a:ea typeface="Calibri" panose="020F0502020204030204" pitchFamily="34" charset="0"/>
                <a:cs typeface="Times New Roman" panose="02020603050405020304" pitchFamily="18" charset="0"/>
              </a:rPr>
              <a:t> in the </a:t>
            </a:r>
            <a:r>
              <a:rPr lang="fr-CA" dirty="0" err="1">
                <a:latin typeface="Calibri" panose="020F0502020204030204" pitchFamily="34" charset="0"/>
                <a:ea typeface="Calibri" panose="020F0502020204030204" pitchFamily="34" charset="0"/>
                <a:cs typeface="Times New Roman" panose="02020603050405020304" pitchFamily="18" charset="0"/>
              </a:rPr>
              <a:t>classroom</a:t>
            </a:r>
            <a:r>
              <a:rPr lang="fr-CA" dirty="0">
                <a:latin typeface="Calibri" panose="020F0502020204030204" pitchFamily="34" charset="0"/>
                <a:ea typeface="Calibri" panose="020F0502020204030204" pitchFamily="34" charset="0"/>
                <a:cs typeface="Times New Roman" panose="02020603050405020304" pitchFamily="18" charset="0"/>
              </a:rPr>
              <a:t> or </a:t>
            </a:r>
            <a:r>
              <a:rPr lang="fr-CA" dirty="0" err="1">
                <a:latin typeface="Calibri" panose="020F0502020204030204" pitchFamily="34" charset="0"/>
                <a:ea typeface="Calibri" panose="020F0502020204030204" pitchFamily="34" charset="0"/>
                <a:cs typeface="Times New Roman" panose="02020603050405020304" pitchFamily="18" charset="0"/>
              </a:rPr>
              <a:t>exposing</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students</a:t>
            </a:r>
            <a:r>
              <a:rPr lang="fr-CA" dirty="0">
                <a:latin typeface="Calibri" panose="020F0502020204030204" pitchFamily="34" charset="0"/>
                <a:ea typeface="Calibri" panose="020F0502020204030204" pitchFamily="34" charset="0"/>
                <a:cs typeface="Times New Roman" panose="02020603050405020304" pitchFamily="18" charset="0"/>
              </a:rPr>
              <a:t> to </a:t>
            </a:r>
            <a:r>
              <a:rPr lang="fr-CA" dirty="0" err="1">
                <a:latin typeface="Calibri" panose="020F0502020204030204" pitchFamily="34" charset="0"/>
                <a:ea typeface="Calibri" panose="020F0502020204030204" pitchFamily="34" charset="0"/>
                <a:cs typeface="Times New Roman" panose="02020603050405020304" pitchFamily="18" charset="0"/>
              </a:rPr>
              <a:t>potentially</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triggering</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materials</a:t>
            </a:r>
            <a:r>
              <a:rPr lang="fr-CA" dirty="0">
                <a:latin typeface="Calibri" panose="020F0502020204030204" pitchFamily="34" charset="0"/>
                <a:ea typeface="Calibri" panose="020F0502020204030204" pitchFamily="34" charset="0"/>
                <a:cs typeface="Times New Roman" panose="02020603050405020304" pitchFamily="18" charset="0"/>
              </a:rPr>
              <a:t>.</a:t>
            </a:r>
          </a:p>
          <a:p>
            <a:pPr defTabSz="931042">
              <a:defRPr/>
            </a:pPr>
            <a:endParaRPr lang="fr-CA" dirty="0">
              <a:latin typeface="Calibri" panose="020F0502020204030204" pitchFamily="34" charset="0"/>
              <a:ea typeface="Calibri" panose="020F0502020204030204" pitchFamily="34" charset="0"/>
              <a:cs typeface="Times New Roman" panose="02020603050405020304" pitchFamily="18" charset="0"/>
            </a:endParaRPr>
          </a:p>
          <a:p>
            <a:pPr defTabSz="931042">
              <a:defRPr/>
            </a:pPr>
            <a:r>
              <a:rPr lang="fr-CA" b="1" dirty="0" err="1">
                <a:latin typeface="Calibri" panose="020F0502020204030204" pitchFamily="34" charset="0"/>
                <a:ea typeface="Calibri" panose="020F0502020204030204" pitchFamily="34" charset="0"/>
                <a:cs typeface="Times New Roman" panose="02020603050405020304" pitchFamily="18" charset="0"/>
              </a:rPr>
              <a:t>Sourcing</a:t>
            </a:r>
            <a:r>
              <a:rPr lang="fr-CA" b="1"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Does</a:t>
            </a:r>
            <a:r>
              <a:rPr lang="fr-CA" dirty="0">
                <a:latin typeface="Calibri" panose="020F0502020204030204" pitchFamily="34" charset="0"/>
                <a:ea typeface="Calibri" panose="020F0502020204030204" pitchFamily="34" charset="0"/>
                <a:cs typeface="Times New Roman" panose="02020603050405020304" pitchFamily="18" charset="0"/>
              </a:rPr>
              <a:t> the topic </a:t>
            </a:r>
            <a:r>
              <a:rPr lang="fr-CA" dirty="0" err="1">
                <a:latin typeface="Calibri" panose="020F0502020204030204" pitchFamily="34" charset="0"/>
                <a:ea typeface="Calibri" panose="020F0502020204030204" pitchFamily="34" charset="0"/>
                <a:cs typeface="Times New Roman" panose="02020603050405020304" pitchFamily="18" charset="0"/>
              </a:rPr>
              <a:t>lend</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itself</a:t>
            </a:r>
            <a:r>
              <a:rPr lang="fr-CA" dirty="0">
                <a:latin typeface="Calibri" panose="020F0502020204030204" pitchFamily="34" charset="0"/>
                <a:ea typeface="Calibri" panose="020F0502020204030204" pitchFamily="34" charset="0"/>
                <a:cs typeface="Times New Roman" panose="02020603050405020304" pitchFamily="18" charset="0"/>
              </a:rPr>
              <a:t> to </a:t>
            </a:r>
            <a:r>
              <a:rPr lang="fr-CA" dirty="0" err="1">
                <a:latin typeface="Calibri" panose="020F0502020204030204" pitchFamily="34" charset="0"/>
                <a:ea typeface="Calibri" panose="020F0502020204030204" pitchFamily="34" charset="0"/>
                <a:cs typeface="Times New Roman" panose="02020603050405020304" pitchFamily="18" charset="0"/>
              </a:rPr>
              <a:t>sourcing</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authentic</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level-approriate</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texts</a:t>
            </a:r>
            <a:r>
              <a:rPr lang="fr-CA" dirty="0">
                <a:latin typeface="Calibri" panose="020F0502020204030204" pitchFamily="34" charset="0"/>
                <a:ea typeface="Calibri" panose="020F0502020204030204" pitchFamily="34" charset="0"/>
                <a:cs typeface="Times New Roman" panose="02020603050405020304" pitchFamily="18" charset="0"/>
              </a:rPr>
              <a:t>/ audios, or </a:t>
            </a:r>
            <a:r>
              <a:rPr lang="fr-CA" dirty="0" err="1">
                <a:latin typeface="Calibri" panose="020F0502020204030204" pitchFamily="34" charset="0"/>
                <a:ea typeface="Calibri" panose="020F0502020204030204" pitchFamily="34" charset="0"/>
                <a:cs typeface="Times New Roman" panose="02020603050405020304" pitchFamily="18" charset="0"/>
              </a:rPr>
              <a:t>will</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you</a:t>
            </a:r>
            <a:r>
              <a:rPr lang="fr-CA" dirty="0">
                <a:latin typeface="Calibri" panose="020F0502020204030204" pitchFamily="34" charset="0"/>
                <a:ea typeface="Calibri" panose="020F0502020204030204" pitchFamily="34" charset="0"/>
                <a:cs typeface="Times New Roman" panose="02020603050405020304" pitchFamily="18" charset="0"/>
              </a:rPr>
              <a:t> have to script content, </a:t>
            </a:r>
            <a:r>
              <a:rPr lang="fr-CA" dirty="0" err="1">
                <a:latin typeface="Calibri" panose="020F0502020204030204" pitchFamily="34" charset="0"/>
                <a:ea typeface="Calibri" panose="020F0502020204030204" pitchFamily="34" charset="0"/>
                <a:cs typeface="Times New Roman" panose="02020603050405020304" pitchFamily="18" charset="0"/>
              </a:rPr>
              <a:t>which</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is</a:t>
            </a:r>
            <a:r>
              <a:rPr lang="fr-CA" dirty="0">
                <a:latin typeface="Calibri" panose="020F0502020204030204" pitchFamily="34" charset="0"/>
                <a:ea typeface="Calibri" panose="020F0502020204030204" pitchFamily="34" charset="0"/>
                <a:cs typeface="Times New Roman" panose="02020603050405020304" pitchFamily="18" charset="0"/>
              </a:rPr>
              <a:t> more labour intensive! Try to </a:t>
            </a:r>
            <a:r>
              <a:rPr lang="fr-CA" dirty="0" err="1">
                <a:latin typeface="Calibri" panose="020F0502020204030204" pitchFamily="34" charset="0"/>
                <a:ea typeface="Calibri" panose="020F0502020204030204" pitchFamily="34" charset="0"/>
                <a:cs typeface="Times New Roman" panose="02020603050405020304" pitchFamily="18" charset="0"/>
              </a:rPr>
              <a:t>keep</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track</a:t>
            </a:r>
            <a:r>
              <a:rPr lang="fr-CA" dirty="0">
                <a:latin typeface="Calibri" panose="020F0502020204030204" pitchFamily="34" charset="0"/>
                <a:ea typeface="Calibri" panose="020F0502020204030204" pitchFamily="34" charset="0"/>
                <a:cs typeface="Times New Roman" panose="02020603050405020304" pitchFamily="18" charset="0"/>
              </a:rPr>
              <a:t> of </a:t>
            </a:r>
            <a:r>
              <a:rPr lang="fr-CA" dirty="0" err="1">
                <a:latin typeface="Calibri" panose="020F0502020204030204" pitchFamily="34" charset="0"/>
                <a:ea typeface="Calibri" panose="020F0502020204030204" pitchFamily="34" charset="0"/>
                <a:cs typeface="Times New Roman" panose="02020603050405020304" pitchFamily="18" charset="0"/>
              </a:rPr>
              <a:t>that</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when</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choosing</a:t>
            </a:r>
            <a:r>
              <a:rPr lang="fr-CA" dirty="0">
                <a:latin typeface="Calibri" panose="020F0502020204030204" pitchFamily="34" charset="0"/>
                <a:ea typeface="Calibri" panose="020F0502020204030204" pitchFamily="34" charset="0"/>
                <a:cs typeface="Times New Roman" panose="02020603050405020304" pitchFamily="18" charset="0"/>
              </a:rPr>
              <a:t> topics.</a:t>
            </a:r>
          </a:p>
          <a:p>
            <a:pPr defTabSz="931042">
              <a:defRPr/>
            </a:pPr>
            <a:endParaRPr lang="en-CA" dirty="0">
              <a:latin typeface="Calibri" panose="020F0502020204030204" pitchFamily="34" charset="0"/>
              <a:ea typeface="Calibri" panose="020F0502020204030204" pitchFamily="34" charset="0"/>
              <a:cs typeface="Times New Roman" panose="02020603050405020304" pitchFamily="18" charset="0"/>
            </a:endParaRPr>
          </a:p>
          <a:p>
            <a:pPr defTabSz="931042">
              <a:defRPr/>
            </a:pPr>
            <a:r>
              <a:rPr lang="en-CA" b="1" dirty="0">
                <a:latin typeface="Calibri" panose="020F0502020204030204" pitchFamily="34" charset="0"/>
                <a:ea typeface="Calibri" panose="020F0502020204030204" pitchFamily="34" charset="0"/>
                <a:cs typeface="Times New Roman" panose="02020603050405020304" pitchFamily="18" charset="0"/>
              </a:rPr>
              <a:t>Hidden curriculum</a:t>
            </a:r>
            <a:r>
              <a:rPr lang="en-CA" dirty="0">
                <a:latin typeface="Calibri" panose="020F0502020204030204" pitchFamily="34" charset="0"/>
                <a:ea typeface="Calibri" panose="020F0502020204030204" pitchFamily="34" charset="0"/>
                <a:cs typeface="Times New Roman" panose="02020603050405020304" pitchFamily="18" charset="0"/>
              </a:rPr>
              <a:t>: refers to the subtext or implicit set of “lessons</a:t>
            </a:r>
            <a:r>
              <a:rPr lang="en-US" dirty="0">
                <a:latin typeface="Calibri" panose="020F0502020204030204" pitchFamily="34" charset="0"/>
                <a:ea typeface="Calibri" panose="020F0502020204030204" pitchFamily="34" charset="0"/>
                <a:cs typeface="Times New Roman" panose="02020603050405020304" pitchFamily="18" charset="0"/>
              </a:rPr>
              <a:t>” or “values” that can appear in your content. Sometimes, it is intentional – you may want to fold in elements that promote military ethos and ethics, for example. But often it’s unintentional: where our</a:t>
            </a:r>
            <a:r>
              <a:rPr lang="en-CA" dirty="0">
                <a:latin typeface="Calibri" panose="020F0502020204030204" pitchFamily="34" charset="0"/>
                <a:ea typeface="Calibri" panose="020F0502020204030204" pitchFamily="34" charset="0"/>
                <a:cs typeface="Times New Roman" panose="02020603050405020304" pitchFamily="18" charset="0"/>
              </a:rPr>
              <a:t> personal biases (positive or negative) are folded into the content or there’s a noticeable political slant, which falls beyond the purview of language instruction. Be mindful of individual developer’s footprint by making sure topics aren’t selected based on personal interests, but rather determined by the group whose goal should be to achieve a balance of ideas. </a:t>
            </a:r>
            <a:endParaRPr lang="en-CA" dirty="0"/>
          </a:p>
        </p:txBody>
      </p:sp>
      <p:sp>
        <p:nvSpPr>
          <p:cNvPr id="4" name="Slide Number Placeholder 3"/>
          <p:cNvSpPr>
            <a:spLocks noGrp="1"/>
          </p:cNvSpPr>
          <p:nvPr>
            <p:ph type="sldNum" sz="quarter" idx="10"/>
          </p:nvPr>
        </p:nvSpPr>
        <p:spPr/>
        <p:txBody>
          <a:bodyPr/>
          <a:lstStyle/>
          <a:p>
            <a:fld id="{22B14474-BEAF-47BB-A36C-C577AFFD4679}" type="slidenum">
              <a:rPr lang="en-CA" smtClean="0"/>
              <a:t>9</a:t>
            </a:fld>
            <a:endParaRPr lang="en-CA"/>
          </a:p>
        </p:txBody>
      </p:sp>
    </p:spTree>
    <p:extLst>
      <p:ext uri="{BB962C8B-B14F-4D97-AF65-F5344CB8AC3E}">
        <p14:creationId xmlns:p14="http://schemas.microsoft.com/office/powerpoint/2010/main" val="194763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14440-F0CA-FAAE-E446-37BC8ADED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888FBBC1-BE07-C602-0F9B-6AFFA6311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9570B3EA-19F3-FBC8-6131-1522386CEE21}"/>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5" name="Footer Placeholder 4">
            <a:extLst>
              <a:ext uri="{FF2B5EF4-FFF2-40B4-BE49-F238E27FC236}">
                <a16:creationId xmlns:a16="http://schemas.microsoft.com/office/drawing/2014/main" xmlns="" id="{2C7C329B-6967-E934-05C3-E656F938C4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43DE3160-CB89-71D3-1606-5953D1031E60}"/>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322257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339B0-7270-06BE-677E-7864A83C909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3DFDC999-8FFC-777D-30D7-8767B9D5D5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9F077044-9431-D031-F393-D71B2E235FFE}"/>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5" name="Footer Placeholder 4">
            <a:extLst>
              <a:ext uri="{FF2B5EF4-FFF2-40B4-BE49-F238E27FC236}">
                <a16:creationId xmlns:a16="http://schemas.microsoft.com/office/drawing/2014/main" xmlns="" id="{E60AC321-7EF2-E474-656D-CA3A5314EB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C1BEEEC0-1AC6-C47B-5A76-9061CB6483DC}"/>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6070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7F9503C-E68A-88AA-4608-C2C585AE24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F2E839E4-F657-C6EA-115E-03156020A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CA48CF4E-9F9E-5E76-F69D-581440258092}"/>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5" name="Footer Placeholder 4">
            <a:extLst>
              <a:ext uri="{FF2B5EF4-FFF2-40B4-BE49-F238E27FC236}">
                <a16:creationId xmlns:a16="http://schemas.microsoft.com/office/drawing/2014/main" xmlns="" id="{5FD770F3-2989-6B55-C001-36D5D03626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66B239F8-BCC6-EC51-3EE2-41B01522C6F9}"/>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19239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036668ED-C5DC-4B8E-9644-94DF98415D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5691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E1A805BE-8106-4A26-8812-F6D19C4010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46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2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85F1AF1-DEA8-4C0E-A9E0-654DB508D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8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295403"/>
            <a:ext cx="508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892800" y="1295403"/>
            <a:ext cx="508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6742C766-790A-4F81-A7A0-43AAA8CD5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32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8"/>
            <a:ext cx="109728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22ED8FF2-21F1-414E-9230-F5A4FFC0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073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C6BF850D-BDFE-488B-B4D4-3868A085A6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7801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E1A3387-6FF0-438D-B408-10F748CEE0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102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6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26" y="143511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1E5FD84-8244-4656-AD33-D7F98C272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717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C5AC7-5F2A-B05F-0AC1-EB411D0B4E0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140F0D59-2A5F-AA69-D8A4-3009709FF9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2FE7A38C-19F9-6E12-BC7E-84F197079EC9}"/>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5" name="Footer Placeholder 4">
            <a:extLst>
              <a:ext uri="{FF2B5EF4-FFF2-40B4-BE49-F238E27FC236}">
                <a16:creationId xmlns:a16="http://schemas.microsoft.com/office/drawing/2014/main" xmlns="" id="{0BAE27FD-85CA-90A9-0443-7674A5EED7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D3127E7F-7B00-8DBF-6D61-3FA43011A8B5}"/>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3681544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1AE5013-62ED-4C9A-A6BE-93C47A0AA6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181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75F61706-20D7-4229-A17A-AD9A464C0B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767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
            <a:ext cx="2743200" cy="4724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76200"/>
            <a:ext cx="80264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29A40166-A12D-4EA6-9C51-D8315D9C0D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64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E1C47F-1FCF-C325-629A-E866426C2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ECCE8CBF-9499-F986-75DF-74D66D65A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7F24BFC-B522-1B96-F037-E0EEC1C1CD65}"/>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5" name="Footer Placeholder 4">
            <a:extLst>
              <a:ext uri="{FF2B5EF4-FFF2-40B4-BE49-F238E27FC236}">
                <a16:creationId xmlns:a16="http://schemas.microsoft.com/office/drawing/2014/main" xmlns="" id="{92CF72DC-C158-874C-FB3C-D7357D3EF7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ED2D2E6B-9FF0-CCA2-1F69-6FF7C6A468A2}"/>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43816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EF2CD-CE6A-9B9E-5E1D-C5BBF22C39C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D265E854-D7F8-487B-C831-797A917C90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55CB50E1-84C4-A860-AF9B-C5C04E9544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F0EF3911-B531-A93E-15F9-122FC7D028CC}"/>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6" name="Footer Placeholder 5">
            <a:extLst>
              <a:ext uri="{FF2B5EF4-FFF2-40B4-BE49-F238E27FC236}">
                <a16:creationId xmlns:a16="http://schemas.microsoft.com/office/drawing/2014/main" xmlns="" id="{60B2FBC6-6E8C-EC0A-4587-7ED11C10B3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329D95F3-DEDD-7149-EEF7-06A25EB694B0}"/>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324588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063689-9F3B-C1C1-00D7-E6DD83E18D6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4509DD64-C2DE-3AFE-B083-AB60E2CC9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D22ACBA-6F2D-9DBF-59BB-2CB97CD85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66EEC93B-E546-D898-3010-145384C78A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808EAA-D2D6-B71A-0CDF-938676C0A8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4A0ECC5D-9161-F142-B1BE-A6B05967A5B9}"/>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8" name="Footer Placeholder 7">
            <a:extLst>
              <a:ext uri="{FF2B5EF4-FFF2-40B4-BE49-F238E27FC236}">
                <a16:creationId xmlns:a16="http://schemas.microsoft.com/office/drawing/2014/main" xmlns="" id="{D2AF03CF-FC3C-9574-CC4E-F47DBDECE69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FBAFA3C9-DC26-D2EE-38AB-80ED13B8F8E8}"/>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325185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4B2F1-2A28-DAEE-25C4-788A5E842E2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596FF28D-FE0E-3B3F-B0A3-41A34E745415}"/>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4" name="Footer Placeholder 3">
            <a:extLst>
              <a:ext uri="{FF2B5EF4-FFF2-40B4-BE49-F238E27FC236}">
                <a16:creationId xmlns:a16="http://schemas.microsoft.com/office/drawing/2014/main" xmlns="" id="{3B899B20-1AE9-39B7-C64C-EBB781BCFA3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3671A247-D0BC-5E43-A22B-278D0E99FA5B}"/>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356585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8CED03-2978-0E84-1F35-F18A69902900}"/>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3" name="Footer Placeholder 2">
            <a:extLst>
              <a:ext uri="{FF2B5EF4-FFF2-40B4-BE49-F238E27FC236}">
                <a16:creationId xmlns:a16="http://schemas.microsoft.com/office/drawing/2014/main" xmlns="" id="{1828F183-C33D-F072-4386-6FBF0C89B03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F637E6AD-2AB1-75F2-9DE0-F373FB1174A9}"/>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10385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3A554-9AE6-79B7-19E6-86A06CB0B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E5ED2CCB-C998-91D0-58F5-0E7470E68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563DD9DE-062B-E3E9-964F-182B7ACD1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9C46BD6-BEE9-076B-CE57-62B329490689}"/>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6" name="Footer Placeholder 5">
            <a:extLst>
              <a:ext uri="{FF2B5EF4-FFF2-40B4-BE49-F238E27FC236}">
                <a16:creationId xmlns:a16="http://schemas.microsoft.com/office/drawing/2014/main" xmlns="" id="{CF5221E3-7505-6A2C-9FC5-2DD68E2E29D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C797E05D-8D72-0C6B-9F71-CF77217966B9}"/>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386356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DAD87-0F41-6276-FC75-63690174BB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0B88073A-2DBF-5EDB-5660-B7D21C069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7B157D5B-860A-BED6-74EF-D5876CDF8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7C8DF7-1EE9-CDC5-944F-E6898BAD75DE}"/>
              </a:ext>
            </a:extLst>
          </p:cNvPr>
          <p:cNvSpPr>
            <a:spLocks noGrp="1"/>
          </p:cNvSpPr>
          <p:nvPr>
            <p:ph type="dt" sz="half" idx="10"/>
          </p:nvPr>
        </p:nvSpPr>
        <p:spPr/>
        <p:txBody>
          <a:bodyPr/>
          <a:lstStyle/>
          <a:p>
            <a:fld id="{E1993439-967B-4726-890B-53488AEEC848}" type="datetimeFigureOut">
              <a:rPr lang="en-CA" smtClean="0"/>
              <a:t>2022-11-03</a:t>
            </a:fld>
            <a:endParaRPr lang="en-CA"/>
          </a:p>
        </p:txBody>
      </p:sp>
      <p:sp>
        <p:nvSpPr>
          <p:cNvPr id="6" name="Footer Placeholder 5">
            <a:extLst>
              <a:ext uri="{FF2B5EF4-FFF2-40B4-BE49-F238E27FC236}">
                <a16:creationId xmlns:a16="http://schemas.microsoft.com/office/drawing/2014/main" xmlns="" id="{49674211-6E04-4A8B-8040-EBCBFD3EBC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3943D8A8-B9C1-E55E-D869-88A3748134B6}"/>
              </a:ext>
            </a:extLst>
          </p:cNvPr>
          <p:cNvSpPr>
            <a:spLocks noGrp="1"/>
          </p:cNvSpPr>
          <p:nvPr>
            <p:ph type="sldNum" sz="quarter" idx="12"/>
          </p:nvPr>
        </p:nvSpPr>
        <p:spPr/>
        <p:txBody>
          <a:bodyPr/>
          <a:lstStyle/>
          <a:p>
            <a:fld id="{EFD89E62-7378-468D-B6F5-AC0A60274516}" type="slidenum">
              <a:rPr lang="en-CA" smtClean="0"/>
              <a:t>‹#›</a:t>
            </a:fld>
            <a:endParaRPr lang="en-CA"/>
          </a:p>
        </p:txBody>
      </p:sp>
    </p:spTree>
    <p:extLst>
      <p:ext uri="{BB962C8B-B14F-4D97-AF65-F5344CB8AC3E}">
        <p14:creationId xmlns:p14="http://schemas.microsoft.com/office/powerpoint/2010/main" val="394552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C8A59A-BBD8-BE5D-F02B-F76B15655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81EBA68E-B694-C5F0-AE3A-5890F0B26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53E63E27-41B2-87F9-8264-FB33574A0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93439-967B-4726-890B-53488AEEC848}" type="datetimeFigureOut">
              <a:rPr lang="en-CA" smtClean="0"/>
              <a:t>2022-11-03</a:t>
            </a:fld>
            <a:endParaRPr lang="en-CA"/>
          </a:p>
        </p:txBody>
      </p:sp>
      <p:sp>
        <p:nvSpPr>
          <p:cNvPr id="5" name="Footer Placeholder 4">
            <a:extLst>
              <a:ext uri="{FF2B5EF4-FFF2-40B4-BE49-F238E27FC236}">
                <a16:creationId xmlns:a16="http://schemas.microsoft.com/office/drawing/2014/main" xmlns="" id="{5D0BEC71-D5B9-D7C5-8AFE-B9371A573F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xmlns="" id="{B5E2A4A0-DCF9-0319-745D-151B019C8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89E62-7378-468D-B6F5-AC0A60274516}" type="slidenum">
              <a:rPr lang="en-CA" smtClean="0"/>
              <a:t>‹#›</a:t>
            </a:fld>
            <a:endParaRPr lang="en-CA"/>
          </a:p>
        </p:txBody>
      </p:sp>
    </p:spTree>
    <p:extLst>
      <p:ext uri="{BB962C8B-B14F-4D97-AF65-F5344CB8AC3E}">
        <p14:creationId xmlns:p14="http://schemas.microsoft.com/office/powerpoint/2010/main" val="4150247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7620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295403"/>
            <a:ext cx="1036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245600" y="6534150"/>
            <a:ext cx="2540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b="0">
                <a:latin typeface="Arial" charset="0"/>
                <a:ea typeface="+mn-ea"/>
              </a:defRPr>
            </a:lvl1pPr>
          </a:lstStyle>
          <a:p>
            <a:pPr fontAlgn="base">
              <a:spcBef>
                <a:spcPct val="0"/>
              </a:spcBef>
              <a:spcAft>
                <a:spcPct val="0"/>
              </a:spcAft>
              <a:defRPr/>
            </a:pPr>
            <a:fld id="{69B48A58-C655-4C70-B3F6-9D5AE28EBBCA}"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 name="Line 11"/>
          <p:cNvSpPr>
            <a:spLocks noChangeShapeType="1"/>
          </p:cNvSpPr>
          <p:nvPr userDrawn="1"/>
        </p:nvSpPr>
        <p:spPr bwMode="auto">
          <a:xfrm>
            <a:off x="711200" y="990610"/>
            <a:ext cx="10864851"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latin typeface="Arial" pitchFamily="34" charset="0"/>
            </a:endParaRPr>
          </a:p>
        </p:txBody>
      </p:sp>
      <p:sp>
        <p:nvSpPr>
          <p:cNvPr id="11" name="Rectangle 10"/>
          <p:cNvSpPr/>
          <p:nvPr userDrawn="1"/>
        </p:nvSpPr>
        <p:spPr bwMode="auto">
          <a:xfrm>
            <a:off x="5607075" y="6477011"/>
            <a:ext cx="1009649" cy="1119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CA" sz="2200" b="1">
              <a:solidFill>
                <a:srgbClr val="000000"/>
              </a:solidFill>
              <a:latin typeface="Arial" pitchFamily="34" charset="0"/>
            </a:endParaRPr>
          </a:p>
        </p:txBody>
      </p:sp>
      <p:cxnSp>
        <p:nvCxnSpPr>
          <p:cNvPr id="12" name="Straight Connector 11"/>
          <p:cNvCxnSpPr/>
          <p:nvPr userDrawn="1"/>
        </p:nvCxnSpPr>
        <p:spPr bwMode="auto">
          <a:xfrm>
            <a:off x="0" y="6464411"/>
            <a:ext cx="12192000" cy="0"/>
          </a:xfrm>
          <a:prstGeom prst="line">
            <a:avLst/>
          </a:prstGeom>
          <a:solidFill>
            <a:schemeClr val="accent1"/>
          </a:solidFill>
          <a:ln w="9525" cap="flat" cmpd="sng" algn="ctr">
            <a:solidFill>
              <a:schemeClr val="accent3">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userDrawn="1"/>
        </p:nvPicPr>
        <p:blipFill>
          <a:blip r:embed="rId13"/>
          <a:stretch>
            <a:fillRect/>
          </a:stretch>
        </p:blipFill>
        <p:spPr>
          <a:xfrm>
            <a:off x="5362135" y="6487243"/>
            <a:ext cx="1226492" cy="322723"/>
          </a:xfrm>
          <a:prstGeom prst="rect">
            <a:avLst/>
          </a:prstGeom>
        </p:spPr>
      </p:pic>
    </p:spTree>
    <p:extLst>
      <p:ext uri="{BB962C8B-B14F-4D97-AF65-F5344CB8AC3E}">
        <p14:creationId xmlns:p14="http://schemas.microsoft.com/office/powerpoint/2010/main" val="324163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Helvetica Light" charset="0"/>
          <a:ea typeface="ＭＳ Ｐゴシック" pitchFamily="34" charset="-128"/>
        </a:defRPr>
      </a:lvl2pPr>
      <a:lvl3pPr algn="l" rtl="0" eaLnBrk="0" fontAlgn="base" hangingPunct="0">
        <a:spcBef>
          <a:spcPct val="0"/>
        </a:spcBef>
        <a:spcAft>
          <a:spcPct val="0"/>
        </a:spcAft>
        <a:defRPr sz="3200">
          <a:solidFill>
            <a:srgbClr val="545454"/>
          </a:solidFill>
          <a:latin typeface="Helvetica Light" charset="0"/>
          <a:ea typeface="ＭＳ Ｐゴシック" pitchFamily="34" charset="-128"/>
        </a:defRPr>
      </a:lvl3pPr>
      <a:lvl4pPr algn="l" rtl="0" eaLnBrk="0" fontAlgn="base" hangingPunct="0">
        <a:spcBef>
          <a:spcPct val="0"/>
        </a:spcBef>
        <a:spcAft>
          <a:spcPct val="0"/>
        </a:spcAft>
        <a:defRPr sz="3200">
          <a:solidFill>
            <a:srgbClr val="545454"/>
          </a:solidFill>
          <a:latin typeface="Helvetica Light" charset="0"/>
          <a:ea typeface="ＭＳ Ｐゴシック" pitchFamily="34" charset="-128"/>
        </a:defRPr>
      </a:lvl4pPr>
      <a:lvl5pPr algn="l" rtl="0" eaLnBrk="0" fontAlgn="base" hangingPunct="0">
        <a:spcBef>
          <a:spcPct val="0"/>
        </a:spcBef>
        <a:spcAft>
          <a:spcPct val="0"/>
        </a:spcAft>
        <a:defRPr sz="3200">
          <a:solidFill>
            <a:srgbClr val="545454"/>
          </a:solidFill>
          <a:latin typeface="Helvetica Light" charset="0"/>
          <a:ea typeface="ＭＳ Ｐゴシック" pitchFamily="34" charset="-128"/>
        </a:defRPr>
      </a:lvl5pPr>
      <a:lvl6pPr marL="457200" algn="l" rtl="0" fontAlgn="base">
        <a:spcBef>
          <a:spcPct val="0"/>
        </a:spcBef>
        <a:spcAft>
          <a:spcPct val="0"/>
        </a:spcAft>
        <a:defRPr sz="3200">
          <a:solidFill>
            <a:srgbClr val="545454"/>
          </a:solidFill>
          <a:latin typeface="Helvetica Light" charset="0"/>
          <a:ea typeface="ＭＳ Ｐゴシック" pitchFamily="34" charset="-128"/>
        </a:defRPr>
      </a:lvl6pPr>
      <a:lvl7pPr marL="914400" algn="l" rtl="0" fontAlgn="base">
        <a:spcBef>
          <a:spcPct val="0"/>
        </a:spcBef>
        <a:spcAft>
          <a:spcPct val="0"/>
        </a:spcAft>
        <a:defRPr sz="3200">
          <a:solidFill>
            <a:srgbClr val="545454"/>
          </a:solidFill>
          <a:latin typeface="Helvetica Light" charset="0"/>
          <a:ea typeface="ＭＳ Ｐゴシック" pitchFamily="34" charset="-128"/>
        </a:defRPr>
      </a:lvl7pPr>
      <a:lvl8pPr marL="1371600" algn="l" rtl="0" fontAlgn="base">
        <a:spcBef>
          <a:spcPct val="0"/>
        </a:spcBef>
        <a:spcAft>
          <a:spcPct val="0"/>
        </a:spcAft>
        <a:defRPr sz="3200">
          <a:solidFill>
            <a:srgbClr val="545454"/>
          </a:solidFill>
          <a:latin typeface="Helvetica Light" charset="0"/>
          <a:ea typeface="ＭＳ Ｐゴシック" pitchFamily="34" charset="-128"/>
        </a:defRPr>
      </a:lvl8pPr>
      <a:lvl9pPr marL="1828800" algn="l" rtl="0" fontAlgn="base">
        <a:spcBef>
          <a:spcPct val="0"/>
        </a:spcBef>
        <a:spcAft>
          <a:spcPct val="0"/>
        </a:spcAft>
        <a:defRPr sz="3200">
          <a:solidFill>
            <a:srgbClr val="545454"/>
          </a:solidFill>
          <a:latin typeface="Helvetica Light" charset="0"/>
          <a:ea typeface="ＭＳ Ｐゴシック" pitchFamily="34" charset="-128"/>
        </a:defRPr>
      </a:lvl9pPr>
    </p:titleStyle>
    <p:bodyStyle>
      <a:lvl1pPr marL="342900" indent="-342900" algn="l" rtl="0" eaLnBrk="0" fontAlgn="base" hangingPunct="0">
        <a:spcBef>
          <a:spcPct val="20000"/>
        </a:spcBef>
        <a:spcAft>
          <a:spcPct val="0"/>
        </a:spcAft>
        <a:tabLst>
          <a:tab pos="912813" algn="l"/>
          <a:tab pos="1427163" algn="l"/>
        </a:tabLst>
        <a:defRPr sz="2600">
          <a:solidFill>
            <a:schemeClr val="tx1"/>
          </a:solidFill>
          <a:latin typeface="+mn-lt"/>
          <a:ea typeface="+mn-ea"/>
          <a:cs typeface="+mn-cs"/>
        </a:defRPr>
      </a:lvl1pPr>
      <a:lvl2pPr marL="342900" indent="-228600" algn="l" rtl="0" eaLnBrk="0" fontAlgn="base" hangingPunct="0">
        <a:spcBef>
          <a:spcPct val="20000"/>
        </a:spcBef>
        <a:spcAft>
          <a:spcPct val="0"/>
        </a:spcAft>
        <a:buClr>
          <a:srgbClr val="880212"/>
        </a:buClr>
        <a:buFont typeface="Times" charset="0"/>
        <a:buChar char="•"/>
        <a:tabLst>
          <a:tab pos="912813" algn="l"/>
          <a:tab pos="1427163" algn="l"/>
        </a:tabLst>
        <a:defRPr sz="2000">
          <a:solidFill>
            <a:schemeClr val="tx1"/>
          </a:solidFill>
          <a:latin typeface="+mn-lt"/>
          <a:ea typeface="+mn-ea"/>
        </a:defRPr>
      </a:lvl2pPr>
      <a:lvl3pPr marL="969963" indent="-228600" algn="l" rtl="0" eaLnBrk="0" fontAlgn="base" hangingPunct="0">
        <a:spcBef>
          <a:spcPct val="20000"/>
        </a:spcBef>
        <a:spcAft>
          <a:spcPct val="0"/>
        </a:spcAft>
        <a:buChar char="•"/>
        <a:tabLst>
          <a:tab pos="912813" algn="l"/>
          <a:tab pos="1427163" algn="l"/>
        </a:tabLst>
        <a:defRPr>
          <a:solidFill>
            <a:schemeClr val="tx1"/>
          </a:solidFill>
          <a:latin typeface="+mn-lt"/>
          <a:ea typeface="+mn-ea"/>
        </a:defRPr>
      </a:lvl3pPr>
      <a:lvl4pPr marL="1484313" indent="-228600" algn="l" rtl="0" eaLnBrk="0" fontAlgn="base" hangingPunct="0">
        <a:spcBef>
          <a:spcPct val="20000"/>
        </a:spcBef>
        <a:spcAft>
          <a:spcPct val="0"/>
        </a:spcAft>
        <a:buChar char="–"/>
        <a:tabLst>
          <a:tab pos="912813" algn="l"/>
          <a:tab pos="1427163" algn="l"/>
        </a:tabLst>
        <a:defRPr i="1">
          <a:solidFill>
            <a:schemeClr val="tx1"/>
          </a:solidFill>
          <a:latin typeface="+mn-lt"/>
          <a:ea typeface="+mn-ea"/>
        </a:defRPr>
      </a:lvl4pPr>
      <a:lvl5pPr marL="1997075" indent="-168275" algn="l" rtl="0" eaLnBrk="0" fontAlgn="base" hangingPunct="0">
        <a:spcBef>
          <a:spcPct val="20000"/>
        </a:spcBef>
        <a:spcAft>
          <a:spcPct val="0"/>
        </a:spcAft>
        <a:buChar char="»"/>
        <a:tabLst>
          <a:tab pos="912813" algn="l"/>
          <a:tab pos="1427163" algn="l"/>
        </a:tabLst>
        <a:defRPr sz="1400">
          <a:solidFill>
            <a:schemeClr val="tx1"/>
          </a:solidFill>
          <a:latin typeface="+mn-lt"/>
          <a:ea typeface="+mn-ea"/>
        </a:defRPr>
      </a:lvl5pPr>
      <a:lvl6pPr marL="2454275" indent="-168275" algn="l" rtl="0" fontAlgn="base">
        <a:spcBef>
          <a:spcPct val="20000"/>
        </a:spcBef>
        <a:spcAft>
          <a:spcPct val="0"/>
        </a:spcAft>
        <a:buChar char="»"/>
        <a:tabLst>
          <a:tab pos="912813" algn="l"/>
          <a:tab pos="1427163" algn="l"/>
        </a:tabLst>
        <a:defRPr sz="1400">
          <a:solidFill>
            <a:schemeClr val="tx1"/>
          </a:solidFill>
          <a:latin typeface="+mn-lt"/>
          <a:ea typeface="+mn-ea"/>
        </a:defRPr>
      </a:lvl6pPr>
      <a:lvl7pPr marL="2911475" indent="-168275" algn="l" rtl="0" fontAlgn="base">
        <a:spcBef>
          <a:spcPct val="20000"/>
        </a:spcBef>
        <a:spcAft>
          <a:spcPct val="0"/>
        </a:spcAft>
        <a:buChar char="»"/>
        <a:tabLst>
          <a:tab pos="912813" algn="l"/>
          <a:tab pos="1427163" algn="l"/>
        </a:tabLst>
        <a:defRPr sz="1400">
          <a:solidFill>
            <a:schemeClr val="tx1"/>
          </a:solidFill>
          <a:latin typeface="+mn-lt"/>
          <a:ea typeface="+mn-ea"/>
        </a:defRPr>
      </a:lvl7pPr>
      <a:lvl8pPr marL="3368675" indent="-168275" algn="l" rtl="0" fontAlgn="base">
        <a:spcBef>
          <a:spcPct val="20000"/>
        </a:spcBef>
        <a:spcAft>
          <a:spcPct val="0"/>
        </a:spcAft>
        <a:buChar char="»"/>
        <a:tabLst>
          <a:tab pos="912813" algn="l"/>
          <a:tab pos="1427163" algn="l"/>
        </a:tabLst>
        <a:defRPr sz="1400">
          <a:solidFill>
            <a:schemeClr val="tx1"/>
          </a:solidFill>
          <a:latin typeface="+mn-lt"/>
          <a:ea typeface="+mn-ea"/>
        </a:defRPr>
      </a:lvl8pPr>
      <a:lvl9pPr marL="3825875" indent="-168275" algn="l" rtl="0" fontAlgn="base">
        <a:spcBef>
          <a:spcPct val="20000"/>
        </a:spcBef>
        <a:spcAft>
          <a:spcPct val="0"/>
        </a:spcAft>
        <a:buChar char="»"/>
        <a:tabLst>
          <a:tab pos="912813" algn="l"/>
          <a:tab pos="1427163" algn="l"/>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F808DEB3-9545-4124-AF42-CBC22013C50D}" type="slidenum">
              <a:rPr lang="en-US">
                <a:solidFill>
                  <a:srgbClr val="000000"/>
                </a:solidFill>
              </a:rPr>
              <a:pPr>
                <a:defRPr/>
              </a:pPr>
              <a:t>1</a:t>
            </a:fld>
            <a:endParaRPr lang="en-US">
              <a:solidFill>
                <a:srgbClr val="000000"/>
              </a:solidFill>
            </a:endParaRPr>
          </a:p>
        </p:txBody>
      </p:sp>
      <p:pic>
        <p:nvPicPr>
          <p:cNvPr id="13" name="Picture 12"/>
          <p:cNvPicPr>
            <a:picLocks noChangeAspect="1"/>
          </p:cNvPicPr>
          <p:nvPr/>
        </p:nvPicPr>
        <p:blipFill>
          <a:blip r:embed="rId3"/>
          <a:stretch>
            <a:fillRect/>
          </a:stretch>
        </p:blipFill>
        <p:spPr>
          <a:xfrm>
            <a:off x="0" y="-26794"/>
            <a:ext cx="12191999" cy="6858594"/>
          </a:xfrm>
          <a:prstGeom prst="rect">
            <a:avLst/>
          </a:prstGeom>
        </p:spPr>
      </p:pic>
      <p:pic>
        <p:nvPicPr>
          <p:cNvPr id="15" name="Picture 14"/>
          <p:cNvPicPr>
            <a:picLocks noChangeAspect="1"/>
          </p:cNvPicPr>
          <p:nvPr/>
        </p:nvPicPr>
        <p:blipFill>
          <a:blip r:embed="rId4"/>
          <a:stretch>
            <a:fillRect/>
          </a:stretch>
        </p:blipFill>
        <p:spPr>
          <a:xfrm>
            <a:off x="5930512" y="6313595"/>
            <a:ext cx="408467" cy="518205"/>
          </a:xfrm>
          <a:prstGeom prst="rect">
            <a:avLst/>
          </a:prstGeom>
        </p:spPr>
      </p:pic>
      <p:pic>
        <p:nvPicPr>
          <p:cNvPr id="16" name="Picture 15"/>
          <p:cNvPicPr>
            <a:picLocks noChangeAspect="1"/>
          </p:cNvPicPr>
          <p:nvPr/>
        </p:nvPicPr>
        <p:blipFill>
          <a:blip r:embed="rId5"/>
          <a:stretch>
            <a:fillRect/>
          </a:stretch>
        </p:blipFill>
        <p:spPr>
          <a:xfrm>
            <a:off x="1523604" y="1069066"/>
            <a:ext cx="9144793" cy="1341236"/>
          </a:xfrm>
          <a:prstGeom prst="rect">
            <a:avLst/>
          </a:prstGeom>
        </p:spPr>
      </p:pic>
      <p:sp>
        <p:nvSpPr>
          <p:cNvPr id="6" name="Rectangle 2"/>
          <p:cNvSpPr txBox="1">
            <a:spLocks noChangeArrowheads="1"/>
          </p:cNvSpPr>
          <p:nvPr/>
        </p:nvSpPr>
        <p:spPr>
          <a:xfrm>
            <a:off x="2362200" y="2553629"/>
            <a:ext cx="7772400" cy="1713571"/>
          </a:xfrm>
          <a:prstGeom prst="rect">
            <a:avLst/>
          </a:prstGeom>
        </p:spPr>
        <p:txBody>
          <a:bodyPr/>
          <a:lst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6pPr>
            <a:lvl7pPr marL="914400"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7pPr>
            <a:lvl8pPr marL="1371600"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8pPr>
            <a:lvl9pPr marL="1828800"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9pPr>
          </a:lstStyle>
          <a:p>
            <a:pPr algn="ctr">
              <a:defRPr/>
            </a:pPr>
            <a:r>
              <a:rPr lang="en-CA" kern="0" dirty="0">
                <a:solidFill>
                  <a:srgbClr val="000000"/>
                </a:solidFill>
                <a:latin typeface="Arial Bold"/>
                <a:ea typeface="ＭＳ Ｐゴシック"/>
                <a:sym typeface="Helvetica Light" charset="0"/>
              </a:rPr>
              <a:t>CDA / ACD</a:t>
            </a:r>
            <a:br>
              <a:rPr lang="en-CA" kern="0" dirty="0">
                <a:solidFill>
                  <a:srgbClr val="000000"/>
                </a:solidFill>
                <a:latin typeface="Arial Bold"/>
                <a:ea typeface="ＭＳ Ｐゴシック"/>
                <a:sym typeface="Helvetica Light" charset="0"/>
              </a:rPr>
            </a:br>
            <a:endParaRPr lang="en-CA" kern="0" dirty="0">
              <a:solidFill>
                <a:srgbClr val="000000"/>
              </a:solidFill>
              <a:latin typeface="Arial Bold"/>
              <a:ea typeface="ＭＳ Ｐゴシック"/>
              <a:sym typeface="Helvetica Light" charset="0"/>
            </a:endParaRPr>
          </a:p>
        </p:txBody>
      </p:sp>
      <p:sp>
        <p:nvSpPr>
          <p:cNvPr id="7" name="Rectangle 3"/>
          <p:cNvSpPr txBox="1">
            <a:spLocks noChangeArrowheads="1"/>
          </p:cNvSpPr>
          <p:nvPr/>
        </p:nvSpPr>
        <p:spPr>
          <a:xfrm>
            <a:off x="2209800" y="3111190"/>
            <a:ext cx="7752600" cy="2776654"/>
          </a:xfrm>
          <a:prstGeom prst="rect">
            <a:avLst/>
          </a:prstGeom>
        </p:spPr>
        <p:txBody>
          <a:bodyPr/>
          <a:lstStyle>
            <a:lvl1pPr marL="0" indent="0" algn="ctr" rtl="0" eaLnBrk="0" fontAlgn="base" hangingPunct="0">
              <a:spcBef>
                <a:spcPct val="20000"/>
              </a:spcBef>
              <a:spcAft>
                <a:spcPct val="0"/>
              </a:spcAft>
              <a:buNone/>
              <a:tabLst>
                <a:tab pos="912813" algn="l"/>
                <a:tab pos="1427163" algn="l"/>
              </a:tabLst>
              <a:defRPr sz="2600">
                <a:solidFill>
                  <a:schemeClr val="tx1"/>
                </a:solidFill>
                <a:latin typeface="+mn-lt"/>
                <a:ea typeface="+mn-ea"/>
                <a:cs typeface="+mn-cs"/>
              </a:defRPr>
            </a:lvl1pPr>
            <a:lvl2pPr marL="457200" indent="0" algn="ctr" rtl="0" eaLnBrk="0" fontAlgn="base" hangingPunct="0">
              <a:spcBef>
                <a:spcPct val="20000"/>
              </a:spcBef>
              <a:spcAft>
                <a:spcPct val="0"/>
              </a:spcAft>
              <a:buClr>
                <a:srgbClr val="880212"/>
              </a:buClr>
              <a:buFont typeface="Times" charset="0"/>
              <a:buNone/>
              <a:tabLst>
                <a:tab pos="912813" algn="l"/>
                <a:tab pos="1427163" algn="l"/>
              </a:tabLst>
              <a:defRPr sz="2000">
                <a:solidFill>
                  <a:schemeClr val="tx1"/>
                </a:solidFill>
                <a:latin typeface="+mn-lt"/>
                <a:ea typeface="+mn-ea"/>
              </a:defRPr>
            </a:lvl2pPr>
            <a:lvl3pPr marL="914400" indent="0" algn="ctr" rtl="0" eaLnBrk="0" fontAlgn="base" hangingPunct="0">
              <a:spcBef>
                <a:spcPct val="20000"/>
              </a:spcBef>
              <a:spcAft>
                <a:spcPct val="0"/>
              </a:spcAft>
              <a:buNone/>
              <a:tabLst>
                <a:tab pos="912813" algn="l"/>
                <a:tab pos="1427163" algn="l"/>
              </a:tabLst>
              <a:defRPr>
                <a:solidFill>
                  <a:schemeClr val="tx1"/>
                </a:solidFill>
                <a:latin typeface="+mn-lt"/>
                <a:ea typeface="+mn-ea"/>
              </a:defRPr>
            </a:lvl3pPr>
            <a:lvl4pPr marL="1371600" indent="0" algn="ctr" rtl="0" eaLnBrk="0" fontAlgn="base" hangingPunct="0">
              <a:spcBef>
                <a:spcPct val="20000"/>
              </a:spcBef>
              <a:spcAft>
                <a:spcPct val="0"/>
              </a:spcAft>
              <a:buNone/>
              <a:tabLst>
                <a:tab pos="912813" algn="l"/>
                <a:tab pos="1427163" algn="l"/>
              </a:tabLst>
              <a:defRPr i="1">
                <a:solidFill>
                  <a:schemeClr val="tx1"/>
                </a:solidFill>
                <a:latin typeface="+mn-lt"/>
                <a:ea typeface="+mn-ea"/>
              </a:defRPr>
            </a:lvl4pPr>
            <a:lvl5pPr marL="18288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5pPr>
            <a:lvl6pPr marL="22860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6pPr>
            <a:lvl7pPr marL="27432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7pPr>
            <a:lvl8pPr marL="32004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8pPr>
            <a:lvl9pPr marL="36576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9pPr>
          </a:lstStyle>
          <a:p>
            <a:pPr>
              <a:defRPr/>
            </a:pPr>
            <a:r>
              <a:rPr lang="en-US" sz="2800" b="1" kern="0" dirty="0">
                <a:latin typeface="Arial"/>
                <a:ea typeface="ＭＳ Ｐゴシック"/>
              </a:rPr>
              <a:t>Navigating Between Pedagogical Theory and Practicable Content Development - Lessons Learned </a:t>
            </a:r>
          </a:p>
          <a:p>
            <a:pPr>
              <a:defRPr/>
            </a:pPr>
            <a:endParaRPr lang="en-CA" sz="2000" b="1" kern="0" dirty="0">
              <a:solidFill>
                <a:srgbClr val="000000"/>
              </a:solidFill>
              <a:latin typeface="Arial"/>
              <a:ea typeface="ＭＳ Ｐゴシック"/>
            </a:endParaRPr>
          </a:p>
          <a:p>
            <a:pPr>
              <a:defRPr/>
            </a:pPr>
            <a:r>
              <a:rPr lang="en-CA" sz="2400" b="1" kern="0" dirty="0">
                <a:solidFill>
                  <a:srgbClr val="000000"/>
                </a:solidFill>
                <a:latin typeface="Arial"/>
                <a:ea typeface="ＭＳ Ｐゴシック"/>
              </a:rPr>
              <a:t>Jacqueline Asselin</a:t>
            </a:r>
          </a:p>
          <a:p>
            <a:pPr>
              <a:defRPr/>
            </a:pPr>
            <a:r>
              <a:rPr lang="en-CA" sz="1800" b="1" kern="0" dirty="0">
                <a:solidFill>
                  <a:srgbClr val="000000"/>
                </a:solidFill>
                <a:latin typeface="Arial"/>
                <a:ea typeface="ＭＳ Ｐゴシック"/>
              </a:rPr>
              <a:t>October 2022</a:t>
            </a:r>
            <a:endParaRPr lang="en-CA" sz="2000" b="1" kern="0" dirty="0">
              <a:solidFill>
                <a:srgbClr val="000000"/>
              </a:solidFill>
              <a:latin typeface="Arial"/>
              <a:ea typeface="ＭＳ Ｐゴシック"/>
            </a:endParaRPr>
          </a:p>
        </p:txBody>
      </p:sp>
    </p:spTree>
    <p:extLst>
      <p:ext uri="{BB962C8B-B14F-4D97-AF65-F5344CB8AC3E}">
        <p14:creationId xmlns:p14="http://schemas.microsoft.com/office/powerpoint/2010/main" val="181717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err="1"/>
              <a:t>Pitfall</a:t>
            </a:r>
            <a:r>
              <a:rPr lang="fr-CA" dirty="0"/>
              <a:t> #3: </a:t>
            </a:r>
            <a:r>
              <a:rPr lang="fr-CA" dirty="0" err="1"/>
              <a:t>Skipping</a:t>
            </a:r>
            <a:r>
              <a:rPr lang="fr-CA" dirty="0"/>
              <a:t> the Prototype</a:t>
            </a:r>
            <a:endParaRPr lang="en-CA" dirty="0"/>
          </a:p>
        </p:txBody>
      </p:sp>
      <p:sp>
        <p:nvSpPr>
          <p:cNvPr id="3" name="Content Placeholder 2"/>
          <p:cNvSpPr>
            <a:spLocks noGrp="1"/>
          </p:cNvSpPr>
          <p:nvPr>
            <p:ph idx="1"/>
          </p:nvPr>
        </p:nvSpPr>
        <p:spPr/>
        <p:txBody>
          <a:bodyPr>
            <a:normAutofit/>
          </a:bodyPr>
          <a:lstStyle/>
          <a:p>
            <a:pPr lvl="1"/>
            <a:endParaRPr lang="fr-CA" sz="2800" dirty="0"/>
          </a:p>
          <a:p>
            <a:pPr lvl="1"/>
            <a:r>
              <a:rPr lang="fr-CA" sz="2800" dirty="0"/>
              <a:t>Visual and </a:t>
            </a:r>
            <a:r>
              <a:rPr lang="fr-CA" sz="2800" dirty="0" err="1"/>
              <a:t>concrete</a:t>
            </a:r>
            <a:r>
              <a:rPr lang="fr-CA" sz="2800" dirty="0"/>
              <a:t> (</a:t>
            </a:r>
            <a:r>
              <a:rPr lang="fr-CA" sz="2800" dirty="0" err="1"/>
              <a:t>working</a:t>
            </a:r>
            <a:r>
              <a:rPr lang="fr-CA" sz="2800" dirty="0"/>
              <a:t> model)</a:t>
            </a:r>
          </a:p>
          <a:p>
            <a:pPr marL="457200" lvl="1" indent="0">
              <a:buNone/>
            </a:pPr>
            <a:endParaRPr lang="fr-CA" sz="2800" dirty="0"/>
          </a:p>
          <a:p>
            <a:pPr lvl="1"/>
            <a:r>
              <a:rPr lang="fr-CA" sz="2800" dirty="0" err="1"/>
              <a:t>Avoids</a:t>
            </a:r>
            <a:r>
              <a:rPr lang="fr-CA" sz="2800" dirty="0"/>
              <a:t> mission </a:t>
            </a:r>
            <a:r>
              <a:rPr lang="fr-CA" sz="2800" dirty="0" err="1"/>
              <a:t>creep</a:t>
            </a:r>
            <a:r>
              <a:rPr lang="fr-CA" sz="2800" dirty="0"/>
              <a:t> (binding agreement, sets </a:t>
            </a:r>
            <a:r>
              <a:rPr lang="fr-CA" sz="2800" dirty="0" err="1"/>
              <a:t>boundaries</a:t>
            </a:r>
            <a:r>
              <a:rPr lang="fr-CA" sz="2800" dirty="0"/>
              <a:t>)</a:t>
            </a:r>
          </a:p>
          <a:p>
            <a:pPr marL="457200" lvl="1" indent="0">
              <a:buNone/>
            </a:pPr>
            <a:endParaRPr lang="fr-CA" sz="2800" dirty="0"/>
          </a:p>
          <a:p>
            <a:pPr lvl="1"/>
            <a:r>
              <a:rPr lang="fr-CA" sz="2800" dirty="0"/>
              <a:t>Forces </a:t>
            </a:r>
            <a:r>
              <a:rPr lang="fr-CA" sz="2800" dirty="0" err="1"/>
              <a:t>you</a:t>
            </a:r>
            <a:r>
              <a:rPr lang="fr-CA" sz="2800" dirty="0"/>
              <a:t> to trial the </a:t>
            </a:r>
            <a:r>
              <a:rPr lang="fr-CA" sz="2800" dirty="0" err="1"/>
              <a:t>actual</a:t>
            </a:r>
            <a:r>
              <a:rPr lang="fr-CA" sz="2800" dirty="0"/>
              <a:t> </a:t>
            </a:r>
            <a:r>
              <a:rPr lang="fr-CA" sz="2800" dirty="0" err="1"/>
              <a:t>development</a:t>
            </a:r>
            <a:r>
              <a:rPr lang="fr-CA" sz="2800" dirty="0"/>
              <a:t> </a:t>
            </a:r>
            <a:r>
              <a:rPr lang="fr-CA" sz="2800" dirty="0" err="1"/>
              <a:t>tools</a:t>
            </a:r>
            <a:r>
              <a:rPr lang="fr-CA" sz="2800" dirty="0"/>
              <a:t> (Desktop </a:t>
            </a:r>
            <a:r>
              <a:rPr lang="fr-CA" sz="2800" dirty="0" err="1"/>
              <a:t>Publishing</a:t>
            </a:r>
            <a:r>
              <a:rPr lang="fr-CA" sz="2800" dirty="0"/>
              <a:t> or E-learning)</a:t>
            </a:r>
          </a:p>
          <a:p>
            <a:endParaRPr lang="en-CA" dirty="0"/>
          </a:p>
        </p:txBody>
      </p:sp>
    </p:spTree>
    <p:extLst>
      <p:ext uri="{BB962C8B-B14F-4D97-AF65-F5344CB8AC3E}">
        <p14:creationId xmlns:p14="http://schemas.microsoft.com/office/powerpoint/2010/main" val="196414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CAA36-E5FF-50E6-253E-9C7BA69557AB}"/>
              </a:ext>
            </a:extLst>
          </p:cNvPr>
          <p:cNvSpPr>
            <a:spLocks noGrp="1"/>
          </p:cNvSpPr>
          <p:nvPr>
            <p:ph type="title"/>
          </p:nvPr>
        </p:nvSpPr>
        <p:spPr/>
        <p:txBody>
          <a:bodyPr/>
          <a:lstStyle/>
          <a:p>
            <a:pPr algn="ctr"/>
            <a:r>
              <a:rPr lang="fr-CA" dirty="0"/>
              <a:t>Pitfall #4: </a:t>
            </a:r>
            <a:r>
              <a:rPr lang="fr-CA" dirty="0" err="1"/>
              <a:t>Underestimating</a:t>
            </a:r>
            <a:r>
              <a:rPr lang="fr-CA" dirty="0"/>
              <a:t> Time </a:t>
            </a:r>
            <a:r>
              <a:rPr lang="fr-CA" dirty="0" err="1"/>
              <a:t>Required</a:t>
            </a:r>
            <a:endParaRPr lang="en-CA" dirty="0"/>
          </a:p>
        </p:txBody>
      </p:sp>
      <p:sp>
        <p:nvSpPr>
          <p:cNvPr id="3" name="Content Placeholder 2">
            <a:extLst>
              <a:ext uri="{FF2B5EF4-FFF2-40B4-BE49-F238E27FC236}">
                <a16:creationId xmlns:a16="http://schemas.microsoft.com/office/drawing/2014/main" xmlns="" id="{6A56C1BA-D216-1857-36D8-0ECEBED5716F}"/>
              </a:ext>
            </a:extLst>
          </p:cNvPr>
          <p:cNvSpPr>
            <a:spLocks noGrp="1"/>
          </p:cNvSpPr>
          <p:nvPr>
            <p:ph idx="1"/>
          </p:nvPr>
        </p:nvSpPr>
        <p:spPr/>
        <p:txBody>
          <a:bodyPr>
            <a:normAutofit lnSpcReduction="10000"/>
          </a:bodyPr>
          <a:lstStyle/>
          <a:p>
            <a:pPr marL="457200" lvl="1" indent="0">
              <a:buNone/>
            </a:pPr>
            <a:endParaRPr lang="fr-CA" sz="2800" dirty="0"/>
          </a:p>
          <a:p>
            <a:pPr lvl="1"/>
            <a:r>
              <a:rPr lang="fr-CA" sz="2800" dirty="0" err="1"/>
              <a:t>Calculate</a:t>
            </a:r>
            <a:r>
              <a:rPr lang="fr-CA" sz="2800" dirty="0"/>
              <a:t> </a:t>
            </a:r>
            <a:r>
              <a:rPr lang="fr-CA" sz="2800" dirty="0" err="1"/>
              <a:t>approximate</a:t>
            </a:r>
            <a:r>
              <a:rPr lang="fr-CA" sz="2800" dirty="0"/>
              <a:t> time on </a:t>
            </a:r>
            <a:r>
              <a:rPr lang="fr-CA" sz="2800" dirty="0" err="1"/>
              <a:t>task</a:t>
            </a:r>
            <a:r>
              <a:rPr lang="fr-CA" sz="2800" dirty="0"/>
              <a:t> for </a:t>
            </a:r>
            <a:r>
              <a:rPr lang="fr-CA" sz="2800" dirty="0" err="1"/>
              <a:t>each</a:t>
            </a:r>
            <a:r>
              <a:rPr lang="fr-CA" sz="2800" dirty="0"/>
              <a:t> </a:t>
            </a:r>
            <a:r>
              <a:rPr lang="fr-CA" sz="2800" dirty="0" err="1"/>
              <a:t>activity</a:t>
            </a:r>
            <a:r>
              <a:rPr lang="fr-CA" sz="2800" dirty="0"/>
              <a:t> (prototype)</a:t>
            </a:r>
          </a:p>
          <a:p>
            <a:pPr marL="457200" lvl="1" indent="0">
              <a:buNone/>
            </a:pPr>
            <a:endParaRPr lang="fr-CA" sz="2800" dirty="0"/>
          </a:p>
          <a:p>
            <a:pPr lvl="1"/>
            <a:r>
              <a:rPr lang="fr-CA" sz="2800" dirty="0" err="1"/>
              <a:t>Consider</a:t>
            </a:r>
            <a:r>
              <a:rPr lang="fr-CA" sz="2800" dirty="0"/>
              <a:t> </a:t>
            </a:r>
            <a:r>
              <a:rPr lang="fr-CA" sz="2800" dirty="0" err="1"/>
              <a:t>individual</a:t>
            </a:r>
            <a:r>
              <a:rPr lang="fr-CA" sz="2800" dirty="0"/>
              <a:t> </a:t>
            </a:r>
            <a:r>
              <a:rPr lang="fr-CA" sz="2800" dirty="0" err="1"/>
              <a:t>learning</a:t>
            </a:r>
            <a:r>
              <a:rPr lang="fr-CA" sz="2800" dirty="0"/>
              <a:t> pace (</a:t>
            </a:r>
            <a:r>
              <a:rPr lang="fr-CA" sz="2800" dirty="0" err="1"/>
              <a:t>differentiated</a:t>
            </a:r>
            <a:r>
              <a:rPr lang="fr-CA" sz="2800" dirty="0"/>
              <a:t> </a:t>
            </a:r>
            <a:r>
              <a:rPr lang="fr-CA" sz="2800" dirty="0" err="1"/>
              <a:t>learning</a:t>
            </a:r>
            <a:r>
              <a:rPr lang="fr-CA" sz="2800" dirty="0"/>
              <a:t>)</a:t>
            </a:r>
          </a:p>
          <a:p>
            <a:pPr marL="457200" lvl="1" indent="0">
              <a:buNone/>
            </a:pPr>
            <a:endParaRPr lang="fr-CA" sz="2800" dirty="0"/>
          </a:p>
          <a:p>
            <a:pPr lvl="1"/>
            <a:r>
              <a:rPr lang="en-US" sz="2800" dirty="0"/>
              <a:t>Maintenance - know your limits! You can develop it, but can you maintain it?</a:t>
            </a:r>
          </a:p>
          <a:p>
            <a:pPr marL="457200" lvl="1" indent="0">
              <a:buNone/>
            </a:pPr>
            <a:endParaRPr lang="en-US" sz="2800" dirty="0"/>
          </a:p>
          <a:p>
            <a:pPr lvl="1"/>
            <a:r>
              <a:rPr lang="fr-CA" sz="2800" dirty="0"/>
              <a:t>Must </a:t>
            </a:r>
            <a:r>
              <a:rPr lang="fr-CA" sz="2800" dirty="0" err="1"/>
              <a:t>we</a:t>
            </a:r>
            <a:r>
              <a:rPr lang="fr-CA" sz="2800" dirty="0"/>
              <a:t> </a:t>
            </a:r>
            <a:r>
              <a:rPr lang="fr-CA" sz="2800" dirty="0" err="1"/>
              <a:t>create</a:t>
            </a:r>
            <a:r>
              <a:rPr lang="fr-CA" sz="2800" dirty="0"/>
              <a:t> </a:t>
            </a:r>
            <a:r>
              <a:rPr lang="fr-CA" sz="2800" dirty="0" err="1"/>
              <a:t>everything</a:t>
            </a:r>
            <a:r>
              <a:rPr lang="fr-CA" sz="2800" dirty="0"/>
              <a:t> in-house vs. commercial </a:t>
            </a:r>
            <a:r>
              <a:rPr lang="fr-CA" sz="2800" dirty="0" err="1"/>
              <a:t>products</a:t>
            </a:r>
            <a:r>
              <a:rPr lang="fr-CA" sz="2800" dirty="0"/>
              <a:t> /partnerships?</a:t>
            </a:r>
          </a:p>
          <a:p>
            <a:pPr lvl="1"/>
            <a:endParaRPr lang="fr-CA" dirty="0"/>
          </a:p>
          <a:p>
            <a:pPr marL="0" indent="0">
              <a:buNone/>
            </a:pPr>
            <a:endParaRPr lang="fr-CA" dirty="0"/>
          </a:p>
          <a:p>
            <a:endParaRPr lang="en-CA" dirty="0"/>
          </a:p>
          <a:p>
            <a:endParaRPr lang="en-CA" dirty="0"/>
          </a:p>
        </p:txBody>
      </p:sp>
    </p:spTree>
    <p:extLst>
      <p:ext uri="{BB962C8B-B14F-4D97-AF65-F5344CB8AC3E}">
        <p14:creationId xmlns:p14="http://schemas.microsoft.com/office/powerpoint/2010/main" val="1591079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27F81-3833-F7AD-D110-7D4A9C0BC618}"/>
              </a:ext>
            </a:extLst>
          </p:cNvPr>
          <p:cNvSpPr>
            <a:spLocks noGrp="1"/>
          </p:cNvSpPr>
          <p:nvPr>
            <p:ph type="title"/>
          </p:nvPr>
        </p:nvSpPr>
        <p:spPr/>
        <p:txBody>
          <a:bodyPr/>
          <a:lstStyle/>
          <a:p>
            <a:pPr algn="ctr"/>
            <a:r>
              <a:rPr lang="en-US" dirty="0"/>
              <a:t>Conclusion</a:t>
            </a:r>
            <a:endParaRPr lang="en-CA" dirty="0"/>
          </a:p>
        </p:txBody>
      </p:sp>
      <p:sp>
        <p:nvSpPr>
          <p:cNvPr id="3" name="Content Placeholder 2">
            <a:extLst>
              <a:ext uri="{FF2B5EF4-FFF2-40B4-BE49-F238E27FC236}">
                <a16:creationId xmlns:a16="http://schemas.microsoft.com/office/drawing/2014/main" xmlns="" id="{CD7149B3-C3AE-A76E-88E0-F90A4A1EC4F7}"/>
              </a:ext>
            </a:extLst>
          </p:cNvPr>
          <p:cNvSpPr>
            <a:spLocks noGrp="1"/>
          </p:cNvSpPr>
          <p:nvPr>
            <p:ph idx="1"/>
          </p:nvPr>
        </p:nvSpPr>
        <p:spPr/>
        <p:txBody>
          <a:bodyPr/>
          <a:lstStyle/>
          <a:p>
            <a:r>
              <a:rPr lang="en-US" dirty="0"/>
              <a:t>An instructional design model is key to curriculum development</a:t>
            </a:r>
          </a:p>
          <a:p>
            <a:pPr marL="0" indent="0">
              <a:buNone/>
            </a:pPr>
            <a:endParaRPr lang="en-US" dirty="0"/>
          </a:p>
          <a:p>
            <a:r>
              <a:rPr lang="en-US" dirty="0"/>
              <a:t>The DESIGN phase is critical, regardless of the chosen ID model</a:t>
            </a:r>
          </a:p>
          <a:p>
            <a:r>
              <a:rPr lang="en-US" dirty="0"/>
              <a:t>Pay attention to the 4 design pitfalls:</a:t>
            </a:r>
          </a:p>
          <a:p>
            <a:pPr marL="514350" indent="-514350">
              <a:buAutoNum type="arabicParenR"/>
            </a:pPr>
            <a:r>
              <a:rPr lang="en-US" dirty="0"/>
              <a:t>Engage in Detailed Course Mapping</a:t>
            </a:r>
          </a:p>
          <a:p>
            <a:pPr marL="514350" indent="-514350">
              <a:buFont typeface="Arial" panose="020B0604020202020204" pitchFamily="34" charset="0"/>
              <a:buAutoNum type="arabicParenR"/>
            </a:pPr>
            <a:r>
              <a:rPr lang="en-US" dirty="0"/>
              <a:t>Select Topics Diligently</a:t>
            </a:r>
          </a:p>
          <a:p>
            <a:pPr marL="514350" indent="-514350">
              <a:buAutoNum type="arabicParenR"/>
            </a:pPr>
            <a:r>
              <a:rPr lang="en-US" dirty="0"/>
              <a:t>Create a Prototype</a:t>
            </a:r>
          </a:p>
          <a:p>
            <a:pPr marL="514350" indent="-514350">
              <a:buAutoNum type="arabicParenR"/>
            </a:pPr>
            <a:r>
              <a:rPr lang="en-US" dirty="0"/>
              <a:t>Consider Time on Task and Maintenance</a:t>
            </a:r>
          </a:p>
          <a:p>
            <a:pPr marL="514350" indent="-514350">
              <a:buAutoNum type="arabicParenR"/>
            </a:pPr>
            <a:endParaRPr lang="en-US" dirty="0"/>
          </a:p>
          <a:p>
            <a:endParaRPr lang="en-CA" dirty="0"/>
          </a:p>
        </p:txBody>
      </p:sp>
    </p:spTree>
    <p:extLst>
      <p:ext uri="{BB962C8B-B14F-4D97-AF65-F5344CB8AC3E}">
        <p14:creationId xmlns:p14="http://schemas.microsoft.com/office/powerpoint/2010/main" val="6831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3FC2E1F-8485-4F03-BFA1-DB83998E692F}" type="slidenum">
              <a:rPr lang="en-US" smtClean="0">
                <a:solidFill>
                  <a:srgbClr val="000000"/>
                </a:solidFill>
              </a:rPr>
              <a:pPr>
                <a:defRPr/>
              </a:pPr>
              <a:t>13</a:t>
            </a:fld>
            <a:endParaRPr lang="en-US" dirty="0">
              <a:solidFill>
                <a:srgbClr val="000000"/>
              </a:solidFill>
            </a:endParaRPr>
          </a:p>
        </p:txBody>
      </p:sp>
      <p:pic>
        <p:nvPicPr>
          <p:cNvPr id="33795" name="Picture 14" descr="Canadian_Defence_Academy_[CDA]_Badge__[1_5x1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412" y="1482736"/>
            <a:ext cx="200818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C:\Users\Murphy.DC\Desktop\CF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20" y="4537595"/>
            <a:ext cx="1289980" cy="164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Box 7"/>
          <p:cNvSpPr txBox="1">
            <a:spLocks noChangeArrowheads="1"/>
          </p:cNvSpPr>
          <p:nvPr/>
        </p:nvSpPr>
        <p:spPr bwMode="auto">
          <a:xfrm>
            <a:off x="1875218" y="184221"/>
            <a:ext cx="84582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r>
              <a:rPr lang="en-CA" sz="2800" u="sng" dirty="0">
                <a:solidFill>
                  <a:srgbClr val="000000">
                    <a:lumMod val="65000"/>
                    <a:lumOff val="35000"/>
                  </a:srgbClr>
                </a:solidFill>
              </a:rPr>
              <a:t>Canadian Defence Academy /</a:t>
            </a:r>
          </a:p>
          <a:p>
            <a:pPr algn="ctr" eaLnBrk="0" fontAlgn="base" hangingPunct="0">
              <a:spcBef>
                <a:spcPct val="0"/>
              </a:spcBef>
              <a:spcAft>
                <a:spcPct val="0"/>
              </a:spcAft>
            </a:pPr>
            <a:r>
              <a:rPr lang="en-CA" sz="2800" u="sng" dirty="0" err="1">
                <a:solidFill>
                  <a:srgbClr val="000000">
                    <a:lumMod val="65000"/>
                    <a:lumOff val="35000"/>
                  </a:srgbClr>
                </a:solidFill>
              </a:rPr>
              <a:t>Académie</a:t>
            </a:r>
            <a:r>
              <a:rPr lang="en-CA" sz="2800" u="sng" dirty="0">
                <a:solidFill>
                  <a:srgbClr val="000000">
                    <a:lumMod val="65000"/>
                    <a:lumOff val="35000"/>
                  </a:srgbClr>
                </a:solidFill>
              </a:rPr>
              <a:t> </a:t>
            </a:r>
            <a:r>
              <a:rPr lang="en-CA" sz="2800" u="sng" dirty="0" err="1">
                <a:solidFill>
                  <a:srgbClr val="000000">
                    <a:lumMod val="65000"/>
                    <a:lumOff val="35000"/>
                  </a:srgbClr>
                </a:solidFill>
              </a:rPr>
              <a:t>canadienne</a:t>
            </a:r>
            <a:r>
              <a:rPr lang="en-CA" sz="2800" u="sng" dirty="0">
                <a:solidFill>
                  <a:srgbClr val="000000">
                    <a:lumMod val="65000"/>
                    <a:lumOff val="35000"/>
                  </a:srgbClr>
                </a:solidFill>
              </a:rPr>
              <a:t> de </a:t>
            </a:r>
            <a:r>
              <a:rPr lang="en-CA" sz="2800" u="sng">
                <a:solidFill>
                  <a:srgbClr val="000000">
                    <a:lumMod val="65000"/>
                    <a:lumOff val="35000"/>
                  </a:srgbClr>
                </a:solidFill>
              </a:rPr>
              <a:t>la </a:t>
            </a:r>
            <a:r>
              <a:rPr lang="en-CA" sz="2800" u="sng" dirty="0" err="1">
                <a:solidFill>
                  <a:srgbClr val="000000">
                    <a:lumMod val="65000"/>
                    <a:lumOff val="35000"/>
                  </a:srgbClr>
                </a:solidFill>
              </a:rPr>
              <a:t>D</a:t>
            </a:r>
            <a:r>
              <a:rPr lang="en-CA" sz="2800" u="sng">
                <a:solidFill>
                  <a:srgbClr val="000000">
                    <a:lumMod val="65000"/>
                    <a:lumOff val="35000"/>
                  </a:srgbClr>
                </a:solidFill>
              </a:rPr>
              <a:t>éfense</a:t>
            </a:r>
            <a:endParaRPr lang="en-CA" sz="2800" u="sng" dirty="0">
              <a:solidFill>
                <a:srgbClr val="000000">
                  <a:lumMod val="65000"/>
                  <a:lumOff val="35000"/>
                </a:srgbClr>
              </a:solidFill>
            </a:endParaRPr>
          </a:p>
        </p:txBody>
      </p:sp>
      <p:pic>
        <p:nvPicPr>
          <p:cNvPr id="1026" name="Picture 2" descr="C:\Users\Murphy.DC\Desktop\RMC.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998" y="4468422"/>
            <a:ext cx="838200" cy="18066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03 - COMMON\00 - COMD GP\03 - CPAO\Crests\Logos-Crests\CMR_72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30071" y="4450227"/>
            <a:ext cx="914400" cy="18429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logo Osside white.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2166" y="4575536"/>
            <a:ext cx="1784413" cy="1592380"/>
          </a:xfrm>
          <a:prstGeom prst="rect">
            <a:avLst/>
          </a:prstGeom>
          <a:noFill/>
          <a:ln>
            <a:noFill/>
          </a:ln>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6578" y="4972478"/>
            <a:ext cx="3595480" cy="798496"/>
          </a:xfrm>
          <a:prstGeom prst="rect">
            <a:avLst/>
          </a:prstGeom>
        </p:spPr>
      </p:pic>
    </p:spTree>
    <p:extLst>
      <p:ext uri="{BB962C8B-B14F-4D97-AF65-F5344CB8AC3E}">
        <p14:creationId xmlns:p14="http://schemas.microsoft.com/office/powerpoint/2010/main" val="397266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PURPOSE</a:t>
            </a:r>
            <a:endParaRPr lang="en-CA" dirty="0"/>
          </a:p>
        </p:txBody>
      </p:sp>
      <p:sp>
        <p:nvSpPr>
          <p:cNvPr id="3" name="Content Placeholder 2"/>
          <p:cNvSpPr>
            <a:spLocks noGrp="1"/>
          </p:cNvSpPr>
          <p:nvPr>
            <p:ph idx="1"/>
          </p:nvPr>
        </p:nvSpPr>
        <p:spPr>
          <a:xfrm>
            <a:off x="609599" y="1295402"/>
            <a:ext cx="10809249" cy="4815465"/>
          </a:xfrm>
        </p:spPr>
        <p:txBody>
          <a:bodyPr/>
          <a:lstStyle/>
          <a:p>
            <a:pPr marL="457200" indent="-457200">
              <a:buFont typeface="Arial" panose="020B0604020202020204" pitchFamily="34" charset="0"/>
              <a:buChar char="•"/>
            </a:pPr>
            <a:r>
              <a:rPr lang="fr-CA" dirty="0" err="1"/>
              <a:t>Discuss</a:t>
            </a:r>
            <a:r>
              <a:rPr lang="fr-CA" dirty="0"/>
              <a:t> the </a:t>
            </a:r>
            <a:r>
              <a:rPr lang="fr-CA" dirty="0" err="1"/>
              <a:t>Instructional</a:t>
            </a:r>
            <a:r>
              <a:rPr lang="fr-CA" dirty="0"/>
              <a:t> Design </a:t>
            </a:r>
            <a:r>
              <a:rPr lang="fr-CA" dirty="0" err="1"/>
              <a:t>process</a:t>
            </a:r>
            <a:r>
              <a:rPr lang="fr-CA" dirty="0"/>
              <a:t> in curriculum </a:t>
            </a:r>
            <a:r>
              <a:rPr lang="fr-CA" dirty="0" err="1"/>
              <a:t>development</a:t>
            </a:r>
            <a:endParaRPr lang="fr-CA" dirty="0"/>
          </a:p>
          <a:p>
            <a:pPr marL="457200" indent="-457200">
              <a:buFont typeface="Arial" panose="020B0604020202020204" pitchFamily="34" charset="0"/>
              <a:buChar char="•"/>
            </a:pPr>
            <a:r>
              <a:rPr lang="fr-CA" dirty="0"/>
              <a:t>Focus on the Design phase</a:t>
            </a:r>
          </a:p>
          <a:p>
            <a:pPr marL="457200" indent="-457200">
              <a:buFont typeface="Arial" panose="020B0604020202020204" pitchFamily="34" charset="0"/>
              <a:buChar char="•"/>
            </a:pPr>
            <a:r>
              <a:rPr lang="fr-CA" dirty="0" err="1"/>
              <a:t>Discuss</a:t>
            </a:r>
            <a:r>
              <a:rPr lang="fr-CA" dirty="0"/>
              <a:t> best practices and </a:t>
            </a:r>
            <a:r>
              <a:rPr lang="fr-CA" dirty="0" err="1"/>
              <a:t>potential</a:t>
            </a:r>
            <a:r>
              <a:rPr lang="fr-CA" dirty="0"/>
              <a:t> </a:t>
            </a:r>
            <a:r>
              <a:rPr lang="fr-CA" dirty="0" err="1"/>
              <a:t>pitfalls</a:t>
            </a:r>
            <a:r>
              <a:rPr lang="fr-CA" dirty="0"/>
              <a:t> in Design</a:t>
            </a:r>
          </a:p>
          <a:p>
            <a:endParaRPr lang="fr-CA" dirty="0"/>
          </a:p>
          <a:p>
            <a:pPr algn="ctr"/>
            <a:r>
              <a:rPr lang="fr-CA" dirty="0" err="1"/>
              <a:t>Share</a:t>
            </a:r>
            <a:r>
              <a:rPr lang="fr-CA" dirty="0"/>
              <a:t> </a:t>
            </a:r>
            <a:r>
              <a:rPr lang="fr-CA" dirty="0" err="1"/>
              <a:t>with</a:t>
            </a:r>
            <a:r>
              <a:rPr lang="fr-CA" dirty="0"/>
              <a:t> </a:t>
            </a:r>
            <a:r>
              <a:rPr lang="fr-CA" dirty="0" err="1"/>
              <a:t>you</a:t>
            </a:r>
            <a:r>
              <a:rPr lang="fr-CA" dirty="0"/>
              <a:t>:</a:t>
            </a:r>
          </a:p>
          <a:p>
            <a:pPr algn="ctr"/>
            <a:r>
              <a:rPr lang="fr-CA" dirty="0" err="1"/>
              <a:t>What</a:t>
            </a:r>
            <a:r>
              <a:rPr lang="fr-CA" dirty="0"/>
              <a:t> I </a:t>
            </a:r>
            <a:r>
              <a:rPr lang="fr-CA" dirty="0" err="1"/>
              <a:t>wish</a:t>
            </a:r>
            <a:r>
              <a:rPr lang="fr-CA" dirty="0"/>
              <a:t> I </a:t>
            </a:r>
            <a:r>
              <a:rPr lang="fr-CA" dirty="0" err="1"/>
              <a:t>knew</a:t>
            </a:r>
            <a:r>
              <a:rPr lang="fr-CA" dirty="0"/>
              <a:t> </a:t>
            </a:r>
            <a:r>
              <a:rPr lang="fr-CA" dirty="0" err="1"/>
              <a:t>then</a:t>
            </a:r>
            <a:r>
              <a:rPr lang="fr-CA" dirty="0"/>
              <a:t>, </a:t>
            </a:r>
            <a:r>
              <a:rPr lang="fr-CA" dirty="0" err="1"/>
              <a:t>that</a:t>
            </a:r>
            <a:r>
              <a:rPr lang="fr-CA" dirty="0"/>
              <a:t> I know </a:t>
            </a:r>
            <a:r>
              <a:rPr lang="fr-CA" dirty="0" err="1"/>
              <a:t>now</a:t>
            </a:r>
            <a:r>
              <a:rPr lang="fr-CA" dirty="0"/>
              <a:t>!</a:t>
            </a:r>
            <a:endParaRPr lang="en-CA" dirty="0"/>
          </a:p>
        </p:txBody>
      </p:sp>
      <p:sp>
        <p:nvSpPr>
          <p:cNvPr id="4" name="Slide Number Placeholder 3"/>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09992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2F03431-336E-356D-33A0-85434663AA0A}"/>
              </a:ext>
            </a:extLst>
          </p:cNvPr>
          <p:cNvSpPr>
            <a:spLocks noGrp="1"/>
          </p:cNvSpPr>
          <p:nvPr>
            <p:ph type="sldNum" sz="quarter" idx="10"/>
          </p:nvPr>
        </p:nvSpPr>
        <p:spPr/>
        <p:txBody>
          <a:bodyPr/>
          <a:lstStyle/>
          <a:p>
            <a:pPr>
              <a:defRPr/>
            </a:pPr>
            <a:fld id="{FE1A3387-6FF0-438D-B408-10F748CEE0D1}" type="slidenum">
              <a:rPr lang="en-US" smtClean="0">
                <a:solidFill>
                  <a:srgbClr val="000000"/>
                </a:solidFill>
              </a:rPr>
              <a:pPr>
                <a:defRPr/>
              </a:pPr>
              <a:t>3</a:t>
            </a:fld>
            <a:endParaRPr lang="en-US">
              <a:solidFill>
                <a:srgbClr val="000000"/>
              </a:solidFill>
            </a:endParaRPr>
          </a:p>
        </p:txBody>
      </p:sp>
      <p:pic>
        <p:nvPicPr>
          <p:cNvPr id="4" name="Picture 3">
            <a:extLst>
              <a:ext uri="{FF2B5EF4-FFF2-40B4-BE49-F238E27FC236}">
                <a16:creationId xmlns:a16="http://schemas.microsoft.com/office/drawing/2014/main" xmlns="" id="{E671888C-0F74-6786-C7E0-90501CCD6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99"/>
            <a:ext cx="12192000" cy="6754802"/>
          </a:xfrm>
          <a:prstGeom prst="rect">
            <a:avLst/>
          </a:prstGeom>
        </p:spPr>
      </p:pic>
    </p:spTree>
    <p:extLst>
      <p:ext uri="{BB962C8B-B14F-4D97-AF65-F5344CB8AC3E}">
        <p14:creationId xmlns:p14="http://schemas.microsoft.com/office/powerpoint/2010/main" val="245083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C07B02-608A-DDCB-4AF9-D29584D86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238" y="294017"/>
            <a:ext cx="6245524" cy="6269966"/>
          </a:xfrm>
          <a:prstGeom prst="rect">
            <a:avLst/>
          </a:prstGeom>
        </p:spPr>
      </p:pic>
    </p:spTree>
    <p:extLst>
      <p:ext uri="{BB962C8B-B14F-4D97-AF65-F5344CB8AC3E}">
        <p14:creationId xmlns:p14="http://schemas.microsoft.com/office/powerpoint/2010/main" val="30367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Be </a:t>
            </a:r>
            <a:r>
              <a:rPr lang="fr-CA" dirty="0" err="1"/>
              <a:t>Careful</a:t>
            </a:r>
            <a:r>
              <a:rPr lang="fr-CA" dirty="0"/>
              <a:t> of </a:t>
            </a:r>
            <a:r>
              <a:rPr lang="fr-CA" dirty="0" err="1"/>
              <a:t>These</a:t>
            </a:r>
            <a:r>
              <a:rPr lang="fr-CA" dirty="0"/>
              <a:t> 4 Design </a:t>
            </a:r>
            <a:r>
              <a:rPr lang="fr-CA" dirty="0" err="1"/>
              <a:t>Pitfalls</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5177" y="1880558"/>
            <a:ext cx="7159925" cy="3793471"/>
          </a:xfrm>
        </p:spPr>
      </p:pic>
    </p:spTree>
    <p:extLst>
      <p:ext uri="{BB962C8B-B14F-4D97-AF65-F5344CB8AC3E}">
        <p14:creationId xmlns:p14="http://schemas.microsoft.com/office/powerpoint/2010/main" val="388923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Pitfall #1: Limited Course </a:t>
            </a:r>
            <a:r>
              <a:rPr lang="fr-CA" dirty="0" err="1"/>
              <a:t>Mapping</a:t>
            </a:r>
            <a:endParaRPr lang="en-CA" dirty="0"/>
          </a:p>
        </p:txBody>
      </p:sp>
      <p:sp>
        <p:nvSpPr>
          <p:cNvPr id="3" name="Content Placeholder 2"/>
          <p:cNvSpPr>
            <a:spLocks noGrp="1"/>
          </p:cNvSpPr>
          <p:nvPr>
            <p:ph idx="1"/>
          </p:nvPr>
        </p:nvSpPr>
        <p:spPr>
          <a:xfrm>
            <a:off x="838200" y="1449659"/>
            <a:ext cx="10515600" cy="4727304"/>
          </a:xfrm>
        </p:spPr>
        <p:txBody>
          <a:bodyPr>
            <a:normAutofit/>
          </a:bodyPr>
          <a:lstStyle/>
          <a:p>
            <a:pPr marL="457200" lvl="1" indent="0">
              <a:buNone/>
            </a:pPr>
            <a:endParaRPr lang="fr-CA" dirty="0"/>
          </a:p>
          <a:p>
            <a:endParaRPr lang="fr-CA" dirty="0"/>
          </a:p>
          <a:p>
            <a:pPr marL="0" indent="0">
              <a:buNone/>
            </a:pPr>
            <a:endParaRPr lang="en-CA" dirty="0"/>
          </a:p>
        </p:txBody>
      </p:sp>
      <p:sp>
        <p:nvSpPr>
          <p:cNvPr id="5" name="Isosceles Triangle 4"/>
          <p:cNvSpPr/>
          <p:nvPr/>
        </p:nvSpPr>
        <p:spPr>
          <a:xfrm>
            <a:off x="4317379" y="3004557"/>
            <a:ext cx="2486722" cy="2382257"/>
          </a:xfrm>
          <a:prstGeom prst="triangle">
            <a:avLst>
              <a:gd name="adj" fmla="val 48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033952" y="2125317"/>
            <a:ext cx="3053576" cy="649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2400" dirty="0"/>
              <a:t>Objectives</a:t>
            </a:r>
            <a:endParaRPr lang="en-CA" sz="2400" dirty="0"/>
          </a:p>
        </p:txBody>
      </p:sp>
      <p:sp>
        <p:nvSpPr>
          <p:cNvPr id="7" name="Rectangle 6"/>
          <p:cNvSpPr/>
          <p:nvPr/>
        </p:nvSpPr>
        <p:spPr>
          <a:xfrm>
            <a:off x="7087528" y="4732222"/>
            <a:ext cx="3053576" cy="6545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2400" dirty="0" err="1"/>
              <a:t>Assessment</a:t>
            </a:r>
            <a:endParaRPr lang="en-CA" sz="2400" dirty="0"/>
          </a:p>
        </p:txBody>
      </p:sp>
      <p:sp>
        <p:nvSpPr>
          <p:cNvPr id="9" name="Rectangle 8"/>
          <p:cNvSpPr/>
          <p:nvPr/>
        </p:nvSpPr>
        <p:spPr>
          <a:xfrm>
            <a:off x="980376" y="4732223"/>
            <a:ext cx="3053576" cy="6545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2400" dirty="0" err="1"/>
              <a:t>Activities</a:t>
            </a:r>
            <a:r>
              <a:rPr lang="fr-CA" sz="2400" dirty="0"/>
              <a:t> / Components</a:t>
            </a:r>
            <a:endParaRPr lang="en-CA" sz="2400" dirty="0"/>
          </a:p>
        </p:txBody>
      </p:sp>
    </p:spTree>
    <p:extLst>
      <p:ext uri="{BB962C8B-B14F-4D97-AF65-F5344CB8AC3E}">
        <p14:creationId xmlns:p14="http://schemas.microsoft.com/office/powerpoint/2010/main" val="317166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CCC63E-0D2D-0B30-D68D-80370AA24832}"/>
              </a:ext>
            </a:extLst>
          </p:cNvPr>
          <p:cNvSpPr>
            <a:spLocks noGrp="1"/>
          </p:cNvSpPr>
          <p:nvPr>
            <p:ph type="title"/>
          </p:nvPr>
        </p:nvSpPr>
        <p:spPr/>
        <p:txBody>
          <a:bodyPr/>
          <a:lstStyle/>
          <a:p>
            <a:pPr algn="ctr"/>
            <a:r>
              <a:rPr lang="fr-CA" dirty="0"/>
              <a:t>SEQUENCING &amp; SCAFFOLDING</a:t>
            </a:r>
            <a:endParaRPr lang="en-CA" dirty="0"/>
          </a:p>
        </p:txBody>
      </p:sp>
      <p:pic>
        <p:nvPicPr>
          <p:cNvPr id="5" name="Content Placeholder 4">
            <a:extLst>
              <a:ext uri="{FF2B5EF4-FFF2-40B4-BE49-F238E27FC236}">
                <a16:creationId xmlns:a16="http://schemas.microsoft.com/office/drawing/2014/main" xmlns="" id="{7FBEECB8-ABB8-F86F-24CF-8B5399CB0D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2543" y="1500996"/>
            <a:ext cx="5469147" cy="5175849"/>
          </a:xfrm>
        </p:spPr>
      </p:pic>
    </p:spTree>
    <p:extLst>
      <p:ext uri="{BB962C8B-B14F-4D97-AF65-F5344CB8AC3E}">
        <p14:creationId xmlns:p14="http://schemas.microsoft.com/office/powerpoint/2010/main" val="305159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Go </a:t>
            </a:r>
            <a:r>
              <a:rPr lang="fr-CA" dirty="0" err="1"/>
              <a:t>Beyond</a:t>
            </a:r>
            <a:r>
              <a:rPr lang="fr-CA" dirty="0"/>
              <a:t> Course </a:t>
            </a:r>
            <a:r>
              <a:rPr lang="fr-CA" dirty="0" err="1"/>
              <a:t>Mapping</a:t>
            </a:r>
            <a:endParaRPr lang="en-CA" dirty="0"/>
          </a:p>
        </p:txBody>
      </p:sp>
      <p:sp>
        <p:nvSpPr>
          <p:cNvPr id="3" name="Content Placeholder 2"/>
          <p:cNvSpPr>
            <a:spLocks noGrp="1"/>
          </p:cNvSpPr>
          <p:nvPr>
            <p:ph idx="1"/>
          </p:nvPr>
        </p:nvSpPr>
        <p:spPr/>
        <p:txBody>
          <a:bodyPr>
            <a:normAutofit/>
          </a:bodyPr>
          <a:lstStyle/>
          <a:p>
            <a:pPr lvl="1"/>
            <a:endParaRPr lang="fr-CA" sz="2800" dirty="0"/>
          </a:p>
          <a:p>
            <a:pPr lvl="1"/>
            <a:r>
              <a:rPr lang="fr-CA" sz="2800" dirty="0" err="1"/>
              <a:t>Create</a:t>
            </a:r>
            <a:r>
              <a:rPr lang="fr-CA" sz="2800" dirty="0"/>
              <a:t> </a:t>
            </a:r>
            <a:r>
              <a:rPr lang="fr-CA" sz="2800" dirty="0" err="1"/>
              <a:t>activity</a:t>
            </a:r>
            <a:r>
              <a:rPr lang="fr-CA" sz="2800" dirty="0"/>
              <a:t> </a:t>
            </a:r>
            <a:r>
              <a:rPr lang="fr-CA" sz="2800" dirty="0" err="1"/>
              <a:t>templates</a:t>
            </a:r>
            <a:r>
              <a:rPr lang="fr-CA" sz="2800" dirty="0"/>
              <a:t> (</a:t>
            </a:r>
            <a:r>
              <a:rPr lang="fr-CA" sz="2800" dirty="0" err="1"/>
              <a:t>reflect</a:t>
            </a:r>
            <a:r>
              <a:rPr lang="fr-CA" sz="2800" dirty="0"/>
              <a:t> </a:t>
            </a:r>
            <a:r>
              <a:rPr lang="fr-CA" sz="2800" dirty="0" err="1"/>
              <a:t>instructional</a:t>
            </a:r>
            <a:r>
              <a:rPr lang="fr-CA" sz="2800" dirty="0"/>
              <a:t> </a:t>
            </a:r>
            <a:r>
              <a:rPr lang="fr-CA" sz="2800" dirty="0" err="1"/>
              <a:t>methodology</a:t>
            </a:r>
            <a:r>
              <a:rPr lang="fr-CA" sz="2800" dirty="0"/>
              <a:t>)</a:t>
            </a:r>
          </a:p>
          <a:p>
            <a:pPr lvl="2"/>
            <a:r>
              <a:rPr lang="fr-CA" sz="2400" dirty="0"/>
              <a:t>Use </a:t>
            </a:r>
            <a:r>
              <a:rPr lang="fr-CA" sz="2400" dirty="0" err="1"/>
              <a:t>examples</a:t>
            </a:r>
            <a:r>
              <a:rPr lang="fr-CA" sz="2400" dirty="0"/>
              <a:t> of commercial </a:t>
            </a:r>
            <a:r>
              <a:rPr lang="fr-CA" sz="2400" dirty="0" err="1"/>
              <a:t>products</a:t>
            </a:r>
            <a:r>
              <a:rPr lang="fr-CA" sz="2400" dirty="0"/>
              <a:t> to </a:t>
            </a:r>
            <a:r>
              <a:rPr lang="fr-CA" sz="2400" dirty="0" err="1"/>
              <a:t>identify</a:t>
            </a:r>
            <a:r>
              <a:rPr lang="fr-CA" sz="2400" dirty="0"/>
              <a:t> likes and dislikes</a:t>
            </a:r>
          </a:p>
          <a:p>
            <a:pPr marL="457200" lvl="1" indent="0">
              <a:buNone/>
            </a:pPr>
            <a:endParaRPr lang="fr-CA" sz="2800" dirty="0"/>
          </a:p>
          <a:p>
            <a:pPr lvl="1"/>
            <a:r>
              <a:rPr lang="fr-CA" sz="2800" dirty="0" err="1"/>
              <a:t>Discuss</a:t>
            </a:r>
            <a:r>
              <a:rPr lang="fr-CA" sz="2800" dirty="0"/>
              <a:t> </a:t>
            </a:r>
            <a:r>
              <a:rPr lang="fr-CA" sz="2800" dirty="0" err="1"/>
              <a:t>standardization</a:t>
            </a:r>
            <a:r>
              <a:rPr lang="fr-CA" sz="2800" dirty="0"/>
              <a:t> in </a:t>
            </a:r>
            <a:r>
              <a:rPr lang="fr-CA" sz="2800" dirty="0" err="1"/>
              <a:t>your</a:t>
            </a:r>
            <a:r>
              <a:rPr lang="fr-CA" sz="2800" dirty="0"/>
              <a:t> </a:t>
            </a:r>
            <a:r>
              <a:rPr lang="fr-CA" sz="2800" dirty="0" err="1"/>
              <a:t>activity</a:t>
            </a:r>
            <a:r>
              <a:rPr lang="fr-CA" sz="2800" dirty="0"/>
              <a:t> </a:t>
            </a:r>
            <a:r>
              <a:rPr lang="fr-CA" sz="2800" dirty="0" err="1"/>
              <a:t>templates</a:t>
            </a:r>
            <a:endParaRPr lang="fr-CA" sz="2800" dirty="0"/>
          </a:p>
          <a:p>
            <a:pPr lvl="2"/>
            <a:r>
              <a:rPr lang="fr-CA" sz="2400" dirty="0"/>
              <a:t>Instructions (</a:t>
            </a:r>
            <a:r>
              <a:rPr lang="fr-CA" sz="2400" dirty="0" err="1"/>
              <a:t>teacher</a:t>
            </a:r>
            <a:r>
              <a:rPr lang="fr-CA" sz="2400" dirty="0"/>
              <a:t>/</a:t>
            </a:r>
            <a:r>
              <a:rPr lang="fr-CA" sz="2400" dirty="0" err="1"/>
              <a:t>student</a:t>
            </a:r>
            <a:r>
              <a:rPr lang="fr-CA" sz="2400" dirty="0"/>
              <a:t>)</a:t>
            </a:r>
          </a:p>
          <a:p>
            <a:pPr lvl="2"/>
            <a:r>
              <a:rPr lang="fr-CA" sz="2400" dirty="0" err="1"/>
              <a:t>Charts</a:t>
            </a:r>
            <a:r>
              <a:rPr lang="fr-CA" sz="2400" dirty="0"/>
              <a:t> (look, </a:t>
            </a:r>
            <a:r>
              <a:rPr lang="fr-CA" sz="2400" dirty="0" err="1"/>
              <a:t>titling</a:t>
            </a:r>
            <a:r>
              <a:rPr lang="fr-CA" sz="2400" dirty="0"/>
              <a:t>)</a:t>
            </a:r>
          </a:p>
          <a:p>
            <a:pPr lvl="2"/>
            <a:r>
              <a:rPr lang="fr-CA" sz="2400" dirty="0"/>
              <a:t>Images (</a:t>
            </a:r>
            <a:r>
              <a:rPr lang="fr-CA" sz="2400" dirty="0" err="1"/>
              <a:t>including</a:t>
            </a:r>
            <a:r>
              <a:rPr lang="fr-CA" sz="2400" dirty="0"/>
              <a:t> </a:t>
            </a:r>
            <a:r>
              <a:rPr lang="fr-CA" sz="2400" dirty="0" err="1"/>
              <a:t>representation</a:t>
            </a:r>
            <a:r>
              <a:rPr lang="fr-CA" sz="2400" dirty="0"/>
              <a:t>)</a:t>
            </a:r>
          </a:p>
          <a:p>
            <a:pPr lvl="2"/>
            <a:r>
              <a:rPr lang="fr-CA" sz="2400" dirty="0"/>
              <a:t>Pre-select content sources and </a:t>
            </a:r>
            <a:r>
              <a:rPr lang="fr-CA" sz="2400" dirty="0" err="1"/>
              <a:t>reference</a:t>
            </a:r>
            <a:r>
              <a:rPr lang="fr-CA" sz="2400" dirty="0"/>
              <a:t> </a:t>
            </a:r>
            <a:r>
              <a:rPr lang="fr-CA" sz="2400" dirty="0" err="1"/>
              <a:t>manuals</a:t>
            </a:r>
            <a:endParaRPr lang="fr-CA" sz="2400" dirty="0"/>
          </a:p>
          <a:p>
            <a:pPr marL="914400" lvl="2" indent="0">
              <a:buNone/>
            </a:pPr>
            <a:endParaRPr lang="fr-CA" sz="2400" dirty="0"/>
          </a:p>
          <a:p>
            <a:pPr marL="457200" lvl="1" indent="0">
              <a:buNone/>
            </a:pPr>
            <a:endParaRPr lang="fr-CA" sz="2800" dirty="0"/>
          </a:p>
          <a:p>
            <a:endParaRPr lang="en-CA" dirty="0"/>
          </a:p>
        </p:txBody>
      </p:sp>
    </p:spTree>
    <p:extLst>
      <p:ext uri="{BB962C8B-B14F-4D97-AF65-F5344CB8AC3E}">
        <p14:creationId xmlns:p14="http://schemas.microsoft.com/office/powerpoint/2010/main" val="63423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err="1"/>
              <a:t>Pitfall</a:t>
            </a:r>
            <a:r>
              <a:rPr lang="fr-CA" dirty="0"/>
              <a:t> #2: Not </a:t>
            </a:r>
            <a:r>
              <a:rPr lang="fr-CA" dirty="0" err="1"/>
              <a:t>Selecting</a:t>
            </a:r>
            <a:r>
              <a:rPr lang="fr-CA" dirty="0"/>
              <a:t> Topics </a:t>
            </a:r>
            <a:r>
              <a:rPr lang="fr-CA" dirty="0" err="1"/>
              <a:t>Carefully</a:t>
            </a:r>
            <a:endParaRPr lang="en-CA" dirty="0"/>
          </a:p>
        </p:txBody>
      </p:sp>
      <p:sp>
        <p:nvSpPr>
          <p:cNvPr id="3" name="Content Placeholder 2"/>
          <p:cNvSpPr>
            <a:spLocks noGrp="1"/>
          </p:cNvSpPr>
          <p:nvPr>
            <p:ph idx="1"/>
          </p:nvPr>
        </p:nvSpPr>
        <p:spPr/>
        <p:txBody>
          <a:bodyPr>
            <a:normAutofit/>
          </a:bodyPr>
          <a:lstStyle/>
          <a:p>
            <a:r>
              <a:rPr lang="fr-CA" sz="2800" dirty="0"/>
              <a:t>Select topics </a:t>
            </a:r>
            <a:r>
              <a:rPr lang="fr-CA" sz="2800" dirty="0" err="1"/>
              <a:t>that</a:t>
            </a:r>
            <a:r>
              <a:rPr lang="fr-CA" sz="2800" dirty="0"/>
              <a:t> </a:t>
            </a:r>
            <a:r>
              <a:rPr lang="fr-CA" sz="2800" dirty="0" err="1"/>
              <a:t>naturally</a:t>
            </a:r>
            <a:r>
              <a:rPr lang="fr-CA" sz="2800" dirty="0"/>
              <a:t> </a:t>
            </a:r>
            <a:r>
              <a:rPr lang="fr-CA" sz="2800" dirty="0" err="1"/>
              <a:t>elicit</a:t>
            </a:r>
            <a:r>
              <a:rPr lang="fr-CA" sz="2800" dirty="0"/>
              <a:t> </a:t>
            </a:r>
            <a:r>
              <a:rPr lang="fr-CA" sz="2800" dirty="0" err="1"/>
              <a:t>targeted</a:t>
            </a:r>
            <a:r>
              <a:rPr lang="fr-CA" sz="2800" dirty="0"/>
              <a:t> </a:t>
            </a:r>
            <a:r>
              <a:rPr lang="fr-CA" sz="2800" dirty="0" err="1"/>
              <a:t>language</a:t>
            </a:r>
            <a:r>
              <a:rPr lang="fr-CA" sz="2800" dirty="0"/>
              <a:t> points</a:t>
            </a:r>
          </a:p>
          <a:p>
            <a:pPr marL="0" indent="0">
              <a:buNone/>
            </a:pPr>
            <a:endParaRPr lang="fr-CA" sz="2800" dirty="0"/>
          </a:p>
          <a:p>
            <a:r>
              <a:rPr lang="fr-CA" dirty="0"/>
              <a:t>Select topics </a:t>
            </a:r>
            <a:r>
              <a:rPr lang="fr-CA" dirty="0" err="1"/>
              <a:t>with</a:t>
            </a:r>
            <a:r>
              <a:rPr lang="fr-CA" dirty="0"/>
              <a:t> a long</a:t>
            </a:r>
            <a:r>
              <a:rPr lang="fr-CA" sz="2800" dirty="0"/>
              <a:t> shelf-life (</a:t>
            </a:r>
            <a:r>
              <a:rPr lang="fr-CA" sz="2800" dirty="0" err="1"/>
              <a:t>avoid</a:t>
            </a:r>
            <a:r>
              <a:rPr lang="fr-CA" sz="2800" dirty="0"/>
              <a:t> </a:t>
            </a:r>
            <a:r>
              <a:rPr lang="fr-CA" sz="2800" dirty="0" err="1"/>
              <a:t>perishable</a:t>
            </a:r>
            <a:r>
              <a:rPr lang="fr-CA" sz="2800" dirty="0"/>
              <a:t> data)</a:t>
            </a:r>
          </a:p>
          <a:p>
            <a:pPr marL="0" indent="0">
              <a:buNone/>
            </a:pPr>
            <a:endParaRPr lang="fr-CA" sz="2800" dirty="0"/>
          </a:p>
          <a:p>
            <a:r>
              <a:rPr lang="fr-CA" sz="2800" dirty="0"/>
              <a:t>Select topics </a:t>
            </a:r>
            <a:r>
              <a:rPr lang="fr-CA" sz="2800" dirty="0" err="1"/>
              <a:t>that</a:t>
            </a:r>
            <a:r>
              <a:rPr lang="fr-CA" sz="2800" dirty="0"/>
              <a:t> </a:t>
            </a:r>
            <a:r>
              <a:rPr lang="fr-CA" sz="2800" dirty="0" err="1"/>
              <a:t>allow</a:t>
            </a:r>
            <a:r>
              <a:rPr lang="fr-CA" sz="2800" dirty="0"/>
              <a:t> </a:t>
            </a:r>
            <a:r>
              <a:rPr lang="fr-CA" sz="2800" dirty="0" err="1"/>
              <a:t>sourcing</a:t>
            </a:r>
            <a:r>
              <a:rPr lang="fr-CA" sz="2800" dirty="0"/>
              <a:t> of </a:t>
            </a:r>
            <a:r>
              <a:rPr lang="fr-CA" sz="2800" dirty="0" err="1"/>
              <a:t>authentic</a:t>
            </a:r>
            <a:r>
              <a:rPr lang="fr-CA" dirty="0"/>
              <a:t>, </a:t>
            </a:r>
            <a:r>
              <a:rPr lang="fr-CA" sz="2800" dirty="0" err="1"/>
              <a:t>level-appropriate</a:t>
            </a:r>
            <a:r>
              <a:rPr lang="fr-CA" sz="2800" dirty="0"/>
              <a:t> content vs. </a:t>
            </a:r>
            <a:r>
              <a:rPr lang="fr-CA" dirty="0" err="1"/>
              <a:t>s</a:t>
            </a:r>
            <a:r>
              <a:rPr lang="fr-CA" sz="2800" dirty="0" err="1"/>
              <a:t>cripting</a:t>
            </a:r>
            <a:r>
              <a:rPr lang="fr-CA" sz="2800" dirty="0"/>
              <a:t> content?</a:t>
            </a:r>
          </a:p>
          <a:p>
            <a:pPr marL="0" indent="0">
              <a:buNone/>
            </a:pPr>
            <a:endParaRPr lang="fr-CA" dirty="0"/>
          </a:p>
          <a:p>
            <a:r>
              <a:rPr lang="fr-CA" sz="2800" dirty="0" err="1"/>
              <a:t>Avoid</a:t>
            </a:r>
            <a:r>
              <a:rPr lang="fr-CA" sz="2800" dirty="0"/>
              <a:t> </a:t>
            </a:r>
            <a:r>
              <a:rPr lang="fr-CA" dirty="0" err="1"/>
              <a:t>h</a:t>
            </a:r>
            <a:r>
              <a:rPr lang="fr-CA" sz="2800" dirty="0" err="1"/>
              <a:t>idden</a:t>
            </a:r>
            <a:r>
              <a:rPr lang="fr-CA" sz="2800" dirty="0"/>
              <a:t> curriculum – </a:t>
            </a:r>
            <a:r>
              <a:rPr lang="fr-CA" sz="2800" dirty="0" err="1"/>
              <a:t>developer’s</a:t>
            </a:r>
            <a:r>
              <a:rPr lang="fr-CA" sz="2800" dirty="0"/>
              <a:t> </a:t>
            </a:r>
            <a:r>
              <a:rPr lang="fr-CA" sz="2800" dirty="0" err="1"/>
              <a:t>footprint</a:t>
            </a:r>
            <a:r>
              <a:rPr lang="fr-CA" sz="2800" dirty="0"/>
              <a:t> </a:t>
            </a:r>
          </a:p>
          <a:p>
            <a:pPr lvl="1"/>
            <a:r>
              <a:rPr lang="fr-CA" dirty="0"/>
              <a:t>(</a:t>
            </a:r>
            <a:r>
              <a:rPr lang="fr-CA" dirty="0" err="1"/>
              <a:t>personal</a:t>
            </a:r>
            <a:r>
              <a:rPr lang="fr-CA" dirty="0"/>
              <a:t> </a:t>
            </a:r>
            <a:r>
              <a:rPr lang="fr-CA" dirty="0" err="1"/>
              <a:t>biases</a:t>
            </a:r>
            <a:r>
              <a:rPr lang="fr-CA" dirty="0"/>
              <a:t>, areas of </a:t>
            </a:r>
            <a:r>
              <a:rPr lang="fr-CA" dirty="0" err="1"/>
              <a:t>interest</a:t>
            </a:r>
            <a:r>
              <a:rPr lang="fr-CA" dirty="0"/>
              <a:t> vs. balance of </a:t>
            </a:r>
            <a:r>
              <a:rPr lang="fr-CA" dirty="0" err="1"/>
              <a:t>ideas</a:t>
            </a:r>
            <a:r>
              <a:rPr lang="fr-CA" dirty="0"/>
              <a:t>, </a:t>
            </a:r>
            <a:r>
              <a:rPr lang="fr-CA" dirty="0" err="1"/>
              <a:t>organizational</a:t>
            </a:r>
            <a:r>
              <a:rPr lang="fr-CA" dirty="0"/>
              <a:t> </a:t>
            </a:r>
            <a:r>
              <a:rPr lang="fr-CA" dirty="0" err="1"/>
              <a:t>ideals</a:t>
            </a:r>
            <a:r>
              <a:rPr lang="fr-CA" dirty="0"/>
              <a:t>)</a:t>
            </a:r>
          </a:p>
          <a:p>
            <a:pPr marL="457200" lvl="1" indent="0">
              <a:buNone/>
            </a:pPr>
            <a:endParaRPr lang="en-CA" dirty="0"/>
          </a:p>
        </p:txBody>
      </p:sp>
    </p:spTree>
    <p:extLst>
      <p:ext uri="{BB962C8B-B14F-4D97-AF65-F5344CB8AC3E}">
        <p14:creationId xmlns:p14="http://schemas.microsoft.com/office/powerpoint/2010/main" val="211724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Helvetica Light"/>
        <a:ea typeface="ＭＳ Ｐゴシック"/>
        <a:cs typeface=""/>
      </a:majorFont>
      <a:minorFont>
        <a:latin typeface="Helvetica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15199</TotalTime>
  <Words>1731</Words>
  <Application>Microsoft Office PowerPoint</Application>
  <PresentationFormat>Widescreen</PresentationFormat>
  <Paragraphs>136</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ＭＳ Ｐゴシック</vt:lpstr>
      <vt:lpstr>Arial</vt:lpstr>
      <vt:lpstr>Arial Bold</vt:lpstr>
      <vt:lpstr>Calibri</vt:lpstr>
      <vt:lpstr>Calibri Light</vt:lpstr>
      <vt:lpstr>Helvetica Light</vt:lpstr>
      <vt:lpstr>Times</vt:lpstr>
      <vt:lpstr>Times New Roman</vt:lpstr>
      <vt:lpstr>Office Theme</vt:lpstr>
      <vt:lpstr>1_Blank Presentation</vt:lpstr>
      <vt:lpstr>PowerPoint Presentation</vt:lpstr>
      <vt:lpstr>PURPOSE</vt:lpstr>
      <vt:lpstr>PowerPoint Presentation</vt:lpstr>
      <vt:lpstr>PowerPoint Presentation</vt:lpstr>
      <vt:lpstr>Be Careful of These 4 Design Pitfalls</vt:lpstr>
      <vt:lpstr>Pitfall #1: Limited Course Mapping</vt:lpstr>
      <vt:lpstr>SEQUENCING &amp; SCAFFOLDING</vt:lpstr>
      <vt:lpstr>Go Beyond Course Mapping</vt:lpstr>
      <vt:lpstr>Pitfall #2: Not Selecting Topics Carefully</vt:lpstr>
      <vt:lpstr>Pitfall #3: Skipping the Prototype</vt:lpstr>
      <vt:lpstr>Pitfall #4: Underestimating Time Required</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Asselin</dc:creator>
  <cp:lastModifiedBy>asselin.j3</cp:lastModifiedBy>
  <cp:revision>195</cp:revision>
  <cp:lastPrinted>2022-10-13T17:45:42Z</cp:lastPrinted>
  <dcterms:created xsi:type="dcterms:W3CDTF">2022-09-01T12:45:40Z</dcterms:created>
  <dcterms:modified xsi:type="dcterms:W3CDTF">2022-11-03T14:42:13Z</dcterms:modified>
</cp:coreProperties>
</file>