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82" r:id="rId3"/>
    <p:sldId id="284" r:id="rId4"/>
    <p:sldId id="497" r:id="rId5"/>
    <p:sldId id="498" r:id="rId6"/>
    <p:sldId id="283" r:id="rId7"/>
    <p:sldId id="280" r:id="rId8"/>
    <p:sldId id="505" r:id="rId9"/>
    <p:sldId id="279" r:id="rId10"/>
    <p:sldId id="278" r:id="rId11"/>
    <p:sldId id="502" r:id="rId12"/>
    <p:sldId id="499" r:id="rId13"/>
    <p:sldId id="501" r:id="rId14"/>
    <p:sldId id="507" r:id="rId15"/>
    <p:sldId id="506" r:id="rId16"/>
    <p:sldId id="508" r:id="rId17"/>
    <p:sldId id="500" r:id="rId18"/>
    <p:sldId id="510" r:id="rId19"/>
    <p:sldId id="514" r:id="rId20"/>
    <p:sldId id="512" r:id="rId21"/>
    <p:sldId id="51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6"/>
  </p:normalViewPr>
  <p:slideViewPr>
    <p:cSldViewPr snapToGrid="0">
      <p:cViewPr varScale="1">
        <p:scale>
          <a:sx n="103" d="100"/>
          <a:sy n="103" d="100"/>
        </p:scale>
        <p:origin x="8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BAFD16-DF2E-EB49-8E88-5C5AB46F8AA9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33F1B-4802-EA4A-9BC7-88EF46784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311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they fail, we don’t know why.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333F1B-4802-EA4A-9BC7-88EF46784F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806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not confuse Logits with STANAG Levels </a:t>
            </a:r>
          </a:p>
          <a:p>
            <a:r>
              <a:rPr lang="en-US" dirty="0"/>
              <a:t>Our precision of Measurement is highest when there is an alignment between Person ability and Item difficulty.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333F1B-4802-EA4A-9BC7-88EF46784F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16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to have persons at that level of targeted item. You can link scales together. It is best done when there is a common subset of items or person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333F1B-4802-EA4A-9BC7-88EF46784F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37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might look at these scores and say that the  A is a 2 and B is a 2+</a:t>
            </a:r>
          </a:p>
          <a:p>
            <a:r>
              <a:rPr lang="en-US" dirty="0"/>
              <a:t>Remember that the items whose difficulty is rated on the same level as student’s ability means that they have a 50% change or probability of getting that item correct. It doesn’t mean that they got all items below that right, and all above them wrong. </a:t>
            </a:r>
          </a:p>
          <a:p>
            <a:r>
              <a:rPr lang="en-US" dirty="0"/>
              <a:t>In general terms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333F1B-4802-EA4A-9BC7-88EF46784F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40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3D79D-33EF-362B-49F7-585DFDB8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9866BF-C91A-B2A9-ACED-03478F3A04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6454DA-7135-FC73-9560-B0DE8668F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A606-8D7C-6846-B047-4A243FEBB3A3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70B1A-EE76-1A67-6443-1614C54A2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19818-E8F0-7C0E-F8BB-C22687EEC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08E2-AACD-2346-BD6C-F7EA709D9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68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2281C-B47D-E336-7666-C35BFF7C9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4DBFC8-B553-7EB0-7986-3B0E033DD9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DA5B9-A66D-0A95-6781-8BD637E1C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A606-8D7C-6846-B047-4A243FEBB3A3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789C6-06C5-DE1A-7F37-AFE1A5481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C1E88-CAAB-225E-F836-24A0B7230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08E2-AACD-2346-BD6C-F7EA709D9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915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2168EF-C444-49B0-FE98-07A64F794E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0210F6-9522-21DC-0370-6786D71519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5DB74-6396-0E48-D9A4-F5BE76A13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A606-8D7C-6846-B047-4A243FEBB3A3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03F74-E769-5CE1-DCF5-7758EEB2B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35FB8-2BDC-CDCD-BEDC-0E081EE9F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08E2-AACD-2346-BD6C-F7EA709D9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34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6F2B8-02BE-44A0-17A9-62FFB77E4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92880-0ED5-C47F-9B77-69925631F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DD53C-CDB9-00C3-303E-18CFDBBE0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A606-8D7C-6846-B047-4A243FEBB3A3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260D1-9641-E300-F246-8D66DDE3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2FE47-0B40-09D6-D43C-AF8CACBA5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08E2-AACD-2346-BD6C-F7EA709D9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22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1EA99-813B-FB35-A06C-4523A0D6D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73F8D-02BD-C7A4-5206-1E71C86BC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53D23-F4DC-A04B-5FDB-55A470CDD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A606-8D7C-6846-B047-4A243FEBB3A3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C4777-ADDD-0B46-49A6-A81986E6B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34673-3EC2-7504-67E4-BE0ABC807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08E2-AACD-2346-BD6C-F7EA709D9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0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865F6-910D-A28A-63EE-AD735FF43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D5C4C-299B-A9FF-89CD-2C98B2DD11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566241-0796-3CAD-A4B7-6E2FFA3FC6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F02050-39FA-7785-4F9C-A1D74D1C3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A606-8D7C-6846-B047-4A243FEBB3A3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71B495-4547-B57C-DFAA-F9EF6A95A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D77A50-EBFF-F679-437D-87378815B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08E2-AACD-2346-BD6C-F7EA709D9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339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E96DD-7546-1B93-27BC-BEBDCBCDB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A66458-87DC-E4AF-DD87-D46728B6A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CFACBF-032B-18A8-7653-BDEFDD13E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174E5F-ABAD-4F8C-2059-BD900C7258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7AAD68-515F-26A3-91CF-41D2C9500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0E003B-42CF-09CC-AC53-841FA043F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A606-8D7C-6846-B047-4A243FEBB3A3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088CBB-093D-316F-B74D-EDF1138EF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60662B-A4E6-B4CF-7455-AB3AE5711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08E2-AACD-2346-BD6C-F7EA709D9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5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CFDE7-3397-AB5B-DAC4-5DA13F955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41B321-BC43-22CC-9616-44C5A849F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A606-8D7C-6846-B047-4A243FEBB3A3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46D10-24C9-1E10-0B38-E2C47400C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2941BC-B97E-2B02-8A64-E5059D5D2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08E2-AACD-2346-BD6C-F7EA709D9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021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FC2C94-8A5A-2680-C3B1-D388DE1AB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A606-8D7C-6846-B047-4A243FEBB3A3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46DD6A-74C5-3DF2-2EA5-D49619F44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FA0D56-297E-14E5-4991-C292786F1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08E2-AACD-2346-BD6C-F7EA709D9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043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7B5AD-F08B-4B78-7B4D-4D1827BF8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6FA74-D7EA-83A9-1A91-18EA660F1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C8F682-E11A-3221-AB5B-7DE5CAA66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BAA17F-2858-D200-069E-9E099CEE9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A606-8D7C-6846-B047-4A243FEBB3A3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D56E2-E2A2-104D-CBE3-E7325C34A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5BAD13-80E7-E38D-3E0C-0560711C9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08E2-AACD-2346-BD6C-F7EA709D9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138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DDE94-419E-F85B-D5B4-1393204E0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36ACC5-90EC-2803-5B2C-A820D024F7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DBE17B-C846-1411-816A-EC6EFD3F56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FE1A5E-4208-74B8-A861-798549BAA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A606-8D7C-6846-B047-4A243FEBB3A3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98DFF6-888E-40FD-86DB-2E682B9C6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842D13-8B44-5159-3961-F58BB8840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08E2-AACD-2346-BD6C-F7EA709D9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51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0A84EA-4B43-1261-4CA3-EF21549BE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282F85-41BF-BBF4-56A6-A289625DA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BBBDE-0034-1BF8-ED28-115F56985F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AA606-8D7C-6846-B047-4A243FEBB3A3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8AA67-EABC-4BCE-73AA-2372FFEE8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D6856-FEA4-25C9-9F25-415A06B515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208E2-AACD-2346-BD6C-F7EA709D9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2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A70F4F6-8761-4016-931A-4535464E4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82B293-1BF7-C9B8-347B-E1F84A1CAA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3272" y="954284"/>
            <a:ext cx="10513106" cy="2943432"/>
          </a:xfrm>
        </p:spPr>
        <p:txBody>
          <a:bodyPr>
            <a:normAutofit/>
          </a:bodyPr>
          <a:lstStyle/>
          <a:p>
            <a:pPr algn="l"/>
            <a:r>
              <a:rPr lang="en-US" sz="8000"/>
              <a:t>A Proposed Psychometric Scoring Model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E6FF7F-0D09-D7D4-D640-ADD17CC2EA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3272" y="4262016"/>
            <a:ext cx="10513106" cy="1242688"/>
          </a:xfrm>
        </p:spPr>
        <p:txBody>
          <a:bodyPr anchor="t">
            <a:normAutofit/>
          </a:bodyPr>
          <a:lstStyle/>
          <a:p>
            <a:pPr algn="l"/>
            <a:r>
              <a:rPr lang="en-US" sz="3200" dirty="0"/>
              <a:t>Ray Clifford and Matthew Porter Wilcox</a:t>
            </a:r>
          </a:p>
          <a:p>
            <a:pPr algn="l"/>
            <a:r>
              <a:rPr lang="en-US" sz="3200" dirty="0"/>
              <a:t>6 September 2022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4C49FD3-CD95-4BA4-8BD3-B4A4C6844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13" name="Rectangle 64">
              <a:extLst>
                <a:ext uri="{FF2B5EF4-FFF2-40B4-BE49-F238E27FC236}">
                  <a16:creationId xmlns:a16="http://schemas.microsoft.com/office/drawing/2014/main" id="{194125EE-68A0-44AF-9565-81EF0F311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66">
              <a:extLst>
                <a:ext uri="{FF2B5EF4-FFF2-40B4-BE49-F238E27FC236}">
                  <a16:creationId xmlns:a16="http://schemas.microsoft.com/office/drawing/2014/main" id="{47D98E13-5DFC-4FC3-B217-18D7503F2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1208B249-52C1-45B2-94CA-7FCF767BD5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8E8EC538-BB99-4192-A555-FD23D92C5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C818F7CD-D8C3-4B0E-8332-5F5D23675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BA3A1026-C945-44C7-95BC-3BF4551EF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E7A2271E-1BF0-4DBF-BDC5-8205DFE2B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FC359C9B-D7DB-4D67-BC20-0ED526C67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DA7CDCF-326D-40F3-9FA1-F6B696E8F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42EAB6A2-C79F-4E11-BA2B-823945037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0409AE1C-32E7-42F0-8174-D8EC28D1DD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6D094018-4CC4-4507-BD21-223B12217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4971B5B3-87D2-49C1-9AD0-984AF7579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7F8CC77F-5D16-46D1-9E76-844D3D54B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3136B198-9314-404B-9B2A-B12F1C81E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3AD2B785-CD5F-4846-8278-FD202F83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3C6BD3BE-D8A5-4561-9641-5F579267C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883722C6-0687-4FBC-924C-022C334B35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50E3342E-EFDF-4EE7-A275-A46FE15FD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02A591D3-77C5-427A-84E7-5040F9C17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045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4D4F616F-DD35-D00C-67BD-2D2949E727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850" y="-86499"/>
            <a:ext cx="5772150" cy="6858000"/>
          </a:xfrm>
          <a:prstGeom prst="rect">
            <a:avLst/>
          </a:prstGeom>
        </p:spPr>
      </p:pic>
      <p:sp>
        <p:nvSpPr>
          <p:cNvPr id="24" name="Triangle 23">
            <a:extLst>
              <a:ext uri="{FF2B5EF4-FFF2-40B4-BE49-F238E27FC236}">
                <a16:creationId xmlns:a16="http://schemas.microsoft.com/office/drawing/2014/main" id="{97B9FAD3-0943-40E0-39B8-314F5ED7FD90}"/>
              </a:ext>
            </a:extLst>
          </p:cNvPr>
          <p:cNvSpPr/>
          <p:nvPr/>
        </p:nvSpPr>
        <p:spPr>
          <a:xfrm>
            <a:off x="5667633" y="803189"/>
            <a:ext cx="6390515" cy="5756836"/>
          </a:xfrm>
          <a:prstGeom prst="triangle">
            <a:avLst>
              <a:gd name="adj" fmla="val 100000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E2328D-D459-A628-026C-173234E38EAA}"/>
              </a:ext>
            </a:extLst>
          </p:cNvPr>
          <p:cNvCxnSpPr>
            <a:cxnSpLocks/>
          </p:cNvCxnSpPr>
          <p:nvPr/>
        </p:nvCxnSpPr>
        <p:spPr>
          <a:xfrm flipV="1">
            <a:off x="6771518" y="5040144"/>
            <a:ext cx="0" cy="15198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17FF173-E842-10D7-2499-DF57DB2D04CC}"/>
              </a:ext>
            </a:extLst>
          </p:cNvPr>
          <p:cNvCxnSpPr>
            <a:cxnSpLocks/>
          </p:cNvCxnSpPr>
          <p:nvPr/>
        </p:nvCxnSpPr>
        <p:spPr>
          <a:xfrm flipV="1">
            <a:off x="8495284" y="3507906"/>
            <a:ext cx="0" cy="15198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F2C05FF-0CAC-2C58-6242-A67DFC4F039F}"/>
              </a:ext>
            </a:extLst>
          </p:cNvPr>
          <p:cNvCxnSpPr>
            <a:cxnSpLocks/>
          </p:cNvCxnSpPr>
          <p:nvPr/>
        </p:nvCxnSpPr>
        <p:spPr>
          <a:xfrm flipV="1">
            <a:off x="10276716" y="1988025"/>
            <a:ext cx="0" cy="15198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3124742A-5F97-B851-31E6-93E3E1943B25}"/>
              </a:ext>
            </a:extLst>
          </p:cNvPr>
          <p:cNvSpPr/>
          <p:nvPr/>
        </p:nvSpPr>
        <p:spPr>
          <a:xfrm>
            <a:off x="6722082" y="5003072"/>
            <a:ext cx="5311344" cy="45860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Level 1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0FCA011-A0C0-1B91-89C7-74E8EBE88CBA}"/>
              </a:ext>
            </a:extLst>
          </p:cNvPr>
          <p:cNvSpPr/>
          <p:nvPr/>
        </p:nvSpPr>
        <p:spPr>
          <a:xfrm>
            <a:off x="8454094" y="3459189"/>
            <a:ext cx="3604054" cy="45860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Level 2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00D031D-8434-8242-50AB-03BE8CECD627}"/>
              </a:ext>
            </a:extLst>
          </p:cNvPr>
          <p:cNvSpPr/>
          <p:nvPr/>
        </p:nvSpPr>
        <p:spPr>
          <a:xfrm>
            <a:off x="10243749" y="1926950"/>
            <a:ext cx="1814400" cy="4586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Level 3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FA26DD5-8F6A-9133-B10A-A6277709DFDC}"/>
              </a:ext>
            </a:extLst>
          </p:cNvPr>
          <p:cNvSpPr/>
          <p:nvPr/>
        </p:nvSpPr>
        <p:spPr>
          <a:xfrm rot="16200000">
            <a:off x="6733109" y="5858435"/>
            <a:ext cx="1085987" cy="26776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F5D1AED-DA56-4D3D-0912-BD91C8F6BE3A}"/>
              </a:ext>
            </a:extLst>
          </p:cNvPr>
          <p:cNvSpPr/>
          <p:nvPr/>
        </p:nvSpPr>
        <p:spPr>
          <a:xfrm rot="16200000">
            <a:off x="7653682" y="5858435"/>
            <a:ext cx="1085987" cy="26776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2.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FD4162F-1A02-6890-7F3F-C6DC79364434}"/>
              </a:ext>
            </a:extLst>
          </p:cNvPr>
          <p:cNvSpPr/>
          <p:nvPr/>
        </p:nvSpPr>
        <p:spPr>
          <a:xfrm rot="16200000">
            <a:off x="8574255" y="5864613"/>
            <a:ext cx="1085987" cy="26776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4052E5D-4954-CCFC-5DED-0E9B6A716C06}"/>
              </a:ext>
            </a:extLst>
          </p:cNvPr>
          <p:cNvSpPr/>
          <p:nvPr/>
        </p:nvSpPr>
        <p:spPr>
          <a:xfrm rot="16200000">
            <a:off x="9505119" y="5858435"/>
            <a:ext cx="1085987" cy="26776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4.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F5ECEED-93B4-333C-AF72-EFAF97174BEC}"/>
              </a:ext>
            </a:extLst>
          </p:cNvPr>
          <p:cNvSpPr/>
          <p:nvPr/>
        </p:nvSpPr>
        <p:spPr>
          <a:xfrm rot="16200000">
            <a:off x="10403044" y="5859149"/>
            <a:ext cx="1085987" cy="26776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DDF6864-73C9-6743-0642-025D0004846A}"/>
              </a:ext>
            </a:extLst>
          </p:cNvPr>
          <p:cNvSpPr/>
          <p:nvPr/>
        </p:nvSpPr>
        <p:spPr>
          <a:xfrm rot="16200000">
            <a:off x="11247395" y="5857723"/>
            <a:ext cx="1085987" cy="26776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6.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AD8C540-B1E1-8D21-EFD8-B3AED0C3C7B1}"/>
              </a:ext>
            </a:extLst>
          </p:cNvPr>
          <p:cNvSpPr/>
          <p:nvPr/>
        </p:nvSpPr>
        <p:spPr>
          <a:xfrm rot="16200000">
            <a:off x="8351850" y="4307660"/>
            <a:ext cx="1085987" cy="2677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D5617A9-95DF-61E6-0B6F-0CE0828CF702}"/>
              </a:ext>
            </a:extLst>
          </p:cNvPr>
          <p:cNvSpPr/>
          <p:nvPr/>
        </p:nvSpPr>
        <p:spPr>
          <a:xfrm rot="16200000">
            <a:off x="8922147" y="4313838"/>
            <a:ext cx="1085987" cy="2677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2. 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8D57ECB-BA0C-B3FE-EBDA-83B6BF6B9B59}"/>
              </a:ext>
            </a:extLst>
          </p:cNvPr>
          <p:cNvSpPr/>
          <p:nvPr/>
        </p:nvSpPr>
        <p:spPr>
          <a:xfrm rot="16200000">
            <a:off x="9527778" y="4307436"/>
            <a:ext cx="1085987" cy="2677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8843E04-2DE7-9F4A-07F2-0A2337DF1C10}"/>
              </a:ext>
            </a:extLst>
          </p:cNvPr>
          <p:cNvSpPr/>
          <p:nvPr/>
        </p:nvSpPr>
        <p:spPr>
          <a:xfrm rot="16200000">
            <a:off x="10111579" y="4307885"/>
            <a:ext cx="1085987" cy="2677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4. 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D74C2C6-EE73-1D79-B255-4C85D259598F}"/>
              </a:ext>
            </a:extLst>
          </p:cNvPr>
          <p:cNvSpPr/>
          <p:nvPr/>
        </p:nvSpPr>
        <p:spPr>
          <a:xfrm rot="16200000">
            <a:off x="10678942" y="4313840"/>
            <a:ext cx="1085987" cy="2677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 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5991011-5123-0261-A99D-0E7416BFCF8A}"/>
              </a:ext>
            </a:extLst>
          </p:cNvPr>
          <p:cNvSpPr/>
          <p:nvPr/>
        </p:nvSpPr>
        <p:spPr>
          <a:xfrm rot="16200000">
            <a:off x="11247395" y="4307438"/>
            <a:ext cx="1085987" cy="2677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6. 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A270F34-F728-C9E0-A0CB-F5699897D95A}"/>
              </a:ext>
            </a:extLst>
          </p:cNvPr>
          <p:cNvSpPr/>
          <p:nvPr/>
        </p:nvSpPr>
        <p:spPr>
          <a:xfrm rot="16200000">
            <a:off x="9917132" y="2785652"/>
            <a:ext cx="1085987" cy="26776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15E7894-A91E-3911-2338-7F131DB059D8}"/>
              </a:ext>
            </a:extLst>
          </p:cNvPr>
          <p:cNvSpPr/>
          <p:nvPr/>
        </p:nvSpPr>
        <p:spPr>
          <a:xfrm rot="16200000">
            <a:off x="10212901" y="2779475"/>
            <a:ext cx="1085987" cy="26776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2.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00DBD63-CB09-4FDC-9D31-D4F757679887}"/>
              </a:ext>
            </a:extLst>
          </p:cNvPr>
          <p:cNvSpPr/>
          <p:nvPr/>
        </p:nvSpPr>
        <p:spPr>
          <a:xfrm rot="16200000">
            <a:off x="10510406" y="2784526"/>
            <a:ext cx="1085987" cy="26776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DB1AC48-701A-4095-D95F-EB1280BA5F1F}"/>
              </a:ext>
            </a:extLst>
          </p:cNvPr>
          <p:cNvSpPr/>
          <p:nvPr/>
        </p:nvSpPr>
        <p:spPr>
          <a:xfrm rot="16200000">
            <a:off x="10795554" y="2788491"/>
            <a:ext cx="1085987" cy="26776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4.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9F56E35-DE2D-3807-023E-16A29C2194A0}"/>
              </a:ext>
            </a:extLst>
          </p:cNvPr>
          <p:cNvSpPr/>
          <p:nvPr/>
        </p:nvSpPr>
        <p:spPr>
          <a:xfrm rot="16200000">
            <a:off x="11085728" y="2791832"/>
            <a:ext cx="1085987" cy="26776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 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7EE9CE8-8F8F-5D6F-EBFF-D92490538FA5}"/>
              </a:ext>
            </a:extLst>
          </p:cNvPr>
          <p:cNvSpPr/>
          <p:nvPr/>
        </p:nvSpPr>
        <p:spPr>
          <a:xfrm rot="16200000">
            <a:off x="11378208" y="2785653"/>
            <a:ext cx="1085987" cy="26776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6.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EFFAB1B-A7D9-3FCC-B596-C39FA1A2CF1C}"/>
              </a:ext>
            </a:extLst>
          </p:cNvPr>
          <p:cNvSpPr txBox="1"/>
          <p:nvPr/>
        </p:nvSpPr>
        <p:spPr>
          <a:xfrm>
            <a:off x="6127724" y="89585"/>
            <a:ext cx="289925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Alignment </a:t>
            </a:r>
          </a:p>
          <a:p>
            <a:r>
              <a:rPr lang="en-US" sz="4800" dirty="0"/>
              <a:t>of Item </a:t>
            </a:r>
          </a:p>
          <a:p>
            <a:r>
              <a:rPr lang="en-US" sz="4800" dirty="0"/>
              <a:t>Difficulty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A1290A7-12DE-5DF1-12C6-094CE2A8BCE3}"/>
              </a:ext>
            </a:extLst>
          </p:cNvPr>
          <p:cNvSpPr txBox="1"/>
          <p:nvPr/>
        </p:nvSpPr>
        <p:spPr>
          <a:xfrm>
            <a:off x="4275424" y="1636269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2-9999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1111478-32BF-9BE5-F98D-6CCC7702C621}"/>
              </a:ext>
            </a:extLst>
          </p:cNvPr>
          <p:cNvSpPr/>
          <p:nvPr/>
        </p:nvSpPr>
        <p:spPr>
          <a:xfrm rot="16200000">
            <a:off x="7864512" y="3815875"/>
            <a:ext cx="2068232" cy="28144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67484D9-A517-760E-5B9D-18E06E622D97}"/>
              </a:ext>
            </a:extLst>
          </p:cNvPr>
          <p:cNvSpPr txBox="1"/>
          <p:nvPr/>
        </p:nvSpPr>
        <p:spPr>
          <a:xfrm>
            <a:off x="4366040" y="2922482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3-0000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9C7E890-4C5D-7C13-3368-D0A403A61338}"/>
              </a:ext>
            </a:extLst>
          </p:cNvPr>
          <p:cNvSpPr/>
          <p:nvPr/>
        </p:nvSpPr>
        <p:spPr>
          <a:xfrm rot="16200000">
            <a:off x="11435388" y="3103589"/>
            <a:ext cx="393030" cy="29750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 </a:t>
            </a:r>
          </a:p>
        </p:txBody>
      </p:sp>
    </p:spTree>
    <p:extLst>
      <p:ext uri="{BB962C8B-B14F-4D97-AF65-F5344CB8AC3E}">
        <p14:creationId xmlns:p14="http://schemas.microsoft.com/office/powerpoint/2010/main" val="4155291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 animBg="1"/>
      <p:bldP spid="30" grpId="0" animBg="1"/>
      <p:bldP spid="31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1" grpId="1" animBg="1"/>
      <p:bldP spid="52" grpId="0" animBg="1"/>
      <p:bldP spid="54" grpId="0"/>
      <p:bldP spid="55" grpId="0" animBg="1"/>
      <p:bldP spid="56" grpId="0"/>
      <p:bldP spid="5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CA068-63E3-5B4B-F06D-7B0144C24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for item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83AD9-0F10-C6A1-A894-4F936BFBF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Trial items with</a:t>
            </a:r>
          </a:p>
          <a:p>
            <a:pPr lvl="1"/>
            <a:r>
              <a:rPr lang="en-US" dirty="0"/>
              <a:t> a sufficient number of individuals (for Rasch analysis 100+)</a:t>
            </a:r>
          </a:p>
          <a:p>
            <a:pPr lvl="1"/>
            <a:r>
              <a:rPr lang="en-US" dirty="0"/>
              <a:t>whose expected ability aligns with the targeted level and at at least one level below. </a:t>
            </a:r>
          </a:p>
          <a:p>
            <a:pPr lvl="1"/>
            <a:r>
              <a:rPr lang="en-US" dirty="0"/>
              <a:t>Who are from the target population, or at least a group who can reasonably be compared to the target population. </a:t>
            </a:r>
          </a:p>
          <a:p>
            <a:r>
              <a:rPr lang="en-US" dirty="0"/>
              <a:t>If using Rasch, Items should cluster together by level in the expected hierarchy</a:t>
            </a:r>
          </a:p>
          <a:p>
            <a:pPr lvl="1"/>
            <a:r>
              <a:rPr lang="en-US" dirty="0"/>
              <a:t>All items within a given should cluster together (in this example, they are all within 1.0 Logit of one another)</a:t>
            </a:r>
          </a:p>
          <a:p>
            <a:pPr lvl="1"/>
            <a:r>
              <a:rPr lang="en-US" dirty="0"/>
              <a:t>There should be no overlap of items from one level to another</a:t>
            </a:r>
          </a:p>
          <a:p>
            <a:pPr lvl="1"/>
            <a:r>
              <a:rPr lang="en-US" dirty="0"/>
              <a:t>Ideally, there should be a gap between clusters (in this example, there is at least 0.5 logits between each cluster)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Items that are mis-leveled should be reviewed and either re-trialed or removed. </a:t>
            </a:r>
          </a:p>
          <a:p>
            <a:pPr marL="457200" lvl="1" indent="0">
              <a:buNone/>
            </a:pPr>
            <a:r>
              <a:rPr lang="en-US" dirty="0"/>
              <a:t>Note: items may also be reviewed, revised, or removed if they do not fit the model. </a:t>
            </a:r>
          </a:p>
        </p:txBody>
      </p:sp>
    </p:spTree>
    <p:extLst>
      <p:ext uri="{BB962C8B-B14F-4D97-AF65-F5344CB8AC3E}">
        <p14:creationId xmlns:p14="http://schemas.microsoft.com/office/powerpoint/2010/main" val="974602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FD016-45B9-31B6-6A09-D2FBED7EC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707" y="365125"/>
            <a:ext cx="8773297" cy="1080616"/>
          </a:xfrm>
        </p:spPr>
        <p:txBody>
          <a:bodyPr>
            <a:normAutofit/>
          </a:bodyPr>
          <a:lstStyle/>
          <a:p>
            <a:r>
              <a:rPr lang="en-US" dirty="0"/>
              <a:t>Alignment of Rating Person Ability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7DAD55F-D057-6ADD-5F25-639FA37AF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7708" y="1631092"/>
            <a:ext cx="5822092" cy="5071848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Proficiency ratings are “criterion” ratings, and they require </a:t>
            </a:r>
            <a:r>
              <a:rPr lang="en-US" altLang="en-US" b="1" dirty="0"/>
              <a:t>non-compensatory</a:t>
            </a:r>
            <a:r>
              <a:rPr lang="en-US" altLang="en-US" dirty="0"/>
              <a:t> rating judgments at each level.</a:t>
            </a:r>
          </a:p>
          <a:p>
            <a:r>
              <a:rPr lang="en-US" altLang="en-US" dirty="0"/>
              <a:t>Total and average scores, even when weighted, are </a:t>
            </a:r>
            <a:r>
              <a:rPr lang="en-US" altLang="en-US" b="1" dirty="0"/>
              <a:t>compensatory</a:t>
            </a:r>
            <a:r>
              <a:rPr lang="en-US" altLang="en-US" dirty="0"/>
              <a:t> scores.</a:t>
            </a:r>
          </a:p>
          <a:p>
            <a:r>
              <a:rPr lang="en-US" altLang="en-US" dirty="0"/>
              <a:t>“</a:t>
            </a:r>
            <a:r>
              <a:rPr lang="en-US" altLang="en-US" b="1" dirty="0"/>
              <a:t>Floor and ceiling</a:t>
            </a:r>
            <a:r>
              <a:rPr lang="en-US" altLang="en-US" dirty="0"/>
              <a:t>” level-specific score comparisons are needed to assign a final rating.</a:t>
            </a:r>
          </a:p>
          <a:p>
            <a:r>
              <a:rPr lang="en-US" altLang="en-US" dirty="0"/>
              <a:t>Raters can’t apply “floor and ceiling” rating criteria using a single or composite score.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F9712288-2197-9FE7-D70A-6168D9E41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010179"/>
              </p:ext>
            </p:extLst>
          </p:nvPr>
        </p:nvGraphicFramePr>
        <p:xfrm>
          <a:off x="6499653" y="1637871"/>
          <a:ext cx="5358714" cy="1993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238">
                  <a:extLst>
                    <a:ext uri="{9D8B030D-6E8A-4147-A177-3AD203B41FA5}">
                      <a16:colId xmlns:a16="http://schemas.microsoft.com/office/drawing/2014/main" val="756950898"/>
                    </a:ext>
                  </a:extLst>
                </a:gridCol>
                <a:gridCol w="1786238">
                  <a:extLst>
                    <a:ext uri="{9D8B030D-6E8A-4147-A177-3AD203B41FA5}">
                      <a16:colId xmlns:a16="http://schemas.microsoft.com/office/drawing/2014/main" val="905902915"/>
                    </a:ext>
                  </a:extLst>
                </a:gridCol>
                <a:gridCol w="1786238">
                  <a:extLst>
                    <a:ext uri="{9D8B030D-6E8A-4147-A177-3AD203B41FA5}">
                      <a16:colId xmlns:a16="http://schemas.microsoft.com/office/drawing/2014/main" val="93398728"/>
                    </a:ext>
                  </a:extLst>
                </a:gridCol>
              </a:tblGrid>
              <a:tr h="498389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Person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Person 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5079993"/>
                  </a:ext>
                </a:extLst>
              </a:tr>
              <a:tr h="49838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Level 2 Correct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9480271"/>
                  </a:ext>
                </a:extLst>
              </a:tr>
              <a:tr h="49838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Level 3 Correct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8828510"/>
                  </a:ext>
                </a:extLst>
              </a:tr>
              <a:tr h="49838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Total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7024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078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able&#10;&#10;Description automatically generated">
            <a:extLst>
              <a:ext uri="{FF2B5EF4-FFF2-40B4-BE49-F238E27FC236}">
                <a16:creationId xmlns:a16="http://schemas.microsoft.com/office/drawing/2014/main" id="{12579A1D-1BE9-D2F2-ECDA-17234B2D1F8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-2183" r="18183" b="34255"/>
          <a:stretch/>
        </p:blipFill>
        <p:spPr>
          <a:xfrm>
            <a:off x="98855" y="-205324"/>
            <a:ext cx="6771501" cy="667963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1B8EFEE-E1B5-AFD8-31D6-415BD1D76BB7}"/>
              </a:ext>
            </a:extLst>
          </p:cNvPr>
          <p:cNvSpPr/>
          <p:nvPr/>
        </p:nvSpPr>
        <p:spPr>
          <a:xfrm>
            <a:off x="1631091" y="4884509"/>
            <a:ext cx="185351" cy="144687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469EE-45C2-ABC5-730E-D0CE8A13CD89}"/>
              </a:ext>
            </a:extLst>
          </p:cNvPr>
          <p:cNvSpPr/>
          <p:nvPr/>
        </p:nvSpPr>
        <p:spPr>
          <a:xfrm>
            <a:off x="1635207" y="3591164"/>
            <a:ext cx="185351" cy="144687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32A0D8E-0966-7602-5284-9D4AA0754587}"/>
              </a:ext>
            </a:extLst>
          </p:cNvPr>
          <p:cNvSpPr/>
          <p:nvPr/>
        </p:nvSpPr>
        <p:spPr>
          <a:xfrm>
            <a:off x="2347784" y="5058962"/>
            <a:ext cx="4522573" cy="1230626"/>
          </a:xfrm>
          <a:prstGeom prst="rect">
            <a:avLst/>
          </a:prstGeom>
          <a:solidFill>
            <a:srgbClr val="C00000">
              <a:alpha val="3952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3E11A7E-F87B-08DB-56C0-23963FC0922A}"/>
              </a:ext>
            </a:extLst>
          </p:cNvPr>
          <p:cNvSpPr/>
          <p:nvPr/>
        </p:nvSpPr>
        <p:spPr>
          <a:xfrm>
            <a:off x="2347783" y="1495167"/>
            <a:ext cx="4522573" cy="3349306"/>
          </a:xfrm>
          <a:prstGeom prst="rect">
            <a:avLst/>
          </a:prstGeom>
          <a:solidFill>
            <a:schemeClr val="accent1">
              <a:alpha val="39521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8C5A57D-037C-90EC-AB22-E361E93A2B37}"/>
              </a:ext>
            </a:extLst>
          </p:cNvPr>
          <p:cNvSpPr/>
          <p:nvPr/>
        </p:nvSpPr>
        <p:spPr>
          <a:xfrm>
            <a:off x="2343664" y="3720853"/>
            <a:ext cx="4522573" cy="2568735"/>
          </a:xfrm>
          <a:prstGeom prst="rect">
            <a:avLst/>
          </a:prstGeom>
          <a:solidFill>
            <a:srgbClr val="C00000">
              <a:alpha val="3952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36778EF-FDFC-F189-0C2F-C6FB8A93C641}"/>
              </a:ext>
            </a:extLst>
          </p:cNvPr>
          <p:cNvSpPr/>
          <p:nvPr/>
        </p:nvSpPr>
        <p:spPr>
          <a:xfrm>
            <a:off x="2343664" y="1493458"/>
            <a:ext cx="4522573" cy="2026196"/>
          </a:xfrm>
          <a:prstGeom prst="rect">
            <a:avLst/>
          </a:prstGeom>
          <a:solidFill>
            <a:schemeClr val="accent1">
              <a:alpha val="39521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A408E8D-2576-5D80-4DB0-ACBEEEF435B4}"/>
              </a:ext>
            </a:extLst>
          </p:cNvPr>
          <p:cNvSpPr txBox="1"/>
          <p:nvPr/>
        </p:nvSpPr>
        <p:spPr>
          <a:xfrm>
            <a:off x="7166913" y="307498"/>
            <a:ext cx="492519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Rasch Person ability estimate is a single </a:t>
            </a:r>
          </a:p>
          <a:p>
            <a:r>
              <a:rPr lang="en-US" dirty="0"/>
              <a:t>Weighted compensatory score</a:t>
            </a:r>
          </a:p>
          <a:p>
            <a:endParaRPr lang="en-US" dirty="0"/>
          </a:p>
          <a:p>
            <a:r>
              <a:rPr lang="en-US" dirty="0"/>
              <a:t>While it gives us a better estimate of the Person’s</a:t>
            </a:r>
          </a:p>
          <a:p>
            <a:r>
              <a:rPr lang="en-US" dirty="0"/>
              <a:t>Ability in general terms, it doesn’t give precise </a:t>
            </a:r>
          </a:p>
          <a:p>
            <a:r>
              <a:rPr lang="en-US" dirty="0"/>
              <a:t>Information about a student’s ability to sustain</a:t>
            </a:r>
          </a:p>
          <a:p>
            <a:r>
              <a:rPr lang="en-US" dirty="0"/>
              <a:t>performance from one level to the next. </a:t>
            </a:r>
          </a:p>
          <a:p>
            <a:endParaRPr lang="en-US" dirty="0"/>
          </a:p>
          <a:p>
            <a:r>
              <a:rPr lang="en-US" dirty="0"/>
              <a:t>Sustained ability at a given level is operationalized </a:t>
            </a:r>
          </a:p>
          <a:p>
            <a:r>
              <a:rPr lang="en-US" dirty="0"/>
              <a:t>by scoring 72% or higher on administered items.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8" name="Table 8">
            <a:extLst>
              <a:ext uri="{FF2B5EF4-FFF2-40B4-BE49-F238E27FC236}">
                <a16:creationId xmlns:a16="http://schemas.microsoft.com/office/drawing/2014/main" id="{70ACE943-E5A3-96B3-2B17-86183142AF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956256"/>
              </p:ext>
            </p:extLst>
          </p:nvPr>
        </p:nvGraphicFramePr>
        <p:xfrm>
          <a:off x="7045598" y="3591164"/>
          <a:ext cx="4792176" cy="2980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7392">
                  <a:extLst>
                    <a:ext uri="{9D8B030D-6E8A-4147-A177-3AD203B41FA5}">
                      <a16:colId xmlns:a16="http://schemas.microsoft.com/office/drawing/2014/main" val="756950898"/>
                    </a:ext>
                  </a:extLst>
                </a:gridCol>
                <a:gridCol w="1597392">
                  <a:extLst>
                    <a:ext uri="{9D8B030D-6E8A-4147-A177-3AD203B41FA5}">
                      <a16:colId xmlns:a16="http://schemas.microsoft.com/office/drawing/2014/main" val="905902915"/>
                    </a:ext>
                  </a:extLst>
                </a:gridCol>
                <a:gridCol w="1597392">
                  <a:extLst>
                    <a:ext uri="{9D8B030D-6E8A-4147-A177-3AD203B41FA5}">
                      <a16:colId xmlns:a16="http://schemas.microsoft.com/office/drawing/2014/main" val="93398728"/>
                    </a:ext>
                  </a:extLst>
                </a:gridCol>
              </a:tblGrid>
              <a:tr h="438558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Person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Person 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5079993"/>
                  </a:ext>
                </a:extLst>
              </a:tr>
              <a:tr h="68282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Level 2 Correct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9480271"/>
                  </a:ext>
                </a:extLst>
              </a:tr>
              <a:tr h="68282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Level 3 Correct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8828510"/>
                  </a:ext>
                </a:extLst>
              </a:tr>
              <a:tr h="43855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Total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7024195"/>
                  </a:ext>
                </a:extLst>
              </a:tr>
              <a:tr h="43855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Person Ability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05576"/>
                  </a:ext>
                </a:extLst>
              </a:tr>
            </a:tbl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2667B5F7-2A0C-1E23-A8DB-CBB3C4AFECF5}"/>
              </a:ext>
            </a:extLst>
          </p:cNvPr>
          <p:cNvSpPr/>
          <p:nvPr/>
        </p:nvSpPr>
        <p:spPr>
          <a:xfrm>
            <a:off x="21720" y="741404"/>
            <a:ext cx="1918291" cy="840105"/>
          </a:xfrm>
          <a:prstGeom prst="rect">
            <a:avLst/>
          </a:prstGeom>
          <a:solidFill>
            <a:schemeClr val="accent1">
              <a:alpha val="39521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967C0E-ADF4-0CE2-C842-F15686E36EB4}"/>
              </a:ext>
            </a:extLst>
          </p:cNvPr>
          <p:cNvSpPr/>
          <p:nvPr/>
        </p:nvSpPr>
        <p:spPr>
          <a:xfrm>
            <a:off x="21720" y="3342310"/>
            <a:ext cx="1918291" cy="840105"/>
          </a:xfrm>
          <a:prstGeom prst="rect">
            <a:avLst/>
          </a:prstGeom>
          <a:solidFill>
            <a:schemeClr val="accent4">
              <a:alpha val="39521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Table 8">
            <a:extLst>
              <a:ext uri="{FF2B5EF4-FFF2-40B4-BE49-F238E27FC236}">
                <a16:creationId xmlns:a16="http://schemas.microsoft.com/office/drawing/2014/main" id="{A8BA8761-CBF0-2F9D-327F-2B7675F524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278232"/>
              </p:ext>
            </p:extLst>
          </p:nvPr>
        </p:nvGraphicFramePr>
        <p:xfrm>
          <a:off x="7045598" y="3591164"/>
          <a:ext cx="4792176" cy="2972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7392">
                  <a:extLst>
                    <a:ext uri="{9D8B030D-6E8A-4147-A177-3AD203B41FA5}">
                      <a16:colId xmlns:a16="http://schemas.microsoft.com/office/drawing/2014/main" val="756950898"/>
                    </a:ext>
                  </a:extLst>
                </a:gridCol>
                <a:gridCol w="1597392">
                  <a:extLst>
                    <a:ext uri="{9D8B030D-6E8A-4147-A177-3AD203B41FA5}">
                      <a16:colId xmlns:a16="http://schemas.microsoft.com/office/drawing/2014/main" val="905902915"/>
                    </a:ext>
                  </a:extLst>
                </a:gridCol>
                <a:gridCol w="1597392">
                  <a:extLst>
                    <a:ext uri="{9D8B030D-6E8A-4147-A177-3AD203B41FA5}">
                      <a16:colId xmlns:a16="http://schemas.microsoft.com/office/drawing/2014/main" val="93398728"/>
                    </a:ext>
                  </a:extLst>
                </a:gridCol>
              </a:tblGrid>
              <a:tr h="43102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Person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Person 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5079993"/>
                  </a:ext>
                </a:extLst>
              </a:tr>
              <a:tr h="68277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Level 2 Correct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9480271"/>
                  </a:ext>
                </a:extLst>
              </a:tr>
              <a:tr h="68277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Level 3 Correct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8828510"/>
                  </a:ext>
                </a:extLst>
              </a:tr>
              <a:tr h="4385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Total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7024195"/>
                  </a:ext>
                </a:extLst>
              </a:tr>
              <a:tr h="4385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Person Ability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05576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4EAC8300-A517-65EC-11D5-8C427D010244}"/>
              </a:ext>
            </a:extLst>
          </p:cNvPr>
          <p:cNvSpPr txBox="1"/>
          <p:nvPr/>
        </p:nvSpPr>
        <p:spPr>
          <a:xfrm>
            <a:off x="3484605" y="185351"/>
            <a:ext cx="3163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Floor Ratings</a:t>
            </a:r>
          </a:p>
        </p:txBody>
      </p:sp>
    </p:spTree>
    <p:extLst>
      <p:ext uri="{BB962C8B-B14F-4D97-AF65-F5344CB8AC3E}">
        <p14:creationId xmlns:p14="http://schemas.microsoft.com/office/powerpoint/2010/main" val="3772302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5" grpId="0" animBg="1"/>
      <p:bldP spid="19" grpId="0" animBg="1"/>
      <p:bldP spid="20" grpId="0" animBg="1"/>
      <p:bldP spid="20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B08DC-1D46-1845-E7B2-0B56B7150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0273"/>
          </a:xfrm>
        </p:spPr>
        <p:txBody>
          <a:bodyPr/>
          <a:lstStyle/>
          <a:p>
            <a:r>
              <a:rPr lang="en-US" dirty="0"/>
              <a:t>Assigning  ‘+’ ratings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D0051-8C93-EF1C-9CF8-A7EAD7B8B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062" y="1324679"/>
            <a:ext cx="7416107" cy="4667250"/>
          </a:xfrm>
        </p:spPr>
        <p:txBody>
          <a:bodyPr>
            <a:noAutofit/>
          </a:bodyPr>
          <a:lstStyle/>
          <a:p>
            <a:r>
              <a:rPr lang="en-US" dirty="0"/>
              <a:t>There are no aligned items at the + levels</a:t>
            </a:r>
          </a:p>
          <a:p>
            <a:r>
              <a:rPr lang="en-US" dirty="0"/>
              <a:t>There are test takers rated to be + level, but no + level items</a:t>
            </a:r>
          </a:p>
          <a:p>
            <a:r>
              <a:rPr lang="en-US" dirty="0"/>
              <a:t>We define a + level person as:</a:t>
            </a:r>
          </a:p>
          <a:p>
            <a:pPr lvl="1"/>
            <a:r>
              <a:rPr lang="en-US" dirty="0"/>
              <a:t>A test taker who sustains at a given level and </a:t>
            </a:r>
          </a:p>
          <a:p>
            <a:pPr lvl="1"/>
            <a:r>
              <a:rPr lang="en-US" dirty="0"/>
              <a:t>Gets more than half right at then next </a:t>
            </a:r>
          </a:p>
          <a:p>
            <a:pPr marL="457200" lvl="1" indent="0">
              <a:buNone/>
            </a:pPr>
            <a:r>
              <a:rPr lang="en-US" dirty="0"/>
              <a:t>higher level but fails to sustain</a:t>
            </a:r>
          </a:p>
          <a:p>
            <a:r>
              <a:rPr lang="en-US" dirty="0"/>
              <a:t>REDS</a:t>
            </a:r>
          </a:p>
          <a:p>
            <a:pPr lvl="1"/>
            <a:r>
              <a:rPr lang="en-US" dirty="0"/>
              <a:t>Random </a:t>
            </a:r>
          </a:p>
          <a:p>
            <a:pPr lvl="1"/>
            <a:r>
              <a:rPr lang="en-US" dirty="0"/>
              <a:t>Emerging</a:t>
            </a:r>
          </a:p>
          <a:p>
            <a:pPr lvl="1"/>
            <a:r>
              <a:rPr lang="en-US" dirty="0"/>
              <a:t>Developing</a:t>
            </a:r>
          </a:p>
          <a:p>
            <a:pPr lvl="1"/>
            <a:r>
              <a:rPr lang="en-US" dirty="0"/>
              <a:t>Sustained</a:t>
            </a:r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B71DA1A6-4BEA-B34F-3724-A49A987FEF5E}"/>
              </a:ext>
            </a:extLst>
          </p:cNvPr>
          <p:cNvSpPr/>
          <p:nvPr/>
        </p:nvSpPr>
        <p:spPr>
          <a:xfrm>
            <a:off x="5474054" y="617836"/>
            <a:ext cx="6621165" cy="5682695"/>
          </a:xfrm>
          <a:prstGeom prst="triangle">
            <a:avLst>
              <a:gd name="adj" fmla="val 100000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B0E4D2F-5414-28D9-B737-48D527DFB01E}"/>
              </a:ext>
            </a:extLst>
          </p:cNvPr>
          <p:cNvCxnSpPr>
            <a:cxnSpLocks/>
          </p:cNvCxnSpPr>
          <p:nvPr/>
        </p:nvCxnSpPr>
        <p:spPr>
          <a:xfrm flipV="1">
            <a:off x="6759161" y="4780650"/>
            <a:ext cx="0" cy="15198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1875625-7EAC-013C-5D39-DBA700D8A786}"/>
              </a:ext>
            </a:extLst>
          </p:cNvPr>
          <p:cNvCxnSpPr>
            <a:cxnSpLocks/>
          </p:cNvCxnSpPr>
          <p:nvPr/>
        </p:nvCxnSpPr>
        <p:spPr>
          <a:xfrm flipV="1">
            <a:off x="8532355" y="3248412"/>
            <a:ext cx="0" cy="15198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638257D-4680-2717-9454-36DFD7432D70}"/>
              </a:ext>
            </a:extLst>
          </p:cNvPr>
          <p:cNvCxnSpPr>
            <a:cxnSpLocks/>
          </p:cNvCxnSpPr>
          <p:nvPr/>
        </p:nvCxnSpPr>
        <p:spPr>
          <a:xfrm flipV="1">
            <a:off x="10313787" y="1728531"/>
            <a:ext cx="0" cy="15198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74882883-9D73-2E48-6F9D-ABF1B494D5DC}"/>
              </a:ext>
            </a:extLst>
          </p:cNvPr>
          <p:cNvSpPr/>
          <p:nvPr/>
        </p:nvSpPr>
        <p:spPr>
          <a:xfrm>
            <a:off x="6734447" y="4743578"/>
            <a:ext cx="5336050" cy="45860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Level 1 Criteria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093FFBA-B83E-F14F-6E04-DB27201EA5AB}"/>
              </a:ext>
            </a:extLst>
          </p:cNvPr>
          <p:cNvSpPr/>
          <p:nvPr/>
        </p:nvSpPr>
        <p:spPr>
          <a:xfrm>
            <a:off x="8491165" y="3199695"/>
            <a:ext cx="3604054" cy="45860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Level 2 Criteria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C683D73-D8F8-48EA-D2C9-5BB722A50340}"/>
              </a:ext>
            </a:extLst>
          </p:cNvPr>
          <p:cNvSpPr/>
          <p:nvPr/>
        </p:nvSpPr>
        <p:spPr>
          <a:xfrm>
            <a:off x="10280820" y="1667456"/>
            <a:ext cx="1814400" cy="458609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/>
              <a:t>Level 3</a:t>
            </a:r>
          </a:p>
        </p:txBody>
      </p:sp>
      <p:pic>
        <p:nvPicPr>
          <p:cNvPr id="16" name="Graphic 15" descr="Crawl with solid fill">
            <a:extLst>
              <a:ext uri="{FF2B5EF4-FFF2-40B4-BE49-F238E27FC236}">
                <a16:creationId xmlns:a16="http://schemas.microsoft.com/office/drawing/2014/main" id="{F7E0136E-5CDE-E489-0CCE-29FFECE348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107870">
            <a:off x="6048852" y="4685540"/>
            <a:ext cx="778272" cy="778272"/>
          </a:xfrm>
          <a:prstGeom prst="rect">
            <a:avLst/>
          </a:prstGeom>
        </p:spPr>
      </p:pic>
      <p:pic>
        <p:nvPicPr>
          <p:cNvPr id="17" name="Graphic 16" descr="Crawl with solid fill">
            <a:extLst>
              <a:ext uri="{FF2B5EF4-FFF2-40B4-BE49-F238E27FC236}">
                <a16:creationId xmlns:a16="http://schemas.microsoft.com/office/drawing/2014/main" id="{BE7872F6-139A-5542-5053-F0D40A2B05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107870">
            <a:off x="9658347" y="1622893"/>
            <a:ext cx="778272" cy="778272"/>
          </a:xfrm>
          <a:prstGeom prst="rect">
            <a:avLst/>
          </a:prstGeom>
        </p:spPr>
      </p:pic>
      <p:pic>
        <p:nvPicPr>
          <p:cNvPr id="18" name="Graphic 17" descr="Crawl with solid fill">
            <a:extLst>
              <a:ext uri="{FF2B5EF4-FFF2-40B4-BE49-F238E27FC236}">
                <a16:creationId xmlns:a16="http://schemas.microsoft.com/office/drawing/2014/main" id="{831FF987-44D4-9A7C-365B-DB5F7FDC48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107870">
            <a:off x="7822416" y="3156533"/>
            <a:ext cx="778272" cy="77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45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2B58F-1B89-1466-F5DF-DBED8D6B4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dirty="0"/>
              <a:t>Is a minimum of 15 items administered per level before assigning floor and ceiling ratings? </a:t>
            </a:r>
            <a:endParaRPr lang="en-US" sz="3600" dirty="0"/>
          </a:p>
          <a:p>
            <a:pPr marL="0" lvl="0" indent="0">
              <a:buNone/>
            </a:pPr>
            <a:r>
              <a:rPr lang="en-US" dirty="0"/>
              <a:t>Does the scoring model score and rate each proficiency level separately?</a:t>
            </a:r>
            <a:endParaRPr lang="en-US" sz="3600" dirty="0"/>
          </a:p>
          <a:p>
            <a:pPr marL="0" lvl="0" indent="0">
              <a:buNone/>
            </a:pPr>
            <a:r>
              <a:rPr lang="en-US" dirty="0"/>
              <a:t>Do the final ratings provide dual (floor and ceiling) ratings?</a:t>
            </a:r>
            <a:endParaRPr lang="en-US" sz="3600" dirty="0"/>
          </a:p>
          <a:p>
            <a:pPr lvl="1"/>
            <a:r>
              <a:rPr lang="en-US" dirty="0"/>
              <a:t>Are the floor ratings representative of sustained performance at a specific STANAG 6001 level?</a:t>
            </a:r>
            <a:endParaRPr lang="en-US" sz="3200" dirty="0"/>
          </a:p>
          <a:p>
            <a:pPr lvl="1"/>
            <a:r>
              <a:rPr lang="en-US" dirty="0"/>
              <a:t>If a </a:t>
            </a:r>
            <a:r>
              <a:rPr lang="en-US" i="1" dirty="0"/>
              <a:t>plus</a:t>
            </a:r>
            <a:r>
              <a:rPr lang="en-US" dirty="0"/>
              <a:t> level is assigned, is it based on sustained ability at that level with the ‘plus’ denoting a high level of ability that is not sustained at the next higher level?</a:t>
            </a:r>
            <a:endParaRPr lang="en-US" sz="3200" dirty="0"/>
          </a:p>
          <a:p>
            <a:pPr marL="0" indent="0">
              <a:buNone/>
            </a:pPr>
            <a:r>
              <a:rPr lang="en-US" dirty="0"/>
              <a:t>Are the ceiling scores where performance is not sustained reported using categories such as Random, Emerging, or Developing (RED) ability?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668BE72-14E9-F4D5-4855-F3F5EAE54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for Rating Persons analysis</a:t>
            </a:r>
          </a:p>
        </p:txBody>
      </p:sp>
    </p:spTree>
    <p:extLst>
      <p:ext uri="{BB962C8B-B14F-4D97-AF65-F5344CB8AC3E}">
        <p14:creationId xmlns:p14="http://schemas.microsoft.com/office/powerpoint/2010/main" val="2747965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980A5-37F2-E88A-B477-0A27D0B92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2110" y="154920"/>
            <a:ext cx="6161690" cy="748971"/>
          </a:xfrm>
        </p:spPr>
        <p:txBody>
          <a:bodyPr/>
          <a:lstStyle/>
          <a:p>
            <a:r>
              <a:rPr lang="en-US" dirty="0"/>
              <a:t>CAT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9D00F-F7EE-CE3C-59E7-CD06642F7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5350" y="1013491"/>
            <a:ext cx="6513384" cy="207371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Have a large Bank of calibrated items</a:t>
            </a:r>
          </a:p>
          <a:p>
            <a:pPr marL="514350" indent="-514350">
              <a:buAutoNum type="arabicPeriod"/>
            </a:pPr>
            <a:r>
              <a:rPr lang="en-US" dirty="0"/>
              <a:t>Set rules—how to: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start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Select next item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stop</a:t>
            </a:r>
          </a:p>
        </p:txBody>
      </p:sp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99FDED38-366E-AE75-3169-BB255D0972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8365"/>
          <a:stretch/>
        </p:blipFill>
        <p:spPr>
          <a:xfrm>
            <a:off x="1" y="-86499"/>
            <a:ext cx="4771560" cy="6944499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02844B02-7E82-B4DB-2039-AC33DE7A011E}"/>
              </a:ext>
            </a:extLst>
          </p:cNvPr>
          <p:cNvSpPr/>
          <p:nvPr/>
        </p:nvSpPr>
        <p:spPr>
          <a:xfrm>
            <a:off x="1532238" y="5325760"/>
            <a:ext cx="654908" cy="17299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FAAF2D3-AA08-C13E-CC09-0DC5BF0472B1}"/>
              </a:ext>
            </a:extLst>
          </p:cNvPr>
          <p:cNvSpPr/>
          <p:nvPr/>
        </p:nvSpPr>
        <p:spPr>
          <a:xfrm>
            <a:off x="1532238" y="4847966"/>
            <a:ext cx="654908" cy="17299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C487653-34B2-AB60-D9C3-E3613B00AA3B}"/>
              </a:ext>
            </a:extLst>
          </p:cNvPr>
          <p:cNvSpPr/>
          <p:nvPr/>
        </p:nvSpPr>
        <p:spPr>
          <a:xfrm>
            <a:off x="2811162" y="5130112"/>
            <a:ext cx="654908" cy="17299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792E261-0E14-DA20-ABE6-E1FEF31380D7}"/>
              </a:ext>
            </a:extLst>
          </p:cNvPr>
          <p:cNvSpPr/>
          <p:nvPr/>
        </p:nvSpPr>
        <p:spPr>
          <a:xfrm>
            <a:off x="2811162" y="4687327"/>
            <a:ext cx="654908" cy="17299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DCE9E88-4BB9-8B4F-979C-F31549B61E74}"/>
              </a:ext>
            </a:extLst>
          </p:cNvPr>
          <p:cNvSpPr/>
          <p:nvPr/>
        </p:nvSpPr>
        <p:spPr>
          <a:xfrm>
            <a:off x="2798806" y="4232185"/>
            <a:ext cx="654908" cy="17299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9E0739B-20A3-4FBB-21EA-C0A283FD7ECD}"/>
              </a:ext>
            </a:extLst>
          </p:cNvPr>
          <p:cNvCxnSpPr>
            <a:cxnSpLocks/>
          </p:cNvCxnSpPr>
          <p:nvPr/>
        </p:nvCxnSpPr>
        <p:spPr>
          <a:xfrm flipV="1">
            <a:off x="1859692" y="4957117"/>
            <a:ext cx="0" cy="34599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EFC427F-BFC7-9700-B582-BDD899C74E6F}"/>
              </a:ext>
            </a:extLst>
          </p:cNvPr>
          <p:cNvCxnSpPr>
            <a:cxnSpLocks/>
          </p:cNvCxnSpPr>
          <p:nvPr/>
        </p:nvCxnSpPr>
        <p:spPr>
          <a:xfrm flipV="1">
            <a:off x="3136558" y="4784122"/>
            <a:ext cx="0" cy="34599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78E34D0-3687-8023-A23A-43160FEDB9DA}"/>
              </a:ext>
            </a:extLst>
          </p:cNvPr>
          <p:cNvCxnSpPr>
            <a:cxnSpLocks/>
          </p:cNvCxnSpPr>
          <p:nvPr/>
        </p:nvCxnSpPr>
        <p:spPr>
          <a:xfrm flipV="1">
            <a:off x="3128320" y="4318682"/>
            <a:ext cx="0" cy="34599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83C026B-3D60-C51B-4B56-3E35F47F6752}"/>
              </a:ext>
            </a:extLst>
          </p:cNvPr>
          <p:cNvCxnSpPr>
            <a:cxnSpLocks/>
            <a:endCxn id="20" idx="3"/>
          </p:cNvCxnSpPr>
          <p:nvPr/>
        </p:nvCxnSpPr>
        <p:spPr>
          <a:xfrm flipV="1">
            <a:off x="3290810" y="4159478"/>
            <a:ext cx="509860" cy="527849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F39F57D-0547-8F63-7121-40405B8D7C44}"/>
              </a:ext>
            </a:extLst>
          </p:cNvPr>
          <p:cNvCxnSpPr>
            <a:cxnSpLocks/>
          </p:cNvCxnSpPr>
          <p:nvPr/>
        </p:nvCxnSpPr>
        <p:spPr>
          <a:xfrm flipV="1">
            <a:off x="3334161" y="4573027"/>
            <a:ext cx="370600" cy="156516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8DDFE1B6-6319-4FDE-918F-E1E6FB173BFF}"/>
              </a:ext>
            </a:extLst>
          </p:cNvPr>
          <p:cNvSpPr/>
          <p:nvPr/>
        </p:nvSpPr>
        <p:spPr>
          <a:xfrm>
            <a:off x="3704761" y="4011818"/>
            <a:ext cx="654908" cy="17299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0BB91A6-97FB-F1A0-ED02-57F216F25148}"/>
              </a:ext>
            </a:extLst>
          </p:cNvPr>
          <p:cNvSpPr/>
          <p:nvPr/>
        </p:nvSpPr>
        <p:spPr>
          <a:xfrm>
            <a:off x="3704760" y="4470049"/>
            <a:ext cx="654908" cy="17299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BDBA8C8-440E-FCEF-B579-CF1D18833304}"/>
              </a:ext>
            </a:extLst>
          </p:cNvPr>
          <p:cNvCxnSpPr>
            <a:cxnSpLocks/>
          </p:cNvCxnSpPr>
          <p:nvPr/>
        </p:nvCxnSpPr>
        <p:spPr>
          <a:xfrm>
            <a:off x="2196920" y="4938892"/>
            <a:ext cx="577461" cy="277717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4B6E11D2-0665-EB69-BA05-26C7AB7D841C}"/>
              </a:ext>
            </a:extLst>
          </p:cNvPr>
          <p:cNvSpPr/>
          <p:nvPr/>
        </p:nvSpPr>
        <p:spPr>
          <a:xfrm>
            <a:off x="1532238" y="3614352"/>
            <a:ext cx="654908" cy="17299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7ECA1AF-6292-C122-43C5-C003BC9C348E}"/>
              </a:ext>
            </a:extLst>
          </p:cNvPr>
          <p:cNvSpPr/>
          <p:nvPr/>
        </p:nvSpPr>
        <p:spPr>
          <a:xfrm>
            <a:off x="1532238" y="3136558"/>
            <a:ext cx="654908" cy="17299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BC86330-2AE3-48F8-D0EE-D28E40AF4010}"/>
              </a:ext>
            </a:extLst>
          </p:cNvPr>
          <p:cNvSpPr/>
          <p:nvPr/>
        </p:nvSpPr>
        <p:spPr>
          <a:xfrm>
            <a:off x="2190091" y="3456802"/>
            <a:ext cx="654908" cy="17299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0F0CF5C-F50C-B80E-959A-1BDEC0FA8ECD}"/>
              </a:ext>
            </a:extLst>
          </p:cNvPr>
          <p:cNvSpPr/>
          <p:nvPr/>
        </p:nvSpPr>
        <p:spPr>
          <a:xfrm>
            <a:off x="2178702" y="3024315"/>
            <a:ext cx="654908" cy="17299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C5B40F6-2734-5654-B27A-6DD779FF6235}"/>
              </a:ext>
            </a:extLst>
          </p:cNvPr>
          <p:cNvSpPr/>
          <p:nvPr/>
        </p:nvSpPr>
        <p:spPr>
          <a:xfrm>
            <a:off x="2811162" y="3312635"/>
            <a:ext cx="654908" cy="17299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63B35F7-8C7B-DE9B-2CD4-8FAE1CA290C3}"/>
              </a:ext>
            </a:extLst>
          </p:cNvPr>
          <p:cNvCxnSpPr>
            <a:cxnSpLocks/>
          </p:cNvCxnSpPr>
          <p:nvPr/>
        </p:nvCxnSpPr>
        <p:spPr>
          <a:xfrm flipV="1">
            <a:off x="1859692" y="3245709"/>
            <a:ext cx="0" cy="34599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0E087F4-0A7D-A4BF-1A33-8363DA4D8C0D}"/>
              </a:ext>
            </a:extLst>
          </p:cNvPr>
          <p:cNvCxnSpPr>
            <a:cxnSpLocks/>
          </p:cNvCxnSpPr>
          <p:nvPr/>
        </p:nvCxnSpPr>
        <p:spPr>
          <a:xfrm flipV="1">
            <a:off x="2504098" y="3121110"/>
            <a:ext cx="0" cy="34599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3D58F5D-9A1B-5383-9952-5A6382BDC41F}"/>
              </a:ext>
            </a:extLst>
          </p:cNvPr>
          <p:cNvCxnSpPr>
            <a:cxnSpLocks/>
          </p:cNvCxnSpPr>
          <p:nvPr/>
        </p:nvCxnSpPr>
        <p:spPr>
          <a:xfrm>
            <a:off x="2735973" y="3165780"/>
            <a:ext cx="150242" cy="185349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FA4D82E-343C-065C-071A-A6525E7722BB}"/>
              </a:ext>
            </a:extLst>
          </p:cNvPr>
          <p:cNvCxnSpPr>
            <a:cxnSpLocks/>
            <a:stCxn id="29" idx="0"/>
          </p:cNvCxnSpPr>
          <p:nvPr/>
        </p:nvCxnSpPr>
        <p:spPr>
          <a:xfrm flipH="1" flipV="1">
            <a:off x="3125170" y="3105351"/>
            <a:ext cx="13446" cy="207284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42DB8B6-101A-D61E-0B67-3BB55E670314}"/>
              </a:ext>
            </a:extLst>
          </p:cNvPr>
          <p:cNvCxnSpPr>
            <a:cxnSpLocks/>
          </p:cNvCxnSpPr>
          <p:nvPr/>
        </p:nvCxnSpPr>
        <p:spPr>
          <a:xfrm>
            <a:off x="3432876" y="3113258"/>
            <a:ext cx="125984" cy="145195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>
            <a:extLst>
              <a:ext uri="{FF2B5EF4-FFF2-40B4-BE49-F238E27FC236}">
                <a16:creationId xmlns:a16="http://schemas.microsoft.com/office/drawing/2014/main" id="{8E1665AF-0775-7796-9DC4-28A0BC3319FD}"/>
              </a:ext>
            </a:extLst>
          </p:cNvPr>
          <p:cNvSpPr/>
          <p:nvPr/>
        </p:nvSpPr>
        <p:spPr>
          <a:xfrm>
            <a:off x="2837413" y="3015460"/>
            <a:ext cx="654908" cy="17299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E59A3952-78FB-6D1D-65E5-0A15ABA73717}"/>
              </a:ext>
            </a:extLst>
          </p:cNvPr>
          <p:cNvSpPr/>
          <p:nvPr/>
        </p:nvSpPr>
        <p:spPr>
          <a:xfrm>
            <a:off x="3457623" y="3203486"/>
            <a:ext cx="654908" cy="17299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791D049-E55A-E835-07C5-9402C85E28B2}"/>
              </a:ext>
            </a:extLst>
          </p:cNvPr>
          <p:cNvCxnSpPr>
            <a:cxnSpLocks/>
          </p:cNvCxnSpPr>
          <p:nvPr/>
        </p:nvCxnSpPr>
        <p:spPr>
          <a:xfrm>
            <a:off x="2133860" y="3259014"/>
            <a:ext cx="162814" cy="201516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AEEB2A4-950E-3C9A-2553-C0285A7A0119}"/>
              </a:ext>
            </a:extLst>
          </p:cNvPr>
          <p:cNvCxnSpPr>
            <a:cxnSpLocks/>
          </p:cNvCxnSpPr>
          <p:nvPr/>
        </p:nvCxnSpPr>
        <p:spPr>
          <a:xfrm>
            <a:off x="4038783" y="3344769"/>
            <a:ext cx="125984" cy="145195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>
            <a:extLst>
              <a:ext uri="{FF2B5EF4-FFF2-40B4-BE49-F238E27FC236}">
                <a16:creationId xmlns:a16="http://schemas.microsoft.com/office/drawing/2014/main" id="{E5E338CC-6537-B13A-17BB-2C053E666BC0}"/>
              </a:ext>
            </a:extLst>
          </p:cNvPr>
          <p:cNvSpPr/>
          <p:nvPr/>
        </p:nvSpPr>
        <p:spPr>
          <a:xfrm>
            <a:off x="4116652" y="3454742"/>
            <a:ext cx="654908" cy="17299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5176EE10-5853-B4C4-7CD9-20C98CB42217}"/>
              </a:ext>
            </a:extLst>
          </p:cNvPr>
          <p:cNvSpPr txBox="1">
            <a:spLocks/>
          </p:cNvSpPr>
          <p:nvPr/>
        </p:nvSpPr>
        <p:spPr>
          <a:xfrm>
            <a:off x="4955350" y="4007143"/>
            <a:ext cx="6513384" cy="2073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Establishing the floor and probing the ceiling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Balancing topical domains across levels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Assigning ratings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 dirty="0"/>
          </a:p>
        </p:txBody>
      </p:sp>
      <p:sp>
        <p:nvSpPr>
          <p:cNvPr id="49" name="Title 1">
            <a:extLst>
              <a:ext uri="{FF2B5EF4-FFF2-40B4-BE49-F238E27FC236}">
                <a16:creationId xmlns:a16="http://schemas.microsoft.com/office/drawing/2014/main" id="{E9385412-A414-480A-E670-CBC5A89F5FEE}"/>
              </a:ext>
            </a:extLst>
          </p:cNvPr>
          <p:cNvSpPr txBox="1">
            <a:spLocks/>
          </p:cNvSpPr>
          <p:nvPr/>
        </p:nvSpPr>
        <p:spPr>
          <a:xfrm>
            <a:off x="5150502" y="2949421"/>
            <a:ext cx="6161690" cy="13060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CAT Challenges with CRT</a:t>
            </a:r>
          </a:p>
        </p:txBody>
      </p:sp>
      <p:pic>
        <p:nvPicPr>
          <p:cNvPr id="51" name="Picture 50" descr="Diagram&#10;&#10;Description automatically generated">
            <a:extLst>
              <a:ext uri="{FF2B5EF4-FFF2-40B4-BE49-F238E27FC236}">
                <a16:creationId xmlns:a16="http://schemas.microsoft.com/office/drawing/2014/main" id="{68FED671-435C-DC8E-8A92-21637B3020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1763" y="3316663"/>
            <a:ext cx="7240236" cy="207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2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20" grpId="0" animBg="1"/>
      <p:bldP spid="21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5" grpId="0" animBg="1"/>
      <p:bldP spid="36" grpId="0" animBg="1"/>
      <p:bldP spid="46" grpId="0" animBg="1"/>
      <p:bldP spid="48" grpId="0"/>
      <p:bldP spid="4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D2C6B-0D5B-DB3E-733A-2C1E616EA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0984" y="155056"/>
            <a:ext cx="6833286" cy="845837"/>
          </a:xfrm>
        </p:spPr>
        <p:txBody>
          <a:bodyPr/>
          <a:lstStyle/>
          <a:p>
            <a:r>
              <a:rPr lang="en-US" dirty="0"/>
              <a:t>Multi Stage Adaptive Testing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3A86D9A-C93A-83F4-2238-B115E5136A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750153"/>
              </p:ext>
            </p:extLst>
          </p:nvPr>
        </p:nvGraphicFramePr>
        <p:xfrm>
          <a:off x="6096000" y="2431254"/>
          <a:ext cx="407773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7330">
                  <a:extLst>
                    <a:ext uri="{9D8B030D-6E8A-4147-A177-3AD203B41FA5}">
                      <a16:colId xmlns:a16="http://schemas.microsoft.com/office/drawing/2014/main" val="4186785427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368293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Logit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87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0.08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Arts and Entertainment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099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0.39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 Events and Politics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210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0.15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Science and Technology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005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-0.01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Business and Economics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237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-0.40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Individual and Society Interests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959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0.036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Average Difficulty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23618"/>
                  </a:ext>
                </a:extLst>
              </a:tr>
            </a:tbl>
          </a:graphicData>
        </a:graphic>
      </p:graphicFrame>
      <p:pic>
        <p:nvPicPr>
          <p:cNvPr id="8" name="Picture 7" descr="Table&#10;&#10;Description automatically generated">
            <a:extLst>
              <a:ext uri="{FF2B5EF4-FFF2-40B4-BE49-F238E27FC236}">
                <a16:creationId xmlns:a16="http://schemas.microsoft.com/office/drawing/2014/main" id="{69EECCB7-CA31-217A-9993-D4C72A1427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8365"/>
          <a:stretch/>
        </p:blipFill>
        <p:spPr>
          <a:xfrm>
            <a:off x="1" y="-86499"/>
            <a:ext cx="4771560" cy="6944499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44E23CE4-32A2-28A1-3BDF-902F32287994}"/>
              </a:ext>
            </a:extLst>
          </p:cNvPr>
          <p:cNvSpPr/>
          <p:nvPr/>
        </p:nvSpPr>
        <p:spPr>
          <a:xfrm>
            <a:off x="1519881" y="3317788"/>
            <a:ext cx="654908" cy="17299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8ED3F69-828D-E251-DC61-54912679E0AF}"/>
              </a:ext>
            </a:extLst>
          </p:cNvPr>
          <p:cNvSpPr/>
          <p:nvPr/>
        </p:nvSpPr>
        <p:spPr>
          <a:xfrm>
            <a:off x="2139778" y="3012988"/>
            <a:ext cx="654908" cy="17299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BFD3818-264F-0957-3898-9E1807A20527}"/>
              </a:ext>
            </a:extLst>
          </p:cNvPr>
          <p:cNvSpPr/>
          <p:nvPr/>
        </p:nvSpPr>
        <p:spPr>
          <a:xfrm>
            <a:off x="4116653" y="3317787"/>
            <a:ext cx="654908" cy="17299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512B5C4-83F3-AF3A-1CED-D27F69937C78}"/>
              </a:ext>
            </a:extLst>
          </p:cNvPr>
          <p:cNvSpPr/>
          <p:nvPr/>
        </p:nvSpPr>
        <p:spPr>
          <a:xfrm>
            <a:off x="2844320" y="3787345"/>
            <a:ext cx="654908" cy="17299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435FF80-D731-D1F3-F16F-D33CF6F18AE6}"/>
              </a:ext>
            </a:extLst>
          </p:cNvPr>
          <p:cNvSpPr/>
          <p:nvPr/>
        </p:nvSpPr>
        <p:spPr>
          <a:xfrm>
            <a:off x="3499228" y="3167447"/>
            <a:ext cx="654908" cy="17299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6F3BF7B2-5334-C803-61C6-689717D2A4F1}"/>
              </a:ext>
            </a:extLst>
          </p:cNvPr>
          <p:cNvSpPr/>
          <p:nvPr/>
        </p:nvSpPr>
        <p:spPr>
          <a:xfrm>
            <a:off x="5019108" y="3216872"/>
            <a:ext cx="986276" cy="4469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FA6AEB-2B1B-B559-DAEC-220963D5382E}"/>
              </a:ext>
            </a:extLst>
          </p:cNvPr>
          <p:cNvSpPr txBox="1"/>
          <p:nvPr/>
        </p:nvSpPr>
        <p:spPr>
          <a:xfrm>
            <a:off x="5103341" y="1101808"/>
            <a:ext cx="6820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1. Calculate the average item difficulty for each cluster of items</a:t>
            </a:r>
            <a:br>
              <a:rPr lang="en-US" sz="2000" dirty="0"/>
            </a:br>
            <a:r>
              <a:rPr lang="en-US" sz="2000" dirty="0"/>
              <a:t>Level 3 Average difficulty = 2. 05</a:t>
            </a:r>
          </a:p>
          <a:p>
            <a:r>
              <a:rPr lang="en-US" sz="2000" dirty="0"/>
              <a:t>Level 2 Average difficulty = -0.01</a:t>
            </a:r>
          </a:p>
          <a:p>
            <a:r>
              <a:rPr lang="en-US" sz="2000" dirty="0"/>
              <a:t>Level 1 Average difficulty = -2.10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6F05840-2F98-0AB4-147D-517F05869728}"/>
              </a:ext>
            </a:extLst>
          </p:cNvPr>
          <p:cNvSpPr txBox="1"/>
          <p:nvPr/>
        </p:nvSpPr>
        <p:spPr>
          <a:xfrm>
            <a:off x="5103341" y="5128054"/>
            <a:ext cx="68883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 2: Carefully form individual items into </a:t>
            </a:r>
            <a:r>
              <a:rPr lang="en-US" dirty="0" err="1"/>
              <a:t>testlets</a:t>
            </a:r>
            <a:r>
              <a:rPr lang="en-US" dirty="0"/>
              <a:t>. </a:t>
            </a:r>
            <a:r>
              <a:rPr lang="en-US" dirty="0" err="1"/>
              <a:t>Testlets</a:t>
            </a:r>
            <a:r>
              <a:rPr lang="en-US" dirty="0"/>
              <a:t> should: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Only contain items the same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Have balanced Content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Have an average item difficulty that is as close to the overall level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Average as possible (for example, withing 0.10 Logits)  </a:t>
            </a:r>
          </a:p>
        </p:txBody>
      </p:sp>
    </p:spTree>
    <p:extLst>
      <p:ext uri="{BB962C8B-B14F-4D97-AF65-F5344CB8AC3E}">
        <p14:creationId xmlns:p14="http://schemas.microsoft.com/office/powerpoint/2010/main" val="364016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989FCB96-2C70-6E54-9A83-F72CA19F34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3574"/>
          <a:stretch/>
        </p:blipFill>
        <p:spPr>
          <a:xfrm>
            <a:off x="1" y="-86499"/>
            <a:ext cx="1544594" cy="6944499"/>
          </a:xfrm>
          <a:prstGeom prst="rect">
            <a:avLst/>
          </a:prstGeom>
        </p:spPr>
      </p:pic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FD51AC4-C27C-DB7D-1293-6E5330368F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862442"/>
              </p:ext>
            </p:extLst>
          </p:nvPr>
        </p:nvGraphicFramePr>
        <p:xfrm>
          <a:off x="7628237" y="1424785"/>
          <a:ext cx="407773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7330">
                  <a:extLst>
                    <a:ext uri="{9D8B030D-6E8A-4147-A177-3AD203B41FA5}">
                      <a16:colId xmlns:a16="http://schemas.microsoft.com/office/drawing/2014/main" val="4186785427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368293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Logit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87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0.08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Arts and Entertainment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099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0.39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 Events and Politics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210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0.15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Science and Technology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005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-0.01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Business and Economics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237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-0.40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Individual and Society Interests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959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0.036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Average Difficulty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23618"/>
                  </a:ext>
                </a:extLst>
              </a:tr>
            </a:tbl>
          </a:graphicData>
        </a:graphic>
      </p:graphicFrame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0F118D99-D7BC-F97E-42DE-2F0D899B31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7590" y="2920433"/>
            <a:ext cx="1248032" cy="79042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9F1CD2A-FFA5-3F72-473F-0A7686AE884B}"/>
              </a:ext>
            </a:extLst>
          </p:cNvPr>
          <p:cNvSpPr/>
          <p:nvPr/>
        </p:nvSpPr>
        <p:spPr>
          <a:xfrm>
            <a:off x="3027412" y="2945147"/>
            <a:ext cx="1248032" cy="790420"/>
          </a:xfrm>
          <a:prstGeom prst="rect">
            <a:avLst/>
          </a:prstGeom>
          <a:solidFill>
            <a:schemeClr val="accent4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T2-02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45CFFE2-3384-4B53-697A-16BCB2C1FD25}"/>
              </a:ext>
            </a:extLst>
          </p:cNvPr>
          <p:cNvSpPr/>
          <p:nvPr/>
        </p:nvSpPr>
        <p:spPr>
          <a:xfrm>
            <a:off x="4342996" y="2945147"/>
            <a:ext cx="1248032" cy="790420"/>
          </a:xfrm>
          <a:prstGeom prst="rect">
            <a:avLst/>
          </a:prstGeom>
          <a:solidFill>
            <a:schemeClr val="accent4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T2-03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7B5DB56-4AA9-5F91-09D3-3B6EC082B18D}"/>
              </a:ext>
            </a:extLst>
          </p:cNvPr>
          <p:cNvSpPr/>
          <p:nvPr/>
        </p:nvSpPr>
        <p:spPr>
          <a:xfrm>
            <a:off x="5647068" y="2932790"/>
            <a:ext cx="1248032" cy="790420"/>
          </a:xfrm>
          <a:prstGeom prst="rect">
            <a:avLst/>
          </a:prstGeom>
          <a:solidFill>
            <a:schemeClr val="accent4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T2-04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8D01B1-43BC-FFAE-6E84-6263156C94C6}"/>
              </a:ext>
            </a:extLst>
          </p:cNvPr>
          <p:cNvSpPr/>
          <p:nvPr/>
        </p:nvSpPr>
        <p:spPr>
          <a:xfrm>
            <a:off x="1717590" y="4864563"/>
            <a:ext cx="1248032" cy="790420"/>
          </a:xfrm>
          <a:prstGeom prst="rect">
            <a:avLst/>
          </a:prstGeom>
          <a:solidFill>
            <a:schemeClr val="accent6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T1-01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3822A2-05C2-966D-713A-7DEE1D9BAAB5}"/>
              </a:ext>
            </a:extLst>
          </p:cNvPr>
          <p:cNvSpPr/>
          <p:nvPr/>
        </p:nvSpPr>
        <p:spPr>
          <a:xfrm>
            <a:off x="3027418" y="4827492"/>
            <a:ext cx="1248032" cy="790420"/>
          </a:xfrm>
          <a:prstGeom prst="rect">
            <a:avLst/>
          </a:prstGeom>
          <a:solidFill>
            <a:schemeClr val="accent6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T1-02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0087AD-E374-73E7-B476-C3C73A70AB00}"/>
              </a:ext>
            </a:extLst>
          </p:cNvPr>
          <p:cNvSpPr/>
          <p:nvPr/>
        </p:nvSpPr>
        <p:spPr>
          <a:xfrm>
            <a:off x="4337246" y="4852206"/>
            <a:ext cx="1248032" cy="790420"/>
          </a:xfrm>
          <a:prstGeom prst="rect">
            <a:avLst/>
          </a:prstGeom>
          <a:solidFill>
            <a:schemeClr val="accent6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T1-03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0095541-06CA-7C4F-DCDE-5CE4E39602EA}"/>
              </a:ext>
            </a:extLst>
          </p:cNvPr>
          <p:cNvSpPr/>
          <p:nvPr/>
        </p:nvSpPr>
        <p:spPr>
          <a:xfrm>
            <a:off x="1717590" y="1170305"/>
            <a:ext cx="1248032" cy="790420"/>
          </a:xfrm>
          <a:prstGeom prst="rect">
            <a:avLst/>
          </a:prstGeom>
          <a:solidFill>
            <a:schemeClr val="accent1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T3-01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1307AE7-FF82-310E-F313-F2C150B19625}"/>
              </a:ext>
            </a:extLst>
          </p:cNvPr>
          <p:cNvSpPr/>
          <p:nvPr/>
        </p:nvSpPr>
        <p:spPr>
          <a:xfrm>
            <a:off x="3027203" y="1178454"/>
            <a:ext cx="1248032" cy="790420"/>
          </a:xfrm>
          <a:prstGeom prst="rect">
            <a:avLst/>
          </a:prstGeom>
          <a:solidFill>
            <a:schemeClr val="accent1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T3-02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0CBA95F-C231-BE4A-F4AD-939CEF2FF6F2}"/>
              </a:ext>
            </a:extLst>
          </p:cNvPr>
          <p:cNvSpPr/>
          <p:nvPr/>
        </p:nvSpPr>
        <p:spPr>
          <a:xfrm>
            <a:off x="4337246" y="1195019"/>
            <a:ext cx="1248032" cy="790420"/>
          </a:xfrm>
          <a:prstGeom prst="rect">
            <a:avLst/>
          </a:prstGeom>
          <a:solidFill>
            <a:schemeClr val="accent1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T-03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8747D68-0FED-0C97-75B4-0568A552E60C}"/>
              </a:ext>
            </a:extLst>
          </p:cNvPr>
          <p:cNvSpPr/>
          <p:nvPr/>
        </p:nvSpPr>
        <p:spPr>
          <a:xfrm>
            <a:off x="5647068" y="4839849"/>
            <a:ext cx="1248032" cy="790420"/>
          </a:xfrm>
          <a:prstGeom prst="rect">
            <a:avLst/>
          </a:prstGeom>
          <a:solidFill>
            <a:schemeClr val="accent6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T2-04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BCB31B6-7489-B761-F43E-27D63210236F}"/>
              </a:ext>
            </a:extLst>
          </p:cNvPr>
          <p:cNvSpPr/>
          <p:nvPr/>
        </p:nvSpPr>
        <p:spPr>
          <a:xfrm>
            <a:off x="5647068" y="1166392"/>
            <a:ext cx="1248032" cy="790420"/>
          </a:xfrm>
          <a:prstGeom prst="rect">
            <a:avLst/>
          </a:prstGeom>
          <a:solidFill>
            <a:schemeClr val="accent1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T3-04</a:t>
            </a:r>
          </a:p>
        </p:txBody>
      </p:sp>
      <p:sp>
        <p:nvSpPr>
          <p:cNvPr id="23" name="Curved Up Arrow 22">
            <a:extLst>
              <a:ext uri="{FF2B5EF4-FFF2-40B4-BE49-F238E27FC236}">
                <a16:creationId xmlns:a16="http://schemas.microsoft.com/office/drawing/2014/main" id="{0C38190E-4E2F-14A5-02D0-CE5110712061}"/>
              </a:ext>
            </a:extLst>
          </p:cNvPr>
          <p:cNvSpPr/>
          <p:nvPr/>
        </p:nvSpPr>
        <p:spPr>
          <a:xfrm rot="9937494">
            <a:off x="2275618" y="976397"/>
            <a:ext cx="5603856" cy="126825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9378F6F-4768-BACC-EB08-88E9D5FE9968}"/>
              </a:ext>
            </a:extLst>
          </p:cNvPr>
          <p:cNvSpPr/>
          <p:nvPr/>
        </p:nvSpPr>
        <p:spPr>
          <a:xfrm>
            <a:off x="1709812" y="2920432"/>
            <a:ext cx="1248032" cy="790420"/>
          </a:xfrm>
          <a:prstGeom prst="rect">
            <a:avLst/>
          </a:prstGeom>
          <a:solidFill>
            <a:schemeClr val="accent4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T2-01</a:t>
            </a:r>
          </a:p>
        </p:txBody>
      </p:sp>
    </p:spTree>
    <p:extLst>
      <p:ext uri="{BB962C8B-B14F-4D97-AF65-F5344CB8AC3E}">
        <p14:creationId xmlns:p14="http://schemas.microsoft.com/office/powerpoint/2010/main" val="221672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3" grpId="1" animBg="1"/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989FCB96-2C70-6E54-9A83-F72CA19F34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3574"/>
          <a:stretch/>
        </p:blipFill>
        <p:spPr>
          <a:xfrm>
            <a:off x="1" y="-86499"/>
            <a:ext cx="1544594" cy="6944499"/>
          </a:xfrm>
          <a:prstGeom prst="rect">
            <a:avLst/>
          </a:prstGeom>
        </p:spPr>
      </p:pic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0F118D99-D7BC-F97E-42DE-2F0D899B31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7590" y="2920433"/>
            <a:ext cx="1248032" cy="79042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9F1CD2A-FFA5-3F72-473F-0A7686AE884B}"/>
              </a:ext>
            </a:extLst>
          </p:cNvPr>
          <p:cNvSpPr/>
          <p:nvPr/>
        </p:nvSpPr>
        <p:spPr>
          <a:xfrm>
            <a:off x="3027412" y="2945147"/>
            <a:ext cx="1248032" cy="790420"/>
          </a:xfrm>
          <a:prstGeom prst="rect">
            <a:avLst/>
          </a:prstGeom>
          <a:solidFill>
            <a:schemeClr val="accent4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T2-02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45CFFE2-3384-4B53-697A-16BCB2C1FD25}"/>
              </a:ext>
            </a:extLst>
          </p:cNvPr>
          <p:cNvSpPr/>
          <p:nvPr/>
        </p:nvSpPr>
        <p:spPr>
          <a:xfrm>
            <a:off x="4342996" y="2945147"/>
            <a:ext cx="1248032" cy="790420"/>
          </a:xfrm>
          <a:prstGeom prst="rect">
            <a:avLst/>
          </a:prstGeom>
          <a:solidFill>
            <a:schemeClr val="accent4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T2-03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7B5DB56-4AA9-5F91-09D3-3B6EC082B18D}"/>
              </a:ext>
            </a:extLst>
          </p:cNvPr>
          <p:cNvSpPr/>
          <p:nvPr/>
        </p:nvSpPr>
        <p:spPr>
          <a:xfrm>
            <a:off x="5647068" y="2932790"/>
            <a:ext cx="1248032" cy="790420"/>
          </a:xfrm>
          <a:prstGeom prst="rect">
            <a:avLst/>
          </a:prstGeom>
          <a:solidFill>
            <a:schemeClr val="accent4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T2-04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8D01B1-43BC-FFAE-6E84-6263156C94C6}"/>
              </a:ext>
            </a:extLst>
          </p:cNvPr>
          <p:cNvSpPr/>
          <p:nvPr/>
        </p:nvSpPr>
        <p:spPr>
          <a:xfrm>
            <a:off x="1717590" y="4864563"/>
            <a:ext cx="1248032" cy="790420"/>
          </a:xfrm>
          <a:prstGeom prst="rect">
            <a:avLst/>
          </a:prstGeom>
          <a:solidFill>
            <a:schemeClr val="accent6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T1-01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3822A2-05C2-966D-713A-7DEE1D9BAAB5}"/>
              </a:ext>
            </a:extLst>
          </p:cNvPr>
          <p:cNvSpPr/>
          <p:nvPr/>
        </p:nvSpPr>
        <p:spPr>
          <a:xfrm>
            <a:off x="3027418" y="4827492"/>
            <a:ext cx="1248032" cy="790420"/>
          </a:xfrm>
          <a:prstGeom prst="rect">
            <a:avLst/>
          </a:prstGeom>
          <a:solidFill>
            <a:schemeClr val="accent6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T1-02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0087AD-E374-73E7-B476-C3C73A70AB00}"/>
              </a:ext>
            </a:extLst>
          </p:cNvPr>
          <p:cNvSpPr/>
          <p:nvPr/>
        </p:nvSpPr>
        <p:spPr>
          <a:xfrm>
            <a:off x="4337246" y="4852206"/>
            <a:ext cx="1248032" cy="790420"/>
          </a:xfrm>
          <a:prstGeom prst="rect">
            <a:avLst/>
          </a:prstGeom>
          <a:solidFill>
            <a:schemeClr val="accent6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T1-03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0095541-06CA-7C4F-DCDE-5CE4E39602EA}"/>
              </a:ext>
            </a:extLst>
          </p:cNvPr>
          <p:cNvSpPr/>
          <p:nvPr/>
        </p:nvSpPr>
        <p:spPr>
          <a:xfrm>
            <a:off x="1717590" y="1170305"/>
            <a:ext cx="1248032" cy="790420"/>
          </a:xfrm>
          <a:prstGeom prst="rect">
            <a:avLst/>
          </a:prstGeom>
          <a:solidFill>
            <a:schemeClr val="accent1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T3-01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1307AE7-FF82-310E-F313-F2C150B19625}"/>
              </a:ext>
            </a:extLst>
          </p:cNvPr>
          <p:cNvSpPr/>
          <p:nvPr/>
        </p:nvSpPr>
        <p:spPr>
          <a:xfrm>
            <a:off x="3027203" y="1178454"/>
            <a:ext cx="1248032" cy="790420"/>
          </a:xfrm>
          <a:prstGeom prst="rect">
            <a:avLst/>
          </a:prstGeom>
          <a:solidFill>
            <a:schemeClr val="accent1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T3-02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0CBA95F-C231-BE4A-F4AD-939CEF2FF6F2}"/>
              </a:ext>
            </a:extLst>
          </p:cNvPr>
          <p:cNvSpPr/>
          <p:nvPr/>
        </p:nvSpPr>
        <p:spPr>
          <a:xfrm>
            <a:off x="4337246" y="1195019"/>
            <a:ext cx="1248032" cy="790420"/>
          </a:xfrm>
          <a:prstGeom prst="rect">
            <a:avLst/>
          </a:prstGeom>
          <a:solidFill>
            <a:schemeClr val="accent1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T-03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8747D68-0FED-0C97-75B4-0568A552E60C}"/>
              </a:ext>
            </a:extLst>
          </p:cNvPr>
          <p:cNvSpPr/>
          <p:nvPr/>
        </p:nvSpPr>
        <p:spPr>
          <a:xfrm>
            <a:off x="5647068" y="4839849"/>
            <a:ext cx="1248032" cy="790420"/>
          </a:xfrm>
          <a:prstGeom prst="rect">
            <a:avLst/>
          </a:prstGeom>
          <a:solidFill>
            <a:schemeClr val="accent6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T2-04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BCB31B6-7489-B761-F43E-27D63210236F}"/>
              </a:ext>
            </a:extLst>
          </p:cNvPr>
          <p:cNvSpPr/>
          <p:nvPr/>
        </p:nvSpPr>
        <p:spPr>
          <a:xfrm>
            <a:off x="5647068" y="1166392"/>
            <a:ext cx="1248032" cy="790420"/>
          </a:xfrm>
          <a:prstGeom prst="rect">
            <a:avLst/>
          </a:prstGeom>
          <a:solidFill>
            <a:schemeClr val="accent1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T3-04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9378F6F-4768-BACC-EB08-88E9D5FE9968}"/>
              </a:ext>
            </a:extLst>
          </p:cNvPr>
          <p:cNvSpPr/>
          <p:nvPr/>
        </p:nvSpPr>
        <p:spPr>
          <a:xfrm>
            <a:off x="1709812" y="2920432"/>
            <a:ext cx="1248032" cy="790420"/>
          </a:xfrm>
          <a:prstGeom prst="rect">
            <a:avLst/>
          </a:prstGeom>
          <a:solidFill>
            <a:schemeClr val="accent4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T2-01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BE1E0A-AA0B-82E8-7662-17B46994F06F}"/>
              </a:ext>
            </a:extLst>
          </p:cNvPr>
          <p:cNvSpPr/>
          <p:nvPr/>
        </p:nvSpPr>
        <p:spPr>
          <a:xfrm>
            <a:off x="1717590" y="4864563"/>
            <a:ext cx="1272747" cy="811073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5B0551-C955-17A7-FBEC-52E131112835}"/>
              </a:ext>
            </a:extLst>
          </p:cNvPr>
          <p:cNvSpPr/>
          <p:nvPr/>
        </p:nvSpPr>
        <p:spPr>
          <a:xfrm>
            <a:off x="3027203" y="2941029"/>
            <a:ext cx="1272747" cy="81922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FAA56E6-399D-4BDC-D7EA-0E83C75E90A2}"/>
              </a:ext>
            </a:extLst>
          </p:cNvPr>
          <p:cNvCxnSpPr>
            <a:cxnSpLocks/>
            <a:stCxn id="15" idx="0"/>
          </p:cNvCxnSpPr>
          <p:nvPr/>
        </p:nvCxnSpPr>
        <p:spPr>
          <a:xfrm flipV="1">
            <a:off x="3651434" y="3770037"/>
            <a:ext cx="11597" cy="10574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BF0FE9E-4314-C73B-1ABF-EEAE8A6CAE2B}"/>
              </a:ext>
            </a:extLst>
          </p:cNvPr>
          <p:cNvSpPr txBox="1"/>
          <p:nvPr/>
        </p:nvSpPr>
        <p:spPr>
          <a:xfrm>
            <a:off x="2429566" y="580059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4/5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7F98691-FABD-2887-AE51-65018589B3DA}"/>
              </a:ext>
            </a:extLst>
          </p:cNvPr>
          <p:cNvSpPr txBox="1"/>
          <p:nvPr/>
        </p:nvSpPr>
        <p:spPr>
          <a:xfrm>
            <a:off x="6442138" y="564236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4/5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B35B1CF-8CC6-3374-B5DC-540F95499177}"/>
              </a:ext>
            </a:extLst>
          </p:cNvPr>
          <p:cNvSpPr txBox="1"/>
          <p:nvPr/>
        </p:nvSpPr>
        <p:spPr>
          <a:xfrm>
            <a:off x="3791477" y="5675636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5/5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5C0F65A-06BA-24F7-F6FE-4100E1DAF999}"/>
              </a:ext>
            </a:extLst>
          </p:cNvPr>
          <p:cNvSpPr txBox="1"/>
          <p:nvPr/>
        </p:nvSpPr>
        <p:spPr>
          <a:xfrm>
            <a:off x="5076805" y="377003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2/5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86360C9-A39B-E402-DB31-63096BF948BE}"/>
              </a:ext>
            </a:extLst>
          </p:cNvPr>
          <p:cNvCxnSpPr>
            <a:cxnSpLocks/>
            <a:stCxn id="34" idx="0"/>
          </p:cNvCxnSpPr>
          <p:nvPr/>
        </p:nvCxnSpPr>
        <p:spPr>
          <a:xfrm flipH="1" flipV="1">
            <a:off x="6271084" y="3733513"/>
            <a:ext cx="3956" cy="108962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5DB6663-967E-5A89-F05E-395554085B85}"/>
              </a:ext>
            </a:extLst>
          </p:cNvPr>
          <p:cNvSpPr txBox="1"/>
          <p:nvPr/>
        </p:nvSpPr>
        <p:spPr>
          <a:xfrm>
            <a:off x="3778574" y="381797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3/5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F1612D-8165-BE46-25EC-B9B82D66E917}"/>
              </a:ext>
            </a:extLst>
          </p:cNvPr>
          <p:cNvSpPr/>
          <p:nvPr/>
        </p:nvSpPr>
        <p:spPr>
          <a:xfrm>
            <a:off x="3040861" y="4784901"/>
            <a:ext cx="1272747" cy="81922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1F4F108-235A-0C13-95E9-F944DCB1998F}"/>
              </a:ext>
            </a:extLst>
          </p:cNvPr>
          <p:cNvSpPr/>
          <p:nvPr/>
        </p:nvSpPr>
        <p:spPr>
          <a:xfrm>
            <a:off x="4331483" y="2920432"/>
            <a:ext cx="1272747" cy="81922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8D4AC72-ED2B-844A-E6B1-ABC7837A635F}"/>
              </a:ext>
            </a:extLst>
          </p:cNvPr>
          <p:cNvSpPr/>
          <p:nvPr/>
        </p:nvSpPr>
        <p:spPr>
          <a:xfrm>
            <a:off x="5638666" y="4823141"/>
            <a:ext cx="1272747" cy="81922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7AD9466-C473-C354-66FE-60D674017C30}"/>
              </a:ext>
            </a:extLst>
          </p:cNvPr>
          <p:cNvSpPr/>
          <p:nvPr/>
        </p:nvSpPr>
        <p:spPr>
          <a:xfrm>
            <a:off x="5652830" y="2905935"/>
            <a:ext cx="1272747" cy="81922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5B4D27-C02C-6716-F15A-46E4C0E6C1DD}"/>
              </a:ext>
            </a:extLst>
          </p:cNvPr>
          <p:cNvSpPr txBox="1"/>
          <p:nvPr/>
        </p:nvSpPr>
        <p:spPr>
          <a:xfrm>
            <a:off x="6361754" y="3758043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3/5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2398999-DF25-594E-755A-CA2ADBC6E4C4}"/>
              </a:ext>
            </a:extLst>
          </p:cNvPr>
          <p:cNvCxnSpPr>
            <a:cxnSpLocks/>
          </p:cNvCxnSpPr>
          <p:nvPr/>
        </p:nvCxnSpPr>
        <p:spPr>
          <a:xfrm>
            <a:off x="4967856" y="3749544"/>
            <a:ext cx="901603" cy="103535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305EA0F2-2D48-602A-35E8-93BDD2E56E50}"/>
              </a:ext>
            </a:extLst>
          </p:cNvPr>
          <p:cNvCxnSpPr>
            <a:cxnSpLocks/>
          </p:cNvCxnSpPr>
          <p:nvPr/>
        </p:nvCxnSpPr>
        <p:spPr>
          <a:xfrm>
            <a:off x="4158489" y="3323792"/>
            <a:ext cx="34598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8730E6A-B443-A648-16E0-6167AF9B7E0D}"/>
              </a:ext>
            </a:extLst>
          </p:cNvPr>
          <p:cNvCxnSpPr>
            <a:cxnSpLocks/>
          </p:cNvCxnSpPr>
          <p:nvPr/>
        </p:nvCxnSpPr>
        <p:spPr>
          <a:xfrm>
            <a:off x="2878055" y="5270099"/>
            <a:ext cx="31221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B1501DED-5B73-4CD9-C051-89B2E3FE68AB}"/>
              </a:ext>
            </a:extLst>
          </p:cNvPr>
          <p:cNvSpPr txBox="1"/>
          <p:nvPr/>
        </p:nvSpPr>
        <p:spPr>
          <a:xfrm>
            <a:off x="7358277" y="2941029"/>
            <a:ext cx="452457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Level 1 + with</a:t>
            </a:r>
          </a:p>
          <a:p>
            <a:r>
              <a:rPr lang="en-US" sz="2800" dirty="0"/>
              <a:t>Developing Abilities at Level 2</a:t>
            </a:r>
          </a:p>
        </p:txBody>
      </p:sp>
    </p:spTree>
    <p:extLst>
      <p:ext uri="{BB962C8B-B14F-4D97-AF65-F5344CB8AC3E}">
        <p14:creationId xmlns:p14="http://schemas.microsoft.com/office/powerpoint/2010/main" val="18502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27" grpId="0"/>
      <p:bldP spid="28" grpId="0"/>
      <p:bldP spid="29" grpId="0"/>
      <p:bldP spid="31" grpId="0"/>
      <p:bldP spid="35" grpId="0"/>
      <p:bldP spid="5" grpId="0" animBg="1"/>
      <p:bldP spid="33" grpId="0" animBg="1"/>
      <p:bldP spid="34" grpId="0" animBg="1"/>
      <p:bldP spid="37" grpId="0" animBg="1"/>
      <p:bldP spid="39" grpId="0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AC94B1B-3C3F-A1EC-E5BA-2029FEEA15C7}"/>
              </a:ext>
            </a:extLst>
          </p:cNvPr>
          <p:cNvSpPr/>
          <p:nvPr/>
        </p:nvSpPr>
        <p:spPr>
          <a:xfrm>
            <a:off x="505702" y="1136823"/>
            <a:ext cx="3337211" cy="4967416"/>
          </a:xfrm>
          <a:prstGeom prst="roundRect">
            <a:avLst>
              <a:gd name="adj" fmla="val 7058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4572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Theoretical Construct Model</a:t>
            </a:r>
            <a:endParaRPr lang="en-US" sz="2800" dirty="0"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construct of proficiency is operationalized according to STANAG 6001 criteria </a:t>
            </a:r>
            <a:endParaRPr lang="en-US" sz="2800" b="1" dirty="0"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3048AD2F-BB98-3307-433F-79578BB2455B}"/>
              </a:ext>
            </a:extLst>
          </p:cNvPr>
          <p:cNvSpPr/>
          <p:nvPr/>
        </p:nvSpPr>
        <p:spPr>
          <a:xfrm>
            <a:off x="4448860" y="1136823"/>
            <a:ext cx="3337211" cy="4967415"/>
          </a:xfrm>
          <a:prstGeom prst="roundRect">
            <a:avLst>
              <a:gd name="adj" fmla="val 8878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 Development Model</a:t>
            </a:r>
            <a:endParaRPr lang="en-US" sz="2800" dirty="0"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author purpose, text type, topical domain, passage length, and item format align with the Theoretical Construct Model</a:t>
            </a:r>
            <a:endParaRPr lang="en-US" sz="2800" dirty="0"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20D6AB3-A326-D9DA-337D-9390ADFD46A4}"/>
              </a:ext>
            </a:extLst>
          </p:cNvPr>
          <p:cNvSpPr/>
          <p:nvPr/>
        </p:nvSpPr>
        <p:spPr>
          <a:xfrm>
            <a:off x="8349087" y="1136823"/>
            <a:ext cx="3337211" cy="4967415"/>
          </a:xfrm>
          <a:prstGeom prst="roundRect">
            <a:avLst>
              <a:gd name="adj" fmla="val 8639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4572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Psychometric Scoring   Model</a:t>
            </a:r>
            <a:endParaRPr lang="en-US" sz="2800" dirty="0"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trialing procedures, item statistical parameters, test assembly, and the scoring process align with both the Theoretical and Test Development Models</a:t>
            </a:r>
            <a:endParaRPr lang="en-US" sz="2800" dirty="0"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85847EEF-75CC-CD57-D8C4-F5672658138D}"/>
              </a:ext>
            </a:extLst>
          </p:cNvPr>
          <p:cNvSpPr/>
          <p:nvPr/>
        </p:nvSpPr>
        <p:spPr>
          <a:xfrm>
            <a:off x="3902833" y="3215511"/>
            <a:ext cx="588957" cy="884181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247FB2E3-9915-4CB3-F792-C87C7144C1D6}"/>
              </a:ext>
            </a:extLst>
          </p:cNvPr>
          <p:cNvSpPr/>
          <p:nvPr/>
        </p:nvSpPr>
        <p:spPr>
          <a:xfrm>
            <a:off x="7743141" y="3178440"/>
            <a:ext cx="588957" cy="884181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7980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989FCB96-2C70-6E54-9A83-F72CA19F34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3574"/>
          <a:stretch/>
        </p:blipFill>
        <p:spPr>
          <a:xfrm>
            <a:off x="1" y="-86499"/>
            <a:ext cx="1544594" cy="6944499"/>
          </a:xfrm>
          <a:prstGeom prst="rect">
            <a:avLst/>
          </a:prstGeom>
        </p:spPr>
      </p:pic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0F118D99-D7BC-F97E-42DE-2F0D899B31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7590" y="2920433"/>
            <a:ext cx="1248032" cy="79042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9F1CD2A-FFA5-3F72-473F-0A7686AE884B}"/>
              </a:ext>
            </a:extLst>
          </p:cNvPr>
          <p:cNvSpPr/>
          <p:nvPr/>
        </p:nvSpPr>
        <p:spPr>
          <a:xfrm>
            <a:off x="3027412" y="2945147"/>
            <a:ext cx="1248032" cy="790420"/>
          </a:xfrm>
          <a:prstGeom prst="rect">
            <a:avLst/>
          </a:prstGeom>
          <a:solidFill>
            <a:schemeClr val="accent4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T2-02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45CFFE2-3384-4B53-697A-16BCB2C1FD25}"/>
              </a:ext>
            </a:extLst>
          </p:cNvPr>
          <p:cNvSpPr/>
          <p:nvPr/>
        </p:nvSpPr>
        <p:spPr>
          <a:xfrm>
            <a:off x="4342996" y="2945147"/>
            <a:ext cx="1248032" cy="790420"/>
          </a:xfrm>
          <a:prstGeom prst="rect">
            <a:avLst/>
          </a:prstGeom>
          <a:solidFill>
            <a:schemeClr val="accent4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T2-03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7B5DB56-4AA9-5F91-09D3-3B6EC082B18D}"/>
              </a:ext>
            </a:extLst>
          </p:cNvPr>
          <p:cNvSpPr/>
          <p:nvPr/>
        </p:nvSpPr>
        <p:spPr>
          <a:xfrm>
            <a:off x="5647068" y="2932790"/>
            <a:ext cx="1248032" cy="790420"/>
          </a:xfrm>
          <a:prstGeom prst="rect">
            <a:avLst/>
          </a:prstGeom>
          <a:solidFill>
            <a:schemeClr val="accent4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T2-04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8D01B1-43BC-FFAE-6E84-6263156C94C6}"/>
              </a:ext>
            </a:extLst>
          </p:cNvPr>
          <p:cNvSpPr/>
          <p:nvPr/>
        </p:nvSpPr>
        <p:spPr>
          <a:xfrm>
            <a:off x="1717590" y="4864563"/>
            <a:ext cx="1248032" cy="790420"/>
          </a:xfrm>
          <a:prstGeom prst="rect">
            <a:avLst/>
          </a:prstGeom>
          <a:solidFill>
            <a:schemeClr val="accent6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T1-01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3822A2-05C2-966D-713A-7DEE1D9BAAB5}"/>
              </a:ext>
            </a:extLst>
          </p:cNvPr>
          <p:cNvSpPr/>
          <p:nvPr/>
        </p:nvSpPr>
        <p:spPr>
          <a:xfrm>
            <a:off x="3027418" y="4827492"/>
            <a:ext cx="1248032" cy="790420"/>
          </a:xfrm>
          <a:prstGeom prst="rect">
            <a:avLst/>
          </a:prstGeom>
          <a:solidFill>
            <a:schemeClr val="accent6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T1-02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0087AD-E374-73E7-B476-C3C73A70AB00}"/>
              </a:ext>
            </a:extLst>
          </p:cNvPr>
          <p:cNvSpPr/>
          <p:nvPr/>
        </p:nvSpPr>
        <p:spPr>
          <a:xfrm>
            <a:off x="4337246" y="4852206"/>
            <a:ext cx="1248032" cy="790420"/>
          </a:xfrm>
          <a:prstGeom prst="rect">
            <a:avLst/>
          </a:prstGeom>
          <a:solidFill>
            <a:schemeClr val="accent6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T1-03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0095541-06CA-7C4F-DCDE-5CE4E39602EA}"/>
              </a:ext>
            </a:extLst>
          </p:cNvPr>
          <p:cNvSpPr/>
          <p:nvPr/>
        </p:nvSpPr>
        <p:spPr>
          <a:xfrm>
            <a:off x="1717590" y="1170305"/>
            <a:ext cx="1248032" cy="790420"/>
          </a:xfrm>
          <a:prstGeom prst="rect">
            <a:avLst/>
          </a:prstGeom>
          <a:solidFill>
            <a:schemeClr val="accent1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T3-01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1307AE7-FF82-310E-F313-F2C150B19625}"/>
              </a:ext>
            </a:extLst>
          </p:cNvPr>
          <p:cNvSpPr/>
          <p:nvPr/>
        </p:nvSpPr>
        <p:spPr>
          <a:xfrm>
            <a:off x="3027203" y="1178454"/>
            <a:ext cx="1248032" cy="790420"/>
          </a:xfrm>
          <a:prstGeom prst="rect">
            <a:avLst/>
          </a:prstGeom>
          <a:solidFill>
            <a:schemeClr val="accent1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T3-02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0CBA95F-C231-BE4A-F4AD-939CEF2FF6F2}"/>
              </a:ext>
            </a:extLst>
          </p:cNvPr>
          <p:cNvSpPr/>
          <p:nvPr/>
        </p:nvSpPr>
        <p:spPr>
          <a:xfrm>
            <a:off x="4337246" y="1195019"/>
            <a:ext cx="1248032" cy="790420"/>
          </a:xfrm>
          <a:prstGeom prst="rect">
            <a:avLst/>
          </a:prstGeom>
          <a:solidFill>
            <a:schemeClr val="accent1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T-03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8747D68-0FED-0C97-75B4-0568A552E60C}"/>
              </a:ext>
            </a:extLst>
          </p:cNvPr>
          <p:cNvSpPr/>
          <p:nvPr/>
        </p:nvSpPr>
        <p:spPr>
          <a:xfrm>
            <a:off x="5647068" y="4839849"/>
            <a:ext cx="1248032" cy="790420"/>
          </a:xfrm>
          <a:prstGeom prst="rect">
            <a:avLst/>
          </a:prstGeom>
          <a:solidFill>
            <a:schemeClr val="accent6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T2-04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BCB31B6-7489-B761-F43E-27D63210236F}"/>
              </a:ext>
            </a:extLst>
          </p:cNvPr>
          <p:cNvSpPr/>
          <p:nvPr/>
        </p:nvSpPr>
        <p:spPr>
          <a:xfrm>
            <a:off x="5647068" y="1166392"/>
            <a:ext cx="1248032" cy="790420"/>
          </a:xfrm>
          <a:prstGeom prst="rect">
            <a:avLst/>
          </a:prstGeom>
          <a:solidFill>
            <a:schemeClr val="accent1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T3-04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9378F6F-4768-BACC-EB08-88E9D5FE9968}"/>
              </a:ext>
            </a:extLst>
          </p:cNvPr>
          <p:cNvSpPr/>
          <p:nvPr/>
        </p:nvSpPr>
        <p:spPr>
          <a:xfrm>
            <a:off x="1709812" y="2920432"/>
            <a:ext cx="1248032" cy="790420"/>
          </a:xfrm>
          <a:prstGeom prst="rect">
            <a:avLst/>
          </a:prstGeom>
          <a:solidFill>
            <a:schemeClr val="accent4">
              <a:alpha val="9249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T2-01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6263B34-91DE-45BA-FC81-956443343A86}"/>
              </a:ext>
            </a:extLst>
          </p:cNvPr>
          <p:cNvSpPr/>
          <p:nvPr/>
        </p:nvSpPr>
        <p:spPr>
          <a:xfrm>
            <a:off x="5622353" y="1149651"/>
            <a:ext cx="1272747" cy="81922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CD1D46-C962-0EF2-C20E-12D3F42F24E5}"/>
              </a:ext>
            </a:extLst>
          </p:cNvPr>
          <p:cNvSpPr/>
          <p:nvPr/>
        </p:nvSpPr>
        <p:spPr>
          <a:xfrm>
            <a:off x="4342996" y="1149651"/>
            <a:ext cx="1272747" cy="819223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BE1E0A-AA0B-82E8-7662-17B46994F06F}"/>
              </a:ext>
            </a:extLst>
          </p:cNvPr>
          <p:cNvSpPr/>
          <p:nvPr/>
        </p:nvSpPr>
        <p:spPr>
          <a:xfrm>
            <a:off x="1717590" y="4864563"/>
            <a:ext cx="1272747" cy="811073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293543-0B6B-5749-AF44-20D9DF35B27B}"/>
              </a:ext>
            </a:extLst>
          </p:cNvPr>
          <p:cNvSpPr/>
          <p:nvPr/>
        </p:nvSpPr>
        <p:spPr>
          <a:xfrm>
            <a:off x="4331484" y="2912137"/>
            <a:ext cx="1272747" cy="81922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5B0551-C955-17A7-FBEC-52E131112835}"/>
              </a:ext>
            </a:extLst>
          </p:cNvPr>
          <p:cNvSpPr/>
          <p:nvPr/>
        </p:nvSpPr>
        <p:spPr>
          <a:xfrm>
            <a:off x="3027203" y="2941029"/>
            <a:ext cx="1272747" cy="81922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92A8252-AC43-AFF1-7793-20D61D980B39}"/>
              </a:ext>
            </a:extLst>
          </p:cNvPr>
          <p:cNvSpPr/>
          <p:nvPr/>
        </p:nvSpPr>
        <p:spPr>
          <a:xfrm>
            <a:off x="1705232" y="2941029"/>
            <a:ext cx="1272747" cy="80283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FAA56E6-399D-4BDC-D7EA-0E83C75E90A2}"/>
              </a:ext>
            </a:extLst>
          </p:cNvPr>
          <p:cNvCxnSpPr>
            <a:stCxn id="8" idx="0"/>
            <a:endCxn id="21" idx="2"/>
          </p:cNvCxnSpPr>
          <p:nvPr/>
        </p:nvCxnSpPr>
        <p:spPr>
          <a:xfrm flipH="1" flipV="1">
            <a:off x="2341606" y="3743863"/>
            <a:ext cx="12358" cy="11207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BF0FE9E-4314-C73B-1ABF-EEAE8A6CAE2B}"/>
              </a:ext>
            </a:extLst>
          </p:cNvPr>
          <p:cNvSpPr txBox="1"/>
          <p:nvPr/>
        </p:nvSpPr>
        <p:spPr>
          <a:xfrm>
            <a:off x="2429566" y="580059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5/5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7F98691-FABD-2887-AE51-65018589B3DA}"/>
              </a:ext>
            </a:extLst>
          </p:cNvPr>
          <p:cNvSpPr txBox="1"/>
          <p:nvPr/>
        </p:nvSpPr>
        <p:spPr>
          <a:xfrm>
            <a:off x="2447218" y="3835813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4/5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B35B1CF-8CC6-3374-B5DC-540F95499177}"/>
              </a:ext>
            </a:extLst>
          </p:cNvPr>
          <p:cNvSpPr txBox="1"/>
          <p:nvPr/>
        </p:nvSpPr>
        <p:spPr>
          <a:xfrm>
            <a:off x="3834523" y="3835813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5/5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5C0F65A-06BA-24F7-F6FE-4100E1DAF999}"/>
              </a:ext>
            </a:extLst>
          </p:cNvPr>
          <p:cNvSpPr txBox="1"/>
          <p:nvPr/>
        </p:nvSpPr>
        <p:spPr>
          <a:xfrm>
            <a:off x="5076805" y="377003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4/5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86360C9-A39B-E402-DB31-63096BF948BE}"/>
              </a:ext>
            </a:extLst>
          </p:cNvPr>
          <p:cNvCxnSpPr>
            <a:cxnSpLocks/>
            <a:stCxn id="9" idx="0"/>
            <a:endCxn id="6" idx="2"/>
          </p:cNvCxnSpPr>
          <p:nvPr/>
        </p:nvCxnSpPr>
        <p:spPr>
          <a:xfrm flipV="1">
            <a:off x="4967858" y="1968874"/>
            <a:ext cx="11512" cy="9432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5DB6663-967E-5A89-F05E-395554085B85}"/>
              </a:ext>
            </a:extLst>
          </p:cNvPr>
          <p:cNvSpPr txBox="1"/>
          <p:nvPr/>
        </p:nvSpPr>
        <p:spPr>
          <a:xfrm>
            <a:off x="5078623" y="206357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2/5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77F0E85-2D13-69DC-12E2-1A9F2AC53D33}"/>
              </a:ext>
            </a:extLst>
          </p:cNvPr>
          <p:cNvSpPr txBox="1"/>
          <p:nvPr/>
        </p:nvSpPr>
        <p:spPr>
          <a:xfrm>
            <a:off x="6386627" y="2071173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0/5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8730E6A-B443-A648-16E0-6167AF9B7E0D}"/>
              </a:ext>
            </a:extLst>
          </p:cNvPr>
          <p:cNvCxnSpPr>
            <a:cxnSpLocks/>
          </p:cNvCxnSpPr>
          <p:nvPr/>
        </p:nvCxnSpPr>
        <p:spPr>
          <a:xfrm>
            <a:off x="2832124" y="3315642"/>
            <a:ext cx="34598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305EA0F2-2D48-602A-35E8-93BDD2E56E50}"/>
              </a:ext>
            </a:extLst>
          </p:cNvPr>
          <p:cNvCxnSpPr>
            <a:cxnSpLocks/>
          </p:cNvCxnSpPr>
          <p:nvPr/>
        </p:nvCxnSpPr>
        <p:spPr>
          <a:xfrm>
            <a:off x="4158489" y="3323792"/>
            <a:ext cx="34598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F57B36DB-9A72-7A19-A15B-479D1D45446D}"/>
              </a:ext>
            </a:extLst>
          </p:cNvPr>
          <p:cNvSpPr txBox="1"/>
          <p:nvPr/>
        </p:nvSpPr>
        <p:spPr>
          <a:xfrm>
            <a:off x="7612000" y="2835924"/>
            <a:ext cx="41763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Solid 2 Reading Ability with</a:t>
            </a:r>
          </a:p>
          <a:p>
            <a:r>
              <a:rPr lang="en-US" sz="2800" dirty="0"/>
              <a:t>Random Abilities at Level 3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E1BBF60-7C53-6C62-507B-C6739C524F9D}"/>
              </a:ext>
            </a:extLst>
          </p:cNvPr>
          <p:cNvCxnSpPr>
            <a:cxnSpLocks/>
          </p:cNvCxnSpPr>
          <p:nvPr/>
        </p:nvCxnSpPr>
        <p:spPr>
          <a:xfrm>
            <a:off x="5442748" y="1602172"/>
            <a:ext cx="34598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41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8" grpId="0" animBg="1"/>
      <p:bldP spid="9" grpId="0" animBg="1"/>
      <p:bldP spid="10" grpId="0" animBg="1"/>
      <p:bldP spid="21" grpId="0" animBg="1"/>
      <p:bldP spid="27" grpId="0"/>
      <p:bldP spid="28" grpId="0"/>
      <p:bldP spid="29" grpId="0"/>
      <p:bldP spid="31" grpId="0"/>
      <p:bldP spid="35" grpId="0"/>
      <p:bldP spid="36" grpId="0"/>
      <p:bldP spid="4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C78C3-52E2-72BF-F083-7703A70BC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616AC-8BEC-CABB-7ABC-21B0D54AB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Are there enough items at every tested level to accurately assign a rating for each of those levels?</a:t>
            </a:r>
          </a:p>
          <a:p>
            <a:pPr marL="0" lvl="0" indent="0">
              <a:buNone/>
            </a:pPr>
            <a:r>
              <a:rPr lang="en-US" dirty="0"/>
              <a:t>Are there enough items at each level to support multiple test administrations without overexposing the items?</a:t>
            </a:r>
          </a:p>
          <a:p>
            <a:pPr marL="0" lvl="0" indent="0">
              <a:buNone/>
            </a:pPr>
            <a:r>
              <a:rPr lang="en-US" dirty="0"/>
              <a:t>Has the number of test items in the item bank been increased as needed to match the distribution of abilities found in the population to be tested?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471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riangle 12">
            <a:extLst>
              <a:ext uri="{FF2B5EF4-FFF2-40B4-BE49-F238E27FC236}">
                <a16:creationId xmlns:a16="http://schemas.microsoft.com/office/drawing/2014/main" id="{58557720-D6B3-BB84-405F-715B59B0A8AC}"/>
              </a:ext>
            </a:extLst>
          </p:cNvPr>
          <p:cNvSpPr/>
          <p:nvPr/>
        </p:nvSpPr>
        <p:spPr>
          <a:xfrm>
            <a:off x="2248936" y="90562"/>
            <a:ext cx="7362575" cy="6209969"/>
          </a:xfrm>
          <a:prstGeom prst="triangle">
            <a:avLst>
              <a:gd name="adj" fmla="val 100000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124ED131-CEDF-6E95-8119-D29CF7BF3587}"/>
              </a:ext>
            </a:extLst>
          </p:cNvPr>
          <p:cNvSpPr/>
          <p:nvPr/>
        </p:nvSpPr>
        <p:spPr>
          <a:xfrm>
            <a:off x="2248936" y="6275818"/>
            <a:ext cx="7362574" cy="491620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Time</a:t>
            </a:r>
          </a:p>
        </p:txBody>
      </p:sp>
      <p:sp>
        <p:nvSpPr>
          <p:cNvPr id="15" name="Right Arrow 14">
            <a:extLst>
              <a:ext uri="{FF2B5EF4-FFF2-40B4-BE49-F238E27FC236}">
                <a16:creationId xmlns:a16="http://schemas.microsoft.com/office/drawing/2014/main" id="{8FE60EB7-3D31-B316-C2CE-C5BC8115A0D4}"/>
              </a:ext>
            </a:extLst>
          </p:cNvPr>
          <p:cNvSpPr/>
          <p:nvPr/>
        </p:nvSpPr>
        <p:spPr>
          <a:xfrm rot="16200000">
            <a:off x="6832944" y="2877364"/>
            <a:ext cx="6185255" cy="61164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Proficiency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4113E8F-D342-3868-63E8-6154F02947C4}"/>
              </a:ext>
            </a:extLst>
          </p:cNvPr>
          <p:cNvSpPr txBox="1"/>
          <p:nvPr/>
        </p:nvSpPr>
        <p:spPr>
          <a:xfrm>
            <a:off x="1256248" y="782518"/>
            <a:ext cx="264848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Theoretical </a:t>
            </a:r>
          </a:p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 </a:t>
            </a:r>
          </a:p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</a:p>
        </p:txBody>
      </p:sp>
      <p:pic>
        <p:nvPicPr>
          <p:cNvPr id="22" name="Graphic 21" descr="Crawl with solid fill">
            <a:extLst>
              <a:ext uri="{FF2B5EF4-FFF2-40B4-BE49-F238E27FC236}">
                <a16:creationId xmlns:a16="http://schemas.microsoft.com/office/drawing/2014/main" id="{4859B4BF-D63B-6F15-C5BD-2CBEDE707D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325864">
            <a:off x="4887378" y="2921455"/>
            <a:ext cx="914400" cy="914400"/>
          </a:xfrm>
          <a:prstGeom prst="rect">
            <a:avLst/>
          </a:prstGeom>
        </p:spPr>
      </p:pic>
      <p:pic>
        <p:nvPicPr>
          <p:cNvPr id="24" name="Graphic 23" descr="Crawl with solid fill">
            <a:extLst>
              <a:ext uri="{FF2B5EF4-FFF2-40B4-BE49-F238E27FC236}">
                <a16:creationId xmlns:a16="http://schemas.microsoft.com/office/drawing/2014/main" id="{44514409-9184-A519-65AF-DDC48630AD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297668">
            <a:off x="4278405" y="340531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62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riangle 12">
            <a:extLst>
              <a:ext uri="{FF2B5EF4-FFF2-40B4-BE49-F238E27FC236}">
                <a16:creationId xmlns:a16="http://schemas.microsoft.com/office/drawing/2014/main" id="{58557720-D6B3-BB84-405F-715B59B0A8AC}"/>
              </a:ext>
            </a:extLst>
          </p:cNvPr>
          <p:cNvSpPr/>
          <p:nvPr/>
        </p:nvSpPr>
        <p:spPr>
          <a:xfrm>
            <a:off x="2100649" y="617836"/>
            <a:ext cx="6621165" cy="5682695"/>
          </a:xfrm>
          <a:prstGeom prst="triangle">
            <a:avLst>
              <a:gd name="adj" fmla="val 100000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6F9A6CA-4909-5829-2115-8B13F4FD0A9D}"/>
              </a:ext>
            </a:extLst>
          </p:cNvPr>
          <p:cNvCxnSpPr/>
          <p:nvPr/>
        </p:nvCxnSpPr>
        <p:spPr>
          <a:xfrm>
            <a:off x="4275453" y="4768293"/>
            <a:ext cx="1793789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E71643-7F63-441E-78D3-50CD451362C6}"/>
              </a:ext>
            </a:extLst>
          </p:cNvPr>
          <p:cNvCxnSpPr/>
          <p:nvPr/>
        </p:nvCxnSpPr>
        <p:spPr>
          <a:xfrm>
            <a:off x="6044528" y="3248412"/>
            <a:ext cx="1793789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3425399-CF7A-BE5E-748D-403135F6AFF2}"/>
              </a:ext>
            </a:extLst>
          </p:cNvPr>
          <p:cNvCxnSpPr>
            <a:cxnSpLocks/>
          </p:cNvCxnSpPr>
          <p:nvPr/>
        </p:nvCxnSpPr>
        <p:spPr>
          <a:xfrm flipV="1">
            <a:off x="3385756" y="4780650"/>
            <a:ext cx="0" cy="15198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C82D54A-E86C-320F-79E7-FDD29EFC3E28}"/>
              </a:ext>
            </a:extLst>
          </p:cNvPr>
          <p:cNvCxnSpPr>
            <a:cxnSpLocks/>
          </p:cNvCxnSpPr>
          <p:nvPr/>
        </p:nvCxnSpPr>
        <p:spPr>
          <a:xfrm flipV="1">
            <a:off x="5158950" y="3248412"/>
            <a:ext cx="0" cy="15198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02FD7F-AEEC-5764-4553-A7BA0908B289}"/>
              </a:ext>
            </a:extLst>
          </p:cNvPr>
          <p:cNvCxnSpPr>
            <a:cxnSpLocks/>
          </p:cNvCxnSpPr>
          <p:nvPr/>
        </p:nvCxnSpPr>
        <p:spPr>
          <a:xfrm flipV="1">
            <a:off x="6940382" y="1728531"/>
            <a:ext cx="0" cy="15198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9F125AA0-7C31-4B5D-00E0-55EFD8482621}"/>
              </a:ext>
            </a:extLst>
          </p:cNvPr>
          <p:cNvSpPr/>
          <p:nvPr/>
        </p:nvSpPr>
        <p:spPr>
          <a:xfrm>
            <a:off x="3361042" y="4743578"/>
            <a:ext cx="5336050" cy="45860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Level 1 Criteria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5D9E98-2D07-3D74-CCBD-99F95E8513EE}"/>
              </a:ext>
            </a:extLst>
          </p:cNvPr>
          <p:cNvSpPr/>
          <p:nvPr/>
        </p:nvSpPr>
        <p:spPr>
          <a:xfrm>
            <a:off x="5117760" y="3199695"/>
            <a:ext cx="3604054" cy="45860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Level 2 Criteria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56D91B-D72A-297C-B1C4-F3E026C29203}"/>
              </a:ext>
            </a:extLst>
          </p:cNvPr>
          <p:cNvSpPr/>
          <p:nvPr/>
        </p:nvSpPr>
        <p:spPr>
          <a:xfrm>
            <a:off x="6907415" y="1667456"/>
            <a:ext cx="1814400" cy="458609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/>
              <a:t>Level 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710A645-37D2-FA02-38DC-CC3D8970E0EC}"/>
              </a:ext>
            </a:extLst>
          </p:cNvPr>
          <p:cNvSpPr txBox="1"/>
          <p:nvPr/>
        </p:nvSpPr>
        <p:spPr>
          <a:xfrm>
            <a:off x="1256248" y="782518"/>
            <a:ext cx="264848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Theoretical </a:t>
            </a:r>
          </a:p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 </a:t>
            </a:r>
          </a:p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</a:p>
        </p:txBody>
      </p:sp>
      <p:pic>
        <p:nvPicPr>
          <p:cNvPr id="27" name="Graphic 26" descr="Man with solid fill">
            <a:extLst>
              <a:ext uri="{FF2B5EF4-FFF2-40B4-BE49-F238E27FC236}">
                <a16:creationId xmlns:a16="http://schemas.microsoft.com/office/drawing/2014/main" id="{660647EF-5E7F-0310-D87E-3DBC6C7ABE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24395" y="5486399"/>
            <a:ext cx="857381" cy="857381"/>
          </a:xfrm>
          <a:prstGeom prst="rect">
            <a:avLst/>
          </a:prstGeom>
        </p:spPr>
      </p:pic>
      <p:pic>
        <p:nvPicPr>
          <p:cNvPr id="29" name="Graphic 28" descr="Woman with solid fill">
            <a:extLst>
              <a:ext uri="{FF2B5EF4-FFF2-40B4-BE49-F238E27FC236}">
                <a16:creationId xmlns:a16="http://schemas.microsoft.com/office/drawing/2014/main" id="{7B90B0AF-A59B-76E3-1BF1-F336E96E8E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76728" y="3941805"/>
            <a:ext cx="810272" cy="810272"/>
          </a:xfrm>
          <a:prstGeom prst="rect">
            <a:avLst/>
          </a:prstGeom>
        </p:spPr>
      </p:pic>
      <p:pic>
        <p:nvPicPr>
          <p:cNvPr id="30" name="Graphic 29" descr="Man with solid fill">
            <a:extLst>
              <a:ext uri="{FF2B5EF4-FFF2-40B4-BE49-F238E27FC236}">
                <a16:creationId xmlns:a16="http://schemas.microsoft.com/office/drawing/2014/main" id="{EE47646D-CD0A-4565-7509-6F0A2CC6E5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03136" y="2366672"/>
            <a:ext cx="857381" cy="857381"/>
          </a:xfrm>
          <a:prstGeom prst="rect">
            <a:avLst/>
          </a:prstGeom>
        </p:spPr>
      </p:pic>
      <p:pic>
        <p:nvPicPr>
          <p:cNvPr id="31" name="Graphic 30" descr="Woman with solid fill">
            <a:extLst>
              <a:ext uri="{FF2B5EF4-FFF2-40B4-BE49-F238E27FC236}">
                <a16:creationId xmlns:a16="http://schemas.microsoft.com/office/drawing/2014/main" id="{A44773AE-7327-B9A2-6F69-7DAF23BEC4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14879" y="890034"/>
            <a:ext cx="810272" cy="810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789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riangle 12">
            <a:extLst>
              <a:ext uri="{FF2B5EF4-FFF2-40B4-BE49-F238E27FC236}">
                <a16:creationId xmlns:a16="http://schemas.microsoft.com/office/drawing/2014/main" id="{58557720-D6B3-BB84-405F-715B59B0A8AC}"/>
              </a:ext>
            </a:extLst>
          </p:cNvPr>
          <p:cNvSpPr/>
          <p:nvPr/>
        </p:nvSpPr>
        <p:spPr>
          <a:xfrm>
            <a:off x="2125361" y="569112"/>
            <a:ext cx="6524363" cy="5725240"/>
          </a:xfrm>
          <a:prstGeom prst="triangle">
            <a:avLst>
              <a:gd name="adj" fmla="val 100000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6F9A6CA-4909-5829-2115-8B13F4FD0A9D}"/>
              </a:ext>
            </a:extLst>
          </p:cNvPr>
          <p:cNvCxnSpPr/>
          <p:nvPr/>
        </p:nvCxnSpPr>
        <p:spPr>
          <a:xfrm>
            <a:off x="4275453" y="4768293"/>
            <a:ext cx="1793789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E71643-7F63-441E-78D3-50CD451362C6}"/>
              </a:ext>
            </a:extLst>
          </p:cNvPr>
          <p:cNvCxnSpPr/>
          <p:nvPr/>
        </p:nvCxnSpPr>
        <p:spPr>
          <a:xfrm>
            <a:off x="6044528" y="3248412"/>
            <a:ext cx="1793789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3425399-CF7A-BE5E-748D-403135F6AFF2}"/>
              </a:ext>
            </a:extLst>
          </p:cNvPr>
          <p:cNvCxnSpPr>
            <a:cxnSpLocks/>
          </p:cNvCxnSpPr>
          <p:nvPr/>
        </p:nvCxnSpPr>
        <p:spPr>
          <a:xfrm flipV="1">
            <a:off x="3336333" y="4780650"/>
            <a:ext cx="0" cy="15198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C82D54A-E86C-320F-79E7-FDD29EFC3E28}"/>
              </a:ext>
            </a:extLst>
          </p:cNvPr>
          <p:cNvCxnSpPr>
            <a:cxnSpLocks/>
          </p:cNvCxnSpPr>
          <p:nvPr/>
        </p:nvCxnSpPr>
        <p:spPr>
          <a:xfrm flipV="1">
            <a:off x="5109527" y="3248412"/>
            <a:ext cx="0" cy="15198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02FD7F-AEEC-5764-4553-A7BA0908B289}"/>
              </a:ext>
            </a:extLst>
          </p:cNvPr>
          <p:cNvCxnSpPr>
            <a:cxnSpLocks/>
          </p:cNvCxnSpPr>
          <p:nvPr/>
        </p:nvCxnSpPr>
        <p:spPr>
          <a:xfrm flipV="1">
            <a:off x="6903314" y="1655813"/>
            <a:ext cx="0" cy="15198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9F125AA0-7C31-4B5D-00E0-55EFD8482621}"/>
              </a:ext>
            </a:extLst>
          </p:cNvPr>
          <p:cNvSpPr/>
          <p:nvPr/>
        </p:nvSpPr>
        <p:spPr>
          <a:xfrm>
            <a:off x="3311619" y="4743578"/>
            <a:ext cx="5336050" cy="45860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Level 1 Criteria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5D9E98-2D07-3D74-CCBD-99F95E8513EE}"/>
              </a:ext>
            </a:extLst>
          </p:cNvPr>
          <p:cNvSpPr/>
          <p:nvPr/>
        </p:nvSpPr>
        <p:spPr>
          <a:xfrm>
            <a:off x="5068337" y="3199695"/>
            <a:ext cx="3604054" cy="45860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Level 1 Criteria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56D91B-D72A-297C-B1C4-F3E026C29203}"/>
              </a:ext>
            </a:extLst>
          </p:cNvPr>
          <p:cNvSpPr/>
          <p:nvPr/>
        </p:nvSpPr>
        <p:spPr>
          <a:xfrm>
            <a:off x="6857992" y="1667456"/>
            <a:ext cx="1814400" cy="458609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Level 3 Criteria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710A645-37D2-FA02-38DC-CC3D8970E0EC}"/>
              </a:ext>
            </a:extLst>
          </p:cNvPr>
          <p:cNvSpPr txBox="1"/>
          <p:nvPr/>
        </p:nvSpPr>
        <p:spPr>
          <a:xfrm>
            <a:off x="1042250" y="782518"/>
            <a:ext cx="307648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</a:t>
            </a:r>
          </a:p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</a:t>
            </a:r>
          </a:p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CBB2377-4F3E-E575-123D-CF18D2001FC6}"/>
              </a:ext>
            </a:extLst>
          </p:cNvPr>
          <p:cNvSpPr txBox="1"/>
          <p:nvPr/>
        </p:nvSpPr>
        <p:spPr>
          <a:xfrm>
            <a:off x="9080355" y="680650"/>
            <a:ext cx="2856271" cy="39455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Author purpose.</a:t>
            </a: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Text type of the language used by the author.</a:t>
            </a: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Topical domain of the passage.</a:t>
            </a: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Passage Length.</a:t>
            </a: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Reader Task.</a:t>
            </a: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Required Precision.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C54E353-82F5-1EA4-0BB8-6936C9BAC284}"/>
              </a:ext>
            </a:extLst>
          </p:cNvPr>
          <p:cNvSpPr/>
          <p:nvPr/>
        </p:nvSpPr>
        <p:spPr>
          <a:xfrm rot="16200000">
            <a:off x="3347346" y="5611297"/>
            <a:ext cx="1085987" cy="26776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D047437-EEB1-D638-5B97-FBEDBF667C92}"/>
              </a:ext>
            </a:extLst>
          </p:cNvPr>
          <p:cNvSpPr/>
          <p:nvPr/>
        </p:nvSpPr>
        <p:spPr>
          <a:xfrm rot="16200000">
            <a:off x="4267919" y="5611297"/>
            <a:ext cx="1085987" cy="26776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2.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1145DAE-893C-5D9C-991F-73823BCA875C}"/>
              </a:ext>
            </a:extLst>
          </p:cNvPr>
          <p:cNvSpPr/>
          <p:nvPr/>
        </p:nvSpPr>
        <p:spPr>
          <a:xfrm rot="16200000">
            <a:off x="5188492" y="5617475"/>
            <a:ext cx="1085987" cy="26776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BD6F0B8-172F-88A4-C228-3CAEB64922B2}"/>
              </a:ext>
            </a:extLst>
          </p:cNvPr>
          <p:cNvSpPr/>
          <p:nvPr/>
        </p:nvSpPr>
        <p:spPr>
          <a:xfrm rot="16200000">
            <a:off x="6119356" y="5611297"/>
            <a:ext cx="1085987" cy="26776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4.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315CFAF-2BED-ABD6-64F1-66B2AA61DC28}"/>
              </a:ext>
            </a:extLst>
          </p:cNvPr>
          <p:cNvSpPr/>
          <p:nvPr/>
        </p:nvSpPr>
        <p:spPr>
          <a:xfrm rot="16200000">
            <a:off x="7017281" y="5612011"/>
            <a:ext cx="1085987" cy="26776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7802EF8-8BEA-2EDE-F2C5-5505EA97F86B}"/>
              </a:ext>
            </a:extLst>
          </p:cNvPr>
          <p:cNvSpPr/>
          <p:nvPr/>
        </p:nvSpPr>
        <p:spPr>
          <a:xfrm rot="16200000">
            <a:off x="7861632" y="5610585"/>
            <a:ext cx="1085987" cy="26776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6.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641598B-9165-B477-2203-B6E7BAC4A96F}"/>
              </a:ext>
            </a:extLst>
          </p:cNvPr>
          <p:cNvSpPr/>
          <p:nvPr/>
        </p:nvSpPr>
        <p:spPr>
          <a:xfrm rot="16200000">
            <a:off x="4966087" y="4060522"/>
            <a:ext cx="1085987" cy="2677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61711AB-09A5-2E93-B503-40314C80001E}"/>
              </a:ext>
            </a:extLst>
          </p:cNvPr>
          <p:cNvSpPr/>
          <p:nvPr/>
        </p:nvSpPr>
        <p:spPr>
          <a:xfrm rot="16200000">
            <a:off x="5536384" y="4066700"/>
            <a:ext cx="1085987" cy="2677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2.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190BD4C-7215-DCAB-EF05-A1AC7997E2BC}"/>
              </a:ext>
            </a:extLst>
          </p:cNvPr>
          <p:cNvSpPr/>
          <p:nvPr/>
        </p:nvSpPr>
        <p:spPr>
          <a:xfrm rot="16200000">
            <a:off x="6142015" y="4060298"/>
            <a:ext cx="1085987" cy="2677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69BA441-B3CA-D659-FE45-86DFD1390A88}"/>
              </a:ext>
            </a:extLst>
          </p:cNvPr>
          <p:cNvSpPr/>
          <p:nvPr/>
        </p:nvSpPr>
        <p:spPr>
          <a:xfrm rot="16200000">
            <a:off x="6725816" y="4060747"/>
            <a:ext cx="1085987" cy="2677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4.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B81C41C-92E4-1EB7-19BD-FF8717F966E9}"/>
              </a:ext>
            </a:extLst>
          </p:cNvPr>
          <p:cNvSpPr/>
          <p:nvPr/>
        </p:nvSpPr>
        <p:spPr>
          <a:xfrm rot="16200000">
            <a:off x="7293179" y="4066702"/>
            <a:ext cx="1085987" cy="2677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8C9E692-032F-B375-B62E-81C68F7398C4}"/>
              </a:ext>
            </a:extLst>
          </p:cNvPr>
          <p:cNvSpPr/>
          <p:nvPr/>
        </p:nvSpPr>
        <p:spPr>
          <a:xfrm rot="16200000">
            <a:off x="7861632" y="4060300"/>
            <a:ext cx="1085987" cy="2677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6.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A83B349-515A-B94F-DC10-BAF7695D7D94}"/>
              </a:ext>
            </a:extLst>
          </p:cNvPr>
          <p:cNvSpPr/>
          <p:nvPr/>
        </p:nvSpPr>
        <p:spPr>
          <a:xfrm rot="16200000">
            <a:off x="6543726" y="2513800"/>
            <a:ext cx="1085987" cy="26776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4F3E708-CF32-715F-688F-F1582FF67894}"/>
              </a:ext>
            </a:extLst>
          </p:cNvPr>
          <p:cNvSpPr/>
          <p:nvPr/>
        </p:nvSpPr>
        <p:spPr>
          <a:xfrm rot="16200000">
            <a:off x="6839495" y="2507623"/>
            <a:ext cx="1085987" cy="26776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2.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D594CCF-412F-13EB-ADA5-9321164F1BAC}"/>
              </a:ext>
            </a:extLst>
          </p:cNvPr>
          <p:cNvSpPr/>
          <p:nvPr/>
        </p:nvSpPr>
        <p:spPr>
          <a:xfrm rot="16200000">
            <a:off x="7137000" y="2512674"/>
            <a:ext cx="1085987" cy="26776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897827A-BB43-3DC1-7CB6-66D5E83BED9F}"/>
              </a:ext>
            </a:extLst>
          </p:cNvPr>
          <p:cNvSpPr/>
          <p:nvPr/>
        </p:nvSpPr>
        <p:spPr>
          <a:xfrm rot="16200000">
            <a:off x="7422148" y="2516639"/>
            <a:ext cx="1085987" cy="26776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4.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7D4FC99-A83B-8EAA-A81F-DB0F7435F558}"/>
              </a:ext>
            </a:extLst>
          </p:cNvPr>
          <p:cNvSpPr/>
          <p:nvPr/>
        </p:nvSpPr>
        <p:spPr>
          <a:xfrm rot="16200000">
            <a:off x="7712322" y="2519980"/>
            <a:ext cx="1085987" cy="26776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C3FD21A-F835-B5FF-0ECF-F0405282DE00}"/>
              </a:ext>
            </a:extLst>
          </p:cNvPr>
          <p:cNvSpPr/>
          <p:nvPr/>
        </p:nvSpPr>
        <p:spPr>
          <a:xfrm rot="16200000">
            <a:off x="7992445" y="2513801"/>
            <a:ext cx="1085987" cy="26776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6. </a:t>
            </a:r>
          </a:p>
        </p:txBody>
      </p:sp>
    </p:spTree>
    <p:extLst>
      <p:ext uri="{BB962C8B-B14F-4D97-AF65-F5344CB8AC3E}">
        <p14:creationId xmlns:p14="http://schemas.microsoft.com/office/powerpoint/2010/main" val="232831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 animBg="1"/>
      <p:bldP spid="18" grpId="0" animBg="1"/>
      <p:bldP spid="19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6DF8C-CA33-6D35-FE5B-B294D3274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57E89D79-8A98-D9E3-1F7C-857AABBB1D2C}"/>
              </a:ext>
            </a:extLst>
          </p:cNvPr>
          <p:cNvSpPr/>
          <p:nvPr/>
        </p:nvSpPr>
        <p:spPr>
          <a:xfrm>
            <a:off x="801129" y="5411443"/>
            <a:ext cx="10515600" cy="9817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Time</a:t>
            </a: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62E6F41C-15E1-A196-803D-B4FCD27D5874}"/>
              </a:ext>
            </a:extLst>
          </p:cNvPr>
          <p:cNvSpPr/>
          <p:nvPr/>
        </p:nvSpPr>
        <p:spPr>
          <a:xfrm rot="16200000">
            <a:off x="-1112876" y="3486402"/>
            <a:ext cx="3626495" cy="90277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Proficiency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6794CCC-D07C-B4EE-4604-56C91F1E2914}"/>
              </a:ext>
            </a:extLst>
          </p:cNvPr>
          <p:cNvSpPr/>
          <p:nvPr/>
        </p:nvSpPr>
        <p:spPr>
          <a:xfrm>
            <a:off x="275608" y="5564615"/>
            <a:ext cx="636736" cy="67541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C49DA2B5-E30A-8CE3-222E-62993F864C36}"/>
              </a:ext>
            </a:extLst>
          </p:cNvPr>
          <p:cNvSpPr/>
          <p:nvPr/>
        </p:nvSpPr>
        <p:spPr>
          <a:xfrm rot="20344987">
            <a:off x="215418" y="3491035"/>
            <a:ext cx="11541967" cy="641735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Curved Connector 10">
            <a:extLst>
              <a:ext uri="{FF2B5EF4-FFF2-40B4-BE49-F238E27FC236}">
                <a16:creationId xmlns:a16="http://schemas.microsoft.com/office/drawing/2014/main" id="{FCE2DE7D-BB49-C957-F06E-58585D284D8F}"/>
              </a:ext>
            </a:extLst>
          </p:cNvPr>
          <p:cNvCxnSpPr>
            <a:cxnSpLocks/>
          </p:cNvCxnSpPr>
          <p:nvPr/>
        </p:nvCxnSpPr>
        <p:spPr>
          <a:xfrm flipV="1">
            <a:off x="795313" y="1837469"/>
            <a:ext cx="10146956" cy="3913568"/>
          </a:xfrm>
          <a:prstGeom prst="curvedConnector3">
            <a:avLst>
              <a:gd name="adj1" fmla="val 58889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rc 17">
            <a:extLst>
              <a:ext uri="{FF2B5EF4-FFF2-40B4-BE49-F238E27FC236}">
                <a16:creationId xmlns:a16="http://schemas.microsoft.com/office/drawing/2014/main" id="{B7E14165-7425-51BB-8961-5A5BFC53E5B8}"/>
              </a:ext>
            </a:extLst>
          </p:cNvPr>
          <p:cNvSpPr/>
          <p:nvPr/>
        </p:nvSpPr>
        <p:spPr>
          <a:xfrm rot="16200000">
            <a:off x="7613932" y="-2585048"/>
            <a:ext cx="3345157" cy="16792017"/>
          </a:xfrm>
          <a:prstGeom prst="arc">
            <a:avLst>
              <a:gd name="adj1" fmla="val 16200000"/>
              <a:gd name="adj2" fmla="val 2152374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90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CEA93-0319-E438-56BF-978940E47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 vs.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Psychometric Scoring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2806C-64DD-DFB6-FE0A-BA691E879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“All models are approximations. Assumptions, whether implied or clearly stated, are never exactly true. 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models are wrong, but some models are useful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So the question you need to ask is not ‘Is the model true?’ (it never is) but ‘Is the model good enough for this particular application?’”</a:t>
            </a:r>
          </a:p>
          <a:p>
            <a:pPr marL="0" indent="0" algn="r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George Box,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 Control By Monitoring and Adjustment,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pg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61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978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5" descr="Rat with solid fill">
            <a:extLst>
              <a:ext uri="{FF2B5EF4-FFF2-40B4-BE49-F238E27FC236}">
                <a16:creationId xmlns:a16="http://schemas.microsoft.com/office/drawing/2014/main" id="{13057DD2-4550-D187-4080-D92B48AFA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2482" y="890584"/>
            <a:ext cx="1779333" cy="1779333"/>
          </a:xfrm>
          <a:prstGeom prst="rect">
            <a:avLst/>
          </a:prstGeom>
        </p:spPr>
      </p:pic>
      <p:pic>
        <p:nvPicPr>
          <p:cNvPr id="6" name="Graphic 5" descr="Elephant with solid fill">
            <a:extLst>
              <a:ext uri="{FF2B5EF4-FFF2-40B4-BE49-F238E27FC236}">
                <a16:creationId xmlns:a16="http://schemas.microsoft.com/office/drawing/2014/main" id="{759D6FC0-6E6B-2DA0-E3F7-C59AECE759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83962" y="899851"/>
            <a:ext cx="1779334" cy="1779334"/>
          </a:xfrm>
          <a:prstGeom prst="rect">
            <a:avLst/>
          </a:prstGeom>
        </p:spPr>
      </p:pic>
      <p:pic>
        <p:nvPicPr>
          <p:cNvPr id="7" name="Content Placeholder 7" descr="Dog with solid fill">
            <a:extLst>
              <a:ext uri="{FF2B5EF4-FFF2-40B4-BE49-F238E27FC236}">
                <a16:creationId xmlns:a16="http://schemas.microsoft.com/office/drawing/2014/main" id="{51FBE801-3AEC-E993-2789-9A19E3E2ED6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29642" y="899852"/>
            <a:ext cx="1779333" cy="1779333"/>
          </a:xfrm>
          <a:prstGeom prst="rect">
            <a:avLst/>
          </a:prstGeom>
        </p:spPr>
      </p:pic>
      <p:pic>
        <p:nvPicPr>
          <p:cNvPr id="8" name="Graphic 7" descr="Lion with solid fill">
            <a:extLst>
              <a:ext uri="{FF2B5EF4-FFF2-40B4-BE49-F238E27FC236}">
                <a16:creationId xmlns:a16="http://schemas.microsoft.com/office/drawing/2014/main" id="{F29E3B60-5C03-AF04-9879-302D0B30509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06802" y="881316"/>
            <a:ext cx="1779333" cy="17793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B2087E9-4B95-3EB8-4034-F9781CFBDDA4}"/>
              </a:ext>
            </a:extLst>
          </p:cNvPr>
          <p:cNvSpPr txBox="1"/>
          <p:nvPr/>
        </p:nvSpPr>
        <p:spPr>
          <a:xfrm>
            <a:off x="1035908" y="2494519"/>
            <a:ext cx="1012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       Small                                  Medium                                   Large                                  VERY Large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AED630-ED49-E126-F3A9-9F5BD16445B0}"/>
              </a:ext>
            </a:extLst>
          </p:cNvPr>
          <p:cNvSpPr txBox="1"/>
          <p:nvPr/>
        </p:nvSpPr>
        <p:spPr>
          <a:xfrm>
            <a:off x="1035908" y="2894629"/>
            <a:ext cx="1012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          1                                             2                                              3                                              4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F626AF5-A734-9CDF-1B1B-7497B84E692D}"/>
              </a:ext>
            </a:extLst>
          </p:cNvPr>
          <p:cNvCxnSpPr>
            <a:cxnSpLocks/>
          </p:cNvCxnSpPr>
          <p:nvPr/>
        </p:nvCxnSpPr>
        <p:spPr>
          <a:xfrm>
            <a:off x="1124607" y="3762703"/>
            <a:ext cx="10031485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FEFDAF2-0B70-93E0-3DB2-71D11F954F6D}"/>
              </a:ext>
            </a:extLst>
          </p:cNvPr>
          <p:cNvCxnSpPr>
            <a:cxnSpLocks/>
          </p:cNvCxnSpPr>
          <p:nvPr/>
        </p:nvCxnSpPr>
        <p:spPr>
          <a:xfrm>
            <a:off x="2995448" y="3615559"/>
            <a:ext cx="0" cy="2942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E67197D-542E-152F-87D3-BFE68E3BC624}"/>
              </a:ext>
            </a:extLst>
          </p:cNvPr>
          <p:cNvCxnSpPr>
            <a:cxnSpLocks/>
          </p:cNvCxnSpPr>
          <p:nvPr/>
        </p:nvCxnSpPr>
        <p:spPr>
          <a:xfrm>
            <a:off x="4619308" y="3615558"/>
            <a:ext cx="0" cy="2942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6B41A9F-04A3-CE82-13FD-5564BD905F5E}"/>
              </a:ext>
            </a:extLst>
          </p:cNvPr>
          <p:cNvCxnSpPr>
            <a:cxnSpLocks/>
          </p:cNvCxnSpPr>
          <p:nvPr/>
        </p:nvCxnSpPr>
        <p:spPr>
          <a:xfrm>
            <a:off x="6161369" y="3605046"/>
            <a:ext cx="0" cy="2942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9D7BE8C-0DFE-C03D-5F58-5493AC6E14D8}"/>
              </a:ext>
            </a:extLst>
          </p:cNvPr>
          <p:cNvCxnSpPr>
            <a:cxnSpLocks/>
          </p:cNvCxnSpPr>
          <p:nvPr/>
        </p:nvCxnSpPr>
        <p:spPr>
          <a:xfrm>
            <a:off x="7751379" y="3599791"/>
            <a:ext cx="0" cy="2942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3459A5A-E85E-269E-7D3E-FEADECAC1556}"/>
              </a:ext>
            </a:extLst>
          </p:cNvPr>
          <p:cNvCxnSpPr>
            <a:cxnSpLocks/>
          </p:cNvCxnSpPr>
          <p:nvPr/>
        </p:nvCxnSpPr>
        <p:spPr>
          <a:xfrm>
            <a:off x="9417269" y="3615557"/>
            <a:ext cx="0" cy="2942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Content Placeholder 5" descr="Rat with solid fill">
            <a:extLst>
              <a:ext uri="{FF2B5EF4-FFF2-40B4-BE49-F238E27FC236}">
                <a16:creationId xmlns:a16="http://schemas.microsoft.com/office/drawing/2014/main" id="{7C36A1EE-CBC5-923B-B210-7479E42BCD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2443" y="4298602"/>
            <a:ext cx="295848" cy="295848"/>
          </a:xfrm>
          <a:prstGeom prst="rect">
            <a:avLst/>
          </a:prstGeom>
        </p:spPr>
      </p:pic>
      <p:pic>
        <p:nvPicPr>
          <p:cNvPr id="32" name="Content Placeholder 7" descr="Dog with solid fill">
            <a:extLst>
              <a:ext uri="{FF2B5EF4-FFF2-40B4-BE49-F238E27FC236}">
                <a16:creationId xmlns:a16="http://schemas.microsoft.com/office/drawing/2014/main" id="{8707D6AD-0483-AF6B-1DA5-1B9CAE0BFF2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7980" y="5079217"/>
            <a:ext cx="1013254" cy="1013254"/>
          </a:xfrm>
          <a:prstGeom prst="rect">
            <a:avLst/>
          </a:prstGeom>
        </p:spPr>
      </p:pic>
      <p:pic>
        <p:nvPicPr>
          <p:cNvPr id="33" name="Graphic 32" descr="Lion with solid fill">
            <a:extLst>
              <a:ext uri="{FF2B5EF4-FFF2-40B4-BE49-F238E27FC236}">
                <a16:creationId xmlns:a16="http://schemas.microsoft.com/office/drawing/2014/main" id="{585A8095-B2F9-75F2-8EA0-8341ECAD345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604650" y="4093211"/>
            <a:ext cx="1602490" cy="1602490"/>
          </a:xfrm>
          <a:prstGeom prst="rect">
            <a:avLst/>
          </a:prstGeom>
        </p:spPr>
      </p:pic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F3B5357-5520-E731-4B1D-DF7D394479C5}"/>
              </a:ext>
            </a:extLst>
          </p:cNvPr>
          <p:cNvCxnSpPr/>
          <p:nvPr/>
        </p:nvCxnSpPr>
        <p:spPr>
          <a:xfrm flipV="1">
            <a:off x="815546" y="3894082"/>
            <a:ext cx="407773" cy="455496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12865D4-8B78-14C3-AB36-A12A9AC62207}"/>
              </a:ext>
            </a:extLst>
          </p:cNvPr>
          <p:cNvCxnSpPr>
            <a:cxnSpLocks/>
          </p:cNvCxnSpPr>
          <p:nvPr/>
        </p:nvCxnSpPr>
        <p:spPr>
          <a:xfrm flipV="1">
            <a:off x="1124607" y="3837101"/>
            <a:ext cx="251232" cy="146394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CD75B16-7E1B-4A46-7384-68211835738E}"/>
              </a:ext>
            </a:extLst>
          </p:cNvPr>
          <p:cNvCxnSpPr>
            <a:cxnSpLocks/>
          </p:cNvCxnSpPr>
          <p:nvPr/>
        </p:nvCxnSpPr>
        <p:spPr>
          <a:xfrm flipH="1" flipV="1">
            <a:off x="1836942" y="3837101"/>
            <a:ext cx="459314" cy="740225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Graphic 41" descr="Elephant with solid fill">
            <a:extLst>
              <a:ext uri="{FF2B5EF4-FFF2-40B4-BE49-F238E27FC236}">
                <a16:creationId xmlns:a16="http://schemas.microsoft.com/office/drawing/2014/main" id="{EFDD74B8-BF25-6D81-1375-F90D874812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86135" y="3631781"/>
            <a:ext cx="3904725" cy="3904725"/>
          </a:xfrm>
          <a:prstGeom prst="rect">
            <a:avLst/>
          </a:prstGeom>
        </p:spPr>
      </p:pic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0E77241-AE45-B8D5-1412-F2534D595692}"/>
              </a:ext>
            </a:extLst>
          </p:cNvPr>
          <p:cNvCxnSpPr>
            <a:cxnSpLocks/>
          </p:cNvCxnSpPr>
          <p:nvPr/>
        </p:nvCxnSpPr>
        <p:spPr>
          <a:xfrm flipV="1">
            <a:off x="10173629" y="3837101"/>
            <a:ext cx="0" cy="393567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674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imeline&#10;&#10;Description automatically generated with low confidence">
            <a:extLst>
              <a:ext uri="{FF2B5EF4-FFF2-40B4-BE49-F238E27FC236}">
                <a16:creationId xmlns:a16="http://schemas.microsoft.com/office/drawing/2014/main" id="{C5CEDA65-AAD5-FC34-A7BA-7588B70872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24608" y="216380"/>
            <a:ext cx="9811122" cy="6626953"/>
          </a:xfrm>
        </p:spPr>
      </p:pic>
      <p:pic>
        <p:nvPicPr>
          <p:cNvPr id="6" name="Content Placeholder 4" descr="Timeline&#10;&#10;Description automatically generated with low confidence">
            <a:extLst>
              <a:ext uri="{FF2B5EF4-FFF2-40B4-BE49-F238E27FC236}">
                <a16:creationId xmlns:a16="http://schemas.microsoft.com/office/drawing/2014/main" id="{F58AA3FE-CD98-CE8B-EC47-19895861E6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439" y="231047"/>
            <a:ext cx="9811122" cy="6626953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06CAF74-E4E0-DEED-1F9E-59FDC694FCE2}"/>
              </a:ext>
            </a:extLst>
          </p:cNvPr>
          <p:cNvCxnSpPr>
            <a:cxnSpLocks/>
          </p:cNvCxnSpPr>
          <p:nvPr/>
        </p:nvCxnSpPr>
        <p:spPr>
          <a:xfrm>
            <a:off x="5663513" y="3200400"/>
            <a:ext cx="86497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690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17057</TotalTime>
  <Words>1338</Words>
  <Application>Microsoft Macintosh PowerPoint</Application>
  <PresentationFormat>Widescreen</PresentationFormat>
  <Paragraphs>289</Paragraphs>
  <Slides>21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Office Theme</vt:lpstr>
      <vt:lpstr>A Proposed Psychometric Scoring Model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 Model vs. The Model for Psychometric Scoring</vt:lpstr>
      <vt:lpstr>PowerPoint Presentation</vt:lpstr>
      <vt:lpstr>PowerPoint Presentation</vt:lpstr>
      <vt:lpstr>PowerPoint Presentation</vt:lpstr>
      <vt:lpstr>Recommendations for item analysis</vt:lpstr>
      <vt:lpstr>Alignment of Rating Person Ability</vt:lpstr>
      <vt:lpstr>PowerPoint Presentation</vt:lpstr>
      <vt:lpstr>Assigning  ‘+’ ratings</vt:lpstr>
      <vt:lpstr>Recommendations for Rating Persons analysis</vt:lpstr>
      <vt:lpstr>CAT basics</vt:lpstr>
      <vt:lpstr>Multi Stage Adaptive Testing</vt:lpstr>
      <vt:lpstr>PowerPoint Presentation</vt:lpstr>
      <vt:lpstr>PowerPoint Presentation</vt:lpstr>
      <vt:lpstr>PowerPoint Presentation</vt:lpstr>
      <vt:lpstr>Final 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Proposed Psychometric Scoring Model</dc:title>
  <dc:creator>Matthew Wilcox</dc:creator>
  <cp:lastModifiedBy>Matthew Wilcox</cp:lastModifiedBy>
  <cp:revision>17</cp:revision>
  <dcterms:created xsi:type="dcterms:W3CDTF">2022-08-26T03:26:16Z</dcterms:created>
  <dcterms:modified xsi:type="dcterms:W3CDTF">2022-10-17T21:00:18Z</dcterms:modified>
</cp:coreProperties>
</file>