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handoutMasterIdLst>
    <p:handoutMasterId r:id="rId13"/>
  </p:handoutMasterIdLst>
  <p:sldIdLst>
    <p:sldId id="268" r:id="rId2"/>
    <p:sldId id="258" r:id="rId3"/>
    <p:sldId id="269" r:id="rId4"/>
    <p:sldId id="262" r:id="rId5"/>
    <p:sldId id="264" r:id="rId6"/>
    <p:sldId id="259" r:id="rId7"/>
    <p:sldId id="271" r:id="rId8"/>
    <p:sldId id="270" r:id="rId9"/>
    <p:sldId id="273" r:id="rId10"/>
    <p:sldId id="272" r:id="rId11"/>
  </p:sldIdLst>
  <p:sldSz cx="9144000" cy="6858000" type="screen4x3"/>
  <p:notesSz cx="6769100" cy="9906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F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4258" y="0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468BE-6D48-43D9-9066-E5F59D191769}" type="datetimeFigureOut">
              <a:rPr lang="hr-HR" smtClean="0"/>
              <a:t>12.10.2023.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08981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4258" y="9408981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2C54C-9EE2-448E-B48D-BB619C5D8A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8084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4258" y="0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A5F3C-EAF6-4341-B2CF-B5B51A36675A}" type="datetimeFigureOut">
              <a:rPr lang="hr-HR" smtClean="0"/>
              <a:t>12.10.2023.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910" y="4705350"/>
            <a:ext cx="541528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08981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4258" y="9408981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B1148-4280-4A6A-84E1-5807F56F5C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2319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B1148-4280-4A6A-84E1-5807F56F5C90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4899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5EF-1CFA-4F01-85F4-58072D676B42}" type="datetimeFigureOut">
              <a:rPr lang="hr-HR" smtClean="0"/>
              <a:t>12.10.2023.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0B2-45DD-45F3-8B32-22FB0BD8217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5EF-1CFA-4F01-85F4-58072D676B42}" type="datetimeFigureOut">
              <a:rPr lang="hr-HR" smtClean="0"/>
              <a:t>12.10.2023.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0B2-45DD-45F3-8B32-22FB0BD8217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5EF-1CFA-4F01-85F4-58072D676B42}" type="datetimeFigureOut">
              <a:rPr lang="hr-HR" smtClean="0"/>
              <a:t>12.10.2023.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0B2-45DD-45F3-8B32-22FB0BD8217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5EF-1CFA-4F01-85F4-58072D676B42}" type="datetimeFigureOut">
              <a:rPr lang="hr-HR" smtClean="0"/>
              <a:t>12.10.2023.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0B2-45DD-45F3-8B32-22FB0BD8217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5EF-1CFA-4F01-85F4-58072D676B42}" type="datetimeFigureOut">
              <a:rPr lang="hr-HR" smtClean="0"/>
              <a:t>12.10.2023.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0B2-45DD-45F3-8B32-22FB0BD8217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5EF-1CFA-4F01-85F4-58072D676B42}" type="datetimeFigureOut">
              <a:rPr lang="hr-HR" smtClean="0"/>
              <a:t>12.10.2023.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0B2-45DD-45F3-8B32-22FB0BD8217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5EF-1CFA-4F01-85F4-58072D676B42}" type="datetimeFigureOut">
              <a:rPr lang="hr-HR" smtClean="0"/>
              <a:t>12.10.2023.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0B2-45DD-45F3-8B32-22FB0BD8217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5EF-1CFA-4F01-85F4-58072D676B42}" type="datetimeFigureOut">
              <a:rPr lang="hr-HR" smtClean="0"/>
              <a:t>12.10.2023.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0B2-45DD-45F3-8B32-22FB0BD8217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5EF-1CFA-4F01-85F4-58072D676B42}" type="datetimeFigureOut">
              <a:rPr lang="hr-HR" smtClean="0"/>
              <a:t>12.10.2023.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0B2-45DD-45F3-8B32-22FB0BD8217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5EF-1CFA-4F01-85F4-58072D676B42}" type="datetimeFigureOut">
              <a:rPr lang="hr-HR" smtClean="0"/>
              <a:t>12.10.2023.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0B2-45DD-45F3-8B32-22FB0BD8217B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5EF-1CFA-4F01-85F4-58072D676B42}" type="datetimeFigureOut">
              <a:rPr lang="hr-HR" smtClean="0"/>
              <a:t>12.10.2023.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96F0B2-45DD-45F3-8B32-22FB0BD8217B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B96F0B2-45DD-45F3-8B32-22FB0BD8217B}" type="slidenum">
              <a:rPr lang="hr-HR" smtClean="0"/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46175EF-1CFA-4F01-85F4-58072D676B42}" type="datetimeFigureOut">
              <a:rPr lang="hr-HR" smtClean="0"/>
              <a:t>12.10.2023.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teflacademy.com/blog/what-is-teaching-unplugged-and-how-do-i-do-it/" TargetMode="External"/><Relationship Id="rId2" Type="http://schemas.openxmlformats.org/officeDocument/2006/relationships/hyperlink" Target="https://www.teachingenglish.org.uk/professional-development/teachers/knowing-subject/articles/teaching-unplugge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93BD24-657D-44D5-B23A-DBE63890F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2000" b="1" dirty="0"/>
              <a:t>MINISTRY OF DEFENSE</a:t>
            </a:r>
            <a:br>
              <a:rPr lang="hr-HR" sz="2000" b="1" dirty="0"/>
            </a:br>
            <a:r>
              <a:rPr lang="hr-HR" sz="2000" b="1" dirty="0"/>
              <a:t>CROATIAN ARMED FORCES</a:t>
            </a:r>
            <a:endParaRPr lang="hr-HR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49173E-8BEE-4BCE-84E5-95BCD1160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7" y="1421417"/>
            <a:ext cx="4464495" cy="1431519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GB" sz="1600" b="1" dirty="0">
                <a:latin typeface="+mj-lt"/>
              </a:rPr>
              <a:t>CROATIAN DEFENSE ACADEMY</a:t>
            </a:r>
            <a:r>
              <a:rPr lang="hr-HR" sz="1600" b="1" dirty="0">
                <a:latin typeface="+mj-lt"/>
              </a:rPr>
              <a:t> </a:t>
            </a:r>
            <a:endParaRPr lang="hr-HR" sz="1600" b="1" dirty="0" smtClean="0">
              <a:latin typeface="+mj-lt"/>
            </a:endParaRPr>
          </a:p>
          <a:p>
            <a:pPr marL="114300" indent="0" algn="ctr">
              <a:buNone/>
            </a:pPr>
            <a:r>
              <a:rPr lang="hr-HR" sz="1600" b="1" dirty="0" smtClean="0">
                <a:latin typeface="+mj-lt"/>
              </a:rPr>
              <a:t>”</a:t>
            </a:r>
            <a:r>
              <a:rPr lang="hr-HR" sz="1600" b="1" dirty="0" smtClean="0">
                <a:latin typeface="+mj-lt"/>
              </a:rPr>
              <a:t>Dr. Franjo Tuđman”</a:t>
            </a:r>
            <a:r>
              <a:rPr lang="en-GB" sz="1600" b="1" dirty="0">
                <a:latin typeface="+mj-lt"/>
              </a:rPr>
              <a:t/>
            </a:r>
            <a:br>
              <a:rPr lang="en-GB" sz="1600" b="1" dirty="0">
                <a:latin typeface="+mj-lt"/>
              </a:rPr>
            </a:br>
            <a:r>
              <a:rPr lang="en-GB" sz="1600" b="1" dirty="0">
                <a:latin typeface="+mj-lt"/>
              </a:rPr>
              <a:t/>
            </a:r>
            <a:br>
              <a:rPr lang="en-GB" sz="1600" b="1" dirty="0">
                <a:latin typeface="+mj-lt"/>
              </a:rPr>
            </a:br>
            <a:r>
              <a:rPr lang="en-GB" sz="1600" b="1" dirty="0">
                <a:latin typeface="+mj-lt"/>
              </a:rPr>
              <a:t>FOREIGN LANGUAGE CENTER</a:t>
            </a:r>
            <a:r>
              <a:rPr lang="hr-HR" sz="1600" b="1" dirty="0">
                <a:latin typeface="+mj-lt"/>
              </a:rPr>
              <a:t> </a:t>
            </a:r>
            <a:endParaRPr lang="hr-HR" sz="1600" b="1" dirty="0" smtClean="0">
              <a:latin typeface="+mj-lt"/>
            </a:endParaRPr>
          </a:p>
          <a:p>
            <a:pPr marL="114300" indent="0" algn="ctr">
              <a:buNone/>
            </a:pPr>
            <a:r>
              <a:rPr lang="hr-HR" sz="1600" b="1" dirty="0" smtClean="0">
                <a:latin typeface="+mj-lt"/>
              </a:rPr>
              <a:t>”</a:t>
            </a:r>
            <a:r>
              <a:rPr lang="hr-HR" sz="1600" b="1" dirty="0" smtClean="0">
                <a:latin typeface="+mj-lt"/>
              </a:rPr>
              <a:t>Katarina Zrinska”</a:t>
            </a:r>
            <a:endParaRPr lang="hr-HR" sz="1600" b="1" dirty="0">
              <a:latin typeface="+mj-lt"/>
            </a:endParaRPr>
          </a:p>
          <a:p>
            <a:pPr marL="114300" indent="0" algn="ctr">
              <a:buNone/>
            </a:pPr>
            <a:endParaRPr lang="hr-HR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41201E3E-265A-413C-85E8-796DDF7B7A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421417"/>
            <a:ext cx="1368152" cy="16554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5576" y="3076842"/>
            <a:ext cx="4752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 UNPLUGGED</a:t>
            </a:r>
          </a:p>
          <a:p>
            <a:r>
              <a:rPr lang="hr-HR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Borjana</a:t>
            </a:r>
            <a:r>
              <a:rPr lang="hr-H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Soldo</a:t>
            </a:r>
            <a:r>
              <a:rPr lang="hr-H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hr-HR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October</a:t>
            </a:r>
            <a:r>
              <a:rPr lang="hr-H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2023</a:t>
            </a:r>
            <a:endParaRPr lang="hr-HR" sz="1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909" y="4365104"/>
            <a:ext cx="3036614" cy="2016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descr="D:\5. INSTRUKTORI\TECAJ METODIKE\Razno\General Sović 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353" y="4373488"/>
            <a:ext cx="3251854" cy="1829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502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REFERENCE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600" b="1" u="sng" dirty="0">
                <a:solidFill>
                  <a:schemeClr val="accent5">
                    <a:lumMod val="50000"/>
                  </a:schemeClr>
                </a:solidFill>
                <a:latin typeface="+mj-lt"/>
                <a:hlinkClick r:id="rId2"/>
              </a:rPr>
              <a:t>https://www.teachingenglish.org.uk/professional-development/teachers/knowing-subject/articles/teaching-unplugged</a:t>
            </a:r>
            <a:endParaRPr lang="hr-HR" sz="1600" b="1" u="sng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r>
              <a:rPr lang="hr-HR" sz="1600" b="1" u="sng" dirty="0">
                <a:solidFill>
                  <a:schemeClr val="accent5">
                    <a:lumMod val="50000"/>
                  </a:schemeClr>
                </a:solidFill>
                <a:latin typeface="+mj-lt"/>
                <a:hlinkClick r:id="rId3"/>
              </a:rPr>
              <a:t>https://www.theteflacademy.com/blog/what-is-teaching-unplugged-and-how-do-i-do-it/</a:t>
            </a:r>
            <a:endParaRPr lang="hr-HR" sz="1600" b="1" u="sng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r>
              <a:rPr lang="hr-HR" sz="1600" b="1" dirty="0">
                <a:solidFill>
                  <a:srgbClr val="8F3F03"/>
                </a:solidFill>
                <a:latin typeface="+mj-lt"/>
              </a:rPr>
              <a:t>https://www.teachingenglish.org.uk/news-and-events/seminars/20-steps-teaching-unplugged</a:t>
            </a:r>
          </a:p>
          <a:p>
            <a:pPr marL="114300" indent="0">
              <a:buNone/>
            </a:pPr>
            <a:endParaRPr lang="hr-HR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8392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571184" cy="4752528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hr-HR" b="1" dirty="0" smtClean="0"/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+mj-lt"/>
              </a:rPr>
              <a:t>Definition  and Focus of Teaching unplugged</a:t>
            </a:r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+mj-lt"/>
              </a:rPr>
              <a:t>Scott </a:t>
            </a:r>
            <a:r>
              <a:rPr lang="en-GB" sz="2400" b="1" dirty="0" err="1" smtClean="0">
                <a:latin typeface="+mj-lt"/>
              </a:rPr>
              <a:t>Thornbury</a:t>
            </a:r>
            <a:r>
              <a:rPr lang="en-GB" sz="2400" b="1" dirty="0" smtClean="0">
                <a:latin typeface="+mj-lt"/>
              </a:rPr>
              <a:t> and Luke </a:t>
            </a:r>
            <a:r>
              <a:rPr lang="en-GB" sz="2400" b="1" dirty="0" err="1" smtClean="0">
                <a:latin typeface="+mj-lt"/>
              </a:rPr>
              <a:t>Medding’s</a:t>
            </a:r>
            <a:r>
              <a:rPr lang="en-GB" sz="2400" b="1" dirty="0" smtClean="0">
                <a:latin typeface="+mj-lt"/>
              </a:rPr>
              <a:t> original idea </a:t>
            </a:r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+mj-lt"/>
              </a:rPr>
              <a:t>Advantages of the approach</a:t>
            </a:r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+mj-lt"/>
              </a:rPr>
              <a:t>Evident disadvantages</a:t>
            </a:r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+mj-lt"/>
              </a:rPr>
              <a:t>Realistic outcome – what is actually feasible</a:t>
            </a:r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+mj-lt"/>
              </a:rPr>
              <a:t>Practical examples – presenter’s experience</a:t>
            </a:r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+mj-lt"/>
              </a:rPr>
              <a:t>FAQs</a:t>
            </a:r>
            <a:endParaRPr lang="en-GB" b="1" dirty="0" smtClean="0"/>
          </a:p>
          <a:p>
            <a:pPr marL="114300" indent="0">
              <a:lnSpc>
                <a:spcPct val="150000"/>
              </a:lnSpc>
              <a:buNone/>
            </a:pPr>
            <a:endParaRPr lang="hr-HR" dirty="0" smtClean="0"/>
          </a:p>
          <a:p>
            <a:pPr marL="114300" indent="0">
              <a:buNone/>
            </a:pPr>
            <a:endParaRPr lang="hr-HR" dirty="0" smtClean="0"/>
          </a:p>
          <a:p>
            <a:pPr marL="114300" indent="0">
              <a:buNone/>
            </a:pPr>
            <a:endParaRPr lang="hr-HR" dirty="0" smtClean="0"/>
          </a:p>
          <a:p>
            <a:pPr marL="11430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95331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9CA86B-601D-479F-B6D3-750131999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</a:t>
            </a:r>
            <a:r>
              <a:rPr lang="hr-H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hr-HR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</a:t>
            </a:r>
            <a:r>
              <a:rPr lang="hr-H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C1BF5E-8EDC-4B76-814D-1BEA37CCE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84784"/>
            <a:ext cx="7272808" cy="4824536"/>
          </a:xfrm>
        </p:spPr>
        <p:txBody>
          <a:bodyPr>
            <a:normAutofit/>
          </a:bodyPr>
          <a:lstStyle/>
          <a:p>
            <a:endParaRPr lang="hr-HR" b="1" dirty="0" smtClean="0"/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+mj-lt"/>
              </a:rPr>
              <a:t>Teaching Unplugged is a method which has three primary aims: 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GB" sz="2400" b="1" dirty="0" smtClean="0">
                <a:latin typeface="+mj-lt"/>
              </a:rPr>
              <a:t> 1.  conversation-driven teaching 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GB" sz="2400" b="1" dirty="0" smtClean="0">
                <a:latin typeface="+mj-lt"/>
              </a:rPr>
              <a:t> 2.  materials</a:t>
            </a:r>
            <a:r>
              <a:rPr lang="en-GB" sz="2400" b="1" dirty="0" smtClean="0">
                <a:latin typeface="+mj-lt"/>
              </a:rPr>
              <a:t>-</a:t>
            </a:r>
            <a:r>
              <a:rPr lang="en-GB" sz="2400" b="1" dirty="0" smtClean="0">
                <a:latin typeface="+mj-lt"/>
              </a:rPr>
              <a:t>light approach 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GB" sz="2400" b="1" dirty="0" smtClean="0">
                <a:latin typeface="+mj-lt"/>
              </a:rPr>
              <a:t> 3. </a:t>
            </a:r>
            <a:r>
              <a:rPr lang="en-GB" sz="2400" b="1" dirty="0" smtClean="0">
                <a:latin typeface="+mj-lt"/>
              </a:rPr>
              <a:t>focus on students emergent language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GB" sz="2400" b="1" dirty="0" smtClean="0">
                <a:latin typeface="+mj-lt"/>
              </a:rPr>
              <a:t>      </a:t>
            </a:r>
          </a:p>
          <a:p>
            <a:pPr marL="114300" indent="0">
              <a:buNone/>
            </a:pPr>
            <a:endParaRPr lang="hr-HR" sz="2400" b="1" dirty="0" smtClean="0">
              <a:latin typeface="+mj-lt"/>
            </a:endParaRPr>
          </a:p>
          <a:p>
            <a:pPr marL="114300" indent="0">
              <a:buNone/>
            </a:pPr>
            <a:endParaRPr lang="hr-HR" sz="2400" b="1" dirty="0" smtClean="0">
              <a:latin typeface="+mj-lt"/>
            </a:endParaRPr>
          </a:p>
          <a:p>
            <a:endParaRPr lang="hr-HR" b="1" dirty="0" smtClean="0"/>
          </a:p>
        </p:txBody>
      </p:sp>
    </p:spTree>
    <p:extLst>
      <p:ext uri="{BB962C8B-B14F-4D97-AF65-F5344CB8AC3E}">
        <p14:creationId xmlns:p14="http://schemas.microsoft.com/office/powerpoint/2010/main" val="58872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ORIGINAL IDEA</a:t>
            </a:r>
            <a:endParaRPr lang="hr-H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lvl="1" indent="0">
              <a:buNone/>
            </a:pPr>
            <a:r>
              <a:rPr lang="en-GB" sz="2400" b="1" dirty="0" smtClean="0">
                <a:latin typeface="+mj-lt"/>
              </a:rPr>
              <a:t>Scott </a:t>
            </a:r>
            <a:r>
              <a:rPr lang="en-GB" sz="2400" b="1" dirty="0" err="1" smtClean="0">
                <a:latin typeface="+mj-lt"/>
              </a:rPr>
              <a:t>Thornbury</a:t>
            </a:r>
            <a:r>
              <a:rPr lang="en-GB" sz="2400" b="1" dirty="0" smtClean="0">
                <a:latin typeface="+mj-lt"/>
              </a:rPr>
              <a:t> and Luke </a:t>
            </a:r>
            <a:r>
              <a:rPr lang="en-GB" sz="2400" b="1" dirty="0" err="1" smtClean="0">
                <a:latin typeface="+mj-lt"/>
              </a:rPr>
              <a:t>Medding’s</a:t>
            </a:r>
            <a:r>
              <a:rPr lang="en-GB" sz="2400" b="1" dirty="0" smtClean="0">
                <a:latin typeface="+mj-lt"/>
              </a:rPr>
              <a:t> </a:t>
            </a:r>
          </a:p>
          <a:p>
            <a:pPr marL="411480" lvl="1" indent="0">
              <a:buNone/>
            </a:pPr>
            <a:r>
              <a:rPr lang="en-GB" sz="2400" b="1" dirty="0" smtClean="0">
                <a:latin typeface="+mj-lt"/>
              </a:rPr>
              <a:t>article „The roaring in the chimney” 2001</a:t>
            </a:r>
          </a:p>
          <a:p>
            <a:pPr marL="411480" lvl="1" indent="0">
              <a:buNone/>
            </a:pPr>
            <a:r>
              <a:rPr lang="en-GB" sz="2400" b="1" dirty="0" smtClean="0">
                <a:latin typeface="+mj-lt"/>
              </a:rPr>
              <a:t>practical guide „Teaching unplugged” - winner of the British Council </a:t>
            </a:r>
            <a:r>
              <a:rPr lang="en-GB" sz="2400" b="1" dirty="0" err="1" smtClean="0">
                <a:latin typeface="+mj-lt"/>
              </a:rPr>
              <a:t>ELTons</a:t>
            </a:r>
            <a:r>
              <a:rPr lang="en-GB" sz="2400" b="1" dirty="0" smtClean="0">
                <a:latin typeface="+mj-lt"/>
              </a:rPr>
              <a:t> award for Innovation in 2010</a:t>
            </a:r>
          </a:p>
          <a:p>
            <a:pPr marL="411480" lvl="1" indent="0">
              <a:buNone/>
            </a:pPr>
            <a:r>
              <a:rPr lang="en-GB" sz="2400" b="1" dirty="0" smtClean="0">
                <a:latin typeface="+mj-lt"/>
              </a:rPr>
              <a:t>All you need in a classroom is a teacher, learners, </a:t>
            </a:r>
            <a:r>
              <a:rPr lang="hr-HR" sz="2400" b="1" dirty="0" smtClean="0">
                <a:latin typeface="+mj-lt"/>
              </a:rPr>
              <a:t>a </a:t>
            </a:r>
            <a:r>
              <a:rPr lang="en-GB" sz="2400" b="1" dirty="0" smtClean="0">
                <a:latin typeface="+mj-lt"/>
              </a:rPr>
              <a:t>whiteboard, </a:t>
            </a:r>
            <a:r>
              <a:rPr lang="hr-HR" sz="2400" b="1" dirty="0" smtClean="0">
                <a:latin typeface="+mj-lt"/>
              </a:rPr>
              <a:t>a </a:t>
            </a:r>
            <a:r>
              <a:rPr lang="en-GB" sz="2400" b="1" dirty="0" smtClean="0">
                <a:latin typeface="+mj-lt"/>
              </a:rPr>
              <a:t>marker and an open mind</a:t>
            </a:r>
          </a:p>
          <a:p>
            <a:r>
              <a:rPr lang="en-GB" sz="2400" dirty="0" smtClean="0">
                <a:latin typeface="+mj-lt"/>
              </a:rPr>
              <a:t>A teacher starts talking about a topic, as learners speak a teacher needs to process their language, draw attention to good examples of language, concentrate on their mistakes and give them tools and ideas on improvements. </a:t>
            </a:r>
          </a:p>
          <a:p>
            <a:pPr marL="114300" indent="0">
              <a:buNone/>
            </a:pPr>
            <a:endParaRPr lang="hr-H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9092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ADVANTAGES</a:t>
            </a:r>
            <a:endParaRPr lang="hr-H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GB" sz="2600" b="1" dirty="0" smtClean="0">
                <a:latin typeface="+mj-lt"/>
              </a:rPr>
              <a:t>Main focus is on students immediate language needs</a:t>
            </a:r>
          </a:p>
          <a:p>
            <a:pPr>
              <a:lnSpc>
                <a:spcPct val="150000"/>
              </a:lnSpc>
            </a:pPr>
            <a:r>
              <a:rPr lang="en-GB" sz="2600" b="1" dirty="0" smtClean="0">
                <a:latin typeface="+mj-lt"/>
              </a:rPr>
              <a:t>No </a:t>
            </a:r>
            <a:r>
              <a:rPr lang="en-GB" sz="2600" b="1" dirty="0" err="1" smtClean="0">
                <a:latin typeface="+mj-lt"/>
              </a:rPr>
              <a:t>handouts</a:t>
            </a:r>
            <a:r>
              <a:rPr lang="en-GB" sz="2600" b="1" dirty="0" smtClean="0">
                <a:latin typeface="+mj-lt"/>
              </a:rPr>
              <a:t>, no course book, no syllabus, no technology to limit the teaching process </a:t>
            </a:r>
          </a:p>
          <a:p>
            <a:pPr>
              <a:lnSpc>
                <a:spcPct val="150000"/>
              </a:lnSpc>
            </a:pPr>
            <a:r>
              <a:rPr lang="en-GB" sz="2600" b="1" dirty="0" smtClean="0">
                <a:latin typeface="+mj-lt"/>
              </a:rPr>
              <a:t>Teacher is facilitator rather than director of the class</a:t>
            </a:r>
          </a:p>
          <a:p>
            <a:pPr>
              <a:lnSpc>
                <a:spcPct val="150000"/>
              </a:lnSpc>
            </a:pPr>
            <a:r>
              <a:rPr lang="en-GB" sz="2600" b="1" dirty="0" smtClean="0">
                <a:latin typeface="+mj-lt"/>
              </a:rPr>
              <a:t>Ecologically friendly – no photocopies</a:t>
            </a:r>
          </a:p>
          <a:p>
            <a:pPr>
              <a:lnSpc>
                <a:spcPct val="150000"/>
              </a:lnSpc>
            </a:pPr>
            <a:r>
              <a:rPr lang="en-GB" sz="2600" b="1" dirty="0" smtClean="0">
                <a:latin typeface="+mj-lt"/>
              </a:rPr>
              <a:t>A way to go for parts of the world where there is the lack of availability or affordability of materials</a:t>
            </a:r>
            <a:endParaRPr lang="en-GB" sz="2600" b="1" dirty="0" smtClean="0">
              <a:latin typeface="+mj-lt"/>
            </a:endParaRPr>
          </a:p>
          <a:p>
            <a:pPr>
              <a:lnSpc>
                <a:spcPct val="150000"/>
              </a:lnSpc>
            </a:pP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70533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/>
          <a:lstStyle/>
          <a:p>
            <a:r>
              <a:rPr lang="hr-H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DISADVANTAGES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7620000" cy="4800600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latin typeface="+mj-lt"/>
              </a:rPr>
              <a:t>Lessons seem unplanned</a:t>
            </a:r>
          </a:p>
          <a:p>
            <a:r>
              <a:rPr lang="en-GB" sz="2400" b="1" dirty="0" smtClean="0">
                <a:latin typeface="+mj-lt"/>
              </a:rPr>
              <a:t>Students feel pressure that the learning </a:t>
            </a:r>
            <a:r>
              <a:rPr lang="en-GB" sz="2400" b="1" dirty="0" err="1" smtClean="0">
                <a:latin typeface="+mj-lt"/>
              </a:rPr>
              <a:t>proscess</a:t>
            </a:r>
            <a:r>
              <a:rPr lang="en-GB" sz="2400" b="1" dirty="0" smtClean="0">
                <a:latin typeface="+mj-lt"/>
              </a:rPr>
              <a:t> mostly relies on them</a:t>
            </a:r>
          </a:p>
          <a:p>
            <a:r>
              <a:rPr lang="en-GB" sz="2400" b="1" dirty="0" smtClean="0">
                <a:latin typeface="+mj-lt"/>
              </a:rPr>
              <a:t>A teaching unplugged lessons appears outdated in technology-driven world</a:t>
            </a:r>
          </a:p>
          <a:p>
            <a:r>
              <a:rPr lang="en-GB" sz="2400" b="1" dirty="0" smtClean="0">
                <a:latin typeface="+mj-lt"/>
              </a:rPr>
              <a:t>Teachers nervous about not knowing what they are going to teach in advance (no course book, no teacher’s notes etc.)</a:t>
            </a:r>
            <a:r>
              <a:rPr lang="en-GB" sz="2400" dirty="0" smtClean="0">
                <a:latin typeface="+mj-lt"/>
              </a:rPr>
              <a:t> </a:t>
            </a:r>
          </a:p>
          <a:p>
            <a:r>
              <a:rPr lang="en-GB" sz="2400" b="1" dirty="0" smtClean="0">
                <a:latin typeface="+mj-lt"/>
              </a:rPr>
              <a:t>Less experienced teachers –a problem with emergent language , unable to cope –students’ loss of confidence</a:t>
            </a:r>
          </a:p>
          <a:p>
            <a:pPr marL="114300" indent="0">
              <a:buNone/>
            </a:pPr>
            <a:endParaRPr lang="hr-HR" sz="2400" dirty="0" smtClean="0"/>
          </a:p>
          <a:p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7176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07DFFC-839D-4751-8952-4E16999EA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dirty="0" smtClean="0"/>
              <a:t>REALISTIC OUTCOME</a:t>
            </a:r>
            <a:endParaRPr lang="hr-HR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0BD5DD-F765-4448-8F1C-9F1BC6A4C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7571184" cy="47720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sz="2400" b="1" dirty="0" smtClean="0">
                <a:latin typeface="+mj-lt"/>
              </a:rPr>
              <a:t>No need to take the purist approach </a:t>
            </a:r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+mj-lt"/>
              </a:rPr>
              <a:t>Plan in an ‘open’ part of the lesson </a:t>
            </a:r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+mj-lt"/>
              </a:rPr>
              <a:t>There’s more than one way to skin a cat</a:t>
            </a:r>
            <a:endParaRPr lang="en-GB" sz="2400" b="1" dirty="0" smtClean="0">
              <a:latin typeface="+mj-lt"/>
              <a:ea typeface="Calibri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+mj-lt"/>
              </a:rPr>
              <a:t>It is not as difficult as it may sound</a:t>
            </a:r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+mj-lt"/>
              </a:rPr>
              <a:t>Step by step </a:t>
            </a:r>
            <a:endParaRPr lang="hr-HR" sz="2400" b="1" dirty="0" smtClean="0">
              <a:latin typeface="+mj-lt"/>
            </a:endParaRPr>
          </a:p>
          <a:p>
            <a:pPr marL="114300" indent="0">
              <a:lnSpc>
                <a:spcPct val="150000"/>
              </a:lnSpc>
              <a:buNone/>
            </a:pPr>
            <a:r>
              <a:rPr lang="en-GB" sz="2400" b="1" dirty="0" smtClean="0">
                <a:latin typeface="+mj-lt"/>
              </a:rPr>
              <a:t>implementing more learner-</a:t>
            </a:r>
            <a:r>
              <a:rPr lang="en-GB" sz="2400" b="1" dirty="0" err="1" smtClean="0">
                <a:latin typeface="+mj-lt"/>
              </a:rPr>
              <a:t>centered</a:t>
            </a:r>
            <a:r>
              <a:rPr lang="en-GB" sz="2400" b="1" dirty="0" smtClean="0">
                <a:latin typeface="+mj-lt"/>
              </a:rPr>
              <a:t> and less paper-driven activities into your classroom - the way to go!</a:t>
            </a:r>
            <a:endParaRPr lang="en-GB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52128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C076CF-9B02-4FE3-842C-182B70EAE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dirty="0" smtClean="0"/>
              <a:t>PRACTICAL EXAMPLES</a:t>
            </a:r>
            <a:endParaRPr lang="hr-HR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F222A0-4CC5-495B-8D2B-7E0DEED86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latin typeface="+mj-lt"/>
              </a:rPr>
              <a:t>Been there, done that</a:t>
            </a:r>
            <a:endParaRPr lang="en-GB" sz="2400" dirty="0" smtClean="0">
              <a:latin typeface="+mj-lt"/>
            </a:endParaRPr>
          </a:p>
          <a:p>
            <a:r>
              <a:rPr lang="en-GB" sz="2400" b="1" dirty="0" smtClean="0">
                <a:latin typeface="+mj-lt"/>
              </a:rPr>
              <a:t>It brings back memories of … !</a:t>
            </a:r>
            <a:endParaRPr lang="en-GB" sz="2400" dirty="0" smtClean="0">
              <a:latin typeface="+mj-lt"/>
            </a:endParaRPr>
          </a:p>
          <a:p>
            <a:r>
              <a:rPr lang="en-GB" sz="2400" b="1" dirty="0" smtClean="0">
                <a:latin typeface="+mj-lt"/>
              </a:rPr>
              <a:t>Headlines - Recounting Past Events</a:t>
            </a:r>
          </a:p>
          <a:p>
            <a:r>
              <a:rPr lang="en-GB" sz="2400" b="1" dirty="0" smtClean="0">
                <a:latin typeface="+mj-lt"/>
              </a:rPr>
              <a:t>Short activities</a:t>
            </a:r>
          </a:p>
          <a:p>
            <a:pPr marL="114300" indent="0">
              <a:buNone/>
            </a:pPr>
            <a:r>
              <a:rPr lang="en-GB" sz="2400" b="1" dirty="0" smtClean="0">
                <a:latin typeface="+mj-lt"/>
              </a:rPr>
              <a:t>                           - Would you rather?</a:t>
            </a:r>
          </a:p>
          <a:p>
            <a:pPr marL="114300" indent="0">
              <a:buNone/>
            </a:pPr>
            <a:r>
              <a:rPr lang="en-GB" sz="2400" b="1" dirty="0" smtClean="0">
                <a:latin typeface="+mj-lt"/>
              </a:rPr>
              <a:t>		 - Two truths and a lie</a:t>
            </a:r>
          </a:p>
          <a:p>
            <a:pPr marL="114300" indent="0">
              <a:buNone/>
            </a:pPr>
            <a:r>
              <a:rPr lang="en-GB" sz="2400" b="1" dirty="0" smtClean="0">
                <a:latin typeface="+mj-lt"/>
              </a:rPr>
              <a:t>		 - Positive, negative, </a:t>
            </a:r>
          </a:p>
          <a:p>
            <a:pPr marL="114300" indent="0">
              <a:buNone/>
            </a:pPr>
            <a:r>
              <a:rPr lang="en-GB" sz="2400" b="1" dirty="0" smtClean="0">
                <a:latin typeface="+mj-lt"/>
              </a:rPr>
              <a:t>		 - Continue the story</a:t>
            </a:r>
          </a:p>
          <a:p>
            <a:pPr marL="114300" indent="0">
              <a:buNone/>
            </a:pPr>
            <a:r>
              <a:rPr lang="en-GB" sz="2400" b="1" dirty="0" smtClean="0">
                <a:latin typeface="+mj-lt"/>
              </a:rPr>
              <a:t>		 - the Hot seat</a:t>
            </a:r>
          </a:p>
          <a:p>
            <a:pPr marL="114300" indent="0">
              <a:buNone/>
            </a:pPr>
            <a:r>
              <a:rPr lang="en-GB" sz="2400" b="1" dirty="0" smtClean="0">
                <a:latin typeface="+mj-lt"/>
              </a:rPr>
              <a:t>		 - Show and tell</a:t>
            </a:r>
            <a:r>
              <a:rPr lang="en-GB" sz="2400" b="1" dirty="0" smtClean="0">
                <a:latin typeface="+mj-lt"/>
              </a:rPr>
              <a:t> etc.</a:t>
            </a:r>
            <a:endParaRPr lang="en-GB" sz="2400" b="1" dirty="0" smtClean="0">
              <a:latin typeface="+mj-lt"/>
            </a:endParaRPr>
          </a:p>
          <a:p>
            <a:pPr marL="1143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697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FAQs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7620000" cy="4800600"/>
          </a:xfrm>
        </p:spPr>
        <p:txBody>
          <a:bodyPr>
            <a:normAutofit fontScale="70000" lnSpcReduction="20000"/>
          </a:bodyPr>
          <a:lstStyle/>
          <a:p>
            <a:pPr marL="114300" indent="0">
              <a:lnSpc>
                <a:spcPct val="120000"/>
              </a:lnSpc>
              <a:buNone/>
            </a:pPr>
            <a:endParaRPr lang="hr-HR" dirty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GB" sz="2300" b="1" dirty="0" smtClean="0">
                <a:latin typeface="+mj-lt"/>
              </a:rPr>
              <a:t>Is </a:t>
            </a:r>
            <a:r>
              <a:rPr lang="en-GB" sz="2300" b="1" dirty="0" err="1" smtClean="0">
                <a:latin typeface="+mj-lt"/>
              </a:rPr>
              <a:t>Dogme</a:t>
            </a:r>
            <a:r>
              <a:rPr lang="en-GB" sz="2300" b="1" dirty="0" smtClean="0">
                <a:latin typeface="+mj-lt"/>
              </a:rPr>
              <a:t> Teaching Suitable For All Levels Of English Learners?</a:t>
            </a:r>
            <a:endParaRPr lang="en-GB" sz="2300" dirty="0" smtClean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GB" sz="2300" dirty="0" smtClean="0">
                <a:latin typeface="+mj-lt"/>
              </a:rPr>
              <a:t>Yes, </a:t>
            </a:r>
            <a:r>
              <a:rPr lang="en-GB" sz="2300" dirty="0" err="1" smtClean="0">
                <a:latin typeface="+mj-lt"/>
              </a:rPr>
              <a:t>Dogme</a:t>
            </a:r>
            <a:r>
              <a:rPr lang="en-GB" sz="2300" dirty="0" smtClean="0">
                <a:latin typeface="+mj-lt"/>
              </a:rPr>
              <a:t> teaching can be adapted to suit different levels of English learners, from beginners to advanced.</a:t>
            </a:r>
          </a:p>
          <a:p>
            <a:pPr>
              <a:lnSpc>
                <a:spcPct val="120000"/>
              </a:lnSpc>
            </a:pPr>
            <a:r>
              <a:rPr lang="en-GB" sz="2300" b="1" dirty="0" smtClean="0">
                <a:latin typeface="+mj-lt"/>
              </a:rPr>
              <a:t>Do I Need To Have A Lot Of Teaching Materials To Use </a:t>
            </a:r>
            <a:r>
              <a:rPr lang="en-GB" sz="2300" b="1" dirty="0" err="1" smtClean="0">
                <a:latin typeface="+mj-lt"/>
              </a:rPr>
              <a:t>Dogme</a:t>
            </a:r>
            <a:r>
              <a:rPr lang="en-GB" sz="2300" b="1" dirty="0" smtClean="0">
                <a:latin typeface="+mj-lt"/>
              </a:rPr>
              <a:t> Teaching?</a:t>
            </a:r>
            <a:endParaRPr lang="en-GB" sz="2300" dirty="0" smtClean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GB" sz="2300" dirty="0" smtClean="0">
                <a:latin typeface="+mj-lt"/>
              </a:rPr>
              <a:t>No, </a:t>
            </a:r>
            <a:r>
              <a:rPr lang="en-GB" sz="2300" dirty="0" err="1" smtClean="0">
                <a:latin typeface="+mj-lt"/>
              </a:rPr>
              <a:t>Dogme</a:t>
            </a:r>
            <a:r>
              <a:rPr lang="en-GB" sz="2300" dirty="0" smtClean="0">
                <a:latin typeface="+mj-lt"/>
              </a:rPr>
              <a:t> teaching emphasizes using only the materials and resources that are readily available in the classroom.</a:t>
            </a:r>
          </a:p>
          <a:p>
            <a:pPr>
              <a:lnSpc>
                <a:spcPct val="120000"/>
              </a:lnSpc>
            </a:pPr>
            <a:r>
              <a:rPr lang="en-GB" sz="2300" b="1" dirty="0" smtClean="0">
                <a:latin typeface="+mj-lt"/>
              </a:rPr>
              <a:t>Is </a:t>
            </a:r>
            <a:r>
              <a:rPr lang="en-GB" sz="2300" b="1" dirty="0" err="1" smtClean="0">
                <a:latin typeface="+mj-lt"/>
              </a:rPr>
              <a:t>Dogme</a:t>
            </a:r>
            <a:r>
              <a:rPr lang="en-GB" sz="2300" b="1" dirty="0" smtClean="0">
                <a:latin typeface="+mj-lt"/>
              </a:rPr>
              <a:t> Teaching Effective For Teaching Grammar?</a:t>
            </a:r>
            <a:endParaRPr lang="en-GB" sz="2300" dirty="0" smtClean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GB" sz="2300" dirty="0" smtClean="0">
                <a:latin typeface="+mj-lt"/>
              </a:rPr>
              <a:t>Yes, </a:t>
            </a:r>
            <a:r>
              <a:rPr lang="en-GB" sz="2300" dirty="0" err="1" smtClean="0">
                <a:latin typeface="+mj-lt"/>
              </a:rPr>
              <a:t>Dogme</a:t>
            </a:r>
            <a:r>
              <a:rPr lang="en-GB" sz="2300" dirty="0" smtClean="0">
                <a:latin typeface="+mj-lt"/>
              </a:rPr>
              <a:t> teaching can be effective for teaching grammar in context, by allowing emergent language to arise naturally in the classroom.</a:t>
            </a:r>
          </a:p>
          <a:p>
            <a:pPr>
              <a:lnSpc>
                <a:spcPct val="120000"/>
              </a:lnSpc>
            </a:pPr>
            <a:r>
              <a:rPr lang="en-GB" sz="2300" b="1" dirty="0" smtClean="0">
                <a:latin typeface="+mj-lt"/>
              </a:rPr>
              <a:t>How Can I Assess My Students’ Progress Using </a:t>
            </a:r>
            <a:r>
              <a:rPr lang="en-GB" sz="2300" b="1" dirty="0" err="1" smtClean="0">
                <a:latin typeface="+mj-lt"/>
              </a:rPr>
              <a:t>Dogme</a:t>
            </a:r>
            <a:r>
              <a:rPr lang="en-GB" sz="2300" b="1" dirty="0" smtClean="0">
                <a:latin typeface="+mj-lt"/>
              </a:rPr>
              <a:t> Teaching?</a:t>
            </a:r>
            <a:endParaRPr lang="en-GB" sz="2300" dirty="0" smtClean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GB" sz="2300" dirty="0" smtClean="0">
                <a:latin typeface="+mj-lt"/>
              </a:rPr>
              <a:t>Assessment in </a:t>
            </a:r>
            <a:r>
              <a:rPr lang="en-GB" sz="2300" dirty="0" err="1" smtClean="0">
                <a:latin typeface="+mj-lt"/>
              </a:rPr>
              <a:t>Dogme</a:t>
            </a:r>
            <a:r>
              <a:rPr lang="en-GB" sz="2300" dirty="0" smtClean="0">
                <a:latin typeface="+mj-lt"/>
              </a:rPr>
              <a:t> teaching is often based on students’ ability to communicate effectively in English, rather than on grammar and vocabulary tests. </a:t>
            </a:r>
            <a:r>
              <a:rPr lang="en-GB" sz="2300" dirty="0" smtClean="0">
                <a:solidFill>
                  <a:srgbClr val="FF0000"/>
                </a:solidFill>
                <a:latin typeface="+mj-lt"/>
              </a:rPr>
              <a:t>Classroom assessment is the tool.</a:t>
            </a:r>
          </a:p>
          <a:p>
            <a:pPr>
              <a:lnSpc>
                <a:spcPct val="120000"/>
              </a:lnSpc>
            </a:pPr>
            <a:r>
              <a:rPr lang="en-GB" sz="2300" b="1" dirty="0" smtClean="0">
                <a:latin typeface="+mj-lt"/>
              </a:rPr>
              <a:t>Can </a:t>
            </a:r>
            <a:r>
              <a:rPr lang="en-GB" sz="2300" b="1" dirty="0" err="1" smtClean="0">
                <a:latin typeface="+mj-lt"/>
              </a:rPr>
              <a:t>Dogme</a:t>
            </a:r>
            <a:r>
              <a:rPr lang="en-GB" sz="2300" b="1" dirty="0" smtClean="0">
                <a:latin typeface="+mj-lt"/>
              </a:rPr>
              <a:t> Teaching Be Combined With Other Teaching Methods?</a:t>
            </a:r>
            <a:endParaRPr lang="en-GB" sz="2300" dirty="0" smtClean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GB" sz="2300" dirty="0" smtClean="0">
                <a:latin typeface="+mj-lt"/>
              </a:rPr>
              <a:t>Yes, </a:t>
            </a:r>
            <a:r>
              <a:rPr lang="en-GB" sz="2300" dirty="0" err="1" smtClean="0">
                <a:latin typeface="+mj-lt"/>
              </a:rPr>
              <a:t>Dogme</a:t>
            </a:r>
            <a:r>
              <a:rPr lang="en-GB" sz="2300" dirty="0" smtClean="0">
                <a:latin typeface="+mj-lt"/>
              </a:rPr>
              <a:t> teaching can be combined with other teaching methods to create a more balanced and comprehensive language learning experience.</a:t>
            </a:r>
            <a:endParaRPr lang="en-GB" sz="23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11420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1512</TotalTime>
  <Words>571</Words>
  <Application>Microsoft Office PowerPoint</Application>
  <PresentationFormat>On-screen Show (4:3)</PresentationFormat>
  <Paragraphs>78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MINISTRY OF DEFENSE CROATIAN ARMED FORCES</vt:lpstr>
      <vt:lpstr>CONTENT</vt:lpstr>
      <vt:lpstr> Definition &amp; Focus </vt:lpstr>
      <vt:lpstr>ORIGINAL IDEA</vt:lpstr>
      <vt:lpstr>ADVANTAGES</vt:lpstr>
      <vt:lpstr>DISADVANTAGES</vt:lpstr>
      <vt:lpstr>REALISTIC OUTCOME</vt:lpstr>
      <vt:lpstr>PRACTICAL EXAMPLES</vt:lpstr>
      <vt:lpstr>FAQs</vt:lpstr>
      <vt:lpstr>REFERENCE</vt:lpstr>
    </vt:vector>
  </TitlesOfParts>
  <Company>HVU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REPUBLIC OF CROATIA MINISTRY OF DEFENSE CROATIAN ARMED FORCES</dc:title>
  <dc:creator>User</dc:creator>
  <cp:lastModifiedBy>BORJANA SOLDO</cp:lastModifiedBy>
  <cp:revision>67</cp:revision>
  <cp:lastPrinted>2023-10-12T10:22:40Z</cp:lastPrinted>
  <dcterms:created xsi:type="dcterms:W3CDTF">2019-09-27T09:07:34Z</dcterms:created>
  <dcterms:modified xsi:type="dcterms:W3CDTF">2023-10-12T11:00:23Z</dcterms:modified>
</cp:coreProperties>
</file>