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73" r:id="rId3"/>
    <p:sldId id="276" r:id="rId4"/>
    <p:sldId id="281" r:id="rId5"/>
    <p:sldId id="280" r:id="rId6"/>
    <p:sldId id="282" r:id="rId7"/>
    <p:sldId id="302" r:id="rId8"/>
    <p:sldId id="274" r:id="rId9"/>
    <p:sldId id="303" r:id="rId10"/>
    <p:sldId id="284" r:id="rId11"/>
    <p:sldId id="304" r:id="rId12"/>
    <p:sldId id="296" r:id="rId13"/>
    <p:sldId id="289" r:id="rId14"/>
    <p:sldId id="290" r:id="rId15"/>
    <p:sldId id="291" r:id="rId16"/>
    <p:sldId id="297" r:id="rId17"/>
    <p:sldId id="298" r:id="rId18"/>
    <p:sldId id="299" r:id="rId19"/>
    <p:sldId id="300" r:id="rId20"/>
    <p:sldId id="301" r:id="rId21"/>
  </p:sldIdLst>
  <p:sldSz cx="9144000" cy="6858000" type="screen4x3"/>
  <p:notesSz cx="6854825" cy="97504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B70963-B2C4-4440-A04D-24E027CB2B3C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6800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3225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D93E4D-3F71-4580-8974-432B36C6A7DA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9B6F0-CA0D-4BA5-8EA3-E92A796CB006}" type="slidenum">
              <a:rPr lang="nl-NL"/>
              <a:pPr/>
              <a:t>1</a:t>
            </a:fld>
            <a:endParaRPr lang="nl-NL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11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12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31838"/>
            <a:ext cx="4873625" cy="3656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93E4D-3F71-4580-8974-432B36C6A7DA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17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18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19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20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8F6F603-233A-4F5B-AD17-6DFF33956593}" type="slidenum">
              <a:rPr lang="nl-NL" sz="1200"/>
              <a:pPr algn="r"/>
              <a:t>2</a:t>
            </a:fld>
            <a:endParaRPr lang="nl-NL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3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4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5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6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7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87852F-3BDB-420F-9470-BA5E648AB35F}" type="slidenum">
              <a:rPr lang="nl-NL" sz="1200"/>
              <a:pPr algn="r"/>
              <a:t>8</a:t>
            </a:fld>
            <a:endParaRPr lang="nl-NL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1438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E122E4-B975-428E-A92F-3799602CCD26}" type="slidenum">
              <a:rPr lang="nl-NL" sz="1200"/>
              <a:pPr algn="r"/>
              <a:t>9</a:t>
            </a:fld>
            <a:endParaRPr lang="nl-NL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3625" cy="3656012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BE" smtClean="0"/>
              <a:t>Klik om de 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Slid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ourier New" pitchFamily="49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urier New" pitchFamily="49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urier New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lideFI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95736" y="1844824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 smtClean="0">
                <a:latin typeface="Comic Sans MS" pitchFamily="66" charset="0"/>
              </a:rPr>
              <a:t>Better testing scores through efficient prognosis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124075" y="2781300"/>
            <a:ext cx="411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b="1" dirty="0" smtClean="0">
                <a:solidFill>
                  <a:srgbClr val="0033CC"/>
                </a:solidFill>
                <a:latin typeface="Comic Sans MS" pitchFamily="66" charset="0"/>
              </a:rPr>
              <a:t>Royal Military Academy</a:t>
            </a:r>
          </a:p>
          <a:p>
            <a:pPr algn="ctr">
              <a:spcBef>
                <a:spcPct val="50000"/>
              </a:spcBef>
            </a:pPr>
            <a:r>
              <a:rPr lang="en-GB" sz="1600" b="1" dirty="0" smtClean="0">
                <a:solidFill>
                  <a:srgbClr val="0033CC"/>
                </a:solidFill>
                <a:latin typeface="Comic Sans MS" pitchFamily="66" charset="0"/>
              </a:rPr>
              <a:t>Ghent University</a:t>
            </a:r>
          </a:p>
          <a:p>
            <a:pPr algn="ctr">
              <a:spcBef>
                <a:spcPct val="50000"/>
              </a:spcBef>
            </a:pPr>
            <a:endParaRPr lang="en-GB" sz="1600" b="1" dirty="0">
              <a:solidFill>
                <a:srgbClr val="0033CC"/>
              </a:solidFill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124075" y="3500438"/>
            <a:ext cx="426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J.P.K. van den Heede</a:t>
            </a:r>
            <a:r>
              <a:rPr lang="nl-BE" dirty="0"/>
              <a:t> </a:t>
            </a:r>
            <a:r>
              <a:rPr lang="nl-BE" sz="1600" dirty="0">
                <a:latin typeface="Comic Sans MS" pitchFamily="66" charset="0"/>
              </a:rPr>
              <a:t>	 </a:t>
            </a:r>
            <a:r>
              <a:rPr lang="nl-BE" sz="1600" dirty="0" smtClean="0">
                <a:latin typeface="Comic Sans MS" pitchFamily="66" charset="0"/>
              </a:rPr>
              <a:t>23 Oct2012 </a:t>
            </a:r>
            <a:r>
              <a:rPr lang="nl-BE" sz="1600" dirty="0">
                <a:latin typeface="Comic Sans MS" pitchFamily="66" charset="0"/>
              </a:rPr>
              <a:t>		</a:t>
            </a:r>
            <a:endParaRPr lang="en-GB" sz="1600" dirty="0">
              <a:latin typeface="Comic Sans MS" pitchFamily="66" charset="0"/>
            </a:endParaRPr>
          </a:p>
        </p:txBody>
      </p:sp>
      <p:pic>
        <p:nvPicPr>
          <p:cNvPr id="16393" name="Picture 9" descr="http://www.huisstijl.ugent.be/elementen/logo/basic/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216" y="2924944"/>
            <a:ext cx="1224136" cy="867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nl-NL" dirty="0" smtClean="0">
                <a:latin typeface="Comic Sans MS" pitchFamily="66" charset="0"/>
              </a:rPr>
              <a:t>Old (</a:t>
            </a:r>
            <a:r>
              <a:rPr lang="nl-NL" dirty="0" err="1" smtClean="0">
                <a:latin typeface="Comic Sans MS" pitchFamily="66" charset="0"/>
              </a:rPr>
              <a:t>structure</a:t>
            </a:r>
            <a:r>
              <a:rPr lang="nl-NL" dirty="0" smtClean="0">
                <a:latin typeface="Comic Sans MS" pitchFamily="66" charset="0"/>
              </a:rPr>
              <a:t>) </a:t>
            </a:r>
            <a:r>
              <a:rPr lang="nl-NL" dirty="0" smtClean="0">
                <a:latin typeface="Comic Sans MS" pitchFamily="66" charset="0"/>
              </a:rPr>
              <a:t>tests – OPT</a:t>
            </a:r>
            <a:br>
              <a:rPr lang="nl-NL" dirty="0" smtClean="0">
                <a:latin typeface="Comic Sans MS" pitchFamily="66" charset="0"/>
              </a:rPr>
            </a:br>
            <a:endParaRPr lang="en-US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2008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2808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Research </a:t>
            </a:r>
            <a:r>
              <a:rPr lang="nl-NL" sz="4000" b="0" dirty="0" err="1" smtClean="0">
                <a:latin typeface="Comic Sans MS" pitchFamily="66" charset="0"/>
              </a:rPr>
              <a:t>Questions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err="1" smtClean="0">
                <a:latin typeface="Comic Sans MS" pitchFamily="66" charset="0"/>
              </a:rPr>
              <a:t>Relation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err="1" smtClean="0">
                <a:latin typeface="Comic Sans MS" pitchFamily="66" charset="0"/>
              </a:rPr>
              <a:t>between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err="1" smtClean="0">
                <a:latin typeface="Comic Sans MS" pitchFamily="66" charset="0"/>
              </a:rPr>
              <a:t>old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test 1 – </a:t>
            </a:r>
            <a:r>
              <a:rPr lang="nl-NL" dirty="0" err="1" smtClean="0">
                <a:latin typeface="Comic Sans MS" pitchFamily="66" charset="0"/>
              </a:rPr>
              <a:t>old</a:t>
            </a:r>
            <a:r>
              <a:rPr lang="nl-NL" dirty="0" smtClean="0">
                <a:latin typeface="Comic Sans MS" pitchFamily="66" charset="0"/>
              </a:rPr>
              <a:t> test </a:t>
            </a:r>
            <a:r>
              <a:rPr lang="nl-NL" dirty="0" smtClean="0">
                <a:latin typeface="Comic Sans MS" pitchFamily="66" charset="0"/>
              </a:rPr>
              <a:t>2</a:t>
            </a:r>
          </a:p>
          <a:p>
            <a:pPr marL="514350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marL="514350" lvl="1" indent="-514350" eaLnBrk="1" hangingPunct="1">
              <a:buNone/>
            </a:pPr>
            <a:r>
              <a:rPr lang="nl-NL" sz="3200" dirty="0" err="1" smtClean="0">
                <a:latin typeface="Comic Sans MS" pitchFamily="66" charset="0"/>
              </a:rPr>
              <a:t>Relation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between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old</a:t>
            </a:r>
            <a:r>
              <a:rPr lang="nl-NL" sz="3200" dirty="0" smtClean="0">
                <a:latin typeface="Comic Sans MS" pitchFamily="66" charset="0"/>
              </a:rPr>
              <a:t> tests – </a:t>
            </a:r>
            <a:r>
              <a:rPr lang="nl-NL" sz="3200" dirty="0" smtClean="0">
                <a:latin typeface="Comic Sans MS" pitchFamily="66" charset="0"/>
              </a:rPr>
              <a:t>OPT</a:t>
            </a:r>
          </a:p>
          <a:p>
            <a:pPr marL="514350" lvl="1" indent="-514350" eaLnBrk="1" hangingPunct="1">
              <a:buNone/>
            </a:pPr>
            <a:endParaRPr lang="nl-NL" sz="32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Will 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OPT do the job?</a:t>
            </a:r>
          </a:p>
          <a:p>
            <a:pPr marL="914400" lvl="1" indent="-514350" eaLnBrk="1" hangingPunct="1">
              <a:buFont typeface="+mj-lt"/>
              <a:buAutoNum type="arabicPeriod"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Will  </a:t>
            </a:r>
            <a:r>
              <a:rPr lang="nl-NL" sz="4000" b="0" dirty="0" smtClean="0">
                <a:latin typeface="Comic Sans MS" pitchFamily="66" charset="0"/>
              </a:rPr>
              <a:t>OPT  do the job?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marL="914400" lvl="1" indent="-514350" eaLnBrk="1" hangingPunct="1"/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algn="ctr" eaLnBrk="1" hangingPunct="1">
              <a:buNone/>
            </a:pPr>
            <a:r>
              <a:rPr lang="nl-NL" sz="4000" dirty="0" smtClean="0">
                <a:latin typeface="Comic Sans MS" pitchFamily="66" charset="0"/>
              </a:rPr>
              <a:t>DIFFERENTIATION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dirty="0" err="1" smtClean="0">
                <a:latin typeface="Comic Sans MS" pitchFamily="66" charset="0"/>
              </a:rPr>
              <a:t>group</a:t>
            </a:r>
            <a:r>
              <a:rPr lang="nl-BE" sz="3600" dirty="0" smtClean="0">
                <a:latin typeface="Comic Sans MS" pitchFamily="66" charset="0"/>
              </a:rPr>
              <a:t> 1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60848"/>
            <a:ext cx="720080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2665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dirty="0" err="1" smtClean="0">
                <a:latin typeface="Comic Sans MS" pitchFamily="66" charset="0"/>
              </a:rPr>
              <a:t>group</a:t>
            </a:r>
            <a:r>
              <a:rPr lang="nl-BE" sz="3600" dirty="0" smtClean="0">
                <a:latin typeface="Comic Sans MS" pitchFamily="66" charset="0"/>
              </a:rPr>
              <a:t> 2</a:t>
            </a:r>
            <a:endParaRPr lang="en-US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1" y="2060848"/>
            <a:ext cx="720080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394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600" dirty="0" err="1" smtClean="0">
                <a:latin typeface="Comic Sans MS" pitchFamily="66" charset="0"/>
              </a:rPr>
              <a:t>group</a:t>
            </a:r>
            <a:r>
              <a:rPr lang="nl-BE" sz="3600" dirty="0" smtClean="0">
                <a:latin typeface="Comic Sans MS" pitchFamily="66" charset="0"/>
              </a:rPr>
              <a:t> 3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99" y="2132856"/>
            <a:ext cx="720080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80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6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05064"/>
            <a:ext cx="4235137" cy="228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66" y="2276872"/>
            <a:ext cx="480053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4336338" cy="238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80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err="1" smtClean="0">
                <a:latin typeface="Comic Sans MS" pitchFamily="66" charset="0"/>
              </a:rPr>
              <a:t>Conclusion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914400" lvl="1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err="1" smtClean="0">
                <a:latin typeface="Comic Sans MS" pitchFamily="66" charset="0"/>
              </a:rPr>
              <a:t>Conclusion</a:t>
            </a:r>
            <a:r>
              <a:rPr lang="nl-NL" sz="4000" b="0" dirty="0" smtClean="0">
                <a:latin typeface="Comic Sans MS" pitchFamily="66" charset="0"/>
              </a:rPr>
              <a:t> 1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914400" lvl="1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algn="ctr" eaLnBrk="1" hangingPunct="1">
              <a:buNone/>
            </a:pPr>
            <a:r>
              <a:rPr lang="nl-NL" sz="4000" dirty="0" smtClean="0">
                <a:latin typeface="Comic Sans MS" pitchFamily="66" charset="0"/>
              </a:rPr>
              <a:t>Old test 1 ~ Old test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err="1" smtClean="0">
                <a:latin typeface="Comic Sans MS" pitchFamily="66" charset="0"/>
              </a:rPr>
              <a:t>Conclusion</a:t>
            </a:r>
            <a:r>
              <a:rPr lang="nl-NL" sz="4000" b="0" dirty="0" smtClean="0">
                <a:latin typeface="Comic Sans MS" pitchFamily="66" charset="0"/>
              </a:rPr>
              <a:t> 2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914400" lvl="1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algn="ctr" eaLnBrk="1" hangingPunct="1">
              <a:buNone/>
            </a:pPr>
            <a:r>
              <a:rPr lang="nl-NL" sz="4000" dirty="0" smtClean="0">
                <a:latin typeface="Comic Sans MS" pitchFamily="66" charset="0"/>
              </a:rPr>
              <a:t>Old tests (1&amp;2)  ~ OPT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3200" dirty="0" smtClean="0">
                <a:latin typeface="Comic Sans MS" pitchFamily="66" charset="0"/>
              </a:rPr>
              <a:t>Sorry, </a:t>
            </a:r>
            <a:r>
              <a:rPr lang="nl-NL" sz="3200" dirty="0" err="1" smtClean="0">
                <a:latin typeface="Comic Sans MS" pitchFamily="66" charset="0"/>
              </a:rPr>
              <a:t>you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failed</a:t>
            </a:r>
            <a:r>
              <a:rPr lang="nl-NL" sz="3200" dirty="0" smtClean="0">
                <a:latin typeface="Comic Sans MS" pitchFamily="66" charset="0"/>
              </a:rPr>
              <a:t> !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nl-NL" sz="2400" dirty="0" smtClean="0">
              <a:latin typeface="Comic Sans MS" pitchFamily="66" charset="0"/>
            </a:endParaRPr>
          </a:p>
        </p:txBody>
      </p:sp>
      <p:pic>
        <p:nvPicPr>
          <p:cNvPr id="4" name="Picture 3" descr="http://i.telegraph.co.uk/multimedia/archive/01825/pilot_1825224c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568" y="1988840"/>
            <a:ext cx="777686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914400" lvl="1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algn="ctr" eaLnBrk="1" hangingPunct="1">
              <a:buNone/>
            </a:pPr>
            <a:r>
              <a:rPr lang="nl-NL" sz="4400" dirty="0" err="1" smtClean="0">
                <a:latin typeface="Comic Sans MS" pitchFamily="66" charset="0"/>
              </a:rPr>
              <a:t>Thank</a:t>
            </a:r>
            <a:r>
              <a:rPr lang="nl-NL" sz="4400" dirty="0" smtClean="0">
                <a:latin typeface="Comic Sans MS" pitchFamily="66" charset="0"/>
              </a:rPr>
              <a:t> </a:t>
            </a:r>
            <a:r>
              <a:rPr lang="nl-NL" sz="4400" dirty="0" err="1" smtClean="0">
                <a:latin typeface="Comic Sans MS" pitchFamily="66" charset="0"/>
              </a:rPr>
              <a:t>you</a:t>
            </a:r>
            <a:endParaRPr lang="nl-NL" sz="4400" dirty="0" smtClean="0">
              <a:latin typeface="Comic Sans MS" pitchFamily="66" charset="0"/>
            </a:endParaRPr>
          </a:p>
          <a:p>
            <a:pPr algn="ctr" eaLnBrk="1" hangingPunct="1">
              <a:buNone/>
            </a:pPr>
            <a:endParaRPr lang="nl-NL" sz="4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Training Special </a:t>
            </a:r>
            <a:r>
              <a:rPr lang="nl-NL" sz="4000" b="0" dirty="0" err="1" smtClean="0">
                <a:latin typeface="Comic Sans MS" pitchFamily="66" charset="0"/>
              </a:rPr>
              <a:t>Recruitment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eaLnBrk="1" hangingPunct="1"/>
            <a:r>
              <a:rPr lang="nl-NL" dirty="0" err="1" smtClean="0">
                <a:latin typeface="Comic Sans MS" pitchFamily="66" charset="0"/>
              </a:rPr>
              <a:t>Predictive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test</a:t>
            </a:r>
            <a:endParaRPr lang="nl-NL" dirty="0" smtClean="0">
              <a:latin typeface="Comic Sans MS" pitchFamily="66" charset="0"/>
            </a:endParaRPr>
          </a:p>
          <a:p>
            <a:pPr eaLnBrk="1" hangingPunct="1"/>
            <a:endParaRPr lang="nl-NL" dirty="0" smtClean="0">
              <a:latin typeface="Comic Sans MS" pitchFamily="66" charset="0"/>
            </a:endParaRPr>
          </a:p>
          <a:p>
            <a:pPr eaLnBrk="1" hangingPunct="1"/>
            <a:r>
              <a:rPr lang="nl-NL" dirty="0" smtClean="0">
                <a:latin typeface="Comic Sans MS" pitchFamily="66" charset="0"/>
              </a:rPr>
              <a:t>1st </a:t>
            </a:r>
            <a:r>
              <a:rPr lang="nl-NL" dirty="0" err="1" smtClean="0">
                <a:latin typeface="Comic Sans MS" pitchFamily="66" charset="0"/>
              </a:rPr>
              <a:t>year</a:t>
            </a:r>
            <a:r>
              <a:rPr lang="nl-NL" dirty="0" smtClean="0">
                <a:latin typeface="Comic Sans MS" pitchFamily="66" charset="0"/>
              </a:rPr>
              <a:t>: 150 </a:t>
            </a:r>
            <a:r>
              <a:rPr lang="nl-NL" dirty="0" err="1" smtClean="0">
                <a:latin typeface="Comic Sans MS" pitchFamily="66" charset="0"/>
              </a:rPr>
              <a:t>hours</a:t>
            </a:r>
            <a:r>
              <a:rPr lang="nl-NL" dirty="0" smtClean="0">
                <a:latin typeface="Comic Sans MS" pitchFamily="66" charset="0"/>
              </a:rPr>
              <a:t> (ESP + ESL)</a:t>
            </a:r>
          </a:p>
          <a:p>
            <a:pPr lvl="1" eaLnBrk="1" hangingPunct="1"/>
            <a:r>
              <a:rPr lang="nl-NL" dirty="0" smtClean="0">
                <a:latin typeface="Comic Sans MS" pitchFamily="66" charset="0"/>
              </a:rPr>
              <a:t>test</a:t>
            </a:r>
          </a:p>
          <a:p>
            <a:pPr eaLnBrk="1" hangingPunct="1"/>
            <a:r>
              <a:rPr lang="nl-NL" dirty="0" smtClean="0">
                <a:latin typeface="Comic Sans MS" pitchFamily="66" charset="0"/>
              </a:rPr>
              <a:t>2nd </a:t>
            </a:r>
            <a:r>
              <a:rPr lang="nl-NL" dirty="0" err="1" smtClean="0">
                <a:latin typeface="Comic Sans MS" pitchFamily="66" charset="0"/>
              </a:rPr>
              <a:t>year</a:t>
            </a:r>
            <a:r>
              <a:rPr lang="nl-NL" dirty="0" smtClean="0">
                <a:latin typeface="Comic Sans MS" pitchFamily="66" charset="0"/>
              </a:rPr>
              <a:t>: 150 </a:t>
            </a:r>
            <a:r>
              <a:rPr lang="nl-NL" dirty="0" err="1" smtClean="0">
                <a:latin typeface="Comic Sans MS" pitchFamily="66" charset="0"/>
              </a:rPr>
              <a:t>hours</a:t>
            </a:r>
            <a:r>
              <a:rPr lang="nl-NL" dirty="0" smtClean="0">
                <a:latin typeface="Comic Sans MS" pitchFamily="66" charset="0"/>
              </a:rPr>
              <a:t> (ESP)</a:t>
            </a:r>
          </a:p>
          <a:p>
            <a:pPr lvl="1" eaLnBrk="1" hangingPunct="1"/>
            <a:r>
              <a:rPr lang="nl-NL" dirty="0" smtClean="0">
                <a:latin typeface="Comic Sans MS" pitchFamily="66" charset="0"/>
              </a:rPr>
              <a:t>test</a:t>
            </a:r>
          </a:p>
          <a:p>
            <a:pPr lvl="1" eaLnBrk="1" hangingPunct="1"/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Training Special </a:t>
            </a:r>
            <a:r>
              <a:rPr lang="nl-NL" sz="4000" b="0" dirty="0" err="1" smtClean="0">
                <a:latin typeface="Comic Sans MS" pitchFamily="66" charset="0"/>
              </a:rPr>
              <a:t>Recruitment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eaLnBrk="1" hangingPunct="1">
              <a:buNone/>
            </a:pPr>
            <a:r>
              <a:rPr lang="nl-NL" b="1" u="sng" dirty="0" err="1" smtClean="0">
                <a:solidFill>
                  <a:srgbClr val="0033CC"/>
                </a:solidFill>
                <a:latin typeface="Comic Sans MS" pitchFamily="66" charset="0"/>
              </a:rPr>
              <a:t>Predictive</a:t>
            </a:r>
            <a:r>
              <a:rPr lang="nl-NL" b="1" u="sng" dirty="0" smtClean="0">
                <a:solidFill>
                  <a:srgbClr val="0033CC"/>
                </a:solidFill>
                <a:latin typeface="Comic Sans MS" pitchFamily="66" charset="0"/>
              </a:rPr>
              <a:t> test (&lt; TOEFL)</a:t>
            </a:r>
          </a:p>
          <a:p>
            <a:pPr eaLnBrk="1" hangingPunct="1"/>
            <a:endParaRPr lang="nl-NL" dirty="0" smtClean="0">
              <a:latin typeface="Comic Sans MS" pitchFamily="66" charset="0"/>
            </a:endParaRPr>
          </a:p>
          <a:p>
            <a:pPr eaLnBrk="1" hangingPunct="1"/>
            <a:r>
              <a:rPr lang="nl-NL" dirty="0" err="1" smtClean="0">
                <a:latin typeface="Comic Sans MS" pitchFamily="66" charset="0"/>
              </a:rPr>
              <a:t>Listening</a:t>
            </a:r>
            <a:endParaRPr lang="nl-NL" dirty="0" smtClean="0">
              <a:latin typeface="Comic Sans MS" pitchFamily="66" charset="0"/>
            </a:endParaRPr>
          </a:p>
          <a:p>
            <a:pPr eaLnBrk="1" hangingPunct="1"/>
            <a:r>
              <a:rPr lang="nl-NL" dirty="0" smtClean="0">
                <a:latin typeface="Comic Sans MS" pitchFamily="66" charset="0"/>
              </a:rPr>
              <a:t>Reading</a:t>
            </a:r>
          </a:p>
          <a:p>
            <a:pPr eaLnBrk="1" hangingPunct="1"/>
            <a:r>
              <a:rPr lang="nl-NL" dirty="0" err="1" smtClean="0">
                <a:latin typeface="Comic Sans MS" pitchFamily="66" charset="0"/>
              </a:rPr>
              <a:t>Use</a:t>
            </a:r>
            <a:r>
              <a:rPr lang="nl-NL" dirty="0" smtClean="0">
                <a:latin typeface="Comic Sans MS" pitchFamily="66" charset="0"/>
              </a:rPr>
              <a:t> of </a:t>
            </a:r>
            <a:r>
              <a:rPr lang="nl-NL" dirty="0" err="1" smtClean="0">
                <a:latin typeface="Comic Sans MS" pitchFamily="66" charset="0"/>
              </a:rPr>
              <a:t>English</a:t>
            </a:r>
            <a:endParaRPr lang="nl-NL" dirty="0" smtClean="0">
              <a:latin typeface="Comic Sans MS" pitchFamily="66" charset="0"/>
            </a:endParaRPr>
          </a:p>
          <a:p>
            <a:pPr eaLnBrk="1" hangingPunct="1"/>
            <a:r>
              <a:rPr lang="nl-NL" dirty="0" err="1" smtClean="0">
                <a:latin typeface="Comic Sans MS" pitchFamily="66" charset="0"/>
              </a:rPr>
              <a:t>Vocabulary</a:t>
            </a:r>
            <a:r>
              <a:rPr lang="nl-NL" dirty="0" smtClean="0">
                <a:latin typeface="Comic Sans MS" pitchFamily="66" charset="0"/>
              </a:rPr>
              <a:t> </a:t>
            </a:r>
          </a:p>
          <a:p>
            <a:pPr eaLnBrk="1" hangingPunct="1"/>
            <a:endParaRPr lang="nl-NL" dirty="0" smtClean="0">
              <a:latin typeface="Comic Sans MS" pitchFamily="66" charset="0"/>
            </a:endParaRPr>
          </a:p>
          <a:p>
            <a:pPr lvl="1" eaLnBrk="1" hangingPunct="1"/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Training Special </a:t>
            </a:r>
            <a:r>
              <a:rPr lang="nl-NL" sz="4000" b="0" dirty="0" err="1" smtClean="0">
                <a:latin typeface="Comic Sans MS" pitchFamily="66" charset="0"/>
              </a:rPr>
              <a:t>Recruitment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eaLnBrk="1" hangingPunct="1"/>
            <a:r>
              <a:rPr lang="nl-NL" dirty="0" err="1" smtClean="0">
                <a:latin typeface="Comic Sans MS" pitchFamily="66" charset="0"/>
              </a:rPr>
              <a:t>Predictive</a:t>
            </a:r>
            <a:r>
              <a:rPr lang="nl-NL" dirty="0" smtClean="0">
                <a:latin typeface="Comic Sans MS" pitchFamily="66" charset="0"/>
              </a:rPr>
              <a:t> test 		OPT</a:t>
            </a:r>
          </a:p>
          <a:p>
            <a:pPr eaLnBrk="1" hangingPunct="1"/>
            <a:endParaRPr lang="nl-NL" dirty="0" smtClean="0">
              <a:latin typeface="Comic Sans MS" pitchFamily="66" charset="0"/>
            </a:endParaRPr>
          </a:p>
          <a:p>
            <a:pPr eaLnBrk="1" hangingPunct="1"/>
            <a:r>
              <a:rPr lang="nl-NL" dirty="0" smtClean="0">
                <a:latin typeface="Comic Sans MS" pitchFamily="66" charset="0"/>
              </a:rPr>
              <a:t>1st </a:t>
            </a:r>
            <a:r>
              <a:rPr lang="nl-NL" dirty="0" err="1" smtClean="0">
                <a:latin typeface="Comic Sans MS" pitchFamily="66" charset="0"/>
              </a:rPr>
              <a:t>year</a:t>
            </a:r>
            <a:r>
              <a:rPr lang="nl-NL" dirty="0" smtClean="0">
                <a:latin typeface="Comic Sans MS" pitchFamily="66" charset="0"/>
              </a:rPr>
              <a:t>: 150 </a:t>
            </a:r>
            <a:r>
              <a:rPr lang="nl-NL" dirty="0" err="1" smtClean="0">
                <a:latin typeface="Comic Sans MS" pitchFamily="66" charset="0"/>
              </a:rPr>
              <a:t>hours</a:t>
            </a:r>
            <a:r>
              <a:rPr lang="nl-NL" dirty="0" smtClean="0">
                <a:latin typeface="Comic Sans MS" pitchFamily="66" charset="0"/>
              </a:rPr>
              <a:t> (ESP + ESL)</a:t>
            </a:r>
          </a:p>
          <a:p>
            <a:pPr lvl="1" eaLnBrk="1" hangingPunct="1"/>
            <a:r>
              <a:rPr lang="nl-NL" b="1" dirty="0" err="1" smtClean="0">
                <a:solidFill>
                  <a:srgbClr val="0033CC"/>
                </a:solidFill>
                <a:latin typeface="Comic Sans MS" pitchFamily="66" charset="0"/>
              </a:rPr>
              <a:t>qualifying</a:t>
            </a:r>
            <a:r>
              <a:rPr lang="nl-NL" b="1" dirty="0" smtClean="0">
                <a:solidFill>
                  <a:srgbClr val="0033CC"/>
                </a:solidFill>
                <a:latin typeface="Comic Sans MS" pitchFamily="66" charset="0"/>
              </a:rPr>
              <a:t> test 1</a:t>
            </a:r>
            <a:endParaRPr lang="nl-NL" b="1" dirty="0" smtClean="0">
              <a:solidFill>
                <a:srgbClr val="0033CC"/>
              </a:solidFill>
              <a:latin typeface="Comic Sans MS" pitchFamily="66" charset="0"/>
            </a:endParaRPr>
          </a:p>
          <a:p>
            <a:pPr eaLnBrk="1" hangingPunct="1"/>
            <a:r>
              <a:rPr lang="nl-NL" dirty="0" smtClean="0">
                <a:latin typeface="Comic Sans MS" pitchFamily="66" charset="0"/>
              </a:rPr>
              <a:t>2nd </a:t>
            </a:r>
            <a:r>
              <a:rPr lang="nl-NL" dirty="0" err="1" smtClean="0">
                <a:latin typeface="Comic Sans MS" pitchFamily="66" charset="0"/>
              </a:rPr>
              <a:t>year</a:t>
            </a:r>
            <a:r>
              <a:rPr lang="nl-NL" dirty="0" smtClean="0">
                <a:latin typeface="Comic Sans MS" pitchFamily="66" charset="0"/>
              </a:rPr>
              <a:t>: 150 </a:t>
            </a:r>
            <a:r>
              <a:rPr lang="nl-NL" dirty="0" err="1" smtClean="0">
                <a:latin typeface="Comic Sans MS" pitchFamily="66" charset="0"/>
              </a:rPr>
              <a:t>hours</a:t>
            </a:r>
            <a:r>
              <a:rPr lang="nl-NL" dirty="0" smtClean="0">
                <a:latin typeface="Comic Sans MS" pitchFamily="66" charset="0"/>
              </a:rPr>
              <a:t> (ESP)</a:t>
            </a:r>
          </a:p>
          <a:p>
            <a:pPr lvl="1" eaLnBrk="1" hangingPunct="1"/>
            <a:r>
              <a:rPr lang="nl-NL" b="1" dirty="0" err="1" smtClean="0">
                <a:solidFill>
                  <a:srgbClr val="0033CC"/>
                </a:solidFill>
                <a:latin typeface="Comic Sans MS" pitchFamily="66" charset="0"/>
              </a:rPr>
              <a:t>qualifying</a:t>
            </a:r>
            <a:r>
              <a:rPr lang="nl-NL" b="1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b="1" dirty="0" smtClean="0">
                <a:solidFill>
                  <a:srgbClr val="0033CC"/>
                </a:solidFill>
                <a:latin typeface="Comic Sans MS" pitchFamily="66" charset="0"/>
              </a:rPr>
              <a:t>test 2</a:t>
            </a:r>
            <a:endParaRPr lang="nl-NL" b="1" dirty="0" smtClean="0">
              <a:solidFill>
                <a:srgbClr val="0033CC"/>
              </a:solidFill>
              <a:latin typeface="Comic Sans MS" pitchFamily="66" charset="0"/>
            </a:endParaRPr>
          </a:p>
          <a:p>
            <a:pPr lvl="1" eaLnBrk="1" hangingPunct="1"/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  <p:pic>
        <p:nvPicPr>
          <p:cNvPr id="4" name="rg_hi" descr="http://t2.gstatic.com/images?q=tbn:ANd9GcQk_T6Cxu0zjUkCNqS6IEubS3QyPAKs3_cVyv-QHBwfgOL7xlcCC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936" y="1988840"/>
            <a:ext cx="12241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Research </a:t>
            </a:r>
            <a:r>
              <a:rPr lang="nl-NL" sz="4000" b="0" dirty="0" err="1" smtClean="0">
                <a:latin typeface="Comic Sans MS" pitchFamily="66" charset="0"/>
              </a:rPr>
              <a:t>Questions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err="1" smtClean="0">
                <a:latin typeface="Comic Sans MS" pitchFamily="66" charset="0"/>
              </a:rPr>
              <a:t>Relation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err="1" smtClean="0">
                <a:latin typeface="Comic Sans MS" pitchFamily="66" charset="0"/>
              </a:rPr>
              <a:t>between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err="1" smtClean="0">
                <a:latin typeface="Comic Sans MS" pitchFamily="66" charset="0"/>
              </a:rPr>
              <a:t>old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test 1 – </a:t>
            </a:r>
            <a:r>
              <a:rPr lang="nl-NL" dirty="0" err="1" smtClean="0">
                <a:latin typeface="Comic Sans MS" pitchFamily="66" charset="0"/>
              </a:rPr>
              <a:t>old</a:t>
            </a:r>
            <a:r>
              <a:rPr lang="nl-NL" dirty="0" smtClean="0">
                <a:latin typeface="Comic Sans MS" pitchFamily="66" charset="0"/>
              </a:rPr>
              <a:t> test </a:t>
            </a:r>
            <a:r>
              <a:rPr lang="nl-NL" dirty="0" smtClean="0">
                <a:latin typeface="Comic Sans MS" pitchFamily="66" charset="0"/>
              </a:rPr>
              <a:t>2</a:t>
            </a:r>
          </a:p>
          <a:p>
            <a:pPr marL="514350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marL="514350" lvl="1" indent="-514350" eaLnBrk="1" hangingPunct="1">
              <a:buNone/>
            </a:pPr>
            <a:r>
              <a:rPr lang="nl-NL" sz="3200" dirty="0" err="1" smtClean="0">
                <a:latin typeface="Comic Sans MS" pitchFamily="66" charset="0"/>
              </a:rPr>
              <a:t>Relation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between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old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structure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smtClean="0">
                <a:latin typeface="Comic Sans MS" pitchFamily="66" charset="0"/>
              </a:rPr>
              <a:t>– OPT</a:t>
            </a:r>
          </a:p>
          <a:p>
            <a:pPr marL="514350" lvl="1" indent="-514350" eaLnBrk="1" hangingPunct="1">
              <a:buNone/>
            </a:pPr>
            <a:endParaRPr lang="nl-NL" sz="32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smtClean="0">
                <a:latin typeface="Comic Sans MS" pitchFamily="66" charset="0"/>
              </a:rPr>
              <a:t>Will </a:t>
            </a:r>
            <a:r>
              <a:rPr lang="nl-NL" dirty="0" smtClean="0">
                <a:latin typeface="Comic Sans MS" pitchFamily="66" charset="0"/>
              </a:rPr>
              <a:t>OPT do the job?</a:t>
            </a:r>
          </a:p>
          <a:p>
            <a:pPr marL="914400" lvl="1" indent="-514350" eaLnBrk="1" hangingPunct="1">
              <a:buFont typeface="+mj-lt"/>
              <a:buAutoNum type="arabicPeriod"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Research </a:t>
            </a:r>
            <a:r>
              <a:rPr lang="nl-NL" sz="4000" b="0" dirty="0" err="1" smtClean="0">
                <a:latin typeface="Comic Sans MS" pitchFamily="66" charset="0"/>
              </a:rPr>
              <a:t>Questions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err="1" smtClean="0">
                <a:solidFill>
                  <a:srgbClr val="0033CC"/>
                </a:solidFill>
                <a:latin typeface="Comic Sans MS" pitchFamily="66" charset="0"/>
              </a:rPr>
              <a:t>Relation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dirty="0" err="1" smtClean="0">
                <a:solidFill>
                  <a:srgbClr val="0033CC"/>
                </a:solidFill>
                <a:latin typeface="Comic Sans MS" pitchFamily="66" charset="0"/>
              </a:rPr>
              <a:t>between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dirty="0" err="1" smtClean="0">
                <a:solidFill>
                  <a:srgbClr val="0033CC"/>
                </a:solidFill>
                <a:latin typeface="Comic Sans MS" pitchFamily="66" charset="0"/>
              </a:rPr>
              <a:t>old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test 1 – </a:t>
            </a:r>
            <a:r>
              <a:rPr lang="nl-NL" dirty="0" err="1" smtClean="0">
                <a:solidFill>
                  <a:srgbClr val="0033CC"/>
                </a:solidFill>
                <a:latin typeface="Comic Sans MS" pitchFamily="66" charset="0"/>
              </a:rPr>
              <a:t>old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 test </a:t>
            </a:r>
            <a:r>
              <a:rPr lang="nl-NL" dirty="0" smtClean="0">
                <a:solidFill>
                  <a:srgbClr val="0033CC"/>
                </a:solidFill>
                <a:latin typeface="Comic Sans MS" pitchFamily="66" charset="0"/>
              </a:rPr>
              <a:t>2</a:t>
            </a:r>
          </a:p>
          <a:p>
            <a:pPr marL="514350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marL="514350" lvl="1" indent="-514350" eaLnBrk="1" hangingPunct="1">
              <a:buNone/>
            </a:pPr>
            <a:r>
              <a:rPr lang="nl-NL" sz="3200" dirty="0" err="1" smtClean="0">
                <a:latin typeface="Comic Sans MS" pitchFamily="66" charset="0"/>
              </a:rPr>
              <a:t>Relation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between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old</a:t>
            </a:r>
            <a:r>
              <a:rPr lang="nl-NL" sz="3200" dirty="0" smtClean="0">
                <a:latin typeface="Comic Sans MS" pitchFamily="66" charset="0"/>
              </a:rPr>
              <a:t> </a:t>
            </a:r>
            <a:r>
              <a:rPr lang="nl-NL" sz="3200" dirty="0" err="1" smtClean="0">
                <a:latin typeface="Comic Sans MS" pitchFamily="66" charset="0"/>
              </a:rPr>
              <a:t>structure</a:t>
            </a:r>
            <a:r>
              <a:rPr lang="nl-NL" sz="3200" dirty="0" smtClean="0">
                <a:latin typeface="Comic Sans MS" pitchFamily="66" charset="0"/>
              </a:rPr>
              <a:t> – OPT</a:t>
            </a:r>
          </a:p>
          <a:p>
            <a:pPr marL="514350" lvl="1" indent="-514350" eaLnBrk="1" hangingPunct="1">
              <a:buNone/>
            </a:pPr>
            <a:endParaRPr lang="nl-NL" sz="32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smtClean="0">
                <a:latin typeface="Comic Sans MS" pitchFamily="66" charset="0"/>
              </a:rPr>
              <a:t>Will </a:t>
            </a:r>
            <a:r>
              <a:rPr lang="nl-NL" dirty="0" smtClean="0">
                <a:latin typeface="Comic Sans MS" pitchFamily="66" charset="0"/>
              </a:rPr>
              <a:t>OPT do the job?</a:t>
            </a:r>
          </a:p>
          <a:p>
            <a:pPr marL="914400" lvl="1" indent="-514350" eaLnBrk="1" hangingPunct="1">
              <a:buFont typeface="+mj-lt"/>
              <a:buAutoNum type="arabicPeriod"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3200" dirty="0" smtClean="0">
                <a:latin typeface="Comic Sans MS" pitchFamily="66" charset="0"/>
              </a:rPr>
              <a:t>Old </a:t>
            </a:r>
            <a:r>
              <a:rPr lang="nl-NL" sz="3200" dirty="0" smtClean="0">
                <a:latin typeface="Comic Sans MS" pitchFamily="66" charset="0"/>
              </a:rPr>
              <a:t>test 1    -    Old test 2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nl-NL" sz="2400" dirty="0" smtClean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988840"/>
          <a:ext cx="7776864" cy="413445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27593"/>
                <a:gridCol w="1184775"/>
                <a:gridCol w="936104"/>
                <a:gridCol w="1440160"/>
                <a:gridCol w="2088232"/>
              </a:tblGrid>
              <a:tr h="720082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dirty="0" err="1" smtClean="0"/>
                        <a:t>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err="1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err="1" smtClean="0"/>
                        <a:t>standard</a:t>
                      </a:r>
                      <a:r>
                        <a:rPr lang="nl-BE" baseline="0" dirty="0" smtClean="0"/>
                        <a:t> </a:t>
                      </a:r>
                      <a:r>
                        <a:rPr lang="nl-BE" baseline="0" dirty="0" err="1" smtClean="0"/>
                        <a:t>deviation</a:t>
                      </a:r>
                      <a:endParaRPr lang="en-US" dirty="0"/>
                    </a:p>
                  </a:txBody>
                  <a:tcPr/>
                </a:tc>
              </a:tr>
              <a:tr h="682875">
                <a:tc>
                  <a:txBody>
                    <a:bodyPr/>
                    <a:lstStyle/>
                    <a:p>
                      <a:r>
                        <a:rPr lang="nl-BE" b="1" dirty="0" smtClean="0"/>
                        <a:t>Total score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b="1" dirty="0" smtClean="0"/>
                        <a:t>1</a:t>
                      </a:r>
                    </a:p>
                    <a:p>
                      <a:pPr algn="r"/>
                      <a:r>
                        <a:rPr lang="nl-BE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b="1" dirty="0" smtClean="0"/>
                        <a:t>23</a:t>
                      </a:r>
                    </a:p>
                    <a:p>
                      <a:pPr algn="r"/>
                      <a:r>
                        <a:rPr lang="nl-BE" b="1" dirty="0" smtClean="0"/>
                        <a:t>24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b="1" dirty="0" smtClean="0"/>
                        <a:t>17.04</a:t>
                      </a:r>
                    </a:p>
                    <a:p>
                      <a:pPr algn="r"/>
                      <a:r>
                        <a:rPr lang="nl-BE" b="1" dirty="0" smtClean="0"/>
                        <a:t>16.73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b="1" dirty="0" smtClean="0"/>
                        <a:t>1.809</a:t>
                      </a:r>
                    </a:p>
                    <a:p>
                      <a:pPr algn="r"/>
                      <a:r>
                        <a:rPr lang="nl-BE" b="1" dirty="0" smtClean="0"/>
                        <a:t>1.781</a:t>
                      </a:r>
                      <a:endParaRPr lang="en-US" b="1" dirty="0"/>
                    </a:p>
                  </a:txBody>
                  <a:tcPr/>
                </a:tc>
              </a:tr>
              <a:tr h="682875"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Listening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</a:t>
                      </a:r>
                    </a:p>
                    <a:p>
                      <a:pPr algn="r"/>
                      <a:r>
                        <a:rPr lang="nl-BE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23</a:t>
                      </a:r>
                    </a:p>
                    <a:p>
                      <a:pPr algn="r"/>
                      <a:r>
                        <a:rPr lang="nl-BE" dirty="0" smtClean="0"/>
                        <a:t>24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18.39</a:t>
                      </a:r>
                    </a:p>
                    <a:p>
                      <a:pPr algn="r"/>
                      <a:r>
                        <a:rPr lang="nl-BE" dirty="0" smtClean="0"/>
                        <a:t>18.63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2.083</a:t>
                      </a:r>
                    </a:p>
                    <a:p>
                      <a:pPr algn="r"/>
                      <a:r>
                        <a:rPr lang="nl-BE" dirty="0" smtClean="0"/>
                        <a:t>1.377</a:t>
                      </a:r>
                      <a:endParaRPr lang="en-US" dirty="0"/>
                    </a:p>
                  </a:txBody>
                  <a:tcPr/>
                </a:tc>
              </a:tr>
              <a:tr h="682875"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Use</a:t>
                      </a:r>
                      <a:r>
                        <a:rPr lang="nl-BE" dirty="0" smtClean="0"/>
                        <a:t> of </a:t>
                      </a:r>
                      <a:r>
                        <a:rPr lang="nl-BE" dirty="0" err="1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</a:t>
                      </a:r>
                    </a:p>
                    <a:p>
                      <a:pPr algn="r"/>
                      <a:r>
                        <a:rPr lang="nl-BE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23</a:t>
                      </a:r>
                    </a:p>
                    <a:p>
                      <a:pPr algn="r"/>
                      <a:r>
                        <a:rPr lang="nl-BE" dirty="0" smtClean="0"/>
                        <a:t>24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14.96</a:t>
                      </a:r>
                    </a:p>
                    <a:p>
                      <a:pPr algn="r"/>
                      <a:r>
                        <a:rPr lang="nl-BE" dirty="0" smtClean="0"/>
                        <a:t>13.42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3.037</a:t>
                      </a:r>
                    </a:p>
                    <a:p>
                      <a:pPr algn="r"/>
                      <a:r>
                        <a:rPr lang="nl-BE" dirty="0" smtClean="0"/>
                        <a:t>2.620</a:t>
                      </a:r>
                      <a:endParaRPr lang="en-US" dirty="0"/>
                    </a:p>
                  </a:txBody>
                  <a:tcPr/>
                </a:tc>
              </a:tr>
              <a:tr h="682875"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Vocab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</a:t>
                      </a:r>
                    </a:p>
                    <a:p>
                      <a:pPr algn="r"/>
                      <a:r>
                        <a:rPr lang="nl-BE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23</a:t>
                      </a:r>
                    </a:p>
                    <a:p>
                      <a:pPr algn="r"/>
                      <a:r>
                        <a:rPr lang="nl-BE" dirty="0" smtClean="0"/>
                        <a:t>24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15.91</a:t>
                      </a:r>
                    </a:p>
                    <a:p>
                      <a:pPr algn="r"/>
                      <a:r>
                        <a:rPr lang="nl-BE" dirty="0" smtClean="0"/>
                        <a:t>15.17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2.087</a:t>
                      </a:r>
                    </a:p>
                    <a:p>
                      <a:pPr algn="r"/>
                      <a:r>
                        <a:rPr lang="nl-BE" dirty="0" smtClean="0"/>
                        <a:t>2.808</a:t>
                      </a:r>
                      <a:endParaRPr lang="en-US" dirty="0"/>
                    </a:p>
                  </a:txBody>
                  <a:tcPr/>
                </a:tc>
              </a:tr>
              <a:tr h="682875">
                <a:tc>
                  <a:txBody>
                    <a:bodyPr/>
                    <a:lstStyle/>
                    <a:p>
                      <a:r>
                        <a:rPr lang="nl-BE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</a:t>
                      </a:r>
                    </a:p>
                    <a:p>
                      <a:pPr algn="r"/>
                      <a:r>
                        <a:rPr lang="nl-BE" dirty="0" smtClean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23</a:t>
                      </a:r>
                    </a:p>
                    <a:p>
                      <a:pPr algn="r"/>
                      <a:r>
                        <a:rPr lang="nl-BE" dirty="0" smtClean="0"/>
                        <a:t>24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18.70</a:t>
                      </a:r>
                    </a:p>
                    <a:p>
                      <a:pPr algn="r"/>
                      <a:r>
                        <a:rPr lang="nl-BE" dirty="0" smtClean="0"/>
                        <a:t>19.08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BE" dirty="0" smtClean="0"/>
                        <a:t>1.608</a:t>
                      </a:r>
                    </a:p>
                    <a:p>
                      <a:pPr algn="r"/>
                      <a:r>
                        <a:rPr lang="nl-BE" dirty="0" smtClean="0"/>
                        <a:t>1.998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nl-NL" sz="4000" b="0" dirty="0" smtClean="0">
                <a:latin typeface="Comic Sans MS" pitchFamily="66" charset="0"/>
              </a:rPr>
              <a:t>Research </a:t>
            </a:r>
            <a:r>
              <a:rPr lang="nl-NL" sz="4000" b="0" dirty="0" err="1" smtClean="0">
                <a:latin typeface="Comic Sans MS" pitchFamily="66" charset="0"/>
              </a:rPr>
              <a:t>Questions</a:t>
            </a:r>
            <a:endParaRPr lang="nl-NL" sz="4000" b="0" dirty="0" smtClean="0">
              <a:latin typeface="Comic Sans MS" pitchFamily="66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 lvl="4" eaLnBrk="1" hangingPunct="1"/>
            <a:endParaRPr lang="nl-NL" sz="16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err="1" smtClean="0">
                <a:latin typeface="Comic Sans MS" pitchFamily="66" charset="0"/>
              </a:rPr>
              <a:t>Relation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err="1" smtClean="0">
                <a:latin typeface="Comic Sans MS" pitchFamily="66" charset="0"/>
              </a:rPr>
              <a:t>between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err="1" smtClean="0">
                <a:latin typeface="Comic Sans MS" pitchFamily="66" charset="0"/>
              </a:rPr>
              <a:t>old</a:t>
            </a:r>
            <a:r>
              <a:rPr lang="nl-NL" dirty="0" smtClean="0"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test 1 – </a:t>
            </a:r>
            <a:r>
              <a:rPr lang="nl-NL" dirty="0" err="1" smtClean="0">
                <a:latin typeface="Comic Sans MS" pitchFamily="66" charset="0"/>
              </a:rPr>
              <a:t>old</a:t>
            </a:r>
            <a:r>
              <a:rPr lang="nl-NL" dirty="0" smtClean="0">
                <a:latin typeface="Comic Sans MS" pitchFamily="66" charset="0"/>
              </a:rPr>
              <a:t> test </a:t>
            </a:r>
            <a:r>
              <a:rPr lang="nl-NL" dirty="0" smtClean="0">
                <a:latin typeface="Comic Sans MS" pitchFamily="66" charset="0"/>
              </a:rPr>
              <a:t>2</a:t>
            </a:r>
          </a:p>
          <a:p>
            <a:pPr marL="514350" indent="-514350" eaLnBrk="1" hangingPunct="1">
              <a:buNone/>
            </a:pPr>
            <a:endParaRPr lang="nl-NL" dirty="0" smtClean="0">
              <a:latin typeface="Comic Sans MS" pitchFamily="66" charset="0"/>
            </a:endParaRPr>
          </a:p>
          <a:p>
            <a:pPr marL="514350" lvl="1" indent="-514350" eaLnBrk="1" hangingPunct="1">
              <a:buNone/>
            </a:pPr>
            <a:r>
              <a:rPr lang="nl-NL" sz="3200" dirty="0" err="1" smtClean="0">
                <a:solidFill>
                  <a:srgbClr val="0033CC"/>
                </a:solidFill>
                <a:latin typeface="Comic Sans MS" pitchFamily="66" charset="0"/>
              </a:rPr>
              <a:t>Relation</a:t>
            </a:r>
            <a:r>
              <a:rPr lang="nl-NL" sz="3200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sz="3200" dirty="0" err="1" smtClean="0">
                <a:solidFill>
                  <a:srgbClr val="0033CC"/>
                </a:solidFill>
                <a:latin typeface="Comic Sans MS" pitchFamily="66" charset="0"/>
              </a:rPr>
              <a:t>between</a:t>
            </a:r>
            <a:r>
              <a:rPr lang="nl-NL" sz="3200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sz="3200" dirty="0" err="1" smtClean="0">
                <a:solidFill>
                  <a:srgbClr val="0033CC"/>
                </a:solidFill>
                <a:latin typeface="Comic Sans MS" pitchFamily="66" charset="0"/>
              </a:rPr>
              <a:t>old</a:t>
            </a:r>
            <a:r>
              <a:rPr lang="nl-NL" sz="3200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nl-NL" sz="3200" dirty="0" err="1" smtClean="0">
                <a:solidFill>
                  <a:srgbClr val="0033CC"/>
                </a:solidFill>
                <a:latin typeface="Comic Sans MS" pitchFamily="66" charset="0"/>
              </a:rPr>
              <a:t>structure</a:t>
            </a:r>
            <a:r>
              <a:rPr lang="nl-NL" sz="3200" dirty="0" smtClean="0">
                <a:solidFill>
                  <a:srgbClr val="0033CC"/>
                </a:solidFill>
                <a:latin typeface="Comic Sans MS" pitchFamily="66" charset="0"/>
              </a:rPr>
              <a:t>– OPT</a:t>
            </a:r>
          </a:p>
          <a:p>
            <a:pPr marL="514350" lvl="1" indent="-514350" eaLnBrk="1" hangingPunct="1">
              <a:buNone/>
            </a:pPr>
            <a:endParaRPr lang="nl-NL" sz="3200" dirty="0" smtClean="0">
              <a:latin typeface="Comic Sans MS" pitchFamily="66" charset="0"/>
            </a:endParaRPr>
          </a:p>
          <a:p>
            <a:pPr marL="514350" indent="-514350" eaLnBrk="1" hangingPunct="1">
              <a:buNone/>
            </a:pPr>
            <a:r>
              <a:rPr lang="nl-NL" dirty="0" smtClean="0">
                <a:latin typeface="Comic Sans MS" pitchFamily="66" charset="0"/>
              </a:rPr>
              <a:t>Will </a:t>
            </a:r>
            <a:r>
              <a:rPr lang="nl-NL" dirty="0" smtClean="0">
                <a:latin typeface="Comic Sans MS" pitchFamily="66" charset="0"/>
              </a:rPr>
              <a:t>OPT do the job?</a:t>
            </a:r>
          </a:p>
          <a:p>
            <a:pPr marL="914400" lvl="1" indent="-514350" eaLnBrk="1" hangingPunct="1">
              <a:buFont typeface="+mj-lt"/>
              <a:buAutoNum type="arabicPeriod"/>
            </a:pPr>
            <a:endParaRPr lang="nl-NL" dirty="0" smtClean="0">
              <a:latin typeface="Comic Sans MS" pitchFamily="66" charset="0"/>
            </a:endParaRPr>
          </a:p>
          <a:p>
            <a:pPr lvl="1" eaLnBrk="1" hangingPunct="1">
              <a:buNone/>
            </a:pPr>
            <a:endParaRPr lang="nl-NL" sz="20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endParaRPr lang="nl-NL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urier New"/>
        <a:ea typeface=""/>
        <a:cs typeface=""/>
      </a:majorFont>
      <a:minorFont>
        <a:latin typeface="Courier New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5493</TotalTime>
  <Words>274</Words>
  <Application>Microsoft Office PowerPoint</Application>
  <PresentationFormat>On-screen Show (4:3)</PresentationFormat>
  <Paragraphs>160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Sorry, you failed !</vt:lpstr>
      <vt:lpstr>Training Special Recruitment</vt:lpstr>
      <vt:lpstr>Training Special Recruitment</vt:lpstr>
      <vt:lpstr>Training Special Recruitment</vt:lpstr>
      <vt:lpstr>Research Questions</vt:lpstr>
      <vt:lpstr>Research Questions</vt:lpstr>
      <vt:lpstr>Old test 1    -    Old test 2</vt:lpstr>
      <vt:lpstr>Research Questions</vt:lpstr>
      <vt:lpstr>Old (structure) tests – OPT </vt:lpstr>
      <vt:lpstr>Research Questions</vt:lpstr>
      <vt:lpstr>Will  OPT  do the job?</vt:lpstr>
      <vt:lpstr>group 1</vt:lpstr>
      <vt:lpstr>group 2</vt:lpstr>
      <vt:lpstr>group 3</vt:lpstr>
      <vt:lpstr>Slide 16</vt:lpstr>
      <vt:lpstr>Conclusion</vt:lpstr>
      <vt:lpstr>Conclusion 1</vt:lpstr>
      <vt:lpstr>Conclusion 2</vt:lpstr>
      <vt:lpstr>Slide 20</vt:lpstr>
    </vt:vector>
  </TitlesOfParts>
  <Company>COMOPSNAV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BILC seminar 2012</dc:title>
  <dc:creator>JPol vdHeede</dc:creator>
  <cp:lastModifiedBy>jvdheede</cp:lastModifiedBy>
  <cp:revision>311</cp:revision>
  <dcterms:created xsi:type="dcterms:W3CDTF">2009-04-26T18:20:01Z</dcterms:created>
  <dcterms:modified xsi:type="dcterms:W3CDTF">2012-10-22T16:30:30Z</dcterms:modified>
</cp:coreProperties>
</file>