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0"/>
  </p:notesMasterIdLst>
  <p:sldIdLst>
    <p:sldId id="256" r:id="rId3"/>
    <p:sldId id="298" r:id="rId4"/>
    <p:sldId id="258" r:id="rId5"/>
    <p:sldId id="277" r:id="rId6"/>
    <p:sldId id="280" r:id="rId7"/>
    <p:sldId id="287" r:id="rId8"/>
    <p:sldId id="294" r:id="rId9"/>
    <p:sldId id="281" r:id="rId10"/>
    <p:sldId id="285" r:id="rId11"/>
    <p:sldId id="289" r:id="rId12"/>
    <p:sldId id="286" r:id="rId13"/>
    <p:sldId id="296" r:id="rId14"/>
    <p:sldId id="297" r:id="rId15"/>
    <p:sldId id="295" r:id="rId16"/>
    <p:sldId id="284" r:id="rId17"/>
    <p:sldId id="29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9048" autoAdjust="0"/>
  </p:normalViewPr>
  <p:slideViewPr>
    <p:cSldViewPr>
      <p:cViewPr>
        <p:scale>
          <a:sx n="100" d="100"/>
          <a:sy n="100" d="100"/>
        </p:scale>
        <p:origin x="-510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63521-1CC3-44C9-8705-4A4C349A3518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0DE60-F9EF-4759-970F-603392487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Immersion training is a growing element as part of overall</a:t>
            </a:r>
            <a:r>
              <a:rPr lang="en-GB" baseline="0" dirty="0" smtClean="0"/>
              <a:t> language training.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0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than just Language</a:t>
            </a:r>
          </a:p>
          <a:p>
            <a:endParaRPr lang="en-GB" dirty="0" smtClean="0"/>
          </a:p>
          <a:p>
            <a:r>
              <a:rPr lang="en-GB" dirty="0" smtClean="0"/>
              <a:t>But does is it a force multiplier?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7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Normally done in courses, but we are trying to bring a more individual approach where we can. e.g. Flt Cdr Lavender conducting immersion in Beijing ahead of posting as DA</a:t>
            </a:r>
            <a:r>
              <a:rPr lang="en-GB" baseline="0" dirty="0" smtClean="0"/>
              <a:t> there.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Normally done in courses, but we are trying to bring a more individual approach where we can. e.g. Flt Cdr Lavender conducting immersion in Beijing ahead of posting as DA</a:t>
            </a:r>
            <a:r>
              <a:rPr lang="en-GB" baseline="0" dirty="0" smtClean="0"/>
              <a:t> there.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Whilst</a:t>
            </a:r>
            <a:r>
              <a:rPr lang="en-GB" baseline="0" dirty="0" smtClean="0"/>
              <a:t> we now offer to all post Level 2,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6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with USAF Lang &amp; </a:t>
            </a:r>
            <a:r>
              <a:rPr lang="en-GB" dirty="0" err="1" smtClean="0"/>
              <a:t>Cul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baseline="0" dirty="0" smtClean="0"/>
              <a:t> and DLI</a:t>
            </a:r>
          </a:p>
          <a:p>
            <a:endParaRPr lang="en-GB" baseline="0" dirty="0" smtClean="0"/>
          </a:p>
          <a:p>
            <a:r>
              <a:rPr lang="en-GB" baseline="0" dirty="0" smtClean="0"/>
              <a:t>DLI have found great success in using university projects rather than language schools as working in small groups towards a goal helps facilitate the language, generating a requirement for the language.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are now working with USAF L&amp;CC to create a shared database that will highlight positive / negatives schools of choice, countries to use, security issues, checklist </a:t>
            </a:r>
            <a:r>
              <a:rPr lang="en-GB" baseline="0" dirty="0" err="1" smtClean="0"/>
              <a:t>proformas</a:t>
            </a:r>
            <a:r>
              <a:rPr lang="en-GB" baseline="0" dirty="0" smtClean="0"/>
              <a:t> etc. This will greatly help sourcing appropriate immersion areas as well as providing further evidence for business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Immersion training is a growing element as part of overall</a:t>
            </a:r>
            <a:r>
              <a:rPr lang="en-GB" baseline="0" dirty="0" smtClean="0"/>
              <a:t> language training.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0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0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</a:t>
            </a:r>
            <a:r>
              <a:rPr lang="en-GB" baseline="0" dirty="0" smtClean="0"/>
              <a:t> we define immersion training at DCLC. </a:t>
            </a:r>
            <a:r>
              <a:rPr lang="en-GB" dirty="0" smtClean="0"/>
              <a:t>People</a:t>
            </a:r>
            <a:r>
              <a:rPr lang="en-GB" baseline="0" dirty="0" smtClean="0"/>
              <a:t> seem to use a number of different definitions -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5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Normally done in courses, but we are trying to bring a more individual approach where we can. e.g. Flt Cdr Lavender conducting immersion in Beijing ahead of posting as DA</a:t>
            </a:r>
            <a:r>
              <a:rPr lang="en-GB" baseline="0" dirty="0" smtClean="0"/>
              <a:t> there.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many</a:t>
            </a:r>
            <a:r>
              <a:rPr lang="en-GB" baseline="0" dirty="0" smtClean="0"/>
              <a:t> more depending on demand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reach / footprint, helps to facilitate upstreaming capacity building to</a:t>
            </a:r>
            <a:r>
              <a:rPr lang="en-GB" baseline="0" dirty="0" smtClean="0"/>
              <a:t> forge international partnerships. </a:t>
            </a:r>
          </a:p>
          <a:p>
            <a:r>
              <a:rPr lang="en-GB" baseline="0" dirty="0" smtClean="0"/>
              <a:t>Partnerships with other parts of government who </a:t>
            </a:r>
            <a:r>
              <a:rPr lang="en-GB" baseline="0" smtClean="0"/>
              <a:t>do language </a:t>
            </a:r>
            <a:r>
              <a:rPr lang="en-GB" baseline="0" dirty="0" smtClean="0"/>
              <a:t>training.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8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means that the SBLs are free to concentrate</a:t>
            </a:r>
            <a:r>
              <a:rPr lang="en-GB" baseline="0" dirty="0" smtClean="0"/>
              <a:t> on teaching as the admin burden has been taken away from them. The market research is the crucial part; making sure that a school is fit for purpose e.g. military language, level of teaching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7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Partner</a:t>
            </a:r>
            <a:r>
              <a:rPr lang="en-GB" baseline="0" dirty="0" smtClean="0"/>
              <a:t> Nation support to allow access to languages not accessible otherwise. </a:t>
            </a:r>
          </a:p>
          <a:p>
            <a:r>
              <a:rPr lang="en-GB" dirty="0" smtClean="0"/>
              <a:t>Example of Tajikistan Immersion: Permanent staff attend to quality assure for fitness</a:t>
            </a:r>
            <a:r>
              <a:rPr lang="en-GB" baseline="0" dirty="0" smtClean="0"/>
              <a:t> for purpose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0DE60-F9EF-4759-970F-6033924874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9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62400" y="6096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Joint Services Command and Staff College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800" dirty="0" smtClean="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 dirty="0" smtClean="0">
                <a:solidFill>
                  <a:srgbClr val="DDDDDD"/>
                </a:solidFill>
              </a:rPr>
              <a:t>Copyright</a:t>
            </a:r>
          </a:p>
        </p:txBody>
      </p:sp>
      <p:pic>
        <p:nvPicPr>
          <p:cNvPr id="6" name="Picture 14" descr="JSCSC Cut Out 80%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58763"/>
            <a:ext cx="8651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949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71700" y="2590800"/>
            <a:ext cx="6172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581400"/>
            <a:ext cx="62103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7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8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3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4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6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3962400" y="6096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chemeClr val="bg1"/>
                </a:solidFill>
              </a:rPr>
              <a:t>Joint Services Command and Staff College</a:t>
            </a:r>
            <a:endParaRPr lang="en-US" sz="140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800" smtClean="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 smtClean="0">
                <a:solidFill>
                  <a:srgbClr val="DDDDDD"/>
                </a:solidFill>
              </a:rPr>
              <a:t>Copyright</a:t>
            </a:r>
          </a:p>
        </p:txBody>
      </p:sp>
      <p:pic>
        <p:nvPicPr>
          <p:cNvPr id="6" name="Picture 8" descr="JSCSC Cut Out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58763"/>
            <a:ext cx="8651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Graphics\DEFENCE ACADEMY IDENTITY\1- New DefAc logo and HMG Identity System Guidelines\DAoUK\DAoUK\DETAILED AW\DAoUK_WHITE_A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1000"/>
            <a:ext cx="29511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1700" y="2590800"/>
            <a:ext cx="6172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581400"/>
            <a:ext cx="62103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40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A12-5A04-407A-B1D1-4DB689DFC93E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A972-F983-4BBC-954B-9301E5E279E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516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833B-6985-4453-9161-58385C1EB708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7C79-7B29-4DED-9488-15A60514D72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448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6740-34C2-4E2F-B4BB-80D107982B48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9BBE-5B9B-42E4-A539-193BFDD4CE1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1769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DB27-AE0C-4C4C-AFBD-39C510382F57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6336-799A-4AA7-BB72-275D14C4C7F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4336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36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73D6-ECA1-4CF4-AEFC-F17D9D422F61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DF38-382F-472F-911E-3C7C2A77421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3114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0B41-AD89-4E5B-B461-122435F78AF2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0C55-3A42-4EA6-BA0B-C6E6585B11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2490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9647-B32D-4FC7-83A7-8BAF42A2863B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AB65-224E-4F99-B49A-19B64E131EF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1281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AA30-8AB7-4EB7-9CCB-967300EB57A9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D3A8-C03C-4D22-8E9C-8D7D2B603E0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54748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5676-7145-40B1-A1C0-B3868E1E92C1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EC21-FE7E-46BF-9AEC-AAEEA73B9BC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4229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CE2B-6B8D-4E34-9376-CBFF8CD43118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Joint Services Command and Staff College</a:t>
            </a:r>
            <a:endParaRPr lang="en-US" sz="14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© Crown 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0E6E-6EBF-402C-81D7-8364A613584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942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5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4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2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1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DDDDDD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5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DDDDD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fld id="{26F19A01-17CE-4C6A-9255-0D94CD973E05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fld id="{64468FE1-6B54-4D17-889F-44F929C11DAF}" type="slidenum">
              <a:rPr lang="en-GB" smtClean="0"/>
              <a:t>‹#›</a:t>
            </a:fld>
            <a:endParaRPr lang="en-GB"/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Wingdings" pitchFamily="2" charset="2"/>
        <a:buChar char="§"/>
        <a:defRPr sz="2400" b="1">
          <a:solidFill>
            <a:srgbClr val="192A3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Times" pitchFamily="18" charset="0"/>
        <a:buChar char="•"/>
        <a:defRPr sz="2000" b="1">
          <a:solidFill>
            <a:srgbClr val="192A35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5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DDDDD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B7D8C1A-6C29-4674-8A0C-5D948CE8D98E}" type="datetime1">
              <a:rPr lang="en-US"/>
              <a:pPr>
                <a:defRPr/>
              </a:pPr>
              <a:t>10/6/2015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Services Command and Staff College</a:t>
            </a:r>
            <a:endParaRPr lang="en-US" sz="1400"/>
          </a:p>
          <a:p>
            <a:pPr>
              <a:defRPr/>
            </a:pPr>
            <a:r>
              <a:rPr lang="en-US" sz="800">
                <a:solidFill>
                  <a:srgbClr val="DDDDDD"/>
                </a:solidFill>
                <a:cs typeface="Arial" charset="0"/>
              </a:rPr>
              <a:t>© Crown </a:t>
            </a:r>
            <a:r>
              <a:rPr lang="en-US" sz="800">
                <a:solidFill>
                  <a:srgbClr val="DDDDDD"/>
                </a:solidFill>
              </a:rPr>
              <a:t>Copyright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B09EB05-F98F-447B-A30C-41A97D72C44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2056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057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Times" pitchFamily="18" charset="0"/>
        <a:buChar char="•"/>
        <a:defRPr sz="20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1066800"/>
          </a:xfrm>
        </p:spPr>
        <p:txBody>
          <a:bodyPr/>
          <a:lstStyle/>
          <a:p>
            <a:pPr algn="ctr"/>
            <a:r>
              <a:rPr lang="en-GB" sz="3200" dirty="0" smtClean="0"/>
              <a:t>Total Immersion Training for Language and Culture Training Delivery- The </a:t>
            </a:r>
            <a:r>
              <a:rPr lang="en-GB" sz="3200" dirty="0"/>
              <a:t>B</a:t>
            </a:r>
            <a:r>
              <a:rPr lang="en-GB" sz="3200" dirty="0" smtClean="0"/>
              <a:t>est Option?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726" y="3861048"/>
            <a:ext cx="77724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Cdr Julia </a:t>
            </a:r>
            <a:r>
              <a:rPr lang="en-GB" dirty="0" err="1" smtClean="0"/>
              <a:t>Proffitt</a:t>
            </a:r>
            <a:r>
              <a:rPr lang="en-GB" dirty="0" smtClean="0"/>
              <a:t> RN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Defence Centre for Languages &amp; Culture</a:t>
            </a:r>
          </a:p>
          <a:p>
            <a:pPr marL="0" indent="0" algn="ctr">
              <a:buNone/>
            </a:pPr>
            <a:r>
              <a:rPr lang="en-GB" sz="2000" dirty="0" smtClean="0"/>
              <a:t>(DCLC)</a:t>
            </a:r>
            <a:endParaRPr lang="en-GB" sz="2000" dirty="0"/>
          </a:p>
        </p:txBody>
      </p:sp>
      <p:pic>
        <p:nvPicPr>
          <p:cNvPr id="1026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31" y="381000"/>
            <a:ext cx="7138069" cy="1066800"/>
          </a:xfrm>
        </p:spPr>
        <p:txBody>
          <a:bodyPr/>
          <a:lstStyle/>
          <a:p>
            <a:pPr algn="ctr"/>
            <a:r>
              <a:rPr lang="en-GB" dirty="0" smtClean="0"/>
              <a:t>Partnering - Tajikistan (Dari)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b="0" dirty="0" smtClean="0"/>
          </a:p>
          <a:p>
            <a:pPr marL="0" indent="0">
              <a:buNone/>
              <a:defRPr/>
            </a:pPr>
            <a:endParaRPr lang="en-GB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13-04035\Documents\IMG_20140119_132412.jp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992" r="3057" b="10572"/>
          <a:stretch/>
        </p:blipFill>
        <p:spPr bwMode="auto">
          <a:xfrm>
            <a:off x="742991" y="1628800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3-04035\Documents\IMG_20141011_1037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3-04035\Documents\IMG_20140522_21374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2"/>
          <a:stretch/>
        </p:blipFill>
        <p:spPr bwMode="auto">
          <a:xfrm>
            <a:off x="4043016" y="1636415"/>
            <a:ext cx="4386858" cy="25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3-04035\Documents\IMG_20141005_1411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295328"/>
            <a:ext cx="2699941" cy="19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3-04035\Documents\IMG_20141011_1757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77" y="4293096"/>
            <a:ext cx="149958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3-04035\Documents\IMG_20141011_1228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293096"/>
            <a:ext cx="149958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 – Increasing proficiency?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Monolingual environment</a:t>
            </a:r>
          </a:p>
          <a:p>
            <a:endParaRPr lang="en-GB" dirty="0"/>
          </a:p>
          <a:p>
            <a:r>
              <a:rPr lang="en-GB" dirty="0"/>
              <a:t>Variety of tutors / native </a:t>
            </a:r>
            <a:r>
              <a:rPr lang="en-GB" dirty="0" smtClean="0"/>
              <a:t>speakers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Cost effective across Centre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Cultural exposure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Defence capacity building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5-01858\Desktop\Website\Pics\Culture\Interpreters are an essential part of building international relati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312368" cy="22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724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Timing</a:t>
            </a:r>
            <a:r>
              <a:rPr lang="en-GB" dirty="0"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Increased fluency and </a:t>
            </a:r>
            <a:r>
              <a:rPr lang="en-GB" dirty="0" smtClean="0"/>
              <a:t>vocabulary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Confidence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Motivation</a:t>
            </a:r>
            <a:r>
              <a:rPr lang="en-GB" dirty="0" smtClean="0"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Context</a:t>
            </a:r>
            <a:r>
              <a:rPr lang="en-GB" dirty="0" smtClean="0"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Dialect</a:t>
            </a:r>
            <a:r>
              <a:rPr lang="en-GB" dirty="0" smtClean="0"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Variety of voices and accents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GB" dirty="0"/>
          </a:p>
          <a:p>
            <a:r>
              <a:rPr lang="en-GB" dirty="0" smtClean="0"/>
              <a:t>Cultural exposure </a:t>
            </a:r>
            <a:r>
              <a:rPr lang="en-GB" dirty="0"/>
              <a:t>and </a:t>
            </a:r>
            <a:r>
              <a:rPr lang="en-GB" dirty="0" smtClean="0"/>
              <a:t>networking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en-GB" dirty="0" smtClean="0"/>
              <a:t> </a:t>
            </a:r>
          </a:p>
          <a:p>
            <a:r>
              <a:rPr lang="en-GB" dirty="0" smtClean="0"/>
              <a:t>Homestays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</a:t>
            </a:r>
            <a:endParaRPr lang="en-GB" dirty="0" smtClean="0"/>
          </a:p>
          <a:p>
            <a:r>
              <a:rPr lang="en-GB" dirty="0" smtClean="0"/>
              <a:t>More cost effective 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Reduced training </a:t>
            </a:r>
            <a:r>
              <a:rPr lang="en-GB" dirty="0" smtClean="0">
                <a:solidFill>
                  <a:srgbClr val="0070C0"/>
                </a:solidFill>
              </a:rPr>
              <a:t>time 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Military </a:t>
            </a:r>
            <a:r>
              <a:rPr lang="en-GB" dirty="0" smtClean="0">
                <a:solidFill>
                  <a:srgbClr val="0070C0"/>
                </a:solidFill>
              </a:rPr>
              <a:t>Exposure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Building of </a:t>
            </a:r>
            <a:r>
              <a:rPr lang="en-GB" dirty="0" smtClean="0">
                <a:solidFill>
                  <a:srgbClr val="0070C0"/>
                </a:solidFill>
              </a:rPr>
              <a:t>partnerships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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ilmed-uk.co.uk/MoD-tri-service-banner_7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/>
          <a:stretch/>
        </p:blipFill>
        <p:spPr bwMode="auto">
          <a:xfrm>
            <a:off x="4879378" y="2420888"/>
            <a:ext cx="3829592" cy="12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Doesn’t….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Preparation </a:t>
            </a:r>
            <a:r>
              <a:rPr lang="en-GB" dirty="0"/>
              <a:t>for Multi Level Assessment (MLA) 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r>
              <a:rPr lang="en-GB" dirty="0" smtClean="0">
                <a:sym typeface="Wingdings"/>
              </a:rPr>
              <a:t>Accommodation in hotels and flats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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Some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mixed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teaching groups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</a:t>
            </a:r>
            <a:endParaRPr lang="en-GB" dirty="0" smtClean="0">
              <a:solidFill>
                <a:srgbClr val="FF0000"/>
              </a:solidFill>
              <a:sym typeface="Wingdings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Very large student groups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</a:t>
            </a:r>
            <a:endParaRPr lang="en-GB" dirty="0" smtClean="0">
              <a:solidFill>
                <a:srgbClr val="FF0000"/>
              </a:solidFill>
              <a:sym typeface="Wingdings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Strong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ialect differences 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Evaluation of progress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….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Control…</a:t>
            </a:r>
            <a:endParaRPr lang="en-GB" dirty="0" smtClean="0">
              <a:solidFill>
                <a:srgbClr val="FF0000"/>
              </a:solidFill>
              <a:sym typeface="Wingdings"/>
            </a:endParaRPr>
          </a:p>
          <a:p>
            <a:endParaRPr lang="en-GB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15-01858\Desktop\Website\Pics\Culture\Interpreters are an essential part of building international relati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85" y="3861048"/>
            <a:ext cx="2401780" cy="16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New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 </a:t>
            </a:r>
            <a:r>
              <a:rPr lang="en-GB" dirty="0"/>
              <a:t>week Arabic </a:t>
            </a:r>
            <a:r>
              <a:rPr lang="en-GB" dirty="0" smtClean="0"/>
              <a:t>Immersion </a:t>
            </a:r>
            <a:r>
              <a:rPr lang="en-GB" dirty="0"/>
              <a:t>in </a:t>
            </a:r>
            <a:r>
              <a:rPr lang="en-GB" dirty="0" smtClean="0"/>
              <a:t>Oman</a:t>
            </a:r>
          </a:p>
          <a:p>
            <a:pPr lvl="1"/>
            <a:r>
              <a:rPr lang="en-GB" dirty="0" smtClean="0"/>
              <a:t>Aiming to see greater increase in fluency</a:t>
            </a:r>
          </a:p>
          <a:p>
            <a:pPr lvl="1"/>
            <a:r>
              <a:rPr lang="en-GB" dirty="0" smtClean="0"/>
              <a:t>Assess reduction of time in training?</a:t>
            </a:r>
          </a:p>
          <a:p>
            <a:pPr lvl="1"/>
            <a:r>
              <a:rPr lang="en-GB" dirty="0" smtClean="0"/>
              <a:t>Increase cost efficiency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Low Volume training – up to 50% of course length being trialled (Hebrew trial)</a:t>
            </a:r>
          </a:p>
          <a:p>
            <a:pPr lvl="1"/>
            <a:r>
              <a:rPr lang="en-GB" dirty="0" smtClean="0"/>
              <a:t>Aimed specifically to reduce overall training time for senior officers</a:t>
            </a:r>
          </a:p>
          <a:p>
            <a:pPr lvl="1"/>
            <a:r>
              <a:rPr lang="en-GB" dirty="0" smtClean="0"/>
              <a:t>Increase cultural </a:t>
            </a:r>
            <a:r>
              <a:rPr lang="en-GB" dirty="0" smtClean="0"/>
              <a:t>exposure</a:t>
            </a:r>
          </a:p>
          <a:p>
            <a:r>
              <a:rPr lang="en-GB" dirty="0" smtClean="0"/>
              <a:t>Complete Immersion</a:t>
            </a:r>
          </a:p>
          <a:p>
            <a:pPr lvl="1"/>
            <a:r>
              <a:rPr lang="en-GB" dirty="0" smtClean="0"/>
              <a:t>Training time limited / student availability curtailed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5434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Inclusion at STANAG Level 2</a:t>
            </a:r>
          </a:p>
          <a:p>
            <a:endParaRPr lang="en-GB" dirty="0"/>
          </a:p>
          <a:p>
            <a:r>
              <a:rPr lang="en-GB" dirty="0" smtClean="0"/>
              <a:t>Shorter training pipelines with extended immersion</a:t>
            </a:r>
          </a:p>
          <a:p>
            <a:endParaRPr lang="en-GB" dirty="0" smtClean="0"/>
          </a:p>
          <a:p>
            <a:r>
              <a:rPr lang="en-GB" dirty="0" smtClean="0"/>
              <a:t>Dedicated Defence </a:t>
            </a:r>
            <a:r>
              <a:rPr lang="en-GB" dirty="0" smtClean="0"/>
              <a:t>Attaché pipeline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Local short term Immersion?</a:t>
            </a:r>
          </a:p>
          <a:p>
            <a:endParaRPr lang="en-GB" dirty="0"/>
          </a:p>
          <a:p>
            <a:r>
              <a:rPr lang="en-GB" dirty="0" smtClean="0"/>
              <a:t>Full Diagnostic Assessments</a:t>
            </a:r>
          </a:p>
          <a:p>
            <a:pPr lvl="1"/>
            <a:r>
              <a:rPr lang="en-GB" dirty="0" smtClean="0"/>
              <a:t>Pre and Post Immersion</a:t>
            </a:r>
          </a:p>
          <a:p>
            <a:r>
              <a:rPr lang="en-GB" dirty="0" smtClean="0"/>
              <a:t>Partnerships </a:t>
            </a:r>
            <a:r>
              <a:rPr lang="en-GB" dirty="0"/>
              <a:t>a</a:t>
            </a:r>
            <a:r>
              <a:rPr lang="en-GB" dirty="0" smtClean="0"/>
              <a:t>cross government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15-01858\Desktop\Website\Pics\45151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9" y="2930699"/>
            <a:ext cx="2189633" cy="30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Future Partnerships?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Links with US Defence Language Institute</a:t>
            </a:r>
          </a:p>
          <a:p>
            <a:pPr lvl="1"/>
            <a:r>
              <a:rPr lang="en-GB" dirty="0" smtClean="0"/>
              <a:t>Methodologies of learning </a:t>
            </a:r>
          </a:p>
          <a:p>
            <a:pPr lvl="1"/>
            <a:r>
              <a:rPr lang="en-GB" dirty="0" smtClean="0"/>
              <a:t>University projects, not language schools</a:t>
            </a:r>
            <a:endParaRPr lang="en-GB" dirty="0"/>
          </a:p>
          <a:p>
            <a:r>
              <a:rPr lang="en-GB" dirty="0" smtClean="0"/>
              <a:t>USAF Language &amp; Culture Centre</a:t>
            </a:r>
          </a:p>
          <a:p>
            <a:pPr lvl="1"/>
            <a:r>
              <a:rPr lang="en-GB" dirty="0" smtClean="0"/>
              <a:t>Production of shared immersion database</a:t>
            </a:r>
          </a:p>
          <a:p>
            <a:pPr lvl="1"/>
            <a:r>
              <a:rPr lang="en-GB" dirty="0" smtClean="0"/>
              <a:t>E.g. School of / not of use</a:t>
            </a:r>
          </a:p>
          <a:p>
            <a:r>
              <a:rPr lang="en-GB" dirty="0" smtClean="0"/>
              <a:t>Partnering </a:t>
            </a:r>
          </a:p>
          <a:p>
            <a:pPr lvl="1"/>
            <a:r>
              <a:rPr lang="en-GB" dirty="0" smtClean="0"/>
              <a:t>Royal Air Force of Oman</a:t>
            </a:r>
          </a:p>
          <a:p>
            <a:pPr lvl="1"/>
            <a:r>
              <a:rPr lang="en-GB" dirty="0" err="1" smtClean="0"/>
              <a:t>Ecole</a:t>
            </a:r>
            <a:r>
              <a:rPr lang="en-GB" dirty="0" smtClean="0"/>
              <a:t> de Guerre</a:t>
            </a:r>
          </a:p>
          <a:p>
            <a:pPr lvl="1"/>
            <a:r>
              <a:rPr lang="en-GB" dirty="0" err="1" smtClean="0"/>
              <a:t>Bundessprachenamt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Australia?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ir Force Culture and Language Center (AFCLC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7"/>
          <a:stretch/>
        </p:blipFill>
        <p:spPr bwMode="auto">
          <a:xfrm>
            <a:off x="6730567" y="2996952"/>
            <a:ext cx="2179771" cy="10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7/79/Defense_Language_Institute_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40" y="1412776"/>
            <a:ext cx="1166308" cy="15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1971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2290036" cy="8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5476" y="3284984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tx1"/>
                </a:solidFill>
              </a:rPr>
              <a:t>Questions??</a:t>
            </a:r>
            <a:endParaRPr lang="en-GB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154288"/>
            <a:ext cx="7772400" cy="1066800"/>
          </a:xfrm>
        </p:spPr>
        <p:txBody>
          <a:bodyPr/>
          <a:lstStyle/>
          <a:p>
            <a:pPr algn="ctr"/>
            <a:r>
              <a:rPr lang="en-GB" sz="3200" dirty="0"/>
              <a:t>❝If you talk to a man in a language he understands, that goes to his head. If you talk to him in his own language, that goes to his heart.</a:t>
            </a:r>
            <a:r>
              <a:rPr lang="en-GB" sz="3200" dirty="0" smtClean="0"/>
              <a:t>❞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Nelson </a:t>
            </a:r>
            <a:r>
              <a:rPr lang="en-GB" sz="3200" dirty="0"/>
              <a:t>Mandela</a:t>
            </a:r>
            <a:br>
              <a:rPr lang="en-GB" sz="3200" dirty="0"/>
            </a:br>
            <a:endParaRPr lang="en-GB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4920"/>
            <a:ext cx="7772400" cy="4724400"/>
          </a:xfrm>
        </p:spPr>
        <p:txBody>
          <a:bodyPr/>
          <a:lstStyle/>
          <a:p>
            <a:pPr marL="0" indent="0">
              <a:buNone/>
            </a:pPr>
            <a:endParaRPr lang="en-GB" sz="2800" b="0" dirty="0" smtClean="0"/>
          </a:p>
          <a:p>
            <a:r>
              <a:rPr lang="en-GB" b="0" dirty="0" smtClean="0"/>
              <a:t>Immersion Training</a:t>
            </a:r>
          </a:p>
          <a:p>
            <a:r>
              <a:rPr lang="en-GB" b="0" dirty="0" smtClean="0"/>
              <a:t>The Benefits</a:t>
            </a:r>
          </a:p>
          <a:p>
            <a:r>
              <a:rPr lang="en-GB" b="0" dirty="0" smtClean="0"/>
              <a:t>Training Structure</a:t>
            </a:r>
          </a:p>
          <a:p>
            <a:r>
              <a:rPr lang="en-GB" b="0" dirty="0" smtClean="0"/>
              <a:t>Evaluation – what works?</a:t>
            </a:r>
          </a:p>
          <a:p>
            <a:r>
              <a:rPr lang="en-GB" b="0" dirty="0" smtClean="0"/>
              <a:t>Next Steps</a:t>
            </a:r>
          </a:p>
          <a:p>
            <a:r>
              <a:rPr lang="en-GB" b="0" dirty="0" smtClean="0"/>
              <a:t>Questions</a:t>
            </a:r>
            <a:endParaRPr lang="en-GB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5-01858\Desktop\Website\Pics\Main Banner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92896"/>
            <a:ext cx="3909605" cy="25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Immersion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Definition: “In-country language development”</a:t>
            </a:r>
          </a:p>
          <a:p>
            <a:r>
              <a:rPr lang="en-GB" dirty="0" smtClean="0"/>
              <a:t>Includes:</a:t>
            </a:r>
          </a:p>
          <a:p>
            <a:pPr marL="0" indent="0">
              <a:buNone/>
            </a:pPr>
            <a:endParaRPr lang="en-GB" sz="700" dirty="0" smtClean="0"/>
          </a:p>
          <a:p>
            <a:pPr lvl="1"/>
            <a:r>
              <a:rPr lang="en-GB" dirty="0" smtClean="0"/>
              <a:t>Formal teaching at a Language School </a:t>
            </a:r>
            <a:endParaRPr lang="en-GB" dirty="0"/>
          </a:p>
          <a:p>
            <a:pPr lvl="1"/>
            <a:r>
              <a:rPr lang="en-GB" dirty="0" smtClean="0"/>
              <a:t>Accommodation with host families</a:t>
            </a:r>
          </a:p>
          <a:p>
            <a:pPr lvl="1"/>
            <a:r>
              <a:rPr lang="en-GB" dirty="0" smtClean="0"/>
              <a:t>Tutoring at military / non-military sites</a:t>
            </a:r>
          </a:p>
          <a:p>
            <a:pPr lvl="1"/>
            <a:r>
              <a:rPr lang="en-GB" dirty="0" smtClean="0"/>
              <a:t>Cultural excursions</a:t>
            </a:r>
          </a:p>
          <a:p>
            <a:r>
              <a:rPr lang="en-GB" dirty="0" smtClean="0"/>
              <a:t>2015/16 </a:t>
            </a:r>
          </a:p>
          <a:p>
            <a:pPr lvl="1"/>
            <a:r>
              <a:rPr lang="en-GB" dirty="0" smtClean="0"/>
              <a:t>&gt;150 students</a:t>
            </a:r>
          </a:p>
          <a:p>
            <a:pPr lvl="1"/>
            <a:r>
              <a:rPr lang="en-GB" dirty="0" smtClean="0"/>
              <a:t>&gt;15 locations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724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Increased fluency and </a:t>
            </a:r>
            <a:r>
              <a:rPr lang="en-GB" dirty="0" smtClean="0"/>
              <a:t>vocabulary</a:t>
            </a:r>
          </a:p>
          <a:p>
            <a:r>
              <a:rPr lang="en-GB" dirty="0" smtClean="0"/>
              <a:t>Confidence</a:t>
            </a:r>
          </a:p>
          <a:p>
            <a:r>
              <a:rPr lang="en-GB" dirty="0" smtClean="0"/>
              <a:t>Motivation</a:t>
            </a:r>
            <a:endParaRPr lang="en-GB" dirty="0" smtClean="0"/>
          </a:p>
          <a:p>
            <a:r>
              <a:rPr lang="en-GB" dirty="0" smtClean="0"/>
              <a:t>Context</a:t>
            </a:r>
          </a:p>
          <a:p>
            <a:r>
              <a:rPr lang="en-GB" dirty="0" smtClean="0"/>
              <a:t>Dialect</a:t>
            </a:r>
          </a:p>
          <a:p>
            <a:r>
              <a:rPr lang="en-GB" dirty="0" smtClean="0"/>
              <a:t>Variety of voices and accents</a:t>
            </a:r>
            <a:endParaRPr lang="en-GB" dirty="0"/>
          </a:p>
          <a:p>
            <a:r>
              <a:rPr lang="en-GB" dirty="0" smtClean="0"/>
              <a:t>Preparation for Multi Level Assessment (MLA)</a:t>
            </a:r>
          </a:p>
          <a:p>
            <a:r>
              <a:rPr lang="en-GB" dirty="0" smtClean="0"/>
              <a:t>Cultural exposure </a:t>
            </a:r>
            <a:r>
              <a:rPr lang="en-GB" dirty="0"/>
              <a:t>and networking </a:t>
            </a:r>
            <a:endParaRPr lang="en-GB" dirty="0" smtClean="0"/>
          </a:p>
          <a:p>
            <a:r>
              <a:rPr lang="en-GB" dirty="0" smtClean="0"/>
              <a:t>More cost effective???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15-01858\Desktop\Website\Pics\Culture\Interpreters are an essential part of building international relati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16" y="2348880"/>
            <a:ext cx="2401780" cy="16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Languages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3951288"/>
          </a:xfrm>
        </p:spPr>
        <p:txBody>
          <a:bodyPr>
            <a:normAutofit/>
          </a:bodyPr>
          <a:lstStyle/>
          <a:p>
            <a:r>
              <a:rPr lang="en-GB" dirty="0"/>
              <a:t>High volume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Arabic</a:t>
            </a:r>
          </a:p>
          <a:p>
            <a:pPr lvl="1"/>
            <a:r>
              <a:rPr lang="en-GB" dirty="0" smtClean="0"/>
              <a:t>French</a:t>
            </a:r>
          </a:p>
          <a:p>
            <a:pPr lvl="1"/>
            <a:r>
              <a:rPr lang="en-GB" dirty="0" smtClean="0"/>
              <a:t>Spanish</a:t>
            </a:r>
          </a:p>
          <a:p>
            <a:pPr lvl="1"/>
            <a:r>
              <a:rPr lang="en-GB" dirty="0" smtClean="0"/>
              <a:t>Russian</a:t>
            </a:r>
          </a:p>
          <a:p>
            <a:pPr lvl="1"/>
            <a:r>
              <a:rPr lang="en-GB" dirty="0" smtClean="0"/>
              <a:t>Farsi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3951288"/>
          </a:xfrm>
        </p:spPr>
        <p:txBody>
          <a:bodyPr/>
          <a:lstStyle/>
          <a:p>
            <a:r>
              <a:rPr lang="en-GB" dirty="0"/>
              <a:t>Low volume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German</a:t>
            </a:r>
          </a:p>
          <a:p>
            <a:pPr lvl="1"/>
            <a:r>
              <a:rPr lang="en-GB" dirty="0" smtClean="0"/>
              <a:t>Italian</a:t>
            </a:r>
            <a:endParaRPr lang="en-GB" dirty="0"/>
          </a:p>
          <a:p>
            <a:pPr lvl="1"/>
            <a:r>
              <a:rPr lang="en-GB" dirty="0"/>
              <a:t>Mandarin</a:t>
            </a:r>
          </a:p>
          <a:p>
            <a:pPr lvl="1"/>
            <a:r>
              <a:rPr lang="en-GB" dirty="0"/>
              <a:t>Dutch</a:t>
            </a:r>
          </a:p>
          <a:p>
            <a:pPr lvl="1"/>
            <a:r>
              <a:rPr lang="en-GB" dirty="0"/>
              <a:t>Japanese</a:t>
            </a:r>
          </a:p>
          <a:p>
            <a:pPr lvl="1"/>
            <a:r>
              <a:rPr lang="en-GB" dirty="0"/>
              <a:t>Brazilian Portuguese</a:t>
            </a:r>
          </a:p>
          <a:p>
            <a:pPr lvl="1"/>
            <a:r>
              <a:rPr lang="en-GB" dirty="0" smtClean="0"/>
              <a:t>Hebrew</a:t>
            </a:r>
          </a:p>
          <a:p>
            <a:pPr lvl="1"/>
            <a:r>
              <a:rPr lang="en-GB" dirty="0" smtClean="0"/>
              <a:t>Urdu</a:t>
            </a:r>
          </a:p>
          <a:p>
            <a:pPr lvl="1"/>
            <a:r>
              <a:rPr lang="en-GB" dirty="0" smtClean="0"/>
              <a:t>Chinese</a:t>
            </a:r>
          </a:p>
          <a:p>
            <a:pPr lvl="1"/>
            <a:r>
              <a:rPr lang="en-GB" dirty="0" smtClean="0"/>
              <a:t>Norwegian</a:t>
            </a:r>
            <a:endParaRPr lang="en-GB" dirty="0" smtClean="0"/>
          </a:p>
          <a:p>
            <a:pPr lvl="1"/>
            <a:r>
              <a:rPr lang="en-GB" dirty="0" smtClean="0"/>
              <a:t>Dari………..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5-01858\Desktop\Website\Pics\Culture\Understanding the culture is vital to mission succ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8" y="4437112"/>
            <a:ext cx="3744416" cy="15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Global Footprint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7800"/>
            <a:ext cx="7990656" cy="472440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France</a:t>
            </a:r>
          </a:p>
          <a:p>
            <a:r>
              <a:rPr lang="en-GB" dirty="0" smtClean="0"/>
              <a:t>Germany</a:t>
            </a:r>
          </a:p>
          <a:p>
            <a:r>
              <a:rPr lang="en-GB" dirty="0" smtClean="0"/>
              <a:t>China</a:t>
            </a:r>
          </a:p>
          <a:p>
            <a:r>
              <a:rPr lang="en-GB" dirty="0" smtClean="0"/>
              <a:t>Tajikistan</a:t>
            </a:r>
          </a:p>
          <a:p>
            <a:r>
              <a:rPr lang="en-GB" dirty="0" smtClean="0"/>
              <a:t>Brazil</a:t>
            </a:r>
          </a:p>
          <a:p>
            <a:r>
              <a:rPr lang="en-GB" dirty="0" smtClean="0"/>
              <a:t>Denmark</a:t>
            </a:r>
          </a:p>
          <a:p>
            <a:r>
              <a:rPr lang="en-GB" dirty="0" smtClean="0"/>
              <a:t>Spain</a:t>
            </a:r>
          </a:p>
          <a:p>
            <a:r>
              <a:rPr lang="en-GB" dirty="0" smtClean="0"/>
              <a:t>Norway</a:t>
            </a:r>
          </a:p>
          <a:p>
            <a:r>
              <a:rPr lang="en-GB" dirty="0" smtClean="0"/>
              <a:t>Oman</a:t>
            </a:r>
          </a:p>
          <a:p>
            <a:r>
              <a:rPr lang="en-GB" dirty="0" smtClean="0"/>
              <a:t>Chile</a:t>
            </a:r>
          </a:p>
          <a:p>
            <a:r>
              <a:rPr lang="en-GB" dirty="0" smtClean="0"/>
              <a:t>…...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telegraph.co.uk/incoming/article102290.ece/ALTERNATES/w620/R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80" y="2101483"/>
            <a:ext cx="2735660" cy="16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.indiegogo.com/file_attachments/620900/files/20140602122905-paris.jpg?14017373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12752"/>
            <a:ext cx="2862616" cy="19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urtravelpics.com/shanghai/shanghai_0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85" y="1560432"/>
            <a:ext cx="2813654" cy="21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insightguides.com/docs/halo-asset-manager/images/Jordan/Bedouins_overlooking_Treasury_Petra_Jord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07" y="3968388"/>
            <a:ext cx="2876231" cy="20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Current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24400"/>
          </a:xfrm>
        </p:spPr>
        <p:txBody>
          <a:bodyPr/>
          <a:lstStyle/>
          <a:p>
            <a:r>
              <a:rPr lang="en-GB" dirty="0" smtClean="0"/>
              <a:t>Groups and Individuals</a:t>
            </a:r>
          </a:p>
          <a:p>
            <a:pPr lvl="1"/>
            <a:r>
              <a:rPr lang="en-GB" dirty="0" smtClean="0"/>
              <a:t>Up to 12 (including junior students)</a:t>
            </a:r>
          </a:p>
          <a:p>
            <a:pPr lvl="1"/>
            <a:r>
              <a:rPr lang="en-GB" dirty="0" smtClean="0"/>
              <a:t>Low volume language students alone</a:t>
            </a:r>
          </a:p>
          <a:p>
            <a:pPr lvl="1"/>
            <a:r>
              <a:rPr lang="en-GB" dirty="0" smtClean="0"/>
              <a:t>All ranks, Tri-Service </a:t>
            </a:r>
            <a:r>
              <a:rPr lang="en-GB" dirty="0"/>
              <a:t>(Defence)</a:t>
            </a:r>
          </a:p>
          <a:p>
            <a:pPr lvl="1"/>
            <a:r>
              <a:rPr lang="en-GB" dirty="0"/>
              <a:t>Occasionally </a:t>
            </a:r>
            <a:r>
              <a:rPr lang="en-GB" dirty="0" smtClean="0"/>
              <a:t>civilians</a:t>
            </a:r>
            <a:endParaRPr lang="en-GB" dirty="0"/>
          </a:p>
          <a:p>
            <a:r>
              <a:rPr lang="en-GB" dirty="0" smtClean="0"/>
              <a:t>Timing</a:t>
            </a:r>
          </a:p>
          <a:p>
            <a:pPr lvl="1"/>
            <a:r>
              <a:rPr lang="en-GB" dirty="0" smtClean="0"/>
              <a:t>4 </a:t>
            </a:r>
            <a:r>
              <a:rPr lang="en-GB" dirty="0"/>
              <a:t>weeks </a:t>
            </a:r>
            <a:r>
              <a:rPr lang="en-GB" dirty="0" smtClean="0"/>
              <a:t>mid-course – currently post Level 2</a:t>
            </a:r>
          </a:p>
          <a:p>
            <a:pPr lvl="1"/>
            <a:r>
              <a:rPr lang="en-GB" dirty="0" smtClean="0"/>
              <a:t>Students assessed at L2 prior to departure</a:t>
            </a:r>
          </a:p>
          <a:p>
            <a:pPr lvl="1"/>
            <a:r>
              <a:rPr lang="en-GB" dirty="0" smtClean="0"/>
              <a:t>Reassessed on return and then sit L3</a:t>
            </a:r>
          </a:p>
          <a:p>
            <a:r>
              <a:rPr lang="en-GB" dirty="0" smtClean="0"/>
              <a:t>Teaching</a:t>
            </a:r>
          </a:p>
          <a:p>
            <a:pPr lvl="1"/>
            <a:r>
              <a:rPr lang="en-GB" dirty="0" smtClean="0"/>
              <a:t>Half day localised teaching/half day culture or self study</a:t>
            </a:r>
          </a:p>
          <a:p>
            <a:pPr lvl="1"/>
            <a:r>
              <a:rPr lang="en-GB" dirty="0" smtClean="0"/>
              <a:t>Mostly homestays where culturally permissible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artner military language Schools where possible</a:t>
            </a:r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ilmed-uk.co.uk/MoD-tri-service-banner_7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/>
          <a:stretch/>
        </p:blipFill>
        <p:spPr bwMode="auto">
          <a:xfrm>
            <a:off x="6045352" y="2575392"/>
            <a:ext cx="2840826" cy="9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941" y="1400573"/>
            <a:ext cx="5902424" cy="472440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smtClean="0"/>
              <a:t>Country selection</a:t>
            </a:r>
          </a:p>
          <a:p>
            <a:pPr lvl="2"/>
            <a:r>
              <a:rPr lang="en-GB" dirty="0" smtClean="0"/>
              <a:t>Security, dialects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 smtClean="0"/>
              <a:t>School selection</a:t>
            </a:r>
          </a:p>
          <a:p>
            <a:pPr lvl="2"/>
            <a:r>
              <a:rPr lang="en-GB" dirty="0" smtClean="0"/>
              <a:t>Market research</a:t>
            </a:r>
          </a:p>
          <a:p>
            <a:pPr lvl="2"/>
            <a:r>
              <a:rPr lang="en-GB" dirty="0" smtClean="0"/>
              <a:t>Military vocab</a:t>
            </a:r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 smtClean="0"/>
              <a:t>Embassy liaison</a:t>
            </a:r>
          </a:p>
          <a:p>
            <a:pPr lvl="2"/>
            <a:r>
              <a:rPr lang="en-GB" dirty="0" smtClean="0"/>
              <a:t>Defence Engagement</a:t>
            </a:r>
          </a:p>
          <a:p>
            <a:pPr lvl="2"/>
            <a:r>
              <a:rPr lang="en-GB" dirty="0" smtClean="0"/>
              <a:t>Facilitation 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Admin</a:t>
            </a:r>
          </a:p>
          <a:p>
            <a:pPr lvl="2"/>
            <a:r>
              <a:rPr lang="en-GB" dirty="0" smtClean="0"/>
              <a:t>Flights</a:t>
            </a:r>
          </a:p>
          <a:p>
            <a:pPr lvl="2"/>
            <a:r>
              <a:rPr lang="en-GB" dirty="0" smtClean="0"/>
              <a:t>Passports </a:t>
            </a:r>
            <a:r>
              <a:rPr lang="en-GB" dirty="0" err="1" smtClean="0"/>
              <a:t>etc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Joint Services Command and Staff College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ais/teams/JSCSC/PublishingImages/jscsc-c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99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AoUK_BLK_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89"/>
            <a:ext cx="22812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375271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Business Case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5976156" y="2204864"/>
            <a:ext cx="432048" cy="3816424"/>
          </a:xfrm>
          <a:prstGeom prst="righ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99715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Financial Approval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668344" y="447311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84027" y="242088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Tutor Request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20131" y="29366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84027" y="340883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SO3 Immersion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14476" y="3719700"/>
            <a:ext cx="4925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563888" y="134076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PXR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505806" y="174087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77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JSCSC Title  Master">
  <a:themeElements>
    <a:clrScheme name="JSCSC Title 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SCSC Title  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JSCSC Title 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SCSC Title Master_b">
  <a:themeElements>
    <a:clrScheme name="JSCSC Title Master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SCSC Title Master_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SCSC Title Master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Master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Master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20140908_JSCSC_Presentation_Final</Template>
  <TotalTime>1441</TotalTime>
  <Words>1033</Words>
  <Application>Microsoft Office PowerPoint</Application>
  <PresentationFormat>On-screen Show (4:3)</PresentationFormat>
  <Paragraphs>232</Paragraphs>
  <Slides>17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JSCSC Title  Master</vt:lpstr>
      <vt:lpstr>JSCSC Title Master_b</vt:lpstr>
      <vt:lpstr>Total Immersion Training for Language and Culture Training Delivery- The Best Option?</vt:lpstr>
      <vt:lpstr>❝If you talk to a man in a language he understands, that goes to his head. If you talk to him in his own language, that goes to his heart.❞  Nelson Mandela </vt:lpstr>
      <vt:lpstr>Scope</vt:lpstr>
      <vt:lpstr>Immersion Training</vt:lpstr>
      <vt:lpstr>The Benefits</vt:lpstr>
      <vt:lpstr>Languages Covered</vt:lpstr>
      <vt:lpstr>Global Footprint</vt:lpstr>
      <vt:lpstr>Current Structure</vt:lpstr>
      <vt:lpstr>How?</vt:lpstr>
      <vt:lpstr>Partnering - Tajikistan (Dari)</vt:lpstr>
      <vt:lpstr>Benefits – Increasing proficiency?</vt:lpstr>
      <vt:lpstr>What works?</vt:lpstr>
      <vt:lpstr>What Doesn’t….</vt:lpstr>
      <vt:lpstr>New Initiatives</vt:lpstr>
      <vt:lpstr>Next Steps</vt:lpstr>
      <vt:lpstr>Future Partnerships?</vt:lpstr>
      <vt:lpstr>PowerPoint Presentation</vt:lpstr>
    </vt:vector>
  </TitlesOfParts>
  <Company>Defence Academy Of The United Kingdom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Defence Centre for Languages and Culture (DCLC)</dc:title>
  <dc:creator>DEFAC-CMT-CDLM-DCLC-TSC-OICDistTrg</dc:creator>
  <cp:lastModifiedBy>Proffitt, Julia</cp:lastModifiedBy>
  <cp:revision>169</cp:revision>
  <dcterms:created xsi:type="dcterms:W3CDTF">2014-09-09T10:36:35Z</dcterms:created>
  <dcterms:modified xsi:type="dcterms:W3CDTF">2015-10-06T05:41:17Z</dcterms:modified>
</cp:coreProperties>
</file>