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5"/>
  </p:sldMasterIdLst>
  <p:notesMasterIdLst>
    <p:notesMasterId r:id="rId24"/>
  </p:notesMasterIdLst>
  <p:handoutMasterIdLst>
    <p:handoutMasterId r:id="rId25"/>
  </p:handoutMasterIdLst>
  <p:sldIdLst>
    <p:sldId id="256" r:id="rId6"/>
    <p:sldId id="300" r:id="rId7"/>
    <p:sldId id="259" r:id="rId8"/>
    <p:sldId id="269" r:id="rId9"/>
    <p:sldId id="301" r:id="rId10"/>
    <p:sldId id="302" r:id="rId11"/>
    <p:sldId id="279" r:id="rId12"/>
    <p:sldId id="304" r:id="rId13"/>
    <p:sldId id="293" r:id="rId14"/>
    <p:sldId id="303" r:id="rId15"/>
    <p:sldId id="274" r:id="rId16"/>
    <p:sldId id="276" r:id="rId17"/>
    <p:sldId id="277" r:id="rId18"/>
    <p:sldId id="282" r:id="rId19"/>
    <p:sldId id="284" r:id="rId20"/>
    <p:sldId id="288" r:id="rId21"/>
    <p:sldId id="289" r:id="rId22"/>
    <p:sldId id="299" r:id="rId23"/>
  </p:sldIdLst>
  <p:sldSz cx="9144000" cy="6858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67701" autoAdjust="0"/>
  </p:normalViewPr>
  <p:slideViewPr>
    <p:cSldViewPr>
      <p:cViewPr>
        <p:scale>
          <a:sx n="75" d="100"/>
          <a:sy n="75" d="100"/>
        </p:scale>
        <p:origin x="-2580" y="7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0C3B3-79A1-4672-A6EC-B7C39AEB0AA0}" type="datetimeFigureOut">
              <a:rPr lang="en-GB" smtClean="0"/>
              <a:pPr/>
              <a:t>30/09/2017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4E986-CE73-4FC9-A402-EDD3B23A7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03458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49D28-6676-4614-8619-7E5A10CF14D5}" type="datetimeFigureOut">
              <a:rPr lang="en-GB" smtClean="0"/>
              <a:pPr/>
              <a:t>30/09/2017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1D6B0-B234-4FB5-9E96-173E97E44D8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75408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789682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035069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511029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454663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998657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6775" y="739775"/>
            <a:ext cx="4935538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20CD8-8DFB-4E4E-9BC9-B8AAD73562F3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413770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954500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0"/>
              </a:spcBef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424821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32242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30843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30843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56582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30843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30843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77226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1D6B0-B234-4FB5-9E96-173E97E44D85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30843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2DD64-9C7D-4DDD-8C0D-6C10AD906346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6387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rgbClr val="572642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7664" y="1772816"/>
            <a:ext cx="7268344" cy="506487"/>
          </a:xfrm>
        </p:spPr>
        <p:txBody>
          <a:bodyPr>
            <a:noAutofit/>
          </a:bodyPr>
          <a:lstStyle>
            <a:lvl1pPr algn="r">
              <a:defRPr sz="2800" b="1">
                <a:solidFill>
                  <a:srgbClr val="572642"/>
                </a:solidFill>
              </a:defRPr>
            </a:lvl1pPr>
          </a:lstStyle>
          <a:p>
            <a:r>
              <a:rPr lang="en-US" dirty="0" smtClean="0"/>
              <a:t>Click to add 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411760" y="2662064"/>
            <a:ext cx="6400800" cy="478904"/>
          </a:xfrm>
        </p:spPr>
        <p:txBody>
          <a:bodyPr>
            <a:normAutofit/>
          </a:bodyPr>
          <a:lstStyle>
            <a:lvl1pPr marL="0" indent="0" algn="r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Presenter Name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484784"/>
            <a:ext cx="9144000" cy="72008"/>
          </a:xfrm>
          <a:prstGeom prst="rect">
            <a:avLst/>
          </a:prstGeom>
          <a:solidFill>
            <a:srgbClr val="5726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-36512" y="-99392"/>
            <a:ext cx="9217024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3059112" y="3212977"/>
            <a:ext cx="5761360" cy="432048"/>
          </a:xfrm>
        </p:spPr>
        <p:txBody>
          <a:bodyPr>
            <a:normAutofit/>
          </a:bodyPr>
          <a:lstStyle>
            <a:lvl1pPr marL="0" indent="0" algn="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add Venue</a:t>
            </a:r>
            <a:endParaRPr lang="en-GB" dirty="0"/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4427984" y="5762439"/>
            <a:ext cx="4720630" cy="78153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  <a:extLst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r">
              <a:defRPr/>
            </a:pPr>
            <a:endParaRPr lang="en-GB" altLang="en-US" b="1" smtClean="0"/>
          </a:p>
        </p:txBody>
      </p:sp>
      <p:pic>
        <p:nvPicPr>
          <p:cNvPr id="1026" name="Picture 2" descr="G:\Graphics\LOGOS\Joint Force Development JFD\JFD Purpl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66" y="312776"/>
            <a:ext cx="1762754" cy="9684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019" y="5741654"/>
            <a:ext cx="4747493" cy="8020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55958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2770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35044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530626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5306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3894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B81685-FA69-4A78-A17E-DBAD341FDD84}" type="datetimeFigureOut">
              <a:rPr lang="en-GB" smtClean="0"/>
              <a:pPr/>
              <a:t>30/09/2017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7AB30C-ECE9-4D76-9F68-9B67883A2C7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449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070994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044250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770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770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05349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67564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98796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" y="6356176"/>
            <a:ext cx="457200" cy="313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2E7AB30C-ECE9-4D76-9F68-9B67883A2C7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0608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53221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3701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2059118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18446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752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85184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141718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85056"/>
            <a:ext cx="7772400" cy="959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44960"/>
            <a:ext cx="7772400" cy="393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14" name="hc"/>
          <p:cNvSpPr txBox="1"/>
          <p:nvPr/>
        </p:nvSpPr>
        <p:spPr>
          <a:xfrm>
            <a:off x="0" y="0"/>
            <a:ext cx="9144000" cy="24622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endParaRPr kumimoji="0" lang="en-GB" sz="1000" b="0" i="0" u="none" baseline="0">
              <a:solidFill>
                <a:srgbClr val="7F7F7F"/>
              </a:solidFill>
              <a:latin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241171"/>
            <a:ext cx="9144000" cy="648072"/>
          </a:xfrm>
          <a:prstGeom prst="rect">
            <a:avLst/>
          </a:prstGeom>
          <a:solidFill>
            <a:srgbClr val="5726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ooter Placeholder 3"/>
          <p:cNvSpPr txBox="1">
            <a:spLocks/>
          </p:cNvSpPr>
          <p:nvPr/>
        </p:nvSpPr>
        <p:spPr>
          <a:xfrm>
            <a:off x="3237073" y="6381328"/>
            <a:ext cx="5439383" cy="457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rgbClr val="DDDDDD"/>
                </a:solidFill>
                <a:latin typeface="+mn-lt"/>
                <a:ea typeface="+mn-ea"/>
                <a:cs typeface="Arial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 algn="r"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© Crown Copyright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3"/>
          <p:cNvSpPr txBox="1">
            <a:spLocks/>
          </p:cNvSpPr>
          <p:nvPr/>
        </p:nvSpPr>
        <p:spPr>
          <a:xfrm>
            <a:off x="3233031" y="6068144"/>
            <a:ext cx="5439383" cy="457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rgbClr val="DDDDDD"/>
                </a:solidFill>
                <a:latin typeface="+mn-lt"/>
                <a:ea typeface="+mn-ea"/>
                <a:cs typeface="Arial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 algn="r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Joint</a:t>
            </a:r>
            <a:r>
              <a:rPr lang="en-GB" sz="16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Force Development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ooter Placeholder 3"/>
          <p:cNvSpPr txBox="1">
            <a:spLocks/>
          </p:cNvSpPr>
          <p:nvPr/>
        </p:nvSpPr>
        <p:spPr>
          <a:xfrm>
            <a:off x="683568" y="6108007"/>
            <a:ext cx="902879" cy="457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rgbClr val="DDDDDD"/>
                </a:solidFill>
                <a:latin typeface="+mn-lt"/>
                <a:ea typeface="+mn-ea"/>
                <a:cs typeface="Arial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 algn="r">
              <a:defRPr/>
            </a:pPr>
            <a:fld id="{77BFB647-1296-49A2-AC82-DF0A7F2E1187}" type="datetime1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30/09/2017</a:t>
            </a:fld>
            <a:endParaRPr lang="en-US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-220594" y="6090672"/>
            <a:ext cx="902879" cy="457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rgbClr val="DDDDDD"/>
                </a:solidFill>
                <a:latin typeface="+mn-lt"/>
                <a:ea typeface="+mn-ea"/>
                <a:cs typeface="Arial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 algn="r">
              <a:defRPr/>
            </a:pPr>
            <a:fld id="{205D6360-367A-4B97-BD97-379FC0DD329B}" type="slidenum">
              <a:rPr lang="en-GB" sz="1200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c"/>
          <p:cNvSpPr txBox="1"/>
          <p:nvPr/>
        </p:nvSpPr>
        <p:spPr>
          <a:xfrm>
            <a:off x="0" y="6711171"/>
            <a:ext cx="9144000" cy="246221"/>
          </a:xfrm>
          <a:prstGeom prst="rect">
            <a:avLst/>
          </a:prstGeom>
        </p:spPr>
        <p:txBody>
          <a:bodyPr vert="horz" wrap="square" rtlCol="0">
            <a:spAutoFit/>
          </a:bodyPr>
          <a:lstStyle/>
          <a:p>
            <a:pPr algn="ctr"/>
            <a:endParaRPr kumimoji="0" lang="en-GB" sz="1000" b="0" i="0" u="none" baseline="0" dirty="0" smtClean="0">
              <a:solidFill>
                <a:srgbClr val="7F7F7F"/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57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i="0" u="none" kern="1200">
          <a:solidFill>
            <a:srgbClr val="57264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b="1" kern="1200">
          <a:solidFill>
            <a:srgbClr val="35424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b="1" i="0" u="none" kern="1200">
          <a:solidFill>
            <a:srgbClr val="35424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b="1" kern="1200">
          <a:solidFill>
            <a:srgbClr val="35424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b="1" kern="1200">
          <a:solidFill>
            <a:srgbClr val="35424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b="1" kern="1200">
          <a:solidFill>
            <a:srgbClr val="35424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283968" y="4509120"/>
            <a:ext cx="4464496" cy="478904"/>
          </a:xfrm>
        </p:spPr>
        <p:txBody>
          <a:bodyPr>
            <a:noAutofit/>
          </a:bodyPr>
          <a:lstStyle/>
          <a:p>
            <a:r>
              <a:rPr lang="en-GB" altLang="en-US" dirty="0" smtClean="0"/>
              <a:t>Major David Gibb MA </a:t>
            </a:r>
            <a:r>
              <a:rPr lang="en-GB" altLang="en-US" dirty="0" err="1" smtClean="0"/>
              <a:t>AGC</a:t>
            </a:r>
            <a:r>
              <a:rPr lang="en-GB" altLang="en-US" dirty="0" smtClean="0"/>
              <a:t>(ETS)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644008" y="5085184"/>
            <a:ext cx="4104456" cy="432048"/>
          </a:xfrm>
        </p:spPr>
        <p:txBody>
          <a:bodyPr>
            <a:normAutofit/>
          </a:bodyPr>
          <a:lstStyle/>
          <a:p>
            <a:r>
              <a:rPr lang="en-GB" dirty="0" smtClean="0"/>
              <a:t>BILC – October 2017</a:t>
            </a:r>
            <a:endParaRPr lang="en-GB" dirty="0"/>
          </a:p>
        </p:txBody>
      </p:sp>
      <p:sp>
        <p:nvSpPr>
          <p:cNvPr id="8" name="Title 3"/>
          <p:cNvSpPr>
            <a:spLocks noGrp="1"/>
          </p:cNvSpPr>
          <p:nvPr>
            <p:ph type="ctrTitle"/>
          </p:nvPr>
        </p:nvSpPr>
        <p:spPr>
          <a:xfrm>
            <a:off x="0" y="1844824"/>
            <a:ext cx="9144000" cy="936104"/>
          </a:xfrm>
        </p:spPr>
        <p:txBody>
          <a:bodyPr/>
          <a:lstStyle/>
          <a:p>
            <a:pPr algn="ctr"/>
            <a:r>
              <a:rPr lang="en-GB" sz="2400" b="0" dirty="0" smtClean="0"/>
              <a:t>Defence Requirements Authority for Culture and Language (DRACL)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284984"/>
            <a:ext cx="9144000" cy="107721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“The Challenges of Designing an Effective</a:t>
            </a:r>
          </a:p>
          <a:p>
            <a:pPr algn="ctr"/>
            <a:r>
              <a:rPr lang="en-GB" sz="3200" dirty="0" smtClean="0"/>
              <a:t>Multi-Level Assessment from </a:t>
            </a:r>
            <a:r>
              <a:rPr lang="en-GB" sz="3200" dirty="0" err="1" smtClean="0"/>
              <a:t>SLP</a:t>
            </a:r>
            <a:r>
              <a:rPr lang="en-GB" sz="3200" dirty="0" smtClean="0"/>
              <a:t> 1-4”</a:t>
            </a:r>
          </a:p>
        </p:txBody>
      </p:sp>
    </p:spTree>
    <p:extLst>
      <p:ext uri="{BB962C8B-B14F-4D97-AF65-F5344CB8AC3E}">
        <p14:creationId xmlns="" xmlns:p14="http://schemas.microsoft.com/office/powerpoint/2010/main" val="50227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44624"/>
            <a:ext cx="7772400" cy="720080"/>
          </a:xfrm>
        </p:spPr>
        <p:txBody>
          <a:bodyPr/>
          <a:lstStyle/>
          <a:p>
            <a:pPr algn="ctr"/>
            <a:r>
              <a:rPr lang="en-GB" dirty="0" smtClean="0"/>
              <a:t>Foreign </a:t>
            </a:r>
            <a:r>
              <a:rPr lang="en-GB" dirty="0"/>
              <a:t>language assessment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836712"/>
            <a:ext cx="8064896" cy="5544616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400" b="0" dirty="0">
                <a:solidFill>
                  <a:schemeClr val="tx1"/>
                </a:solidFill>
              </a:rPr>
              <a:t>UK MOD Language Assessment Board (MODLAB)</a:t>
            </a:r>
          </a:p>
          <a:p>
            <a:pPr marL="457200" indent="-457200" algn="l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400" b="0" dirty="0" smtClean="0">
                <a:solidFill>
                  <a:schemeClr val="tx1"/>
                </a:solidFill>
              </a:rPr>
              <a:t>In partnership with </a:t>
            </a:r>
            <a:r>
              <a:rPr lang="en-GB" sz="2400" b="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IoL</a:t>
            </a:r>
            <a:r>
              <a:rPr lang="en-GB" sz="2400" b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Educational </a:t>
            </a:r>
            <a:r>
              <a:rPr lang="en-GB" sz="2400" b="0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Trust (</a:t>
            </a:r>
            <a:r>
              <a:rPr lang="en-GB" sz="2400" b="0" dirty="0" smtClean="0">
                <a:solidFill>
                  <a:schemeClr val="tx1"/>
                </a:solidFill>
              </a:rPr>
              <a:t>IoLET):</a:t>
            </a:r>
          </a:p>
          <a:p>
            <a:pPr marL="914400" lvl="1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200" b="0" dirty="0">
                <a:solidFill>
                  <a:schemeClr val="tx1"/>
                </a:solidFill>
              </a:rPr>
              <a:t>IoLET – the Awarding Organisation of the Chartered Institute of Linguists</a:t>
            </a:r>
          </a:p>
          <a:p>
            <a:pPr marL="896938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200" b="0" dirty="0">
                <a:solidFill>
                  <a:schemeClr val="tx1"/>
                </a:solidFill>
              </a:rPr>
              <a:t>The only specialist languages Awarding Organisation </a:t>
            </a:r>
            <a:r>
              <a:rPr lang="en-GB" sz="2200" b="0" dirty="0" smtClean="0">
                <a:solidFill>
                  <a:schemeClr val="tx1"/>
                </a:solidFill>
              </a:rPr>
              <a:t>in </a:t>
            </a:r>
            <a:r>
              <a:rPr lang="en-GB" sz="2200" b="0" dirty="0">
                <a:solidFill>
                  <a:schemeClr val="tx1"/>
                </a:solidFill>
              </a:rPr>
              <a:t>the UK</a:t>
            </a:r>
          </a:p>
          <a:p>
            <a:pPr marL="896938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200" b="0" dirty="0">
                <a:solidFill>
                  <a:schemeClr val="tx1"/>
                </a:solidFill>
              </a:rPr>
              <a:t>National recognition and accreditation through Office of Qualifications and Examinations Regulation (Ofqual)</a:t>
            </a:r>
          </a:p>
          <a:p>
            <a:pPr marL="896938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200" b="0" dirty="0">
                <a:solidFill>
                  <a:schemeClr val="tx1"/>
                </a:solidFill>
              </a:rPr>
              <a:t>Track record with government and public sector</a:t>
            </a:r>
          </a:p>
          <a:p>
            <a:pPr marL="896938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200" b="0" dirty="0">
                <a:solidFill>
                  <a:schemeClr val="tx1"/>
                </a:solidFill>
              </a:rPr>
              <a:t>High level public examinations for professional language skills</a:t>
            </a:r>
          </a:p>
          <a:p>
            <a:pPr marL="896938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200" b="0" dirty="0" smtClean="0">
                <a:solidFill>
                  <a:schemeClr val="tx1"/>
                </a:solidFill>
              </a:rPr>
              <a:t>Can assess 50</a:t>
            </a:r>
            <a:r>
              <a:rPr lang="en-GB" sz="2200" b="0" dirty="0">
                <a:solidFill>
                  <a:schemeClr val="tx1"/>
                </a:solidFill>
              </a:rPr>
              <a:t>+ languages </a:t>
            </a:r>
            <a:r>
              <a:rPr lang="en-GB" sz="2200" b="0" dirty="0" smtClean="0">
                <a:solidFill>
                  <a:schemeClr val="tx1"/>
                </a:solidFill>
              </a:rPr>
              <a:t>annually</a:t>
            </a:r>
            <a:endParaRPr lang="en-GB" sz="2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159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-27384"/>
            <a:ext cx="8312726" cy="770735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Multi-Level Assessment (MLA)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81001" y="836712"/>
            <a:ext cx="8368145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800" dirty="0" smtClean="0"/>
              <a:t>NATO STANAG 6001 proficiency </a:t>
            </a:r>
            <a:r>
              <a:rPr lang="en-GB" sz="2800" dirty="0"/>
              <a:t>levels</a:t>
            </a:r>
          </a:p>
          <a:p>
            <a:pPr marL="457200" indent="-4572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800" dirty="0" smtClean="0"/>
              <a:t>General language proficiency assessment</a:t>
            </a:r>
          </a:p>
          <a:p>
            <a:pPr marL="457200" indent="-4572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800" dirty="0" smtClean="0"/>
              <a:t>Content to include general </a:t>
            </a:r>
            <a:r>
              <a:rPr lang="en-GB" sz="2800" dirty="0"/>
              <a:t>language and broad military </a:t>
            </a:r>
            <a:r>
              <a:rPr lang="en-GB" sz="2800" dirty="0" smtClean="0"/>
              <a:t>contexts</a:t>
            </a:r>
          </a:p>
          <a:p>
            <a:pPr marL="457200" indent="-4572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800" dirty="0" smtClean="0"/>
              <a:t>Single multi-level scheme for all (SLP 1-4):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Survival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Functional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Professional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Expert</a:t>
            </a:r>
          </a:p>
          <a:p>
            <a:pPr marL="457200" indent="-4572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800" dirty="0" smtClean="0"/>
              <a:t>Preparedness for national accreditation (Ofqual)</a:t>
            </a:r>
          </a:p>
        </p:txBody>
      </p:sp>
    </p:spTree>
    <p:extLst>
      <p:ext uri="{BB962C8B-B14F-4D97-AF65-F5344CB8AC3E}">
        <p14:creationId xmlns="" xmlns:p14="http://schemas.microsoft.com/office/powerpoint/2010/main" val="2571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44624"/>
            <a:ext cx="8312726" cy="1015628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Assessment Development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1" y="1268760"/>
            <a:ext cx="8368145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400" dirty="0" smtClean="0"/>
              <a:t>Scheme established summer 2016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400" dirty="0" smtClean="0"/>
              <a:t>Reviewed and revised – robust structure for future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400" dirty="0" smtClean="0"/>
              <a:t>Assessment design includes: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Authoring of tasks at each level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Tasks reviewed and tested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err="1" smtClean="0"/>
              <a:t>IoLET</a:t>
            </a:r>
            <a:r>
              <a:rPr lang="en-GB" sz="2400" dirty="0" smtClean="0"/>
              <a:t>-MoD Setting Board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Further testing and piloting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IoLET-MoD Final Setting Board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Preparation of assessments in different languages </a:t>
            </a:r>
          </a:p>
        </p:txBody>
      </p:sp>
    </p:spTree>
    <p:extLst>
      <p:ext uri="{BB962C8B-B14F-4D97-AF65-F5344CB8AC3E}">
        <p14:creationId xmlns="" xmlns:p14="http://schemas.microsoft.com/office/powerpoint/2010/main" val="328339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981" y="282001"/>
            <a:ext cx="7453746" cy="1015628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Listening </a:t>
            </a:r>
            <a:r>
              <a:rPr lang="en-GB" dirty="0" smtClean="0"/>
              <a:t>Assessment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628800"/>
            <a:ext cx="866298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800" dirty="0" smtClean="0"/>
              <a:t>Time: </a:t>
            </a:r>
            <a:r>
              <a:rPr lang="en-GB" sz="2800" dirty="0" err="1" smtClean="0"/>
              <a:t>approx</a:t>
            </a:r>
            <a:r>
              <a:rPr lang="en-GB" sz="2800" dirty="0" smtClean="0"/>
              <a:t> 50 minutes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800" dirty="0" smtClean="0"/>
              <a:t>4 parts: SLP 1 – SLP 4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800" dirty="0" smtClean="0"/>
              <a:t>Maximum marks = 10 per SLP level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800" dirty="0" smtClean="0"/>
              <a:t>Numerical marking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800" dirty="0" smtClean="0"/>
              <a:t>Pass </a:t>
            </a:r>
            <a:r>
              <a:rPr lang="en-GB" sz="2800" dirty="0"/>
              <a:t>mark </a:t>
            </a:r>
            <a:r>
              <a:rPr lang="en-GB" sz="2800" dirty="0" smtClean="0"/>
              <a:t>of </a:t>
            </a:r>
            <a:r>
              <a:rPr lang="en-GB" sz="2800" dirty="0"/>
              <a:t>70% </a:t>
            </a:r>
            <a:r>
              <a:rPr lang="en-GB" sz="2800" dirty="0" smtClean="0"/>
              <a:t>within each level and across levels to achieve an SLP score</a:t>
            </a:r>
            <a:endParaRPr lang="en-GB" sz="2800" dirty="0"/>
          </a:p>
        </p:txBody>
      </p:sp>
    </p:spTree>
    <p:extLst>
      <p:ext uri="{BB962C8B-B14F-4D97-AF65-F5344CB8AC3E}">
        <p14:creationId xmlns="" xmlns:p14="http://schemas.microsoft.com/office/powerpoint/2010/main" val="355187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0"/>
            <a:ext cx="7453746" cy="692696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Speaking </a:t>
            </a:r>
            <a:r>
              <a:rPr lang="en-GB" dirty="0" smtClean="0"/>
              <a:t>Assessment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836712"/>
            <a:ext cx="8312727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400" dirty="0" smtClean="0"/>
              <a:t>The structure: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Part 1 – Interaction (10 minutes)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Part 2 – Task Resolution (15 minutes)</a:t>
            </a:r>
          </a:p>
          <a:p>
            <a:pPr marL="91440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Part 3 – Presentation (15 minutes: up to 10 to present, 5 for questions)</a:t>
            </a:r>
            <a:endParaRPr lang="en-GB" sz="2400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400" dirty="0"/>
              <a:t>Module </a:t>
            </a:r>
            <a:r>
              <a:rPr lang="en-GB" sz="2400" dirty="0" smtClean="0"/>
              <a:t>Assessment:</a:t>
            </a:r>
            <a:endParaRPr lang="en-GB" sz="2400" dirty="0"/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Criteria marking by SLP level and strength within SLP </a:t>
            </a:r>
            <a:r>
              <a:rPr lang="en-GB" sz="2400" dirty="0" smtClean="0"/>
              <a:t>banding (Interaction </a:t>
            </a:r>
            <a:r>
              <a:rPr lang="en-GB" sz="2400" dirty="0"/>
              <a:t>– Fluency – Vocabulary – Grammar – </a:t>
            </a:r>
            <a:r>
              <a:rPr lang="en-GB" sz="2400" dirty="0" smtClean="0"/>
              <a:t>Discourse)</a:t>
            </a:r>
            <a:endParaRPr lang="en-GB" sz="2400" dirty="0"/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Overall SLP result based on criteria </a:t>
            </a:r>
            <a:r>
              <a:rPr lang="en-GB" sz="2400" dirty="0" smtClean="0"/>
              <a:t>profile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The </a:t>
            </a:r>
            <a:r>
              <a:rPr lang="en-GB" sz="2400" dirty="0"/>
              <a:t>assessment is </a:t>
            </a:r>
            <a:r>
              <a:rPr lang="en-GB" sz="2400" dirty="0" smtClean="0"/>
              <a:t>recorded</a:t>
            </a:r>
            <a:endParaRPr lang="en-GB" sz="2400" dirty="0"/>
          </a:p>
        </p:txBody>
      </p:sp>
    </p:spTree>
    <p:extLst>
      <p:ext uri="{BB962C8B-B14F-4D97-AF65-F5344CB8AC3E}">
        <p14:creationId xmlns="" xmlns:p14="http://schemas.microsoft.com/office/powerpoint/2010/main" val="16880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2001"/>
            <a:ext cx="8312727" cy="1015628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Reading </a:t>
            </a:r>
            <a:r>
              <a:rPr lang="en-GB" dirty="0" smtClean="0"/>
              <a:t>Assessment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856509"/>
            <a:ext cx="866298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800" dirty="0" smtClean="0"/>
              <a:t>Time: 1 hour 30 minutes</a:t>
            </a:r>
          </a:p>
          <a:p>
            <a:pPr marL="457200" indent="-4572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800" dirty="0" smtClean="0"/>
              <a:t>4 </a:t>
            </a:r>
            <a:r>
              <a:rPr lang="en-GB" sz="2800" dirty="0"/>
              <a:t>parts: SLP 1 – SLP 4</a:t>
            </a:r>
          </a:p>
          <a:p>
            <a:pPr marL="457200" indent="-4572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800" dirty="0" smtClean="0"/>
              <a:t>Maximum marks = 10 per SLP level</a:t>
            </a:r>
          </a:p>
          <a:p>
            <a:pPr marL="457200" indent="-4572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800" dirty="0" smtClean="0"/>
              <a:t>Numerical marking</a:t>
            </a:r>
          </a:p>
          <a:p>
            <a:pPr marL="457200" indent="-4572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800" dirty="0" smtClean="0"/>
              <a:t>Pass </a:t>
            </a:r>
            <a:r>
              <a:rPr lang="en-GB" sz="2800" dirty="0"/>
              <a:t>mark of 70% within each level and across levels to achieve </a:t>
            </a:r>
            <a:r>
              <a:rPr lang="en-GB" sz="2800" dirty="0" smtClean="0"/>
              <a:t>an SLP score	</a:t>
            </a:r>
          </a:p>
        </p:txBody>
      </p:sp>
    </p:spTree>
    <p:extLst>
      <p:ext uri="{BB962C8B-B14F-4D97-AF65-F5344CB8AC3E}">
        <p14:creationId xmlns="" xmlns:p14="http://schemas.microsoft.com/office/powerpoint/2010/main" val="29964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4016"/>
            <a:ext cx="7453746" cy="908720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Writing </a:t>
            </a:r>
            <a:r>
              <a:rPr lang="en-GB" dirty="0" smtClean="0"/>
              <a:t>Assessment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81001" y="1249590"/>
            <a:ext cx="836814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400" dirty="0" smtClean="0"/>
              <a:t>Format:</a:t>
            </a:r>
          </a:p>
          <a:p>
            <a:pPr marL="812800" lvl="1" indent="-3556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60 minutes </a:t>
            </a:r>
          </a:p>
          <a:p>
            <a:pPr marL="812800" lvl="1" indent="-3556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One task, selected from a choice of 5 tasks</a:t>
            </a:r>
          </a:p>
          <a:p>
            <a:pPr marL="812800" lvl="1" indent="-3556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Dictionaries not allowed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GB" sz="2400" dirty="0"/>
              <a:t>Module </a:t>
            </a:r>
            <a:r>
              <a:rPr lang="en-GB" sz="2400" dirty="0" smtClean="0"/>
              <a:t>Assessment:</a:t>
            </a:r>
            <a:endParaRPr lang="en-GB" sz="2400" dirty="0"/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Criteria marking by SLP level and strength within SLP </a:t>
            </a:r>
            <a:r>
              <a:rPr lang="en-GB" sz="2400" dirty="0" smtClean="0"/>
              <a:t>banding (Theme </a:t>
            </a:r>
            <a:r>
              <a:rPr lang="en-GB" sz="2400" dirty="0"/>
              <a:t>– Coherence – Vocabulary – Grammar – </a:t>
            </a:r>
            <a:r>
              <a:rPr lang="en-GB" sz="2400" dirty="0" smtClean="0"/>
              <a:t>Presentation)</a:t>
            </a:r>
            <a:endParaRPr lang="en-GB" sz="2400" dirty="0"/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Overall SLP result based on criteria </a:t>
            </a:r>
            <a:r>
              <a:rPr lang="en-GB" sz="2400" dirty="0" smtClean="0"/>
              <a:t>profile</a:t>
            </a:r>
            <a:endParaRPr lang="en-GB" sz="24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353943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640960" cy="547260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sz="2400" b="0" dirty="0">
                <a:solidFill>
                  <a:schemeClr val="tx1"/>
                </a:solidFill>
              </a:rPr>
              <a:t>All marking and grading moderated internally by IoLET and at IoLET-MOD Moderation </a:t>
            </a:r>
            <a:r>
              <a:rPr lang="en-GB" sz="2400" b="0" dirty="0" smtClean="0">
                <a:solidFill>
                  <a:schemeClr val="tx1"/>
                </a:solidFill>
              </a:rPr>
              <a:t>Board</a:t>
            </a:r>
            <a:endParaRPr lang="en-GB" sz="2400" b="0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r>
              <a:rPr lang="en-GB" sz="2400" b="0" dirty="0">
                <a:solidFill>
                  <a:schemeClr val="tx1"/>
                </a:solidFill>
              </a:rPr>
              <a:t>Final results confirmed at Moderation </a:t>
            </a:r>
            <a:r>
              <a:rPr lang="en-GB" sz="2400" b="0" dirty="0" smtClean="0">
                <a:solidFill>
                  <a:schemeClr val="tx1"/>
                </a:solidFill>
              </a:rPr>
              <a:t>Board</a:t>
            </a:r>
          </a:p>
          <a:p>
            <a:pPr>
              <a:spcBef>
                <a:spcPts val="1200"/>
              </a:spcBef>
            </a:pPr>
            <a:r>
              <a:rPr lang="en-GB" sz="2400" b="0" dirty="0" smtClean="0">
                <a:solidFill>
                  <a:schemeClr val="tx1"/>
                </a:solidFill>
              </a:rPr>
              <a:t>MLA used where realistic target is SLP 2210 and above for:</a:t>
            </a:r>
          </a:p>
          <a:p>
            <a:pPr lvl="1">
              <a:spcBef>
                <a:spcPts val="1200"/>
              </a:spcBef>
            </a:pPr>
            <a:r>
              <a:rPr lang="en-GB" sz="2400" b="0" dirty="0" smtClean="0">
                <a:solidFill>
                  <a:schemeClr val="tx1"/>
                </a:solidFill>
              </a:rPr>
              <a:t>DCLC students</a:t>
            </a:r>
          </a:p>
          <a:p>
            <a:pPr lvl="1">
              <a:spcBef>
                <a:spcPts val="1200"/>
              </a:spcBef>
            </a:pPr>
            <a:r>
              <a:rPr lang="en-GB" sz="2400" b="0" dirty="0" smtClean="0">
                <a:solidFill>
                  <a:schemeClr val="tx1"/>
                </a:solidFill>
              </a:rPr>
              <a:t>Independent candidates</a:t>
            </a:r>
          </a:p>
          <a:p>
            <a:pPr>
              <a:spcBef>
                <a:spcPts val="1200"/>
              </a:spcBef>
            </a:pPr>
            <a:r>
              <a:rPr lang="en-GB" sz="2400" b="0" dirty="0" smtClean="0">
                <a:solidFill>
                  <a:schemeClr val="tx1"/>
                </a:solidFill>
              </a:rPr>
              <a:t>Contract for 2 years with options to extend.  Currently assessing:</a:t>
            </a:r>
          </a:p>
          <a:p>
            <a:pPr lvl="1">
              <a:spcBef>
                <a:spcPts val="1200"/>
              </a:spcBef>
            </a:pPr>
            <a:r>
              <a:rPr lang="en-GB" sz="2400" b="0" dirty="0" smtClean="0">
                <a:solidFill>
                  <a:schemeClr val="tx1"/>
                </a:solidFill>
              </a:rPr>
              <a:t>Some 500 candidates a year</a:t>
            </a:r>
          </a:p>
          <a:p>
            <a:pPr lvl="1">
              <a:spcBef>
                <a:spcPts val="1200"/>
              </a:spcBef>
            </a:pPr>
            <a:r>
              <a:rPr lang="en-GB" sz="2400" b="0" dirty="0" smtClean="0">
                <a:solidFill>
                  <a:schemeClr val="tx1"/>
                </a:solidFill>
              </a:rPr>
              <a:t>In 35 languages (Training Year 16/17)</a:t>
            </a:r>
          </a:p>
          <a:p>
            <a:pPr>
              <a:spcBef>
                <a:spcPts val="1200"/>
              </a:spcBef>
            </a:pPr>
            <a:r>
              <a:rPr lang="en-GB" sz="2400" b="0" dirty="0" smtClean="0">
                <a:solidFill>
                  <a:schemeClr val="tx1"/>
                </a:solidFill>
              </a:rPr>
              <a:t>Separate SLP 1111 assessment</a:t>
            </a:r>
            <a:endParaRPr lang="en-GB" sz="2400" b="0" dirty="0">
              <a:solidFill>
                <a:schemeClr val="tx1"/>
              </a:solidFill>
            </a:endParaRPr>
          </a:p>
          <a:p>
            <a:endParaRPr lang="en-GB" sz="2400" b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453746" cy="908720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Foreign Language Assessment – General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04038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6203032" cy="4277072"/>
          </a:xfrm>
        </p:spPr>
        <p:txBody>
          <a:bodyPr/>
          <a:lstStyle/>
          <a:p>
            <a:r>
              <a:rPr lang="en-GB" b="0" dirty="0" smtClean="0"/>
              <a:t>DRACL overview</a:t>
            </a:r>
          </a:p>
          <a:p>
            <a:pPr>
              <a:buNone/>
            </a:pPr>
            <a:r>
              <a:rPr lang="en-GB" b="0" dirty="0" smtClean="0"/>
              <a:t> </a:t>
            </a:r>
            <a:endParaRPr lang="en-GB" b="0" dirty="0"/>
          </a:p>
          <a:p>
            <a:r>
              <a:rPr lang="en-GB" b="0" dirty="0" smtClean="0"/>
              <a:t>The challenge</a:t>
            </a:r>
          </a:p>
          <a:p>
            <a:endParaRPr lang="en-GB" b="0" dirty="0"/>
          </a:p>
          <a:p>
            <a:r>
              <a:rPr lang="en-GB" b="0" dirty="0" smtClean="0"/>
              <a:t>The solution</a:t>
            </a:r>
          </a:p>
          <a:p>
            <a:endParaRPr lang="en-GB" b="0" dirty="0" smtClean="0"/>
          </a:p>
          <a:p>
            <a:r>
              <a:rPr lang="en-GB" b="0" dirty="0" smtClean="0"/>
              <a:t>Questions and discussion</a:t>
            </a:r>
            <a:r>
              <a:rPr lang="en-GB" b="0" dirty="0"/>
              <a:t/>
            </a:r>
            <a:br>
              <a:rPr lang="en-GB" b="0" dirty="0"/>
            </a:br>
            <a:r>
              <a:rPr lang="en-GB" b="0" dirty="0"/>
              <a:t> </a:t>
            </a:r>
          </a:p>
          <a:p>
            <a:endParaRPr lang="en-GB" b="0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5651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DRACL – Capability Areas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00807"/>
            <a:ext cx="6203032" cy="4176465"/>
          </a:xfrm>
        </p:spPr>
        <p:txBody>
          <a:bodyPr/>
          <a:lstStyle/>
          <a:p>
            <a:r>
              <a:rPr lang="en-GB" b="0" dirty="0"/>
              <a:t>Foreign </a:t>
            </a:r>
            <a:r>
              <a:rPr lang="en-GB" b="0" dirty="0" smtClean="0"/>
              <a:t>Language Capability</a:t>
            </a:r>
            <a:br>
              <a:rPr lang="en-GB" b="0" dirty="0" smtClean="0"/>
            </a:br>
            <a:r>
              <a:rPr lang="en-GB" b="0" dirty="0" smtClean="0"/>
              <a:t> </a:t>
            </a:r>
            <a:endParaRPr lang="en-GB" b="0" dirty="0"/>
          </a:p>
          <a:p>
            <a:r>
              <a:rPr lang="en-GB" b="0" dirty="0" smtClean="0"/>
              <a:t>Culture Capability </a:t>
            </a:r>
          </a:p>
          <a:p>
            <a:endParaRPr lang="en-GB" b="0" dirty="0"/>
          </a:p>
          <a:p>
            <a:r>
              <a:rPr lang="en-GB" b="0" dirty="0"/>
              <a:t>English Language Training</a:t>
            </a:r>
            <a:br>
              <a:rPr lang="en-GB" b="0" dirty="0"/>
            </a:br>
            <a:r>
              <a:rPr lang="en-GB" b="0" dirty="0"/>
              <a:t> </a:t>
            </a:r>
          </a:p>
          <a:p>
            <a:endParaRPr lang="en-GB" b="0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5651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DRACL – Additional Outputs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507288" cy="4464497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Governance, strategy, policy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Coordination of the training requirement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Language </a:t>
            </a:r>
            <a:r>
              <a:rPr lang="en-GB" b="0" dirty="0"/>
              <a:t>assessments </a:t>
            </a:r>
            <a:r>
              <a:rPr lang="en-GB" b="0" dirty="0" smtClean="0"/>
              <a:t>– </a:t>
            </a:r>
            <a:r>
              <a:rPr lang="en-GB" b="0" dirty="0" err="1" smtClean="0"/>
              <a:t>MODLAB</a:t>
            </a:r>
            <a:endParaRPr lang="en-GB" b="0" dirty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Foreign language financial awards</a:t>
            </a:r>
            <a:endParaRPr lang="en-GB" b="0" dirty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Evaluation </a:t>
            </a:r>
            <a:r>
              <a:rPr lang="en-GB" b="0" dirty="0"/>
              <a:t>(</a:t>
            </a:r>
            <a:r>
              <a:rPr lang="en-GB" b="0" dirty="0" smtClean="0"/>
              <a:t>including External Validation)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Assurance</a:t>
            </a:r>
            <a:endParaRPr lang="en-GB" b="0" dirty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Language data </a:t>
            </a:r>
            <a:r>
              <a:rPr lang="en-GB" b="0" dirty="0"/>
              <a:t>analysis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20487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Challenge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0767"/>
            <a:ext cx="8075240" cy="4680521"/>
          </a:xfrm>
        </p:spPr>
        <p:txBody>
          <a:bodyPr/>
          <a:lstStyle/>
          <a:p>
            <a:r>
              <a:rPr lang="en-GB" b="0" dirty="0" smtClean="0"/>
              <a:t>Build and maintain Defence Culture and Language capability</a:t>
            </a:r>
          </a:p>
          <a:p>
            <a:r>
              <a:rPr lang="en-GB" b="0" dirty="0" smtClean="0"/>
              <a:t>General language proficiency assessment</a:t>
            </a:r>
          </a:p>
          <a:p>
            <a:r>
              <a:rPr lang="en-GB" b="0" dirty="0" smtClean="0"/>
              <a:t>35 languages (Training Year 16/17)</a:t>
            </a:r>
          </a:p>
          <a:p>
            <a:r>
              <a:rPr lang="en-GB" b="0" dirty="0" smtClean="0"/>
              <a:t>70% of candidates are independent candidates</a:t>
            </a:r>
          </a:p>
          <a:p>
            <a:r>
              <a:rPr lang="en-GB" b="0" dirty="0" smtClean="0"/>
              <a:t>Assessment not exam</a:t>
            </a:r>
          </a:p>
          <a:p>
            <a:r>
              <a:rPr lang="en-GB" b="0" dirty="0" smtClean="0"/>
              <a:t>Measure any </a:t>
            </a:r>
            <a:r>
              <a:rPr lang="en-GB" b="0" dirty="0" err="1" smtClean="0"/>
              <a:t>SLP</a:t>
            </a:r>
            <a:r>
              <a:rPr lang="en-GB" b="0" dirty="0" smtClean="0"/>
              <a:t> (but targeting 2+)</a:t>
            </a:r>
          </a:p>
          <a:p>
            <a:r>
              <a:rPr lang="en-GB" b="0" dirty="0" smtClean="0"/>
              <a:t>Resources</a:t>
            </a:r>
          </a:p>
          <a:p>
            <a:r>
              <a:rPr lang="en-GB" b="0" dirty="0" smtClean="0"/>
              <a:t>Standardisation</a:t>
            </a:r>
            <a:r>
              <a:rPr lang="en-GB" b="0" dirty="0"/>
              <a:t/>
            </a:r>
            <a:br>
              <a:rPr lang="en-GB" b="0" dirty="0"/>
            </a:br>
            <a:r>
              <a:rPr lang="en-GB" b="0" dirty="0"/>
              <a:t> </a:t>
            </a:r>
          </a:p>
          <a:p>
            <a:endParaRPr lang="en-GB" b="0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5651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075240" cy="4277072"/>
          </a:xfrm>
        </p:spPr>
        <p:txBody>
          <a:bodyPr/>
          <a:lstStyle/>
          <a:p>
            <a:r>
              <a:rPr lang="en-GB" b="0" dirty="0" smtClean="0"/>
              <a:t>Specialist contractor</a:t>
            </a:r>
          </a:p>
          <a:p>
            <a:r>
              <a:rPr lang="en-GB" b="0" dirty="0" smtClean="0"/>
              <a:t>English base paper</a:t>
            </a:r>
          </a:p>
          <a:p>
            <a:r>
              <a:rPr lang="en-GB" b="0" dirty="0" smtClean="0"/>
              <a:t>Rigorous setting process</a:t>
            </a:r>
          </a:p>
          <a:p>
            <a:r>
              <a:rPr lang="en-GB" b="0" dirty="0" smtClean="0"/>
              <a:t>Translated into other languages as needed</a:t>
            </a:r>
          </a:p>
          <a:p>
            <a:r>
              <a:rPr lang="en-GB" b="0" dirty="0" smtClean="0"/>
              <a:t>Assessor training</a:t>
            </a:r>
          </a:p>
          <a:p>
            <a:r>
              <a:rPr lang="en-GB" b="0" dirty="0" smtClean="0"/>
              <a:t>Detailed assessor reports</a:t>
            </a:r>
          </a:p>
          <a:p>
            <a:r>
              <a:rPr lang="en-GB" b="0" dirty="0" smtClean="0"/>
              <a:t>Forensic moderation </a:t>
            </a:r>
            <a:endParaRPr lang="en-GB" b="0" dirty="0"/>
          </a:p>
          <a:p>
            <a:r>
              <a:rPr lang="en-GB" b="0" dirty="0" smtClean="0"/>
              <a:t>Quality control</a:t>
            </a:r>
          </a:p>
          <a:p>
            <a:endParaRPr lang="en-GB" b="0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5651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82001"/>
            <a:ext cx="8388424" cy="1015628"/>
          </a:xfrm>
        </p:spPr>
        <p:txBody>
          <a:bodyPr>
            <a:normAutofit/>
          </a:bodyPr>
          <a:lstStyle/>
          <a:p>
            <a:r>
              <a:rPr lang="en-GB" dirty="0"/>
              <a:t>Assessment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4616" y="1844825"/>
            <a:ext cx="812585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rgbClr val="3542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Active </a:t>
            </a:r>
            <a:r>
              <a:rPr lang="en-GB" sz="2800" dirty="0">
                <a:solidFill>
                  <a:srgbClr val="3542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en-GB" sz="2800" dirty="0" smtClean="0">
                <a:solidFill>
                  <a:srgbClr val="3542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Speaking/Writing </a:t>
            </a:r>
            <a:r>
              <a:rPr lang="en-GB" sz="2800" dirty="0">
                <a:solidFill>
                  <a:srgbClr val="3542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2800" dirty="0" smtClean="0">
                <a:solidFill>
                  <a:srgbClr val="3542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tasks allowing </a:t>
            </a:r>
            <a:r>
              <a:rPr lang="en-GB" sz="2800" dirty="0">
                <a:solidFill>
                  <a:srgbClr val="3542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at all </a:t>
            </a:r>
            <a:r>
              <a:rPr lang="en-GB" sz="2800" dirty="0" smtClean="0">
                <a:solidFill>
                  <a:srgbClr val="3542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levels</a:t>
            </a:r>
          </a:p>
          <a:p>
            <a:pPr marL="342900" indent="-342900"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rgbClr val="3542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Passive skills: </a:t>
            </a:r>
            <a:r>
              <a:rPr lang="en-GB" sz="2800" dirty="0">
                <a:solidFill>
                  <a:srgbClr val="3542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Listening/Reading – a multi-part, multiple choice assessment of progressive </a:t>
            </a:r>
            <a:r>
              <a:rPr lang="en-GB" sz="2800" dirty="0" smtClean="0">
                <a:solidFill>
                  <a:srgbClr val="3542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difficulty</a:t>
            </a:r>
          </a:p>
          <a:p>
            <a:pPr marL="342900" indent="-342900"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rgbClr val="3542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 over 2 days</a:t>
            </a:r>
          </a:p>
        </p:txBody>
      </p:sp>
    </p:spTree>
    <p:extLst>
      <p:ext uri="{BB962C8B-B14F-4D97-AF65-F5344CB8AC3E}">
        <p14:creationId xmlns="" xmlns:p14="http://schemas.microsoft.com/office/powerpoint/2010/main" val="352497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56792"/>
            <a:ext cx="8075240" cy="432048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Importance of Culture and Language capability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Challenge of growing and maintaining it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Resource constraints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Testing in 30+ languages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Multi-Level Assessment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b="0" dirty="0" smtClean="0"/>
              <a:t>English Base Paper</a:t>
            </a:r>
          </a:p>
          <a:p>
            <a:endParaRPr lang="en-GB" b="0" dirty="0" smtClean="0"/>
          </a:p>
          <a:p>
            <a:endParaRPr lang="en-GB" b="0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5651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16016" y="1340768"/>
            <a:ext cx="2520280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Questions and discussion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004" y="3356992"/>
            <a:ext cx="3420988" cy="25636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 t="12122" b="9091"/>
          <a:stretch>
            <a:fillRect/>
          </a:stretch>
        </p:blipFill>
        <p:spPr bwMode="auto">
          <a:xfrm>
            <a:off x="491507" y="404664"/>
            <a:ext cx="3288405" cy="2592288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2780928"/>
            <a:ext cx="3669919" cy="2557264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  <a:effectLst/>
        </p:spPr>
      </p:pic>
    </p:spTree>
    <p:extLst>
      <p:ext uri="{BB962C8B-B14F-4D97-AF65-F5344CB8AC3E}">
        <p14:creationId xmlns="" xmlns:p14="http://schemas.microsoft.com/office/powerpoint/2010/main" val="275469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FD_Regular">
  <a:themeElements>
    <a:clrScheme name="Defence Academy">
      <a:dk1>
        <a:sysClr val="windowText" lastClr="000000"/>
      </a:dk1>
      <a:lt1>
        <a:sysClr val="window" lastClr="FFFFFF"/>
      </a:lt1>
      <a:dk2>
        <a:srgbClr val="572642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ence_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owerPoint Document" ma:contentTypeID="0x01010012841A8869DB425CB829C3875EC558CE0200811FD74AFF4B284DBD369A9AD97E02DD" ma:contentTypeVersion="1" ma:contentTypeDescription="PowerPoint Document" ma:contentTypeScope="" ma:versionID="7599b648be845c4d718fd7a4e8b9c6d0">
  <xsd:schema xmlns:xsd="http://www.w3.org/2001/XMLSchema" xmlns:p="http://schemas.microsoft.com/office/2006/metadata/properties" xmlns:ns2="36FC6741-83B7-4EBF-805E-0CA6CF77541F" xmlns:ns3="36fc6741-83b7-4ebf-805e-0ca6cf77541f" targetNamespace="http://schemas.microsoft.com/office/2006/metadata/properties" ma:root="true" ma:fieldsID="eedf4e1ab25e86fa633293625bc771d3" ns2:_="" ns3:_="">
    <xsd:import namespace="36FC6741-83B7-4EBF-805E-0CA6CF77541F"/>
    <xsd:import namespace="36fc6741-83b7-4ebf-805e-0ca6cf77541f"/>
    <xsd:element name="properties">
      <xsd:complexType>
        <xsd:sequence>
          <xsd:element name="documentManagement">
            <xsd:complexType>
              <xsd:all>
                <xsd:element ref="ns2:UKProtectiveMarking" minOccurs="0"/>
                <xsd:element ref="ns2:UKProtectiveMarkingOOB" minOccurs="0"/>
                <xsd:element ref="ns2:AuthorOriginator" minOccurs="0"/>
                <xsd:element ref="ns2:SubjectCategory" minOccurs="0"/>
                <xsd:element ref="ns2:SubjectCategoryOOB" minOccurs="0"/>
                <xsd:element ref="ns2:SubjectKeyword" minOccurs="0"/>
                <xsd:element ref="ns2:SubjectKeywordOOB" minOccurs="0"/>
                <xsd:element ref="ns2:LocalKeywords" minOccurs="0"/>
                <xsd:element ref="ns2:LocalKeywordsOOB" minOccurs="0"/>
                <xsd:element ref="ns2:DocumentVersion" minOccurs="0"/>
                <xsd:element ref="ns2:DocumentStatus" minOccurs="0"/>
                <xsd:element ref="ns2:DocumentStatusOOB" minOccurs="0"/>
                <xsd:element ref="ns2:CreatedOriginated"/>
                <xsd:element ref="ns2:FOIExemption" minOccurs="0"/>
                <xsd:element ref="ns2:FOIExemptionOOB" minOccurs="0"/>
                <xsd:element ref="ns2:FOIPublicationDate" minOccurs="0"/>
                <xsd:element ref="ns2:FOIReleasedonRequest" minOccurs="0"/>
                <xsd:element ref="ns2:DPAExemption" minOccurs="0"/>
                <xsd:element ref="ns2:DPADisclosabilityIndicator" minOccurs="0"/>
                <xsd:element ref="ns2:EIRDisclosabilityIndicator" minOccurs="0"/>
                <xsd:element ref="ns2:EIRException" minOccurs="0"/>
                <xsd:element ref="ns3:Topic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FC6741-83B7-4EBF-805E-0CA6CF77541F" elementFormDefault="qualified">
    <xsd:import namespace="http://schemas.microsoft.com/office/2006/documentManagement/types"/>
    <xsd:element name="UKProtectiveMarking" ma:index="8" nillable="true" ma:displayName="UKProtectiveMarking" ma:format="Dropdown" ma:hidden="true" ma:internalName="UKProtectiveMarking">
      <xsd:simpleType>
        <xsd:restriction base="dms:Unknown"/>
      </xsd:simpleType>
    </xsd:element>
    <xsd:element name="UKProtectiveMarkingOOB" ma:index="9" nillable="true" ma:displayName="UKProtectiveMarking:" ma:default="Official" ma:format="Dropdown" ma:internalName="UKProtectiveMarkingOOB">
      <xsd:simpleType>
        <xsd:restriction base="dms:Choice">
          <xsd:enumeration value="Not Protectively Marked"/>
          <xsd:enumeration value="Official"/>
          <xsd:enumeration value="Official Sensitive"/>
          <xsd:enumeration value="Official Sensitive Commercial"/>
          <xsd:enumeration value="Official Sensitive LOCSEN"/>
          <xsd:enumeration value="Official Sensitive Personal"/>
          <xsd:enumeration value="Protected (with Descriptors)"/>
          <xsd:enumeration value="Restricted"/>
        </xsd:restriction>
      </xsd:simpleType>
    </xsd:element>
    <xsd:element name="AuthorOriginator" ma:index="10" nillable="true" ma:displayName="Author (Originator)" ma:internalName="AuthorOriginator">
      <xsd:simpleType>
        <xsd:restriction base="dms:Text"/>
      </xsd:simpleType>
    </xsd:element>
    <xsd:element name="SubjectCategory" ma:index="11" nillable="true" ma:displayName="Subject Category" ma:hidden="true" ma:internalName="SubjectCategory">
      <xsd:simpleType>
        <xsd:restriction base="dms:Unknown"/>
      </xsd:simpleType>
    </xsd:element>
    <xsd:element name="SubjectCategoryOOB" ma:index="12" nillable="true" ma:displayName="Subject Category" ma:description="Category must be selected from the Corporate Thesaurus" ma:internalName="SubjectCategoryOOB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None"/>
                        <xsd:maxLength value="255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SubjectKeyword" ma:index="13" nillable="true" ma:displayName="Subject Keywords" ma:hidden="true" ma:internalName="SubjectKeyword">
      <xsd:simpleType>
        <xsd:restriction base="dms:Unknown"/>
      </xsd:simpleType>
    </xsd:element>
    <xsd:element name="SubjectKeywordOOB" ma:index="14" nillable="true" ma:displayName="Subject Keywords" ma:description="Keywords must be selected from the Corporate Thesaurus" ma:internalName="SubjectKeywordOOB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None"/>
                        <xsd:maxLength value="255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LocalKeywords" ma:index="15" nillable="true" ma:displayName="Local Keywords" ma:description="Add a list of locally used keywords to help you organize and browse items in your site." ma:hidden="true" ma:internalName="LocalKeywords">
      <xsd:simpleType>
        <xsd:restriction base="dms:Unknown"/>
      </xsd:simpleType>
    </xsd:element>
    <xsd:element name="LocalKeywordsOOB" ma:index="16" nillable="true" ma:displayName="Local Keywords:" ma:description="Add a list of comma separated locally used keywords to help you organize and browse items in your site." ma:internalName="LocalKeywordsOOB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BILC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DocumentVersion" ma:index="17" nillable="true" ma:displayName="Document Version" ma:internalName="DocumentVersion">
      <xsd:simpleType>
        <xsd:restriction base="dms:Text"/>
      </xsd:simpleType>
    </xsd:element>
    <xsd:element name="DocumentStatus" ma:index="18" nillable="true" ma:displayName="Document Status" ma:format="Dropdown" ma:hidden="true" ma:internalName="DocumentStatus">
      <xsd:simpleType>
        <xsd:restriction base="dms:Unknown"/>
      </xsd:simpleType>
    </xsd:element>
    <xsd:element name="DocumentStatusOOB" ma:index="19" nillable="true" ma:displayName="Document Status:" ma:default="Draft" ma:format="Dropdown" ma:internalName="DocumentStatusOOB">
      <xsd:simpleType>
        <xsd:restriction base="dms:Choice">
          <xsd:enumeration value="Draft"/>
          <xsd:enumeration value="Final"/>
          <xsd:enumeration value="Published"/>
          <xsd:enumeration value="Under Review"/>
        </xsd:restriction>
      </xsd:simpleType>
    </xsd:element>
    <xsd:element name="CreatedOriginated" ma:index="20" ma:displayName="Created (Originated)" ma:default="[today]" ma:format="DateOnly" ma:internalName="CreatedOriginated">
      <xsd:simpleType>
        <xsd:restriction base="dms:DateTime"/>
      </xsd:simpleType>
    </xsd:element>
    <xsd:element name="FOIExemption" ma:index="21" nillable="true" ma:displayName="FOI Exemption" ma:format="Dropdown" ma:hidden="true" ma:internalName="FOIExemption">
      <xsd:simpleType>
        <xsd:restriction base="dms:Unknown"/>
      </xsd:simpleType>
    </xsd:element>
    <xsd:element name="FOIExemptionOOB" ma:index="22" nillable="true" ma:displayName="FOI Exemption:" ma:default="No" ma:format="Dropdown" ma:internalName="FOIExemptionOOB">
      <xsd:simpleType>
        <xsd:restriction base="dms:Choice">
          <xsd:enumeration value="No"/>
          <xsd:enumeration value="Yes"/>
        </xsd:restriction>
      </xsd:simpleType>
    </xsd:element>
    <xsd:element name="FOIPublicationDate" ma:index="23" nillable="true" ma:displayName="FOI Publication Date" ma:format="DateOnly" ma:internalName="FOIPublicationDate">
      <xsd:simpleType>
        <xsd:restriction base="dms:DateTime"/>
      </xsd:simpleType>
    </xsd:element>
    <xsd:element name="FOIReleasedonRequest" ma:index="24" nillable="true" ma:displayName="FOI Released on Request" ma:format="DateOnly" ma:internalName="FOIReleasedonRequest">
      <xsd:simpleType>
        <xsd:restriction base="dms:DateTime"/>
      </xsd:simpleType>
    </xsd:element>
    <xsd:element name="DPAExemption" ma:index="25" nillable="true" ma:displayName="DPA Exemption" ma:format="DateOnly" ma:internalName="DPAExemption">
      <xsd:simpleType>
        <xsd:restriction base="dms:DateTime"/>
      </xsd:simpleType>
    </xsd:element>
    <xsd:element name="DPADisclosabilityIndicator" ma:index="26" nillable="true" ma:displayName="DPA Disclosability Indicator" ma:default="Not Assessed" ma:internalName="DPADisclosabilityIndicator">
      <xsd:simpleType>
        <xsd:restriction base="dms:Choice">
          <xsd:enumeration value="No"/>
          <xsd:enumeration value="Yes"/>
          <xsd:enumeration value="Not Assessed"/>
        </xsd:restriction>
      </xsd:simpleType>
    </xsd:element>
    <xsd:element name="EIRDisclosabilityIndicator" ma:index="27" nillable="true" ma:displayName="EIR Disclosability Indicator" ma:default="Not Assessed" ma:internalName="EIRDisclosabilityIndicator">
      <xsd:simpleType>
        <xsd:restriction base="dms:Choice">
          <xsd:enumeration value="No"/>
          <xsd:enumeration value="Yes"/>
          <xsd:enumeration value="Not Assessed"/>
        </xsd:restriction>
      </xsd:simpleType>
    </xsd:element>
    <xsd:element name="EIRException" ma:index="28" nillable="true" ma:displayName="EIR Exception" ma:internalName="EIRException">
      <xsd:simpleType>
        <xsd:restriction base="dms:Text"/>
      </xsd:simpleType>
    </xsd:element>
  </xsd:schema>
  <xsd:schema xmlns:xsd="http://www.w3.org/2001/XMLSchema" xmlns:dms="http://schemas.microsoft.com/office/2006/documentManagement/types" targetNamespace="36fc6741-83b7-4ebf-805e-0ca6cf77541f" elementFormDefault="qualified">
    <xsd:import namespace="http://schemas.microsoft.com/office/2006/documentManagement/types"/>
    <xsd:element name="Topic" ma:index="29" ma:displayName="Topic" ma:format="Dropdown" ma:internalName="Topic">
      <xsd:simpleType>
        <xsd:restriction base="dms:Choice">
          <xsd:enumeration value="Business Continuity"/>
          <xsd:enumeration value="Training Tracker"/>
          <xsd:enumeration value="Ents"/>
          <xsd:enumeration value="External Comm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p:properties xmlns:p="http://schemas.microsoft.com/office/2006/metadata/properties" xmlns:xsi="http://www.w3.org/2001/XMLSchema-instance">
  <documentManagement>
    <SubjectKeywordOOB xmlns="36FC6741-83B7-4EBF-805E-0CA6CF77541F"/>
    <FOIExemption xmlns="36FC6741-83B7-4EBF-805E-0CA6CF77541F" xsi:nil="true"/>
    <UKProtectiveMarkingOOB xmlns="36FC6741-83B7-4EBF-805E-0CA6CF77541F">Official</UKProtectiveMarkingOOB>
    <EIRDisclosabilityIndicator xmlns="36FC6741-83B7-4EBF-805E-0CA6CF77541F">Not Assessed</EIRDisclosabilityIndicator>
    <SubjectCategory xmlns="36FC6741-83B7-4EBF-805E-0CA6CF77541F" xsi:nil="true"/>
    <FOIPublicationDate xmlns="36FC6741-83B7-4EBF-805E-0CA6CF77541F" xsi:nil="true"/>
    <FOIReleasedonRequest xmlns="36FC6741-83B7-4EBF-805E-0CA6CF77541F" xsi:nil="true"/>
    <EIRException xmlns="36FC6741-83B7-4EBF-805E-0CA6CF77541F" xsi:nil="true"/>
    <UKProtectiveMarking xmlns="36FC6741-83B7-4EBF-805E-0CA6CF77541F" xsi:nil="true"/>
    <Topic xmlns="36fc6741-83b7-4ebf-805e-0ca6cf77541f">External Comms</Topic>
    <AuthorOriginator xmlns="36FC6741-83B7-4EBF-805E-0CA6CF77541F" xsi:nil="true"/>
    <DocumentVersion xmlns="36FC6741-83B7-4EBF-805E-0CA6CF77541F" xsi:nil="true"/>
    <CreatedOriginated xmlns="36FC6741-83B7-4EBF-805E-0CA6CF77541F">2017-04-03T23:00:00+00:00</CreatedOriginated>
    <SubjectKeyword xmlns="36FC6741-83B7-4EBF-805E-0CA6CF77541F" xsi:nil="true"/>
    <FOIExemptionOOB xmlns="36FC6741-83B7-4EBF-805E-0CA6CF77541F">No</FOIExemptionOOB>
    <DocumentStatus xmlns="36FC6741-83B7-4EBF-805E-0CA6CF77541F" xsi:nil="true"/>
    <DocumentStatusOOB xmlns="36FC6741-83B7-4EBF-805E-0CA6CF77541F">Draft</DocumentStatusOOB>
    <SubjectCategoryOOB xmlns="36FC6741-83B7-4EBF-805E-0CA6CF77541F"/>
    <DPADisclosabilityIndicator xmlns="36FC6741-83B7-4EBF-805E-0CA6CF77541F">Not Assessed</DPADisclosabilityIndicator>
    <LocalKeywords xmlns="36FC6741-83B7-4EBF-805E-0CA6CF77541F" xsi:nil="true"/>
    <LocalKeywordsOOB xmlns="36FC6741-83B7-4EBF-805E-0CA6CF77541F"/>
    <DPAExemption xmlns="36FC6741-83B7-4EBF-805E-0CA6CF77541F" xsi:nil="true"/>
  </documentManagement>
</p:properties>
</file>

<file path=customXml/itemProps1.xml><?xml version="1.0" encoding="utf-8"?>
<ds:datastoreItem xmlns:ds="http://schemas.openxmlformats.org/officeDocument/2006/customXml" ds:itemID="{E4A425B2-3DE5-499D-AE92-B684218A9D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FC6741-83B7-4EBF-805E-0CA6CF77541F"/>
    <ds:schemaRef ds:uri="36fc6741-83b7-4ebf-805e-0ca6cf77541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5FB58F34-2803-4C15-9851-13A3174F6D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48A338-F8B4-4165-805E-1E97F6389E52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884EF441-15EE-4683-B952-00697D1D16A4}">
  <ds:schemaRefs>
    <ds:schemaRef ds:uri="http://schemas.microsoft.com/office/2006/documentManagement/types"/>
    <ds:schemaRef ds:uri="http://purl.org/dc/terms/"/>
    <ds:schemaRef ds:uri="36FC6741-83B7-4EBF-805E-0CA6CF77541F"/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  <ds:schemaRef ds:uri="36fc6741-83b7-4ebf-805e-0ca6cf77541f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JFD_Regular</Template>
  <TotalTime>2209</TotalTime>
  <Words>663</Words>
  <Application>Microsoft Office PowerPoint</Application>
  <PresentationFormat>On-screen Show (4:3)</PresentationFormat>
  <Paragraphs>142</Paragraphs>
  <Slides>18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JFD_Regular</vt:lpstr>
      <vt:lpstr>Defence Requirements Authority for Culture and Language (DRACL)</vt:lpstr>
      <vt:lpstr>Scope</vt:lpstr>
      <vt:lpstr>DRACL – Capability Areas</vt:lpstr>
      <vt:lpstr>DRACL – Additional Outputs</vt:lpstr>
      <vt:lpstr>The Challenge</vt:lpstr>
      <vt:lpstr>The Solution</vt:lpstr>
      <vt:lpstr>Assessment Overview</vt:lpstr>
      <vt:lpstr>Summary</vt:lpstr>
      <vt:lpstr>Slide 9</vt:lpstr>
      <vt:lpstr>Slide 10</vt:lpstr>
      <vt:lpstr>Foreign language assessment</vt:lpstr>
      <vt:lpstr>Multi-Level Assessment (MLA)</vt:lpstr>
      <vt:lpstr>Assessment Development</vt:lpstr>
      <vt:lpstr>Listening Assessment</vt:lpstr>
      <vt:lpstr>Speaking Assessment</vt:lpstr>
      <vt:lpstr>Reading Assessment</vt:lpstr>
      <vt:lpstr>Writing Assessment</vt:lpstr>
      <vt:lpstr>Foreign Language Assessment – General</vt:lpstr>
    </vt:vector>
  </TitlesOfParts>
  <Company>Defence Academy Of The United Kingdom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20170509-UK_DRACL_BILC_Presentation_Vienna_with_notes</dc:title>
  <dc:creator>DEFAC-HQ-DRACL WO1</dc:creator>
  <cp:lastModifiedBy>Gibb Family</cp:lastModifiedBy>
  <cp:revision>142</cp:revision>
  <cp:lastPrinted>2017-05-11T08:21:38Z</cp:lastPrinted>
  <dcterms:created xsi:type="dcterms:W3CDTF">2017-04-03T16:38:29Z</dcterms:created>
  <dcterms:modified xsi:type="dcterms:W3CDTF">2017-09-30T13:18:21Z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0x01010012841A8869DB425CB829C3875EC558CE0200811FD74AFF4B284DBD369A9AD97E02DD</vt:lpwstr>
  </property>
</Properties>
</file>