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6" r:id="rId4"/>
    <p:sldId id="277" r:id="rId5"/>
    <p:sldId id="267" r:id="rId6"/>
    <p:sldId id="265" r:id="rId7"/>
    <p:sldId id="269" r:id="rId8"/>
    <p:sldId id="270" r:id="rId9"/>
    <p:sldId id="274" r:id="rId10"/>
    <p:sldId id="272" r:id="rId11"/>
    <p:sldId id="275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80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247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55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52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23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14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95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619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81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31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447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81CC9-FC05-F24E-8CE2-B93466D16392}" type="datetimeFigureOut">
              <a:rPr lang="es-ES" smtClean="0"/>
              <a:t>17/10/18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D5CD-4096-7C43-9C88-E137352645B5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20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jpe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es/url?sa=i&amp;rct=j&amp;q=&amp;esrc=s&amp;source=images&amp;cd=&amp;cad=rja&amp;uact=8&amp;ved=0ahUKEwjDpMq-29jKAhWBWxQKHQLBDO0QjRwIBw&amp;url=http://www.banderas-mundo.es/espana&amp;psig=AFQjCNF2GFqipE6GLXxuyvMaKYXNhhLF-w&amp;ust=1454489961795748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94000" y="1246909"/>
            <a:ext cx="5745018" cy="3521364"/>
          </a:xfrm>
        </p:spPr>
        <p:txBody>
          <a:bodyPr>
            <a:normAutofit fontScale="90000"/>
          </a:bodyPr>
          <a:lstStyle/>
          <a:p>
            <a:r>
              <a:rPr lang="es-ES" sz="3200" b="1" i="1" dirty="0" err="1" smtClean="0">
                <a:solidFill>
                  <a:srgbClr val="3366FF"/>
                </a:solidFill>
              </a:rPr>
              <a:t>Enhancing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>
                <a:solidFill>
                  <a:srgbClr val="3366FF"/>
                </a:solidFill>
              </a:rPr>
              <a:t>m</a:t>
            </a:r>
            <a:r>
              <a:rPr lang="es-ES" sz="3200" b="1" i="1" dirty="0" err="1" smtClean="0">
                <a:solidFill>
                  <a:srgbClr val="3366FF"/>
                </a:solidFill>
              </a:rPr>
              <a:t>otivation</a:t>
            </a:r>
            <a:r>
              <a:rPr lang="es-ES" sz="3200" b="1" i="1" dirty="0" smtClean="0">
                <a:solidFill>
                  <a:srgbClr val="3366FF"/>
                </a:solidFill>
              </a:rPr>
              <a:t> in a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heterogeneous</a:t>
            </a:r>
            <a:r>
              <a:rPr lang="es-ES" sz="3200" b="1" i="1" dirty="0" smtClean="0">
                <a:solidFill>
                  <a:srgbClr val="3366FF"/>
                </a:solidFill>
              </a:rPr>
              <a:t> and multicultural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language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learning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environment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within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the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Spanish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Armed</a:t>
            </a:r>
            <a:r>
              <a:rPr lang="es-ES" sz="3200" b="1" i="1" dirty="0" smtClean="0">
                <a:solidFill>
                  <a:srgbClr val="3366FF"/>
                </a:solidFill>
              </a:rPr>
              <a:t> </a:t>
            </a:r>
            <a:r>
              <a:rPr lang="es-ES" sz="3200" b="1" i="1" dirty="0" err="1" smtClean="0">
                <a:solidFill>
                  <a:srgbClr val="3366FF"/>
                </a:solidFill>
              </a:rPr>
              <a:t>Forces</a:t>
            </a:r>
            <a:r>
              <a:rPr lang="es-ES" sz="2800" i="1" dirty="0" smtClean="0">
                <a:solidFill>
                  <a:srgbClr val="3366FF"/>
                </a:solidFill>
              </a:rPr>
              <a:t/>
            </a:r>
            <a:br>
              <a:rPr lang="es-ES" sz="2800" i="1" dirty="0" smtClean="0">
                <a:solidFill>
                  <a:srgbClr val="3366FF"/>
                </a:solidFill>
              </a:rPr>
            </a:br>
            <a:r>
              <a:rPr lang="es-ES" sz="2800" i="1" dirty="0" smtClean="0">
                <a:solidFill>
                  <a:srgbClr val="3366FF"/>
                </a:solidFill>
              </a:rPr>
              <a:t/>
            </a:r>
            <a:br>
              <a:rPr lang="es-ES" sz="2800" i="1" dirty="0" smtClean="0">
                <a:solidFill>
                  <a:srgbClr val="3366FF"/>
                </a:solidFill>
              </a:rPr>
            </a:b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Laura Hernández </a:t>
            </a:r>
            <a:br>
              <a:rPr lang="es-ES" sz="2400" dirty="0" smtClean="0"/>
            </a:br>
            <a:r>
              <a:rPr lang="es-ES" sz="2400" dirty="0" smtClean="0"/>
              <a:t>(</a:t>
            </a:r>
            <a:r>
              <a:rPr lang="es-ES" sz="2400" dirty="0" err="1" smtClean="0"/>
              <a:t>Spanish</a:t>
            </a:r>
            <a:r>
              <a:rPr lang="es-ES" sz="2400" dirty="0" smtClean="0"/>
              <a:t> </a:t>
            </a:r>
            <a:r>
              <a:rPr lang="es-ES" sz="2400" dirty="0" err="1" smtClean="0"/>
              <a:t>Defense</a:t>
            </a:r>
            <a:r>
              <a:rPr lang="es-ES" sz="2400" dirty="0" smtClean="0"/>
              <a:t> </a:t>
            </a:r>
            <a:r>
              <a:rPr lang="es-ES" sz="2400" dirty="0" err="1" smtClean="0"/>
              <a:t>Language</a:t>
            </a:r>
            <a:r>
              <a:rPr lang="es-ES" sz="2400" dirty="0" smtClean="0"/>
              <a:t> Centre)</a:t>
            </a:r>
            <a:endParaRPr lang="es-ES" sz="2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49054" y="4890655"/>
            <a:ext cx="6400800" cy="651163"/>
          </a:xfrm>
        </p:spPr>
        <p:txBody>
          <a:bodyPr>
            <a:normAutofit/>
          </a:bodyPr>
          <a:lstStyle/>
          <a:p>
            <a:pPr algn="r"/>
            <a:r>
              <a:rPr lang="es-ES" sz="2400" dirty="0" smtClean="0">
                <a:solidFill>
                  <a:schemeClr val="tx1"/>
                </a:solidFill>
              </a:rPr>
              <a:t>Zagreb, </a:t>
            </a:r>
            <a:r>
              <a:rPr lang="es-ES" sz="2400" dirty="0" err="1" smtClean="0">
                <a:solidFill>
                  <a:schemeClr val="tx1"/>
                </a:solidFill>
              </a:rPr>
              <a:t>October</a:t>
            </a:r>
            <a:r>
              <a:rPr lang="es-ES" sz="2400" dirty="0" smtClean="0">
                <a:solidFill>
                  <a:schemeClr val="tx1"/>
                </a:solidFill>
              </a:rPr>
              <a:t> 2018</a:t>
            </a:r>
            <a:endParaRPr lang="es-ES" sz="2400" dirty="0">
              <a:solidFill>
                <a:schemeClr val="tx1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545481" y="704850"/>
            <a:ext cx="1703573" cy="293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55" y="4768273"/>
            <a:ext cx="1485899" cy="99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083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31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 smtClean="0"/>
              <a:t>Respect</a:t>
            </a:r>
            <a:r>
              <a:rPr lang="es-ES" sz="2400" b="1" dirty="0"/>
              <a:t>, </a:t>
            </a:r>
            <a:r>
              <a:rPr lang="es-ES" sz="2400" b="1" dirty="0" err="1"/>
              <a:t>respect</a:t>
            </a:r>
            <a:r>
              <a:rPr lang="es-ES" sz="2400" b="1" dirty="0"/>
              <a:t>, </a:t>
            </a:r>
            <a:r>
              <a:rPr lang="es-ES" sz="2400" b="1" dirty="0" err="1"/>
              <a:t>respect</a:t>
            </a:r>
            <a:r>
              <a:rPr lang="es-ES" sz="2400" b="1" dirty="0"/>
              <a:t>!! And </a:t>
            </a:r>
            <a:r>
              <a:rPr lang="es-ES" sz="2400" b="1" dirty="0" err="1"/>
              <a:t>put</a:t>
            </a:r>
            <a:r>
              <a:rPr lang="es-ES" sz="2400" b="1" dirty="0"/>
              <a:t> </a:t>
            </a:r>
            <a:r>
              <a:rPr lang="es-ES" sz="2400" b="1" dirty="0" err="1"/>
              <a:t>yourself</a:t>
            </a:r>
            <a:r>
              <a:rPr lang="es-ES" sz="2400" b="1" dirty="0"/>
              <a:t> in </a:t>
            </a:r>
            <a:r>
              <a:rPr lang="es-ES" sz="2400" b="1" dirty="0" err="1"/>
              <a:t>other</a:t>
            </a:r>
            <a:r>
              <a:rPr lang="es-ES" sz="2400" b="1" dirty="0"/>
              <a:t> </a:t>
            </a:r>
            <a:r>
              <a:rPr lang="es-ES" sz="2400" b="1" dirty="0" err="1"/>
              <a:t>people’s</a:t>
            </a:r>
            <a:r>
              <a:rPr lang="es-ES" sz="2400" b="1" dirty="0"/>
              <a:t> </a:t>
            </a:r>
            <a:r>
              <a:rPr lang="es-ES" sz="2400" b="1" dirty="0" err="1"/>
              <a:t>shoes</a:t>
            </a:r>
            <a:r>
              <a:rPr lang="es-ES" sz="2400" b="1" dirty="0"/>
              <a:t>. </a:t>
            </a:r>
            <a:r>
              <a:rPr lang="es-ES" sz="2400" b="1" dirty="0" err="1"/>
              <a:t>Promote</a:t>
            </a:r>
            <a:r>
              <a:rPr lang="es-ES" sz="2400" b="1" dirty="0"/>
              <a:t> </a:t>
            </a:r>
            <a:r>
              <a:rPr lang="es-ES" sz="2400" b="1" dirty="0" err="1"/>
              <a:t>respect</a:t>
            </a:r>
            <a:r>
              <a:rPr lang="es-ES" sz="2400" b="1" dirty="0"/>
              <a:t> </a:t>
            </a:r>
            <a:r>
              <a:rPr lang="es-ES" sz="2400" dirty="0" err="1"/>
              <a:t>amount</a:t>
            </a:r>
            <a:r>
              <a:rPr lang="es-ES" sz="2400" dirty="0"/>
              <a:t> </a:t>
            </a:r>
            <a:r>
              <a:rPr lang="es-ES" sz="2400" dirty="0" err="1"/>
              <a:t>students</a:t>
            </a:r>
            <a:r>
              <a:rPr lang="es-ES" sz="2400" dirty="0"/>
              <a:t> and </a:t>
            </a:r>
            <a:r>
              <a:rPr lang="es-ES" sz="2400" dirty="0" err="1"/>
              <a:t>teachers</a:t>
            </a:r>
            <a:r>
              <a:rPr lang="es-ES" sz="2400" dirty="0"/>
              <a:t> as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basics</a:t>
            </a:r>
            <a:r>
              <a:rPr lang="es-ES" sz="2400" dirty="0" smtClean="0"/>
              <a:t> </a:t>
            </a:r>
            <a:r>
              <a:rPr lang="es-ES" sz="2400" dirty="0"/>
              <a:t>of </a:t>
            </a:r>
            <a:r>
              <a:rPr lang="es-ES" sz="2400" dirty="0" err="1"/>
              <a:t>relationships</a:t>
            </a:r>
            <a:r>
              <a:rPr lang="es-ES" sz="2400" dirty="0"/>
              <a:t> (</a:t>
            </a:r>
            <a:r>
              <a:rPr lang="es-ES" sz="2400" dirty="0" err="1"/>
              <a:t>we</a:t>
            </a:r>
            <a:r>
              <a:rPr lang="es-ES" sz="2400" dirty="0"/>
              <a:t> </a:t>
            </a:r>
            <a:r>
              <a:rPr lang="es-ES" sz="2400" dirty="0" err="1"/>
              <a:t>must</a:t>
            </a:r>
            <a:r>
              <a:rPr lang="es-ES" sz="2400" dirty="0"/>
              <a:t> </a:t>
            </a:r>
            <a:r>
              <a:rPr lang="es-ES" sz="2400" dirty="0" err="1"/>
              <a:t>not</a:t>
            </a:r>
            <a:r>
              <a:rPr lang="es-ES" sz="2400" dirty="0"/>
              <a:t> share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same</a:t>
            </a:r>
            <a:r>
              <a:rPr lang="es-ES" sz="2400" dirty="0"/>
              <a:t> </a:t>
            </a:r>
            <a:r>
              <a:rPr lang="es-ES" sz="2400" dirty="0" err="1"/>
              <a:t>views</a:t>
            </a:r>
            <a:r>
              <a:rPr lang="es-ES" sz="2400" dirty="0"/>
              <a:t> </a:t>
            </a:r>
            <a:r>
              <a:rPr lang="es-ES" sz="2400" dirty="0" err="1"/>
              <a:t>but</a:t>
            </a:r>
            <a:r>
              <a:rPr lang="es-ES" sz="2400" dirty="0"/>
              <a:t> </a:t>
            </a:r>
            <a:r>
              <a:rPr lang="es-ES" sz="2400" dirty="0" err="1"/>
              <a:t>still</a:t>
            </a:r>
            <a:r>
              <a:rPr lang="es-ES" sz="2400" dirty="0"/>
              <a:t> </a:t>
            </a:r>
            <a:r>
              <a:rPr lang="es-ES" sz="2400" dirty="0" err="1"/>
              <a:t>need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respect</a:t>
            </a:r>
            <a:r>
              <a:rPr lang="es-ES" sz="2400" dirty="0"/>
              <a:t> </a:t>
            </a:r>
            <a:r>
              <a:rPr lang="es-ES" sz="2400" dirty="0" err="1"/>
              <a:t>each</a:t>
            </a:r>
            <a:r>
              <a:rPr lang="es-ES" sz="2400" dirty="0"/>
              <a:t> </a:t>
            </a:r>
            <a:r>
              <a:rPr lang="es-ES" sz="2400" dirty="0" err="1"/>
              <a:t>other</a:t>
            </a:r>
            <a:r>
              <a:rPr lang="es-ES" sz="2400" dirty="0"/>
              <a:t>)</a:t>
            </a:r>
            <a:r>
              <a:rPr lang="es-ES" sz="2400" dirty="0" smtClean="0"/>
              <a:t>.</a:t>
            </a:r>
            <a:endParaRPr lang="es-ES" sz="2400" dirty="0"/>
          </a:p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/>
              <a:t>Provide </a:t>
            </a:r>
            <a:r>
              <a:rPr lang="es-ES" sz="2400" b="1" dirty="0" err="1"/>
              <a:t>teacher</a:t>
            </a:r>
            <a:r>
              <a:rPr lang="es-ES" sz="2400" b="1" dirty="0"/>
              <a:t> training </a:t>
            </a:r>
            <a:r>
              <a:rPr lang="es-ES" sz="2400" b="1" dirty="0" err="1"/>
              <a:t>to</a:t>
            </a:r>
            <a:r>
              <a:rPr lang="es-ES" sz="2400" b="1" dirty="0"/>
              <a:t> </a:t>
            </a:r>
            <a:r>
              <a:rPr lang="es-ES" sz="2400" b="1" dirty="0" err="1"/>
              <a:t>help</a:t>
            </a:r>
            <a:r>
              <a:rPr lang="es-ES" sz="2400" b="1" dirty="0"/>
              <a:t> </a:t>
            </a:r>
            <a:r>
              <a:rPr lang="es-ES" sz="2400" b="1" dirty="0" err="1"/>
              <a:t>instructors</a:t>
            </a:r>
            <a:r>
              <a:rPr lang="es-ES" sz="2400" b="1" dirty="0"/>
              <a:t> </a:t>
            </a:r>
            <a:r>
              <a:rPr lang="es-ES" sz="2400" b="1" dirty="0" err="1"/>
              <a:t>manage</a:t>
            </a:r>
            <a:r>
              <a:rPr lang="es-ES" sz="2400" b="1" dirty="0"/>
              <a:t> </a:t>
            </a:r>
            <a:r>
              <a:rPr lang="es-ES" sz="2400" b="1" dirty="0" err="1"/>
              <a:t>these</a:t>
            </a:r>
            <a:r>
              <a:rPr lang="es-ES" sz="2400" b="1" dirty="0"/>
              <a:t> </a:t>
            </a:r>
            <a:r>
              <a:rPr lang="es-ES" sz="2400" b="1" dirty="0" err="1"/>
              <a:t>kinds</a:t>
            </a:r>
            <a:r>
              <a:rPr lang="es-ES" sz="2400" b="1" dirty="0"/>
              <a:t> of </a:t>
            </a:r>
            <a:r>
              <a:rPr lang="es-ES" sz="2400" b="1" dirty="0" err="1"/>
              <a:t>learning</a:t>
            </a:r>
            <a:r>
              <a:rPr lang="es-ES" sz="2400" b="1" dirty="0"/>
              <a:t> </a:t>
            </a:r>
            <a:r>
              <a:rPr lang="es-ES" sz="2400" b="1" dirty="0" err="1"/>
              <a:t>contexts</a:t>
            </a:r>
            <a:r>
              <a:rPr lang="es-ES" sz="2400" b="1" dirty="0"/>
              <a:t> in a more </a:t>
            </a:r>
            <a:r>
              <a:rPr lang="es-ES" sz="2400" b="1" dirty="0" err="1"/>
              <a:t>efficient</a:t>
            </a:r>
            <a:r>
              <a:rPr lang="es-ES" sz="2400" b="1" dirty="0"/>
              <a:t> </a:t>
            </a:r>
            <a:r>
              <a:rPr lang="es-ES" sz="2400" b="1" dirty="0" err="1"/>
              <a:t>way</a:t>
            </a:r>
            <a:r>
              <a:rPr lang="es-ES" sz="2400" b="1" dirty="0"/>
              <a:t>. </a:t>
            </a:r>
            <a:endParaRPr lang="es-ES" sz="2400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 err="1" smtClean="0"/>
              <a:t>Correct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students</a:t>
            </a:r>
            <a:r>
              <a:rPr lang="es-ES" sz="2400" b="1" dirty="0" smtClean="0"/>
              <a:t>’ </a:t>
            </a:r>
            <a:r>
              <a:rPr lang="es-ES" sz="2400" b="1" dirty="0" err="1" smtClean="0"/>
              <a:t>unappropriate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behaviour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an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affectionate</a:t>
            </a:r>
            <a:r>
              <a:rPr lang="es-ES" sz="2400" b="1" dirty="0"/>
              <a:t> </a:t>
            </a:r>
            <a:r>
              <a:rPr lang="es-ES" sz="2400" b="1" dirty="0" err="1" smtClean="0"/>
              <a:t>way</a:t>
            </a:r>
            <a:r>
              <a:rPr lang="es-ES" sz="2400" b="1" dirty="0"/>
              <a:t> </a:t>
            </a:r>
            <a:r>
              <a:rPr lang="es-ES" sz="2400" b="1" dirty="0" err="1" smtClean="0"/>
              <a:t>that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doesn’t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make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students</a:t>
            </a:r>
            <a:r>
              <a:rPr lang="es-ES" sz="2400" b="1" dirty="0" smtClean="0"/>
              <a:t> lose </a:t>
            </a:r>
            <a:r>
              <a:rPr lang="es-ES" sz="2400" b="1" dirty="0" err="1" smtClean="0"/>
              <a:t>face</a:t>
            </a:r>
            <a:r>
              <a:rPr lang="es-ES" sz="2400" b="1" dirty="0" smtClean="0"/>
              <a:t>. </a:t>
            </a:r>
          </a:p>
          <a:p>
            <a:pPr marL="0" indent="0">
              <a:buNone/>
            </a:pPr>
            <a:endParaRPr lang="es-ES" sz="2400" u="sng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08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 descr="171be1f3f9137b78e65074ebcf1803ca--teaching-spanish-spanish-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9883"/>
            <a:ext cx="9144000" cy="513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00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sz="31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ES" sz="2400" i="1" dirty="0" smtClean="0"/>
          </a:p>
          <a:p>
            <a:pPr marL="0" indent="0" algn="ctr">
              <a:buNone/>
            </a:pPr>
            <a:endParaRPr lang="es-ES" sz="3600" i="1" dirty="0"/>
          </a:p>
          <a:p>
            <a:pPr marL="0" indent="0" algn="ctr">
              <a:buNone/>
            </a:pPr>
            <a:r>
              <a:rPr lang="es-ES" sz="2800" b="1" i="1" dirty="0" smtClean="0"/>
              <a:t>“</a:t>
            </a:r>
            <a:r>
              <a:rPr lang="es-ES" sz="2800" b="1" i="1" dirty="0" err="1" smtClean="0"/>
              <a:t>I’ve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learned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that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people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will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forget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what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you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said</a:t>
            </a:r>
            <a:r>
              <a:rPr lang="es-ES" sz="2800" b="1" i="1" dirty="0" smtClean="0"/>
              <a:t>, </a:t>
            </a:r>
            <a:r>
              <a:rPr lang="es-ES" sz="2800" b="1" i="1" dirty="0" err="1" smtClean="0"/>
              <a:t>people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will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forget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what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you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did</a:t>
            </a:r>
            <a:r>
              <a:rPr lang="es-ES" sz="2800" b="1" i="1" dirty="0" smtClean="0"/>
              <a:t>, </a:t>
            </a:r>
            <a:r>
              <a:rPr lang="es-ES" sz="2800" b="1" i="1" dirty="0" err="1" smtClean="0"/>
              <a:t>but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people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will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never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forget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how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you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make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them</a:t>
            </a:r>
            <a:r>
              <a:rPr lang="es-ES" sz="2800" b="1" i="1" dirty="0" smtClean="0"/>
              <a:t> </a:t>
            </a:r>
            <a:r>
              <a:rPr lang="es-ES" sz="2800" b="1" i="1" dirty="0" err="1" smtClean="0"/>
              <a:t>feel</a:t>
            </a:r>
            <a:r>
              <a:rPr lang="es-ES" sz="2800" b="1" i="1" dirty="0" smtClean="0"/>
              <a:t>”</a:t>
            </a:r>
          </a:p>
          <a:p>
            <a:pPr marL="0" indent="0" algn="ctr">
              <a:buNone/>
            </a:pPr>
            <a:endParaRPr lang="es-ES" sz="2800" b="1" i="1" dirty="0"/>
          </a:p>
          <a:p>
            <a:pPr marL="0" indent="0" algn="ctr">
              <a:buNone/>
            </a:pPr>
            <a:r>
              <a:rPr lang="es-ES" sz="2800" b="1" i="1" dirty="0" smtClean="0"/>
              <a:t>Maya </a:t>
            </a:r>
            <a:r>
              <a:rPr lang="es-ES" sz="2800" b="1" i="1" dirty="0" err="1" smtClean="0"/>
              <a:t>Angelou</a:t>
            </a:r>
            <a:endParaRPr lang="es-ES" sz="2800" b="1" i="1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08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8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3366FF"/>
                </a:solidFill>
              </a:rPr>
              <a:t>1. </a:t>
            </a:r>
            <a:r>
              <a:rPr lang="es-ES" sz="3200" b="1" dirty="0" err="1" smtClean="0">
                <a:solidFill>
                  <a:srgbClr val="3366FF"/>
                </a:solidFill>
              </a:rPr>
              <a:t>Contents</a:t>
            </a:r>
            <a:endParaRPr lang="es-ES" sz="32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INTRODUCTION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CHALLENGES IN HETEROGENEOUS AND MULTICULTURAL LANGUAGE LEARNING CONTEXTS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LESSONS LEARNED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59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178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>
                <a:solidFill>
                  <a:srgbClr val="3366FF"/>
                </a:solidFill>
              </a:rPr>
              <a:t>1</a:t>
            </a:r>
            <a:r>
              <a:rPr lang="es-ES" sz="3200" b="1" dirty="0" smtClean="0">
                <a:solidFill>
                  <a:srgbClr val="3366FF"/>
                </a:solidFill>
              </a:rPr>
              <a:t>. </a:t>
            </a:r>
            <a:r>
              <a:rPr lang="es-ES" sz="3200" b="1" dirty="0" err="1" smtClean="0">
                <a:solidFill>
                  <a:srgbClr val="3366FF"/>
                </a:solidFill>
              </a:rPr>
              <a:t>Introduction</a:t>
            </a:r>
            <a:r>
              <a:rPr lang="es-ES" sz="3200" b="1" dirty="0" smtClean="0">
                <a:solidFill>
                  <a:srgbClr val="3366FF"/>
                </a:solidFill>
              </a:rPr>
              <a:t> (I)</a:t>
            </a:r>
            <a:endParaRPr lang="es-ES" sz="32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s-ES" sz="3800" dirty="0" smtClean="0">
              <a:latin typeface="Calibri"/>
              <a:cs typeface="Calibri"/>
            </a:endParaRPr>
          </a:p>
          <a:p>
            <a:r>
              <a:rPr lang="es-ES" sz="3800" b="1" dirty="0" err="1" smtClean="0">
                <a:latin typeface="Calibri"/>
                <a:cs typeface="Calibri"/>
              </a:rPr>
              <a:t>Programme</a:t>
            </a:r>
            <a:r>
              <a:rPr lang="es-ES" sz="3800" b="1" dirty="0" smtClean="0">
                <a:latin typeface="Calibri"/>
                <a:cs typeface="Calibri"/>
              </a:rPr>
              <a:t> </a:t>
            </a:r>
            <a:r>
              <a:rPr lang="es-ES" sz="3800" b="1" dirty="0">
                <a:latin typeface="Calibri"/>
                <a:cs typeface="Calibri"/>
              </a:rPr>
              <a:t>of International </a:t>
            </a:r>
            <a:r>
              <a:rPr lang="es-ES" sz="3800" b="1" dirty="0" err="1">
                <a:latin typeface="Calibri"/>
                <a:cs typeface="Calibri"/>
              </a:rPr>
              <a:t>Cooperation</a:t>
            </a:r>
            <a:r>
              <a:rPr lang="es-ES" sz="3800" dirty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fostered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by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the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Spanish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MoD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to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forge</a:t>
            </a:r>
            <a:r>
              <a:rPr lang="es-ES" sz="3800" dirty="0" smtClean="0">
                <a:latin typeface="Calibri"/>
                <a:cs typeface="Calibri"/>
              </a:rPr>
              <a:t> links </a:t>
            </a:r>
            <a:r>
              <a:rPr lang="es-ES" sz="3800" dirty="0" err="1" smtClean="0">
                <a:latin typeface="Calibri"/>
                <a:cs typeface="Calibri"/>
              </a:rPr>
              <a:t>through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education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_tradnl" sz="3800" dirty="0">
                <a:latin typeface="Calibri"/>
                <a:cs typeface="Calibri"/>
              </a:rPr>
              <a:t>(</a:t>
            </a:r>
            <a:r>
              <a:rPr lang="es-ES" sz="3800" dirty="0" smtClean="0">
                <a:latin typeface="Calibri"/>
                <a:cs typeface="Calibri"/>
              </a:rPr>
              <a:t>free </a:t>
            </a:r>
            <a:r>
              <a:rPr lang="es-ES" sz="3800" dirty="0" err="1" smtClean="0">
                <a:latin typeface="Calibri"/>
                <a:cs typeface="Calibri"/>
              </a:rPr>
              <a:t>tuition</a:t>
            </a:r>
            <a:r>
              <a:rPr lang="es-ES" sz="3800" dirty="0">
                <a:latin typeface="Calibri"/>
                <a:cs typeface="Calibri"/>
              </a:rPr>
              <a:t> </a:t>
            </a:r>
            <a:r>
              <a:rPr lang="es-ES" sz="3800" dirty="0" smtClean="0">
                <a:latin typeface="Calibri"/>
                <a:cs typeface="Calibri"/>
              </a:rPr>
              <a:t>and </a:t>
            </a:r>
            <a:r>
              <a:rPr lang="es-ES" sz="3800" dirty="0" err="1" smtClean="0">
                <a:latin typeface="Calibri"/>
                <a:cs typeface="Calibri"/>
              </a:rPr>
              <a:t>grants</a:t>
            </a:r>
            <a:r>
              <a:rPr lang="es-ES" sz="3800" dirty="0">
                <a:latin typeface="Calibri"/>
                <a:cs typeface="Calibri"/>
              </a:rPr>
              <a:t>)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with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some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strategic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countries</a:t>
            </a:r>
            <a:endParaRPr lang="es-ES" sz="3800" dirty="0" smtClean="0">
              <a:latin typeface="Calibri"/>
              <a:cs typeface="Calibri"/>
            </a:endParaRPr>
          </a:p>
          <a:p>
            <a:r>
              <a:rPr lang="es-ES" sz="3800" b="1" dirty="0" err="1" smtClean="0">
                <a:latin typeface="Calibri"/>
                <a:cs typeface="Calibri"/>
              </a:rPr>
              <a:t>Heterogeneous</a:t>
            </a:r>
            <a:r>
              <a:rPr lang="es-ES" sz="3800" b="1" dirty="0" smtClean="0">
                <a:latin typeface="Calibri"/>
                <a:cs typeface="Calibri"/>
              </a:rPr>
              <a:t> </a:t>
            </a:r>
            <a:r>
              <a:rPr lang="es-ES" sz="3800" b="1" dirty="0" err="1" smtClean="0">
                <a:latin typeface="Calibri"/>
                <a:cs typeface="Calibri"/>
              </a:rPr>
              <a:t>group</a:t>
            </a:r>
            <a:r>
              <a:rPr lang="es-ES" sz="3800" b="1" dirty="0" smtClean="0">
                <a:latin typeface="Calibri"/>
                <a:cs typeface="Calibri"/>
              </a:rPr>
              <a:t> of </a:t>
            </a:r>
            <a:r>
              <a:rPr lang="es-ES" sz="3800" b="1" dirty="0" err="1" smtClean="0">
                <a:latin typeface="Calibri"/>
                <a:cs typeface="Calibri"/>
              </a:rPr>
              <a:t>students</a:t>
            </a:r>
            <a:r>
              <a:rPr lang="es-ES" sz="3800" b="1" dirty="0" smtClean="0">
                <a:latin typeface="Calibri"/>
                <a:cs typeface="Calibri"/>
              </a:rPr>
              <a:t> </a:t>
            </a:r>
            <a:r>
              <a:rPr lang="es-ES" sz="3800" b="1" dirty="0" err="1" smtClean="0">
                <a:latin typeface="Calibri"/>
                <a:cs typeface="Calibri"/>
              </a:rPr>
              <a:t>according</a:t>
            </a:r>
            <a:r>
              <a:rPr lang="es-ES" sz="3800" b="1" dirty="0" smtClean="0">
                <a:latin typeface="Calibri"/>
                <a:cs typeface="Calibri"/>
              </a:rPr>
              <a:t> </a:t>
            </a:r>
            <a:r>
              <a:rPr lang="es-ES" sz="3800" b="1" dirty="0" err="1" smtClean="0">
                <a:latin typeface="Calibri"/>
                <a:cs typeface="Calibri"/>
              </a:rPr>
              <a:t>to</a:t>
            </a:r>
            <a:r>
              <a:rPr lang="es-ES" sz="3800" b="1" dirty="0" smtClean="0">
                <a:latin typeface="Calibri"/>
                <a:cs typeface="Calibri"/>
              </a:rPr>
              <a:t> </a:t>
            </a:r>
            <a:r>
              <a:rPr lang="es-ES" sz="3800" b="1" dirty="0" err="1" smtClean="0">
                <a:latin typeface="Calibri"/>
                <a:cs typeface="Calibri"/>
              </a:rPr>
              <a:t>their</a:t>
            </a:r>
            <a:r>
              <a:rPr lang="es-ES" sz="3800" b="1" dirty="0" smtClean="0">
                <a:latin typeface="Calibri"/>
                <a:cs typeface="Calibri"/>
              </a:rPr>
              <a:t>: </a:t>
            </a:r>
          </a:p>
          <a:p>
            <a:pPr lvl="1"/>
            <a:r>
              <a:rPr lang="es-ES" sz="3800" b="1" u="sng" dirty="0" err="1" smtClean="0">
                <a:latin typeface="Calibri"/>
                <a:cs typeface="Calibri"/>
              </a:rPr>
              <a:t>Level</a:t>
            </a:r>
            <a:r>
              <a:rPr lang="es-ES" sz="3800" dirty="0" smtClean="0">
                <a:latin typeface="Calibri"/>
                <a:cs typeface="Calibri"/>
              </a:rPr>
              <a:t>: </a:t>
            </a:r>
            <a:r>
              <a:rPr lang="es-ES" sz="3800" dirty="0" err="1" smtClean="0">
                <a:latin typeface="Calibri"/>
                <a:cs typeface="Calibri"/>
              </a:rPr>
              <a:t>from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absolute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beginner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to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upper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intermediate</a:t>
            </a:r>
            <a:r>
              <a:rPr lang="es-ES" sz="3800" dirty="0" smtClean="0">
                <a:latin typeface="Calibri"/>
                <a:cs typeface="Calibri"/>
              </a:rPr>
              <a:t> / </a:t>
            </a:r>
            <a:r>
              <a:rPr lang="es-ES" sz="3800" dirty="0" err="1" smtClean="0">
                <a:latin typeface="Calibri"/>
                <a:cs typeface="Calibri"/>
              </a:rPr>
              <a:t>advanced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students</a:t>
            </a:r>
            <a:endParaRPr lang="es-ES" sz="3800" dirty="0" smtClean="0">
              <a:latin typeface="Calibri"/>
              <a:cs typeface="Calibri"/>
            </a:endParaRPr>
          </a:p>
          <a:p>
            <a:pPr lvl="1"/>
            <a:r>
              <a:rPr lang="es-ES" sz="3800" b="1" u="sng" dirty="0" err="1" smtClean="0">
                <a:latin typeface="Calibri"/>
                <a:cs typeface="Calibri"/>
              </a:rPr>
              <a:t>Age</a:t>
            </a:r>
            <a:r>
              <a:rPr lang="es-ES" sz="3800" b="1" dirty="0" smtClean="0">
                <a:latin typeface="Calibri"/>
                <a:cs typeface="Calibri"/>
              </a:rPr>
              <a:t>: </a:t>
            </a:r>
            <a:r>
              <a:rPr lang="es-ES" sz="3800" dirty="0" err="1" smtClean="0">
                <a:latin typeface="Calibri"/>
                <a:cs typeface="Calibri"/>
              </a:rPr>
              <a:t>from</a:t>
            </a:r>
            <a:r>
              <a:rPr lang="es-ES" sz="3800" dirty="0" smtClean="0">
                <a:latin typeface="Calibri"/>
                <a:cs typeface="Calibri"/>
              </a:rPr>
              <a:t> 18 </a:t>
            </a:r>
            <a:r>
              <a:rPr lang="es-ES" sz="3800" dirty="0" err="1" smtClean="0">
                <a:latin typeface="Calibri"/>
                <a:cs typeface="Calibri"/>
              </a:rPr>
              <a:t>to</a:t>
            </a:r>
            <a:r>
              <a:rPr lang="es-ES" sz="3800" dirty="0" smtClean="0">
                <a:latin typeface="Calibri"/>
                <a:cs typeface="Calibri"/>
              </a:rPr>
              <a:t> 58 </a:t>
            </a:r>
          </a:p>
          <a:p>
            <a:pPr lvl="1"/>
            <a:r>
              <a:rPr lang="es-ES" sz="3800" b="1" u="sng" dirty="0" smtClean="0">
                <a:latin typeface="Calibri"/>
                <a:cs typeface="Calibri"/>
              </a:rPr>
              <a:t>Rank</a:t>
            </a:r>
            <a:r>
              <a:rPr lang="es-ES" sz="3800" b="1" dirty="0" smtClean="0">
                <a:latin typeface="Calibri"/>
                <a:cs typeface="Calibri"/>
              </a:rPr>
              <a:t>: </a:t>
            </a:r>
            <a:r>
              <a:rPr lang="es-ES" sz="3800" dirty="0" err="1" smtClean="0">
                <a:latin typeface="Calibri"/>
                <a:cs typeface="Calibri"/>
              </a:rPr>
              <a:t>from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soldier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to</a:t>
            </a:r>
            <a:r>
              <a:rPr lang="es-ES" sz="3800" dirty="0" smtClean="0">
                <a:latin typeface="Calibri"/>
                <a:cs typeface="Calibri"/>
              </a:rPr>
              <a:t> coronel </a:t>
            </a:r>
          </a:p>
          <a:p>
            <a:pPr lvl="1"/>
            <a:r>
              <a:rPr lang="es-ES" sz="3800" b="1" u="sng" dirty="0" smtClean="0">
                <a:latin typeface="Calibri"/>
                <a:cs typeface="Calibri"/>
              </a:rPr>
              <a:t>Culture</a:t>
            </a:r>
            <a:r>
              <a:rPr lang="es-ES" sz="3800" b="1" dirty="0" smtClean="0">
                <a:latin typeface="Calibri"/>
                <a:cs typeface="Calibri"/>
              </a:rPr>
              <a:t>- Non-NATO country- </a:t>
            </a:r>
            <a:r>
              <a:rPr lang="es-ES" sz="3800" dirty="0" smtClean="0">
                <a:latin typeface="Calibri"/>
                <a:cs typeface="Calibri"/>
              </a:rPr>
              <a:t>North of </a:t>
            </a:r>
            <a:r>
              <a:rPr lang="es-ES" sz="3800" dirty="0" err="1" smtClean="0">
                <a:latin typeface="Calibri"/>
                <a:cs typeface="Calibri"/>
              </a:rPr>
              <a:t>Africa</a:t>
            </a:r>
            <a:r>
              <a:rPr lang="es-ES" sz="3800" dirty="0" smtClean="0">
                <a:latin typeface="Calibri"/>
                <a:cs typeface="Calibri"/>
              </a:rPr>
              <a:t>, Western </a:t>
            </a:r>
            <a:r>
              <a:rPr lang="es-ES" sz="3800" dirty="0" err="1" smtClean="0">
                <a:latin typeface="Calibri"/>
                <a:cs typeface="Calibri"/>
              </a:rPr>
              <a:t>Africa</a:t>
            </a:r>
            <a:r>
              <a:rPr lang="es-ES" sz="3800" dirty="0" smtClean="0">
                <a:latin typeface="Calibri"/>
                <a:cs typeface="Calibri"/>
              </a:rPr>
              <a:t>, </a:t>
            </a:r>
            <a:r>
              <a:rPr lang="es-ES" sz="3800" dirty="0" err="1" smtClean="0">
                <a:latin typeface="Calibri"/>
                <a:cs typeface="Calibri"/>
              </a:rPr>
              <a:t>Middle</a:t>
            </a:r>
            <a:r>
              <a:rPr lang="es-ES" sz="3800" dirty="0" smtClean="0">
                <a:latin typeface="Calibri"/>
                <a:cs typeface="Calibri"/>
              </a:rPr>
              <a:t> East, East and South Asia, </a:t>
            </a:r>
            <a:r>
              <a:rPr lang="es-ES" sz="3800" dirty="0" err="1" smtClean="0">
                <a:latin typeface="Calibri"/>
                <a:cs typeface="Calibri"/>
              </a:rPr>
              <a:t>Latin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America</a:t>
            </a:r>
            <a:endParaRPr lang="es-ES" sz="3800" dirty="0" smtClean="0">
              <a:latin typeface="Calibri"/>
              <a:cs typeface="Calibri"/>
            </a:endParaRPr>
          </a:p>
          <a:p>
            <a:pPr lvl="1"/>
            <a:r>
              <a:rPr lang="es-ES" sz="3800" b="1" u="sng" dirty="0" err="1">
                <a:latin typeface="Calibri"/>
                <a:cs typeface="Calibri"/>
              </a:rPr>
              <a:t>Learning</a:t>
            </a:r>
            <a:r>
              <a:rPr lang="es-ES" sz="3800" b="1" u="sng" dirty="0">
                <a:latin typeface="Calibri"/>
                <a:cs typeface="Calibri"/>
              </a:rPr>
              <a:t> </a:t>
            </a:r>
            <a:r>
              <a:rPr lang="es-ES" sz="3800" b="1" u="sng" dirty="0" err="1">
                <a:latin typeface="Calibri"/>
                <a:cs typeface="Calibri"/>
              </a:rPr>
              <a:t>styles</a:t>
            </a:r>
            <a:endParaRPr lang="es-ES" sz="3800" b="1" u="sng" dirty="0">
              <a:latin typeface="Calibri"/>
              <a:cs typeface="Calibri"/>
            </a:endParaRPr>
          </a:p>
          <a:p>
            <a:pPr lvl="1"/>
            <a:r>
              <a:rPr lang="es-ES" sz="3800" b="1" u="sng" dirty="0" err="1" smtClean="0">
                <a:latin typeface="Calibri"/>
                <a:cs typeface="Calibri"/>
              </a:rPr>
              <a:t>Support</a:t>
            </a:r>
            <a:r>
              <a:rPr lang="es-ES" sz="3800" b="1" u="sng" dirty="0" smtClean="0">
                <a:latin typeface="Calibri"/>
                <a:cs typeface="Calibri"/>
              </a:rPr>
              <a:t> </a:t>
            </a:r>
            <a:r>
              <a:rPr lang="es-ES" sz="3800" b="1" u="sng" dirty="0" err="1" smtClean="0">
                <a:latin typeface="Calibri"/>
                <a:cs typeface="Calibri"/>
              </a:rPr>
              <a:t>from</a:t>
            </a:r>
            <a:r>
              <a:rPr lang="es-ES" sz="3800" b="1" u="sng" dirty="0" smtClean="0">
                <a:latin typeface="Calibri"/>
                <a:cs typeface="Calibri"/>
              </a:rPr>
              <a:t> </a:t>
            </a:r>
            <a:r>
              <a:rPr lang="es-ES" sz="3800" b="1" u="sng" dirty="0" err="1" smtClean="0">
                <a:latin typeface="Calibri"/>
                <a:cs typeface="Calibri"/>
              </a:rPr>
              <a:t>their</a:t>
            </a:r>
            <a:r>
              <a:rPr lang="es-ES" sz="3800" b="1" u="sng" dirty="0" smtClean="0">
                <a:latin typeface="Calibri"/>
                <a:cs typeface="Calibri"/>
              </a:rPr>
              <a:t> </a:t>
            </a:r>
            <a:r>
              <a:rPr lang="es-ES" sz="3800" b="1" u="sng" dirty="0" err="1" smtClean="0">
                <a:latin typeface="Calibri"/>
                <a:cs typeface="Calibri"/>
              </a:rPr>
              <a:t>authorities</a:t>
            </a:r>
            <a:r>
              <a:rPr lang="es-ES" sz="3800" b="1" u="sng" dirty="0" smtClean="0">
                <a:latin typeface="Calibri"/>
                <a:cs typeface="Calibri"/>
              </a:rPr>
              <a:t> </a:t>
            </a:r>
            <a:r>
              <a:rPr lang="es-ES" sz="3800" dirty="0" smtClean="0">
                <a:latin typeface="Calibri"/>
                <a:cs typeface="Calibri"/>
              </a:rPr>
              <a:t>(</a:t>
            </a:r>
            <a:r>
              <a:rPr lang="es-ES" sz="3800" dirty="0" err="1" smtClean="0">
                <a:latin typeface="Calibri"/>
                <a:cs typeface="Calibri"/>
              </a:rPr>
              <a:t>embassy</a:t>
            </a:r>
            <a:r>
              <a:rPr lang="es-ES" sz="3800" dirty="0" smtClean="0">
                <a:latin typeface="Calibri"/>
                <a:cs typeface="Calibri"/>
              </a:rPr>
              <a:t>, </a:t>
            </a:r>
            <a:r>
              <a:rPr lang="es-ES" sz="3800" dirty="0" err="1" smtClean="0">
                <a:latin typeface="Calibri"/>
                <a:cs typeface="Calibri"/>
              </a:rPr>
              <a:t>military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attachés</a:t>
            </a:r>
            <a:r>
              <a:rPr lang="es-ES" sz="3800" dirty="0" smtClean="0">
                <a:latin typeface="Calibri"/>
                <a:cs typeface="Calibri"/>
              </a:rPr>
              <a:t>) </a:t>
            </a:r>
            <a:r>
              <a:rPr lang="es-ES" sz="3800" dirty="0" err="1" smtClean="0">
                <a:latin typeface="Calibri"/>
                <a:cs typeface="Calibri"/>
              </a:rPr>
              <a:t>concerning</a:t>
            </a:r>
            <a:r>
              <a:rPr lang="es-ES" sz="3800" dirty="0" smtClean="0">
                <a:latin typeface="Calibri"/>
                <a:cs typeface="Calibri"/>
              </a:rPr>
              <a:t> </a:t>
            </a:r>
            <a:r>
              <a:rPr lang="es-ES" sz="3800" dirty="0" err="1" smtClean="0">
                <a:latin typeface="Calibri"/>
                <a:cs typeface="Calibri"/>
              </a:rPr>
              <a:t>logistics</a:t>
            </a:r>
            <a:r>
              <a:rPr lang="es-ES" sz="3800" dirty="0" smtClean="0">
                <a:latin typeface="Calibri"/>
                <a:cs typeface="Calibri"/>
              </a:rPr>
              <a:t> (</a:t>
            </a:r>
            <a:r>
              <a:rPr lang="es-ES" sz="3800" dirty="0" err="1" smtClean="0">
                <a:latin typeface="Calibri"/>
                <a:cs typeface="Calibri"/>
              </a:rPr>
              <a:t>accomodation</a:t>
            </a:r>
            <a:r>
              <a:rPr lang="es-ES" sz="3800" dirty="0" smtClean="0">
                <a:latin typeface="Calibri"/>
                <a:cs typeface="Calibri"/>
              </a:rPr>
              <a:t>)</a:t>
            </a:r>
          </a:p>
          <a:p>
            <a:endParaRPr lang="es-ES" u="sng" dirty="0" smtClean="0"/>
          </a:p>
          <a:p>
            <a:endParaRPr lang="es-ES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59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132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4479667" y="3290501"/>
            <a:ext cx="1846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baseline="30000" dirty="0"/>
              <a:t> </a:t>
            </a:r>
            <a:endParaRPr lang="es-ES" dirty="0"/>
          </a:p>
        </p:txBody>
      </p:sp>
      <p:sp>
        <p:nvSpPr>
          <p:cNvPr id="9" name="Rectángulo 8"/>
          <p:cNvSpPr/>
          <p:nvPr/>
        </p:nvSpPr>
        <p:spPr>
          <a:xfrm>
            <a:off x="4479667" y="3290501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4479667" y="3290501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634864" y="5994859"/>
            <a:ext cx="134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Indonesia </a:t>
            </a: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92" y="940584"/>
            <a:ext cx="1260000" cy="84000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55" y="2292598"/>
            <a:ext cx="1260000" cy="8400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310" y="5144421"/>
            <a:ext cx="1260000" cy="8400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55" y="3759913"/>
            <a:ext cx="1260000" cy="741176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55" y="5194297"/>
            <a:ext cx="1260000" cy="84000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452" y="2290006"/>
            <a:ext cx="1260000" cy="840000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452" y="3692201"/>
            <a:ext cx="1260000" cy="94500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452" y="5194297"/>
            <a:ext cx="1260000" cy="8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77" y="967439"/>
            <a:ext cx="1260000" cy="800562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77" y="2292188"/>
            <a:ext cx="1260000" cy="837818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77" y="3748163"/>
            <a:ext cx="1260000" cy="840000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932" y="2265835"/>
            <a:ext cx="1260000" cy="84000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932" y="3747753"/>
            <a:ext cx="1260000" cy="84041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08887" y="1780584"/>
            <a:ext cx="1302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Afghanistan</a:t>
            </a:r>
            <a:endParaRPr lang="es-ES" dirty="0"/>
          </a:p>
        </p:txBody>
      </p:sp>
      <p:sp>
        <p:nvSpPr>
          <p:cNvPr id="28" name="CuadroTexto 27"/>
          <p:cNvSpPr txBox="1"/>
          <p:nvPr/>
        </p:nvSpPr>
        <p:spPr>
          <a:xfrm>
            <a:off x="404055" y="3132598"/>
            <a:ext cx="13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Saudi</a:t>
            </a:r>
            <a:r>
              <a:rPr lang="es-ES" dirty="0" smtClean="0"/>
              <a:t> Arabia</a:t>
            </a:r>
            <a:endParaRPr lang="es-ES" dirty="0"/>
          </a:p>
        </p:txBody>
      </p:sp>
      <p:sp>
        <p:nvSpPr>
          <p:cNvPr id="29" name="CuadroTexto 28"/>
          <p:cNvSpPr txBox="1"/>
          <p:nvPr/>
        </p:nvSpPr>
        <p:spPr>
          <a:xfrm>
            <a:off x="408887" y="4532201"/>
            <a:ext cx="126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Cape Verde</a:t>
            </a:r>
            <a:endParaRPr lang="es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15532" y="6034297"/>
            <a:ext cx="71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China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2802115" y="4623355"/>
            <a:ext cx="80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Gabon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846961" y="310583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Egypt</a:t>
            </a:r>
            <a:endParaRPr lang="es-E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5239298" y="1765422"/>
            <a:ext cx="134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Jordan</a:t>
            </a:r>
            <a:endParaRPr lang="es-ES" dirty="0"/>
          </a:p>
        </p:txBody>
      </p:sp>
      <p:sp>
        <p:nvSpPr>
          <p:cNvPr id="34" name="CuadroTexto 33"/>
          <p:cNvSpPr txBox="1"/>
          <p:nvPr/>
        </p:nvSpPr>
        <p:spPr>
          <a:xfrm>
            <a:off x="5017341" y="3130006"/>
            <a:ext cx="1022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Morocco</a:t>
            </a:r>
            <a:endParaRPr lang="es-ES" dirty="0"/>
          </a:p>
        </p:txBody>
      </p:sp>
      <p:sp>
        <p:nvSpPr>
          <p:cNvPr id="35" name="CuadroTexto 34"/>
          <p:cNvSpPr txBox="1"/>
          <p:nvPr/>
        </p:nvSpPr>
        <p:spPr>
          <a:xfrm>
            <a:off x="5017341" y="4569509"/>
            <a:ext cx="1220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Mauritania</a:t>
            </a:r>
            <a:endParaRPr lang="es-ES" dirty="0"/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77" y="5154859"/>
            <a:ext cx="1260000" cy="840000"/>
          </a:xfrm>
          <a:prstGeom prst="rect">
            <a:avLst/>
          </a:prstGeom>
        </p:spPr>
      </p:pic>
      <p:sp>
        <p:nvSpPr>
          <p:cNvPr id="37" name="CuadroTexto 36"/>
          <p:cNvSpPr txBox="1"/>
          <p:nvPr/>
        </p:nvSpPr>
        <p:spPr>
          <a:xfrm>
            <a:off x="5206358" y="5994859"/>
            <a:ext cx="913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Senegal</a:t>
            </a:r>
            <a:endParaRPr lang="es-ES" dirty="0"/>
          </a:p>
        </p:txBody>
      </p:sp>
      <p:sp>
        <p:nvSpPr>
          <p:cNvPr id="38" name="CuadroTexto 37"/>
          <p:cNvSpPr txBox="1"/>
          <p:nvPr/>
        </p:nvSpPr>
        <p:spPr>
          <a:xfrm>
            <a:off x="7263896" y="3105835"/>
            <a:ext cx="98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Thailand</a:t>
            </a:r>
            <a:endParaRPr lang="es-ES" dirty="0"/>
          </a:p>
        </p:txBody>
      </p:sp>
      <p:sp>
        <p:nvSpPr>
          <p:cNvPr id="39" name="CuadroTexto 38"/>
          <p:cNvSpPr txBox="1"/>
          <p:nvPr/>
        </p:nvSpPr>
        <p:spPr>
          <a:xfrm>
            <a:off x="7430396" y="4540596"/>
            <a:ext cx="846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Tunisia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0" name="CuadroTexto 39"/>
          <p:cNvSpPr txBox="1"/>
          <p:nvPr/>
        </p:nvSpPr>
        <p:spPr>
          <a:xfrm>
            <a:off x="7359238" y="5982596"/>
            <a:ext cx="977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Vietnam</a:t>
            </a:r>
            <a:endParaRPr lang="es-ES" dirty="0"/>
          </a:p>
        </p:txBody>
      </p:sp>
      <p:pic>
        <p:nvPicPr>
          <p:cNvPr id="41" name="Imagen 4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17452" y="933574"/>
            <a:ext cx="1260000" cy="826006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2617452" y="1790317"/>
            <a:ext cx="133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South Core</a:t>
            </a:r>
            <a:r>
              <a:rPr lang="es-ES" dirty="0"/>
              <a:t>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702558" y="306830"/>
            <a:ext cx="556133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3200" b="1" dirty="0" err="1" smtClean="0">
                <a:solidFill>
                  <a:srgbClr val="0000FF"/>
                </a:solidFill>
              </a:rPr>
              <a:t>Introduction</a:t>
            </a:r>
            <a:r>
              <a:rPr lang="es-ES" sz="3200" b="1" dirty="0" smtClean="0">
                <a:solidFill>
                  <a:srgbClr val="0000FF"/>
                </a:solidFill>
              </a:rPr>
              <a:t> (II) PARTICIPANTS:</a:t>
            </a:r>
            <a:endParaRPr lang="es-E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5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>
                <a:solidFill>
                  <a:srgbClr val="3366FF"/>
                </a:solidFill>
              </a:rPr>
              <a:t>1</a:t>
            </a:r>
            <a:r>
              <a:rPr lang="es-ES" sz="3200" b="1" dirty="0" smtClean="0">
                <a:solidFill>
                  <a:srgbClr val="3366FF"/>
                </a:solidFill>
              </a:rPr>
              <a:t>. </a:t>
            </a:r>
            <a:r>
              <a:rPr lang="es-ES" sz="3200" b="1" dirty="0" err="1" smtClean="0">
                <a:solidFill>
                  <a:srgbClr val="3366FF"/>
                </a:solidFill>
              </a:rPr>
              <a:t>Introduction</a:t>
            </a:r>
            <a:r>
              <a:rPr lang="es-ES" sz="3200" b="1" dirty="0" smtClean="0">
                <a:solidFill>
                  <a:srgbClr val="3366FF"/>
                </a:solidFill>
              </a:rPr>
              <a:t> (III)</a:t>
            </a:r>
            <a:endParaRPr lang="es-ES" sz="32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0947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>
              <a:latin typeface="+mj-lt"/>
            </a:endParaRPr>
          </a:p>
          <a:p>
            <a:r>
              <a:rPr lang="es-ES" sz="2400" b="1" dirty="0" smtClean="0">
                <a:latin typeface="+mj-lt"/>
              </a:rPr>
              <a:t>Wide </a:t>
            </a:r>
            <a:r>
              <a:rPr lang="es-ES" sz="2400" b="1" dirty="0" err="1" smtClean="0">
                <a:latin typeface="+mj-lt"/>
              </a:rPr>
              <a:t>variety</a:t>
            </a:r>
            <a:r>
              <a:rPr lang="es-ES" sz="2400" b="1" dirty="0" smtClean="0">
                <a:latin typeface="+mj-lt"/>
              </a:rPr>
              <a:t> of </a:t>
            </a:r>
            <a:r>
              <a:rPr lang="es-ES" sz="2400" b="1" dirty="0" err="1" smtClean="0">
                <a:latin typeface="+mj-lt"/>
              </a:rPr>
              <a:t>students</a:t>
            </a:r>
            <a:r>
              <a:rPr lang="es-ES" sz="2400" b="1" dirty="0" smtClean="0">
                <a:latin typeface="+mj-lt"/>
              </a:rPr>
              <a:t> </a:t>
            </a:r>
            <a:r>
              <a:rPr lang="es-ES" sz="2400" b="1" dirty="0" err="1" smtClean="0">
                <a:latin typeface="+mj-lt"/>
              </a:rPr>
              <a:t>concerning</a:t>
            </a:r>
            <a:r>
              <a:rPr lang="es-ES" sz="2400" b="1" dirty="0" smtClean="0">
                <a:latin typeface="+mj-lt"/>
              </a:rPr>
              <a:t> (cont.): </a:t>
            </a:r>
          </a:p>
          <a:p>
            <a:pPr lvl="1"/>
            <a:r>
              <a:rPr lang="es-ES" sz="2400" b="1" u="sng" dirty="0" smtClean="0">
                <a:latin typeface="+mj-lt"/>
              </a:rPr>
              <a:t>MOTIVATION</a:t>
            </a:r>
            <a:r>
              <a:rPr lang="es-ES" sz="2400" b="1" dirty="0">
                <a:latin typeface="+mj-lt"/>
              </a:rPr>
              <a:t> </a:t>
            </a:r>
            <a:r>
              <a:rPr lang="mr-IN" sz="2400" b="1" dirty="0" smtClean="0">
                <a:latin typeface="+mj-lt"/>
              </a:rPr>
              <a:t>–</a:t>
            </a:r>
            <a:r>
              <a:rPr lang="es-ES" sz="2400" b="1" dirty="0" smtClean="0">
                <a:latin typeface="+mj-lt"/>
              </a:rPr>
              <a:t> </a:t>
            </a:r>
            <a:r>
              <a:rPr lang="es-ES" sz="2400" b="1" dirty="0" err="1" smtClean="0">
                <a:latin typeface="+mj-lt"/>
              </a:rPr>
              <a:t>students</a:t>
            </a:r>
            <a:r>
              <a:rPr lang="es-ES" sz="2400" b="1" dirty="0" smtClean="0">
                <a:latin typeface="+mj-lt"/>
              </a:rPr>
              <a:t> </a:t>
            </a:r>
            <a:r>
              <a:rPr lang="mr-IN" sz="2400" b="1" dirty="0" smtClean="0">
                <a:latin typeface="+mj-lt"/>
              </a:rPr>
              <a:t>…</a:t>
            </a:r>
            <a:endParaRPr lang="es-ES" sz="2400" b="1" dirty="0" smtClean="0">
              <a:latin typeface="+mj-lt"/>
            </a:endParaRPr>
          </a:p>
          <a:p>
            <a:pPr lvl="2"/>
            <a:r>
              <a:rPr lang="es-ES" dirty="0" err="1" smtClean="0">
                <a:latin typeface="+mj-lt"/>
              </a:rPr>
              <a:t>who</a:t>
            </a:r>
            <a:r>
              <a:rPr lang="es-ES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continue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studies</a:t>
            </a:r>
            <a:r>
              <a:rPr lang="es-ES" b="1" dirty="0" smtClean="0">
                <a:latin typeface="+mj-lt"/>
              </a:rPr>
              <a:t> at </a:t>
            </a:r>
            <a:r>
              <a:rPr lang="es-ES" b="1" dirty="0" err="1" smtClean="0">
                <a:latin typeface="+mj-lt"/>
              </a:rPr>
              <a:t>Spanish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MoD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school</a:t>
            </a:r>
            <a:endParaRPr lang="es-ES" dirty="0" smtClean="0">
              <a:latin typeface="+mj-lt"/>
            </a:endParaRPr>
          </a:p>
          <a:p>
            <a:pPr lvl="2"/>
            <a:r>
              <a:rPr lang="es-ES" dirty="0" err="1">
                <a:latin typeface="+mj-lt"/>
              </a:rPr>
              <a:t>w</a:t>
            </a:r>
            <a:r>
              <a:rPr lang="es-ES" dirty="0" err="1" smtClean="0">
                <a:latin typeface="+mj-lt"/>
              </a:rPr>
              <a:t>ho</a:t>
            </a:r>
            <a:r>
              <a:rPr lang="es-ES" dirty="0" smtClean="0">
                <a:latin typeface="+mj-lt"/>
              </a:rPr>
              <a:t> are </a:t>
            </a:r>
            <a:r>
              <a:rPr lang="es-ES" b="1" dirty="0" err="1" smtClean="0">
                <a:latin typeface="+mj-lt"/>
              </a:rPr>
              <a:t>Spanish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instructors</a:t>
            </a:r>
            <a:r>
              <a:rPr lang="es-ES" b="1" dirty="0" smtClean="0">
                <a:latin typeface="+mj-lt"/>
              </a:rPr>
              <a:t> </a:t>
            </a:r>
            <a:r>
              <a:rPr lang="es-ES" dirty="0" smtClean="0">
                <a:latin typeface="+mj-lt"/>
              </a:rPr>
              <a:t>in </a:t>
            </a:r>
            <a:r>
              <a:rPr lang="es-ES" dirty="0" err="1" smtClean="0">
                <a:latin typeface="+mj-lt"/>
              </a:rPr>
              <a:t>their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countries</a:t>
            </a:r>
            <a:endParaRPr lang="es-ES" dirty="0">
              <a:latin typeface="+mj-lt"/>
            </a:endParaRPr>
          </a:p>
          <a:p>
            <a:pPr lvl="2"/>
            <a:r>
              <a:rPr lang="es-ES" dirty="0" err="1" smtClean="0">
                <a:latin typeface="+mj-lt"/>
              </a:rPr>
              <a:t>who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will</a:t>
            </a:r>
            <a:r>
              <a:rPr lang="es-ES" dirty="0" smtClean="0">
                <a:latin typeface="+mj-lt"/>
              </a:rPr>
              <a:t> be </a:t>
            </a:r>
            <a:r>
              <a:rPr lang="es-ES" b="1" dirty="0" err="1" smtClean="0">
                <a:latin typeface="+mj-lt"/>
              </a:rPr>
              <a:t>military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attachés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or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assistants</a:t>
            </a:r>
            <a:r>
              <a:rPr lang="es-ES" b="1" dirty="0" smtClean="0">
                <a:latin typeface="+mj-lt"/>
              </a:rPr>
              <a:t> </a:t>
            </a:r>
            <a:r>
              <a:rPr lang="es-ES" dirty="0" smtClean="0">
                <a:latin typeface="+mj-lt"/>
              </a:rPr>
              <a:t>in </a:t>
            </a:r>
            <a:r>
              <a:rPr lang="es-ES" dirty="0" err="1" smtClean="0">
                <a:latin typeface="+mj-lt"/>
              </a:rPr>
              <a:t>Spanish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speaking</a:t>
            </a:r>
            <a:r>
              <a:rPr lang="es-ES" dirty="0" smtClean="0">
                <a:latin typeface="+mj-lt"/>
              </a:rPr>
              <a:t> </a:t>
            </a:r>
            <a:r>
              <a:rPr lang="es-ES" dirty="0" err="1" smtClean="0">
                <a:latin typeface="+mj-lt"/>
              </a:rPr>
              <a:t>countries</a:t>
            </a:r>
            <a:r>
              <a:rPr lang="es-ES" dirty="0" smtClean="0">
                <a:latin typeface="+mj-lt"/>
              </a:rPr>
              <a:t> </a:t>
            </a:r>
          </a:p>
          <a:p>
            <a:pPr lvl="2"/>
            <a:r>
              <a:rPr lang="es-ES" b="1" dirty="0" err="1" smtClean="0">
                <a:latin typeface="+mj-lt"/>
              </a:rPr>
              <a:t>but</a:t>
            </a:r>
            <a:r>
              <a:rPr lang="es-ES" b="1" dirty="0" smtClean="0">
                <a:latin typeface="+mj-lt"/>
              </a:rPr>
              <a:t> </a:t>
            </a:r>
            <a:r>
              <a:rPr lang="es-ES" b="1" dirty="0" err="1" smtClean="0">
                <a:latin typeface="+mj-lt"/>
              </a:rPr>
              <a:t>also</a:t>
            </a:r>
            <a:r>
              <a:rPr lang="es-ES" b="1" dirty="0" smtClean="0">
                <a:latin typeface="+mj-lt"/>
              </a:rPr>
              <a:t> </a:t>
            </a:r>
            <a:r>
              <a:rPr lang="mr-IN" dirty="0" smtClean="0">
                <a:latin typeface="+mj-lt"/>
              </a:rPr>
              <a:t>…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students</a:t>
            </a:r>
            <a:r>
              <a:rPr lang="es-ES_tradnl" dirty="0" smtClean="0">
                <a:latin typeface="+mj-lt"/>
              </a:rPr>
              <a:t> at </a:t>
            </a:r>
            <a:r>
              <a:rPr lang="es-ES_tradnl" dirty="0" err="1" smtClean="0">
                <a:latin typeface="+mj-lt"/>
              </a:rPr>
              <a:t>the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end</a:t>
            </a:r>
            <a:r>
              <a:rPr lang="es-ES_tradnl" dirty="0" smtClean="0">
                <a:latin typeface="+mj-lt"/>
              </a:rPr>
              <a:t> of </a:t>
            </a:r>
            <a:r>
              <a:rPr lang="es-ES_tradnl" dirty="0" err="1" smtClean="0">
                <a:latin typeface="+mj-lt"/>
              </a:rPr>
              <a:t>their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career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who</a:t>
            </a:r>
            <a:r>
              <a:rPr lang="es-ES_tradnl" dirty="0" smtClean="0">
                <a:latin typeface="+mj-lt"/>
              </a:rPr>
              <a:t> are </a:t>
            </a:r>
            <a:r>
              <a:rPr lang="es-ES_tradnl" dirty="0" err="1" smtClean="0">
                <a:latin typeface="+mj-lt"/>
              </a:rPr>
              <a:t>given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the</a:t>
            </a:r>
            <a:r>
              <a:rPr lang="es-ES_tradnl" dirty="0" smtClean="0">
                <a:latin typeface="+mj-lt"/>
              </a:rPr>
              <a:t> chance </a:t>
            </a:r>
            <a:r>
              <a:rPr lang="es-ES_tradnl" dirty="0" err="1" smtClean="0">
                <a:latin typeface="+mj-lt"/>
              </a:rPr>
              <a:t>by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their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countries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b="1" u="sng" dirty="0" smtClean="0">
                <a:latin typeface="+mj-lt"/>
              </a:rPr>
              <a:t>as a </a:t>
            </a:r>
            <a:r>
              <a:rPr lang="es-ES_tradnl" b="1" u="sng" dirty="0" err="1" smtClean="0">
                <a:latin typeface="+mj-lt"/>
              </a:rPr>
              <a:t>kind</a:t>
            </a:r>
            <a:r>
              <a:rPr lang="es-ES_tradnl" b="1" u="sng" dirty="0" smtClean="0">
                <a:latin typeface="+mj-lt"/>
              </a:rPr>
              <a:t> of </a:t>
            </a:r>
            <a:r>
              <a:rPr lang="es-ES_tradnl" b="1" u="sng" dirty="0" err="1" smtClean="0">
                <a:latin typeface="+mj-lt"/>
              </a:rPr>
              <a:t>reward</a:t>
            </a:r>
            <a:r>
              <a:rPr lang="es-ES_tradnl" b="1" u="sng" dirty="0" smtClean="0">
                <a:latin typeface="+mj-lt"/>
              </a:rPr>
              <a:t> </a:t>
            </a:r>
            <a:r>
              <a:rPr lang="es-ES_tradnl" u="sng" dirty="0" err="1" smtClean="0">
                <a:latin typeface="+mj-lt"/>
              </a:rPr>
              <a:t>but</a:t>
            </a:r>
            <a:r>
              <a:rPr lang="es-ES_tradnl" u="sng" dirty="0" smtClean="0">
                <a:latin typeface="+mj-lt"/>
              </a:rPr>
              <a:t> </a:t>
            </a:r>
            <a:r>
              <a:rPr lang="es-ES_tradnl" u="sng" dirty="0" err="1" smtClean="0">
                <a:latin typeface="+mj-lt"/>
              </a:rPr>
              <a:t>will</a:t>
            </a:r>
            <a:r>
              <a:rPr lang="es-ES_tradnl" u="sng" dirty="0" smtClean="0">
                <a:latin typeface="+mj-lt"/>
              </a:rPr>
              <a:t> </a:t>
            </a:r>
            <a:r>
              <a:rPr lang="es-ES_tradnl" u="sng" dirty="0" err="1" smtClean="0">
                <a:latin typeface="+mj-lt"/>
              </a:rPr>
              <a:t>never</a:t>
            </a:r>
            <a:r>
              <a:rPr lang="es-ES_tradnl" u="sng" dirty="0" smtClean="0">
                <a:latin typeface="+mj-lt"/>
              </a:rPr>
              <a:t> </a:t>
            </a:r>
            <a:r>
              <a:rPr lang="es-ES_tradnl" u="sng" dirty="0" err="1" smtClean="0">
                <a:latin typeface="+mj-lt"/>
              </a:rPr>
              <a:t>again</a:t>
            </a:r>
            <a:r>
              <a:rPr lang="es-ES_tradnl" u="sng" dirty="0" smtClean="0">
                <a:latin typeface="+mj-lt"/>
              </a:rPr>
              <a:t> use </a:t>
            </a:r>
            <a:r>
              <a:rPr lang="es-ES_tradnl" u="sng" dirty="0" err="1" smtClean="0">
                <a:latin typeface="+mj-lt"/>
              </a:rPr>
              <a:t>Spanish</a:t>
            </a:r>
            <a:r>
              <a:rPr lang="es-ES_tradnl" b="1" u="sng" dirty="0" smtClean="0">
                <a:latin typeface="+mj-lt"/>
              </a:rPr>
              <a:t> !!!!!!</a:t>
            </a:r>
            <a:endParaRPr lang="es-ES" b="1" u="sng" dirty="0" smtClean="0">
              <a:latin typeface="+mj-lt"/>
            </a:endParaRPr>
          </a:p>
          <a:p>
            <a:endParaRPr lang="es-ES" u="sng" dirty="0" smtClean="0"/>
          </a:p>
          <a:p>
            <a:endParaRPr lang="es-ES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59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648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3366FF"/>
                </a:solidFill>
              </a:rPr>
              <a:t>2. </a:t>
            </a:r>
            <a:r>
              <a:rPr lang="es-ES" sz="3200" b="1" dirty="0" err="1" smtClean="0">
                <a:solidFill>
                  <a:srgbClr val="3366FF"/>
                </a:solidFill>
              </a:rPr>
              <a:t>Challenges</a:t>
            </a:r>
            <a:r>
              <a:rPr lang="es-ES" sz="3200" b="1" dirty="0" smtClean="0">
                <a:solidFill>
                  <a:srgbClr val="3366FF"/>
                </a:solidFill>
              </a:rPr>
              <a:t> in </a:t>
            </a:r>
            <a:r>
              <a:rPr lang="es-ES" sz="3200" b="1" dirty="0" err="1" smtClean="0">
                <a:solidFill>
                  <a:srgbClr val="3366FF"/>
                </a:solidFill>
              </a:rPr>
              <a:t>heterogenous</a:t>
            </a:r>
            <a:r>
              <a:rPr lang="es-ES" sz="3200" b="1" dirty="0" smtClean="0">
                <a:solidFill>
                  <a:srgbClr val="3366FF"/>
                </a:solidFill>
              </a:rPr>
              <a:t> </a:t>
            </a:r>
            <a:br>
              <a:rPr lang="es-ES" sz="3200" b="1" dirty="0" smtClean="0">
                <a:solidFill>
                  <a:srgbClr val="3366FF"/>
                </a:solidFill>
              </a:rPr>
            </a:br>
            <a:r>
              <a:rPr lang="es-ES" sz="3200" b="1" dirty="0" smtClean="0">
                <a:solidFill>
                  <a:srgbClr val="3366FF"/>
                </a:solidFill>
              </a:rPr>
              <a:t>and multicultural </a:t>
            </a:r>
            <a:r>
              <a:rPr lang="es-ES" sz="3200" b="1" dirty="0" err="1" smtClean="0">
                <a:solidFill>
                  <a:srgbClr val="3366FF"/>
                </a:solidFill>
              </a:rPr>
              <a:t>groups</a:t>
            </a:r>
            <a:r>
              <a:rPr lang="es-ES" sz="3200" b="1" dirty="0" smtClean="0">
                <a:solidFill>
                  <a:srgbClr val="3366FF"/>
                </a:solidFill>
              </a:rPr>
              <a:t> (I)</a:t>
            </a:r>
            <a:endParaRPr lang="es-ES" sz="32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4651" y="1109475"/>
            <a:ext cx="8229600" cy="45915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S" sz="2400" b="1" dirty="0" smtClean="0"/>
          </a:p>
          <a:p>
            <a:pPr marL="514350" indent="-514350" algn="just">
              <a:buAutoNum type="arabicPeriod"/>
            </a:pPr>
            <a:r>
              <a:rPr lang="es-ES" sz="2400" b="1" dirty="0" err="1" smtClean="0"/>
              <a:t>Only</a:t>
            </a:r>
            <a:r>
              <a:rPr lang="es-ES" sz="2400" b="1" dirty="0" smtClean="0"/>
              <a:t> 1 </a:t>
            </a:r>
            <a:r>
              <a:rPr lang="es-ES" sz="2400" b="1" dirty="0" err="1" smtClean="0"/>
              <a:t>course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but</a:t>
            </a:r>
            <a:r>
              <a:rPr lang="es-ES" sz="2400" b="1" dirty="0" smtClean="0"/>
              <a:t> 4 </a:t>
            </a:r>
            <a:r>
              <a:rPr lang="es-ES" sz="2400" b="1" dirty="0" err="1" smtClean="0"/>
              <a:t>different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curricula</a:t>
            </a:r>
            <a:r>
              <a:rPr lang="es-ES" sz="2400" b="1" dirty="0" smtClean="0"/>
              <a:t> </a:t>
            </a:r>
            <a:r>
              <a:rPr lang="es-ES" sz="2400" dirty="0" err="1" smtClean="0"/>
              <a:t>need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be </a:t>
            </a:r>
            <a:r>
              <a:rPr lang="es-ES" sz="2400" dirty="0" err="1" smtClean="0"/>
              <a:t>developped</a:t>
            </a:r>
            <a:r>
              <a:rPr lang="es-ES" sz="2400" dirty="0" smtClean="0"/>
              <a:t> (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beginner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/>
              <a:t> </a:t>
            </a:r>
            <a:r>
              <a:rPr lang="es-ES" sz="2400" dirty="0" err="1" smtClean="0"/>
              <a:t>upper</a:t>
            </a:r>
            <a:r>
              <a:rPr lang="es-ES" sz="2400" dirty="0" smtClean="0"/>
              <a:t> </a:t>
            </a:r>
            <a:r>
              <a:rPr lang="es-ES" sz="2400" dirty="0" err="1" smtClean="0"/>
              <a:t>intermediate</a:t>
            </a:r>
            <a:r>
              <a:rPr lang="es-ES" sz="2400" dirty="0" smtClean="0"/>
              <a:t>)</a:t>
            </a:r>
          </a:p>
          <a:p>
            <a:pPr marL="514350" indent="-514350" algn="just">
              <a:buAutoNum type="arabicPeriod"/>
            </a:pPr>
            <a:r>
              <a:rPr lang="es-ES" sz="2400" b="1" dirty="0" err="1" smtClean="0"/>
              <a:t>Developping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curricula</a:t>
            </a:r>
            <a:r>
              <a:rPr lang="es-ES" sz="2400" b="1" dirty="0" smtClean="0"/>
              <a:t> </a:t>
            </a:r>
            <a:r>
              <a:rPr lang="es-ES" sz="2400" dirty="0" err="1" smtClean="0"/>
              <a:t>which</a:t>
            </a:r>
            <a:r>
              <a:rPr lang="es-ES" sz="2400" dirty="0" smtClean="0"/>
              <a:t> </a:t>
            </a:r>
            <a:r>
              <a:rPr lang="es-ES" sz="2400" dirty="0" err="1" smtClean="0"/>
              <a:t>will</a:t>
            </a:r>
            <a:r>
              <a:rPr lang="es-ES" sz="2400" dirty="0" smtClean="0"/>
              <a:t> </a:t>
            </a:r>
            <a:r>
              <a:rPr lang="es-ES" sz="2400" dirty="0" err="1" smtClean="0"/>
              <a:t>allow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b="1" dirty="0" err="1" smtClean="0"/>
              <a:t>to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meet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their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expectations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very</a:t>
            </a:r>
            <a:r>
              <a:rPr lang="es-ES" sz="2400" b="1" dirty="0" smtClean="0"/>
              <a:t> </a:t>
            </a:r>
            <a:r>
              <a:rPr lang="es-ES" sz="2400" dirty="0" err="1" smtClean="0"/>
              <a:t>demanding</a:t>
            </a:r>
            <a:r>
              <a:rPr lang="es-ES" sz="2400" dirty="0" smtClean="0"/>
              <a:t> </a:t>
            </a:r>
            <a:r>
              <a:rPr lang="es-ES" sz="2400" dirty="0" err="1" smtClean="0"/>
              <a:t>under</a:t>
            </a:r>
            <a:r>
              <a:rPr lang="es-ES" sz="2400" dirty="0" smtClean="0"/>
              <a:t> </a:t>
            </a:r>
            <a:r>
              <a:rPr lang="es-ES" sz="2400" dirty="0" err="1" smtClean="0"/>
              <a:t>these</a:t>
            </a:r>
            <a:r>
              <a:rPr lang="es-ES" sz="2400" dirty="0" smtClean="0"/>
              <a:t> </a:t>
            </a:r>
            <a:r>
              <a:rPr lang="es-ES" sz="2400" dirty="0" err="1" smtClean="0"/>
              <a:t>circumstances</a:t>
            </a:r>
            <a:endParaRPr lang="es-ES" sz="2400" dirty="0" smtClean="0"/>
          </a:p>
          <a:p>
            <a:pPr marL="514350" indent="-514350" algn="just">
              <a:buAutoNum type="arabicPeriod"/>
            </a:pPr>
            <a:r>
              <a:rPr lang="es-ES" sz="2400" b="1" dirty="0" err="1" smtClean="0"/>
              <a:t>Difficulties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to</a:t>
            </a:r>
            <a:r>
              <a:rPr lang="es-ES" sz="2400" b="1" dirty="0" smtClean="0"/>
              <a:t> plan and set </a:t>
            </a:r>
            <a:r>
              <a:rPr lang="es-ES" sz="2400" b="1" dirty="0" err="1" smtClean="0"/>
              <a:t>objectives</a:t>
            </a:r>
            <a:r>
              <a:rPr lang="es-ES" sz="2400" b="1" dirty="0" smtClean="0"/>
              <a:t> prior </a:t>
            </a:r>
            <a:r>
              <a:rPr lang="es-ES" sz="2400" b="1" dirty="0" err="1" smtClean="0"/>
              <a:t>to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courses</a:t>
            </a:r>
            <a:r>
              <a:rPr lang="es-ES" sz="2400" b="1" dirty="0" smtClean="0"/>
              <a:t>: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initial</a:t>
            </a:r>
            <a:r>
              <a:rPr lang="es-ES" sz="2400" dirty="0" smtClean="0"/>
              <a:t> </a:t>
            </a:r>
            <a:r>
              <a:rPr lang="es-ES" sz="2400" dirty="0" err="1" smtClean="0"/>
              <a:t>level</a:t>
            </a:r>
            <a:r>
              <a:rPr lang="es-ES" sz="2400" dirty="0" smtClean="0"/>
              <a:t> of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unknown</a:t>
            </a:r>
            <a:r>
              <a:rPr lang="es-ES" sz="2400" dirty="0" smtClean="0"/>
              <a:t> </a:t>
            </a:r>
            <a:r>
              <a:rPr lang="es-ES" sz="2400" dirty="0" err="1" smtClean="0"/>
              <a:t>until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arrive</a:t>
            </a:r>
            <a:r>
              <a:rPr lang="es-ES" sz="2400" dirty="0" smtClean="0"/>
              <a:t> </a:t>
            </a:r>
            <a:r>
              <a:rPr lang="mr-IN" sz="2400" dirty="0" smtClean="0"/>
              <a:t>–</a:t>
            </a:r>
            <a:r>
              <a:rPr lang="es-ES" sz="2400" dirty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information</a:t>
            </a:r>
            <a:r>
              <a:rPr lang="es-ES" sz="2400" dirty="0" smtClean="0"/>
              <a:t> </a:t>
            </a:r>
            <a:r>
              <a:rPr lang="es-ES" sz="2400" dirty="0" err="1" smtClean="0"/>
              <a:t>received</a:t>
            </a:r>
            <a:r>
              <a:rPr lang="es-ES" sz="2400" dirty="0" smtClean="0"/>
              <a:t> </a:t>
            </a:r>
            <a:r>
              <a:rPr lang="es-ES" sz="2400" dirty="0" err="1" smtClean="0"/>
              <a:t>about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prior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courses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scarce</a:t>
            </a:r>
            <a:r>
              <a:rPr lang="es-ES" sz="2400" dirty="0" smtClean="0"/>
              <a:t>.</a:t>
            </a:r>
            <a:endParaRPr lang="es-ES" sz="2400" dirty="0"/>
          </a:p>
          <a:p>
            <a:pPr marL="514350" indent="-514350" algn="just">
              <a:buAutoNum type="arabicPeriod"/>
            </a:pPr>
            <a:r>
              <a:rPr lang="es-ES" sz="2400" b="1" dirty="0" err="1" smtClean="0"/>
              <a:t>Methodology</a:t>
            </a:r>
            <a:r>
              <a:rPr lang="es-ES" sz="2400" b="1" dirty="0" smtClean="0"/>
              <a:t>: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certain</a:t>
            </a:r>
            <a:r>
              <a:rPr lang="es-ES" sz="2400" dirty="0" smtClean="0"/>
              <a:t> </a:t>
            </a:r>
            <a:r>
              <a:rPr lang="es-ES" sz="2400" dirty="0" err="1" smtClean="0"/>
              <a:t>countries</a:t>
            </a:r>
            <a:r>
              <a:rPr lang="es-ES" sz="2400" dirty="0" smtClean="0"/>
              <a:t>/</a:t>
            </a:r>
            <a:r>
              <a:rPr lang="es-ES" sz="2400" dirty="0" err="1" smtClean="0"/>
              <a:t>ages</a:t>
            </a:r>
            <a:r>
              <a:rPr lang="es-ES" sz="2400" dirty="0"/>
              <a:t> </a:t>
            </a:r>
            <a:r>
              <a:rPr lang="es-ES" sz="2400" dirty="0" err="1" smtClean="0"/>
              <a:t>sometimes</a:t>
            </a:r>
            <a:r>
              <a:rPr lang="es-ES" sz="2400" dirty="0" smtClean="0"/>
              <a:t> </a:t>
            </a:r>
            <a:r>
              <a:rPr lang="es-ES" sz="2400" dirty="0" err="1" smtClean="0"/>
              <a:t>struggle</a:t>
            </a:r>
            <a:r>
              <a:rPr lang="es-ES" sz="2400" dirty="0" smtClean="0"/>
              <a:t> </a:t>
            </a:r>
            <a:r>
              <a:rPr lang="es-ES" sz="2400" dirty="0" err="1" smtClean="0"/>
              <a:t>when</a:t>
            </a:r>
            <a:r>
              <a:rPr lang="es-ES" sz="2400" dirty="0" smtClean="0"/>
              <a:t> non-</a:t>
            </a:r>
            <a:r>
              <a:rPr lang="es-ES" sz="2400" dirty="0" err="1" smtClean="0"/>
              <a:t>structuralist</a:t>
            </a:r>
            <a:r>
              <a:rPr lang="es-ES" sz="2400" dirty="0" smtClean="0"/>
              <a:t> </a:t>
            </a:r>
            <a:r>
              <a:rPr lang="es-ES" sz="2400" dirty="0" err="1" smtClean="0"/>
              <a:t>methodologies</a:t>
            </a:r>
            <a:r>
              <a:rPr lang="es-ES" sz="2400" dirty="0" smtClean="0"/>
              <a:t> are </a:t>
            </a:r>
            <a:r>
              <a:rPr lang="es-ES" sz="2400" dirty="0" err="1" smtClean="0"/>
              <a:t>used</a:t>
            </a:r>
            <a:r>
              <a:rPr lang="es-ES" sz="2400" dirty="0" smtClean="0"/>
              <a:t> and </a:t>
            </a:r>
            <a:r>
              <a:rPr lang="es-ES" sz="2400" dirty="0" err="1" smtClean="0"/>
              <a:t>when</a:t>
            </a:r>
            <a:r>
              <a:rPr lang="es-ES" sz="2400" dirty="0" smtClean="0"/>
              <a:t> </a:t>
            </a:r>
            <a:r>
              <a:rPr lang="es-ES" sz="2400" dirty="0" err="1" smtClean="0"/>
              <a:t>grammar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not</a:t>
            </a:r>
            <a:r>
              <a:rPr lang="es-ES" sz="2400" dirty="0" smtClean="0"/>
              <a:t> </a:t>
            </a:r>
            <a:r>
              <a:rPr lang="es-ES" sz="2400" dirty="0" err="1" smtClean="0"/>
              <a:t>explicitly</a:t>
            </a:r>
            <a:r>
              <a:rPr lang="es-ES" sz="2400" dirty="0" smtClean="0"/>
              <a:t> </a:t>
            </a:r>
            <a:r>
              <a:rPr lang="es-ES" sz="2400" dirty="0" err="1" smtClean="0"/>
              <a:t>dealt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59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9496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>
                <a:solidFill>
                  <a:srgbClr val="3366FF"/>
                </a:solidFill>
              </a:rPr>
              <a:t>2. </a:t>
            </a:r>
            <a:r>
              <a:rPr lang="es-ES" sz="3200" b="1" dirty="0" err="1" smtClean="0">
                <a:solidFill>
                  <a:srgbClr val="3366FF"/>
                </a:solidFill>
              </a:rPr>
              <a:t>Challenges</a:t>
            </a:r>
            <a:r>
              <a:rPr lang="es-ES" sz="3200" b="1" dirty="0" smtClean="0">
                <a:solidFill>
                  <a:srgbClr val="3366FF"/>
                </a:solidFill>
              </a:rPr>
              <a:t> in </a:t>
            </a:r>
            <a:r>
              <a:rPr lang="es-ES" sz="3200" b="1" dirty="0" err="1" smtClean="0">
                <a:solidFill>
                  <a:srgbClr val="3366FF"/>
                </a:solidFill>
              </a:rPr>
              <a:t>heterogenous</a:t>
            </a:r>
            <a:r>
              <a:rPr lang="es-ES" sz="3200" b="1" dirty="0" smtClean="0">
                <a:solidFill>
                  <a:srgbClr val="3366FF"/>
                </a:solidFill>
              </a:rPr>
              <a:t> </a:t>
            </a:r>
            <a:br>
              <a:rPr lang="es-ES" sz="3200" b="1" dirty="0" smtClean="0">
                <a:solidFill>
                  <a:srgbClr val="3366FF"/>
                </a:solidFill>
              </a:rPr>
            </a:br>
            <a:r>
              <a:rPr lang="es-ES" sz="3200" b="1" dirty="0" smtClean="0">
                <a:solidFill>
                  <a:srgbClr val="3366FF"/>
                </a:solidFill>
              </a:rPr>
              <a:t>and multicultural </a:t>
            </a:r>
            <a:r>
              <a:rPr lang="es-ES" sz="3200" b="1" dirty="0" err="1" smtClean="0">
                <a:solidFill>
                  <a:srgbClr val="3366FF"/>
                </a:solidFill>
              </a:rPr>
              <a:t>groups</a:t>
            </a:r>
            <a:r>
              <a:rPr lang="es-ES" sz="3200" b="1" dirty="0" smtClean="0">
                <a:solidFill>
                  <a:srgbClr val="3366FF"/>
                </a:solidFill>
              </a:rPr>
              <a:t> (II)</a:t>
            </a:r>
            <a:endParaRPr lang="es-ES" sz="32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es-ES" sz="2600" b="1" dirty="0" err="1" smtClean="0"/>
              <a:t>Distribution</a:t>
            </a:r>
            <a:r>
              <a:rPr lang="es-ES" sz="2600" b="1" dirty="0" smtClean="0"/>
              <a:t> of </a:t>
            </a:r>
            <a:r>
              <a:rPr lang="es-ES" sz="2600" b="1" dirty="0" err="1" smtClean="0"/>
              <a:t>students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into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groups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according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to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their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inital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level</a:t>
            </a:r>
            <a:r>
              <a:rPr lang="es-ES" sz="2600" b="1" dirty="0"/>
              <a:t> </a:t>
            </a:r>
            <a:r>
              <a:rPr lang="es-ES" sz="2600" b="1" dirty="0" err="1" smtClean="0"/>
              <a:t>is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often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unreliable</a:t>
            </a:r>
            <a:r>
              <a:rPr lang="es-ES" sz="2600" b="1" dirty="0" smtClean="0"/>
              <a:t> </a:t>
            </a:r>
            <a:r>
              <a:rPr lang="es-ES" sz="2600" dirty="0" smtClean="0"/>
              <a:t>as </a:t>
            </a:r>
            <a:r>
              <a:rPr lang="es-ES" sz="2600" dirty="0" err="1" smtClean="0"/>
              <a:t>students</a:t>
            </a:r>
            <a:r>
              <a:rPr lang="es-ES" sz="2600" dirty="0" smtClean="0"/>
              <a:t>’ </a:t>
            </a:r>
            <a:r>
              <a:rPr lang="es-ES" sz="2600" dirty="0" err="1" smtClean="0"/>
              <a:t>improvement</a:t>
            </a:r>
            <a:r>
              <a:rPr lang="es-ES" sz="2600" dirty="0"/>
              <a:t> </a:t>
            </a:r>
            <a:r>
              <a:rPr lang="es-ES" sz="2600" dirty="0" err="1" smtClean="0"/>
              <a:t>varies</a:t>
            </a:r>
            <a:r>
              <a:rPr lang="es-ES" sz="2600" dirty="0" smtClean="0"/>
              <a:t> </a:t>
            </a:r>
            <a:r>
              <a:rPr lang="es-ES" sz="2600" dirty="0" err="1" smtClean="0"/>
              <a:t>greatly</a:t>
            </a:r>
            <a:r>
              <a:rPr lang="es-ES" sz="2600" dirty="0" smtClean="0"/>
              <a:t> </a:t>
            </a:r>
            <a:r>
              <a:rPr lang="es-ES" sz="2600" dirty="0" err="1" smtClean="0"/>
              <a:t>according</a:t>
            </a:r>
            <a:r>
              <a:rPr lang="es-ES" sz="2600" dirty="0" smtClean="0"/>
              <a:t> </a:t>
            </a:r>
            <a:r>
              <a:rPr lang="es-ES" sz="2600" dirty="0" err="1" smtClean="0"/>
              <a:t>to</a:t>
            </a:r>
            <a:r>
              <a:rPr lang="es-ES" sz="2600" dirty="0"/>
              <a:t> </a:t>
            </a:r>
            <a:r>
              <a:rPr lang="es-ES" sz="2600" dirty="0" err="1" smtClean="0"/>
              <a:t>similarities</a:t>
            </a:r>
            <a:r>
              <a:rPr lang="es-ES" sz="2600" dirty="0" smtClean="0"/>
              <a:t> </a:t>
            </a:r>
            <a:r>
              <a:rPr lang="es-ES" sz="2600" dirty="0" err="1" smtClean="0"/>
              <a:t>with</a:t>
            </a:r>
            <a:r>
              <a:rPr lang="es-ES" sz="2600" dirty="0" smtClean="0"/>
              <a:t> </a:t>
            </a:r>
            <a:r>
              <a:rPr lang="es-ES" sz="2600" dirty="0" err="1" smtClean="0"/>
              <a:t>modern</a:t>
            </a:r>
            <a:r>
              <a:rPr lang="es-ES" sz="2600" dirty="0" smtClean="0"/>
              <a:t> </a:t>
            </a:r>
            <a:r>
              <a:rPr lang="es-ES" sz="2600" dirty="0" err="1" smtClean="0"/>
              <a:t>tongue</a:t>
            </a:r>
            <a:r>
              <a:rPr lang="es-ES" sz="2600" dirty="0" smtClean="0"/>
              <a:t>, </a:t>
            </a:r>
            <a:r>
              <a:rPr lang="es-ES" sz="2600" dirty="0" err="1" smtClean="0"/>
              <a:t>or</a:t>
            </a:r>
            <a:r>
              <a:rPr lang="es-ES" sz="2600" dirty="0" smtClean="0"/>
              <a:t> </a:t>
            </a:r>
            <a:r>
              <a:rPr lang="es-ES" sz="2600" dirty="0" err="1" smtClean="0"/>
              <a:t>other</a:t>
            </a:r>
            <a:r>
              <a:rPr lang="es-ES" sz="2600" dirty="0" smtClean="0"/>
              <a:t> </a:t>
            </a:r>
            <a:r>
              <a:rPr lang="es-ES" sz="2600" dirty="0" err="1" smtClean="0"/>
              <a:t>known</a:t>
            </a:r>
            <a:r>
              <a:rPr lang="es-ES" sz="2600" dirty="0" smtClean="0"/>
              <a:t> </a:t>
            </a:r>
            <a:r>
              <a:rPr lang="es-ES" sz="2600" dirty="0" err="1" smtClean="0"/>
              <a:t>languages</a:t>
            </a:r>
            <a:r>
              <a:rPr lang="es-ES" sz="2600" dirty="0" smtClean="0"/>
              <a:t>, etc.</a:t>
            </a:r>
          </a:p>
          <a:p>
            <a:pPr marL="514350" indent="-514350" algn="just">
              <a:buAutoNum type="arabicPeriod" startAt="5"/>
            </a:pPr>
            <a:r>
              <a:rPr lang="es-ES" sz="2600" b="1" dirty="0" err="1" smtClean="0"/>
              <a:t>Awkward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situations</a:t>
            </a:r>
            <a:r>
              <a:rPr lang="es-ES" sz="2600" b="1" dirty="0"/>
              <a:t> </a:t>
            </a:r>
            <a:r>
              <a:rPr lang="es-ES" sz="2600" b="1" dirty="0" err="1" smtClean="0"/>
              <a:t>may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arise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from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unsuccessful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management</a:t>
            </a:r>
            <a:r>
              <a:rPr lang="es-ES" sz="2600" b="1" dirty="0" smtClean="0"/>
              <a:t> of cultural </a:t>
            </a:r>
            <a:r>
              <a:rPr lang="es-ES" sz="2600" b="1" dirty="0" err="1" smtClean="0"/>
              <a:t>differences</a:t>
            </a:r>
            <a:r>
              <a:rPr lang="es-ES" sz="2600" b="1" dirty="0" smtClean="0"/>
              <a:t> in </a:t>
            </a:r>
            <a:r>
              <a:rPr lang="es-ES" sz="2600" b="1" dirty="0" err="1" smtClean="0"/>
              <a:t>the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class</a:t>
            </a:r>
            <a:endParaRPr lang="es-ES" sz="2600" b="1" dirty="0" smtClean="0"/>
          </a:p>
          <a:p>
            <a:pPr marL="514350" indent="-514350" algn="just">
              <a:buAutoNum type="arabicPeriod" startAt="5"/>
            </a:pPr>
            <a:r>
              <a:rPr lang="es-ES" sz="2600" b="1" dirty="0" smtClean="0"/>
              <a:t>Extra-</a:t>
            </a:r>
            <a:r>
              <a:rPr lang="es-ES" sz="2600" b="1" dirty="0" err="1" smtClean="0"/>
              <a:t>academic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issues</a:t>
            </a:r>
            <a:r>
              <a:rPr lang="es-ES" sz="2600" b="1" dirty="0" smtClean="0"/>
              <a:t> </a:t>
            </a:r>
            <a:r>
              <a:rPr lang="es-ES" sz="2600" dirty="0" err="1" smtClean="0"/>
              <a:t>like</a:t>
            </a:r>
            <a:r>
              <a:rPr lang="es-ES" sz="2600" dirty="0" smtClean="0"/>
              <a:t> </a:t>
            </a:r>
            <a:r>
              <a:rPr lang="es-ES" sz="2600" dirty="0" err="1" smtClean="0"/>
              <a:t>lack</a:t>
            </a:r>
            <a:r>
              <a:rPr lang="es-ES" sz="2600" dirty="0" smtClean="0"/>
              <a:t> of </a:t>
            </a:r>
            <a:r>
              <a:rPr lang="es-ES" sz="2600" dirty="0" err="1" smtClean="0"/>
              <a:t>support</a:t>
            </a:r>
            <a:r>
              <a:rPr lang="es-ES" sz="2600" dirty="0" smtClean="0"/>
              <a:t> </a:t>
            </a:r>
            <a:r>
              <a:rPr lang="es-ES" sz="2600" dirty="0" err="1" smtClean="0"/>
              <a:t>from</a:t>
            </a:r>
            <a:r>
              <a:rPr lang="es-ES" sz="2600" dirty="0" smtClean="0"/>
              <a:t> </a:t>
            </a:r>
            <a:r>
              <a:rPr lang="es-ES" sz="2600" dirty="0" err="1" smtClean="0"/>
              <a:t>authorities</a:t>
            </a:r>
            <a:r>
              <a:rPr lang="es-ES" sz="2600" dirty="0" smtClean="0"/>
              <a:t> </a:t>
            </a:r>
            <a:r>
              <a:rPr lang="es-ES" sz="2600" dirty="0" err="1" smtClean="0"/>
              <a:t>to</a:t>
            </a:r>
            <a:r>
              <a:rPr lang="es-ES" sz="2600" dirty="0" smtClean="0"/>
              <a:t> </a:t>
            </a:r>
            <a:r>
              <a:rPr lang="es-ES" sz="2600" dirty="0" err="1" smtClean="0"/>
              <a:t>assist</a:t>
            </a:r>
            <a:r>
              <a:rPr lang="es-ES" sz="2600" dirty="0" smtClean="0"/>
              <a:t> </a:t>
            </a:r>
            <a:r>
              <a:rPr lang="es-ES" sz="2600" dirty="0" err="1" smtClean="0"/>
              <a:t>them</a:t>
            </a:r>
            <a:r>
              <a:rPr lang="es-ES" sz="2600" dirty="0" smtClean="0"/>
              <a:t> </a:t>
            </a:r>
            <a:r>
              <a:rPr lang="es-ES" sz="2600" dirty="0" err="1" smtClean="0"/>
              <a:t>with</a:t>
            </a:r>
            <a:r>
              <a:rPr lang="es-ES" sz="2600" dirty="0" smtClean="0"/>
              <a:t> </a:t>
            </a:r>
            <a:r>
              <a:rPr lang="es-ES" sz="2600" dirty="0" err="1" smtClean="0"/>
              <a:t>logistics</a:t>
            </a:r>
            <a:r>
              <a:rPr lang="es-ES" sz="2600" dirty="0" smtClean="0"/>
              <a:t> (</a:t>
            </a:r>
            <a:r>
              <a:rPr lang="es-ES" sz="2600" dirty="0" err="1" smtClean="0"/>
              <a:t>to</a:t>
            </a:r>
            <a:r>
              <a:rPr lang="es-ES" sz="2600" dirty="0" smtClean="0"/>
              <a:t> </a:t>
            </a:r>
            <a:r>
              <a:rPr lang="es-ES" sz="2600" dirty="0" err="1" smtClean="0"/>
              <a:t>find</a:t>
            </a:r>
            <a:r>
              <a:rPr lang="es-ES" sz="2600" dirty="0" smtClean="0"/>
              <a:t> </a:t>
            </a:r>
            <a:r>
              <a:rPr lang="es-ES" sz="2600" dirty="0" err="1" smtClean="0"/>
              <a:t>accomodation</a:t>
            </a:r>
            <a:r>
              <a:rPr lang="es-ES" sz="2600" dirty="0" smtClean="0"/>
              <a:t> </a:t>
            </a:r>
            <a:r>
              <a:rPr lang="es-ES" sz="2600" dirty="0" err="1" smtClean="0"/>
              <a:t>or</a:t>
            </a:r>
            <a:r>
              <a:rPr lang="es-ES" sz="2600" dirty="0" smtClean="0"/>
              <a:t> </a:t>
            </a:r>
            <a:r>
              <a:rPr lang="es-ES" sz="2600" dirty="0" err="1" smtClean="0"/>
              <a:t>to</a:t>
            </a:r>
            <a:r>
              <a:rPr lang="es-ES" sz="2600" dirty="0" smtClean="0"/>
              <a:t> </a:t>
            </a:r>
            <a:r>
              <a:rPr lang="es-ES" sz="2600" dirty="0" err="1" smtClean="0"/>
              <a:t>deal</a:t>
            </a:r>
            <a:r>
              <a:rPr lang="es-ES" sz="2600" dirty="0" smtClean="0"/>
              <a:t> </a:t>
            </a:r>
            <a:r>
              <a:rPr lang="es-ES" sz="2600" dirty="0" err="1" smtClean="0"/>
              <a:t>with</a:t>
            </a:r>
            <a:r>
              <a:rPr lang="es-ES" sz="2600" dirty="0" smtClean="0"/>
              <a:t> </a:t>
            </a:r>
            <a:r>
              <a:rPr lang="es-ES" sz="2600" dirty="0" err="1" smtClean="0"/>
              <a:t>important</a:t>
            </a:r>
            <a:r>
              <a:rPr lang="es-ES" sz="2600" dirty="0" smtClean="0"/>
              <a:t> </a:t>
            </a:r>
            <a:r>
              <a:rPr lang="es-ES" sz="2600" dirty="0" err="1" smtClean="0"/>
              <a:t>administrative</a:t>
            </a:r>
            <a:r>
              <a:rPr lang="es-ES" sz="2600" dirty="0" smtClean="0"/>
              <a:t> </a:t>
            </a:r>
            <a:r>
              <a:rPr lang="es-ES" sz="2600" dirty="0" err="1" smtClean="0"/>
              <a:t>procedures</a:t>
            </a:r>
            <a:r>
              <a:rPr lang="es-ES" sz="2600" dirty="0" smtClean="0"/>
              <a:t>) </a:t>
            </a:r>
            <a:r>
              <a:rPr lang="es-ES" sz="2600" b="1" dirty="0" err="1" smtClean="0"/>
              <a:t>or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family</a:t>
            </a:r>
            <a:r>
              <a:rPr lang="es-ES" sz="2600" b="1" dirty="0" smtClean="0"/>
              <a:t>/personal </a:t>
            </a:r>
            <a:r>
              <a:rPr lang="es-ES" sz="2600" b="1" dirty="0" err="1" smtClean="0"/>
              <a:t>issues</a:t>
            </a:r>
            <a:r>
              <a:rPr lang="es-ES" sz="2600" b="1" dirty="0" smtClean="0"/>
              <a:t> can </a:t>
            </a:r>
            <a:r>
              <a:rPr lang="es-ES" sz="2600" b="1" dirty="0" err="1" smtClean="0"/>
              <a:t>have</a:t>
            </a:r>
            <a:r>
              <a:rPr lang="es-ES" sz="2600" b="1" dirty="0" smtClean="0"/>
              <a:t> a </a:t>
            </a:r>
            <a:r>
              <a:rPr lang="es-ES" sz="2600" b="1" dirty="0" err="1" smtClean="0"/>
              <a:t>great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impact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on</a:t>
            </a:r>
            <a:r>
              <a:rPr lang="es-ES" sz="2600" b="1" dirty="0" smtClean="0"/>
              <a:t> </a:t>
            </a:r>
            <a:r>
              <a:rPr lang="es-ES" sz="2600" b="1" dirty="0" err="1" smtClean="0"/>
              <a:t>students’s</a:t>
            </a:r>
            <a:r>
              <a:rPr lang="es-ES" sz="2600" b="1" dirty="0" smtClean="0"/>
              <a:t> performance and </a:t>
            </a:r>
            <a:r>
              <a:rPr lang="es-ES" sz="2600" b="1" dirty="0" err="1" smtClean="0"/>
              <a:t>motivation</a:t>
            </a:r>
            <a:r>
              <a:rPr lang="es-ES" sz="2600" b="1" dirty="0" smtClean="0"/>
              <a:t>. </a:t>
            </a:r>
          </a:p>
          <a:p>
            <a:pPr marL="0" indent="0">
              <a:buNone/>
            </a:pPr>
            <a:endParaRPr lang="es-ES" u="sng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59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531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100" b="1" dirty="0">
                <a:solidFill>
                  <a:srgbClr val="3366FF"/>
                </a:solidFill>
              </a:rPr>
              <a:t>3. </a:t>
            </a:r>
            <a:r>
              <a:rPr lang="es-ES" sz="3100" b="1" dirty="0" err="1">
                <a:solidFill>
                  <a:srgbClr val="3366FF"/>
                </a:solidFill>
              </a:rPr>
              <a:t>Lessons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learned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err="1" smtClean="0">
                <a:solidFill>
                  <a:srgbClr val="3366FF"/>
                </a:solidFill>
              </a:rPr>
              <a:t>to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 smtClean="0">
                <a:solidFill>
                  <a:srgbClr val="3366FF"/>
                </a:solidFill>
              </a:rPr>
              <a:t>enhance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language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smtClean="0">
                <a:solidFill>
                  <a:srgbClr val="3366FF"/>
                </a:solidFill>
              </a:rPr>
              <a:t/>
            </a:r>
            <a:br>
              <a:rPr lang="es-ES" sz="3100" b="1" dirty="0" smtClean="0">
                <a:solidFill>
                  <a:srgbClr val="3366FF"/>
                </a:solidFill>
              </a:rPr>
            </a:br>
            <a:r>
              <a:rPr lang="es-ES" sz="3100" b="1" dirty="0" err="1" smtClean="0">
                <a:solidFill>
                  <a:srgbClr val="3366FF"/>
                </a:solidFill>
              </a:rPr>
              <a:t>learning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efficiency</a:t>
            </a:r>
            <a:r>
              <a:rPr lang="es-ES" sz="3100" b="1" dirty="0">
                <a:solidFill>
                  <a:srgbClr val="3366FF"/>
                </a:solidFill>
              </a:rPr>
              <a:t> and </a:t>
            </a:r>
            <a:r>
              <a:rPr lang="es-ES" sz="3100" b="1" dirty="0" err="1" smtClean="0">
                <a:solidFill>
                  <a:srgbClr val="3366FF"/>
                </a:solidFill>
              </a:rPr>
              <a:t>motivation</a:t>
            </a:r>
            <a:r>
              <a:rPr lang="es-ES" sz="3100" b="1" dirty="0" smtClean="0">
                <a:solidFill>
                  <a:srgbClr val="3366FF"/>
                </a:solidFill>
              </a:rPr>
              <a:t> (I)</a:t>
            </a:r>
            <a:endParaRPr lang="es-ES" sz="31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ES" sz="2400" b="1" dirty="0" err="1" smtClean="0"/>
              <a:t>Design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curricula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additional</a:t>
            </a:r>
            <a:r>
              <a:rPr lang="es-ES" sz="2400" b="1" dirty="0" smtClean="0"/>
              <a:t>/</a:t>
            </a:r>
            <a:r>
              <a:rPr lang="es-ES" sz="2400" b="1" dirty="0" err="1" smtClean="0"/>
              <a:t>alternative</a:t>
            </a:r>
            <a:r>
              <a:rPr lang="es-ES" sz="2400" b="1" dirty="0" smtClean="0"/>
              <a:t> modules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with</a:t>
            </a:r>
            <a:r>
              <a:rPr lang="es-ES" sz="2400" dirty="0" smtClean="0"/>
              <a:t> </a:t>
            </a:r>
            <a:r>
              <a:rPr lang="es-ES" sz="2400" dirty="0" err="1" smtClean="0"/>
              <a:t>special</a:t>
            </a:r>
            <a:r>
              <a:rPr lang="es-ES" sz="2400" dirty="0" smtClean="0"/>
              <a:t> </a:t>
            </a:r>
            <a:r>
              <a:rPr lang="es-ES" sz="2400" dirty="0" err="1" smtClean="0"/>
              <a:t>requirements</a:t>
            </a:r>
            <a:r>
              <a:rPr lang="es-ES" sz="2400" dirty="0" smtClean="0"/>
              <a:t> (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example</a:t>
            </a:r>
            <a:r>
              <a:rPr lang="es-ES" sz="2400" dirty="0" smtClean="0"/>
              <a:t>, </a:t>
            </a:r>
            <a:r>
              <a:rPr lang="es-ES" sz="2400" dirty="0" err="1" smtClean="0"/>
              <a:t>adittional</a:t>
            </a:r>
            <a:r>
              <a:rPr lang="es-ES" sz="2400" dirty="0" smtClean="0"/>
              <a:t> modules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taking</a:t>
            </a:r>
            <a:r>
              <a:rPr lang="es-ES" sz="2400" dirty="0" smtClean="0"/>
              <a:t> </a:t>
            </a:r>
            <a:r>
              <a:rPr lang="es-ES" sz="2400" dirty="0" err="1" smtClean="0"/>
              <a:t>follow</a:t>
            </a:r>
            <a:r>
              <a:rPr lang="es-ES" sz="2400" dirty="0" smtClean="0"/>
              <a:t>-up </a:t>
            </a:r>
            <a:r>
              <a:rPr lang="es-ES" sz="2400" dirty="0" err="1" smtClean="0"/>
              <a:t>courses</a:t>
            </a:r>
            <a:r>
              <a:rPr lang="es-ES" sz="2400" dirty="0" smtClean="0"/>
              <a:t> in </a:t>
            </a:r>
            <a:r>
              <a:rPr lang="es-ES" sz="2400" dirty="0" err="1" smtClean="0"/>
              <a:t>Spanish</a:t>
            </a:r>
            <a:r>
              <a:rPr lang="es-ES" sz="2400" dirty="0" smtClean="0"/>
              <a:t> </a:t>
            </a:r>
            <a:r>
              <a:rPr lang="es-ES" sz="2400" dirty="0" err="1" smtClean="0"/>
              <a:t>MoD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have</a:t>
            </a:r>
            <a:r>
              <a:rPr lang="es-ES" sz="2400" dirty="0" smtClean="0"/>
              <a:t> </a:t>
            </a:r>
            <a:r>
              <a:rPr lang="es-ES" sz="2400" dirty="0" err="1" smtClean="0"/>
              <a:t>an</a:t>
            </a:r>
            <a:r>
              <a:rPr lang="es-ES" sz="2400" dirty="0" smtClean="0"/>
              <a:t> SLP </a:t>
            </a:r>
            <a:r>
              <a:rPr lang="es-ES" sz="2400" dirty="0" err="1" smtClean="0"/>
              <a:t>requirement</a:t>
            </a:r>
            <a:r>
              <a:rPr lang="es-ES" sz="2400" dirty="0" smtClean="0"/>
              <a:t>). </a:t>
            </a:r>
            <a:r>
              <a:rPr lang="es-ES" sz="2400" b="1" dirty="0" err="1" smtClean="0"/>
              <a:t>For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students</a:t>
            </a:r>
            <a:r>
              <a:rPr lang="es-ES" sz="2400" b="1" dirty="0" smtClean="0"/>
              <a:t>, </a:t>
            </a:r>
            <a:r>
              <a:rPr lang="es-ES" sz="2400" b="1" dirty="0" err="1"/>
              <a:t>h</a:t>
            </a:r>
            <a:r>
              <a:rPr lang="es-ES" sz="2400" b="1" dirty="0" err="1" smtClean="0"/>
              <a:t>aving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feeling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curriculum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meets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their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expectations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will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increase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motivation</a:t>
            </a:r>
            <a:r>
              <a:rPr lang="es-ES" sz="2400" b="1" dirty="0" smtClean="0"/>
              <a:t>.</a:t>
            </a:r>
          </a:p>
          <a:p>
            <a:pPr marL="0" indent="0" algn="just">
              <a:buNone/>
            </a:pPr>
            <a:endParaRPr lang="es-ES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ES" sz="2400" b="1" dirty="0" smtClean="0"/>
              <a:t>Be </a:t>
            </a:r>
            <a:r>
              <a:rPr lang="es-ES" sz="2400" b="1" dirty="0" err="1" smtClean="0"/>
              <a:t>ready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to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provide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support</a:t>
            </a:r>
            <a:r>
              <a:rPr lang="es-ES" sz="2400" b="1" dirty="0" smtClean="0"/>
              <a:t> </a:t>
            </a:r>
            <a:r>
              <a:rPr lang="es-ES" sz="2400" dirty="0" smtClean="0"/>
              <a:t>in case </a:t>
            </a:r>
            <a:r>
              <a:rPr lang="es-ES" sz="2400" dirty="0" err="1" smtClean="0"/>
              <a:t>there</a:t>
            </a:r>
            <a:r>
              <a:rPr lang="es-ES" sz="2400" dirty="0" smtClean="0"/>
              <a:t> are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have</a:t>
            </a:r>
            <a:r>
              <a:rPr lang="es-ES" sz="2400" dirty="0" smtClean="0"/>
              <a:t> </a:t>
            </a:r>
            <a:r>
              <a:rPr lang="es-ES" sz="2400" b="1" dirty="0" err="1" smtClean="0"/>
              <a:t>important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administrative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procedure</a:t>
            </a:r>
            <a:r>
              <a:rPr lang="es-ES" sz="2400" b="1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take</a:t>
            </a:r>
            <a:r>
              <a:rPr lang="es-ES" sz="2400" dirty="0" smtClean="0"/>
              <a:t> </a:t>
            </a:r>
            <a:r>
              <a:rPr lang="es-ES" sz="2400" dirty="0" err="1" smtClean="0"/>
              <a:t>care</a:t>
            </a:r>
            <a:r>
              <a:rPr lang="es-ES" sz="2400" dirty="0" smtClean="0"/>
              <a:t> of. </a:t>
            </a:r>
            <a:r>
              <a:rPr lang="es-ES" sz="2400" b="1" dirty="0" smtClean="0"/>
              <a:t>No </a:t>
            </a:r>
            <a:r>
              <a:rPr lang="es-ES" sz="2400" b="1" dirty="0" err="1" smtClean="0"/>
              <a:t>learning</a:t>
            </a:r>
            <a:r>
              <a:rPr lang="es-ES" sz="2400" b="1" dirty="0" smtClean="0"/>
              <a:t> can </a:t>
            </a:r>
            <a:r>
              <a:rPr lang="es-ES" sz="2400" b="1" dirty="0" err="1" smtClean="0"/>
              <a:t>take</a:t>
            </a:r>
            <a:r>
              <a:rPr lang="es-ES" sz="2400" b="1" dirty="0" smtClean="0"/>
              <a:t> place </a:t>
            </a:r>
            <a:r>
              <a:rPr lang="es-ES" sz="2400" b="1" dirty="0" err="1" smtClean="0"/>
              <a:t>when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basic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needs</a:t>
            </a:r>
            <a:r>
              <a:rPr lang="es-ES" sz="2400" b="1" dirty="0" smtClean="0"/>
              <a:t> are </a:t>
            </a:r>
            <a:r>
              <a:rPr lang="es-ES" sz="2400" b="1" dirty="0" err="1" smtClean="0"/>
              <a:t>not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met</a:t>
            </a:r>
            <a:r>
              <a:rPr lang="es-ES" sz="2400" b="1" dirty="0" smtClean="0"/>
              <a:t>.</a:t>
            </a:r>
            <a:endParaRPr lang="es-ES" sz="2400" b="1" dirty="0" smtClean="0"/>
          </a:p>
          <a:p>
            <a:pPr marL="0" indent="0" algn="just">
              <a:buNone/>
            </a:pPr>
            <a:endParaRPr lang="es-ES" sz="24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s-ES" sz="2400" b="1" dirty="0" err="1"/>
              <a:t>C</a:t>
            </a:r>
            <a:r>
              <a:rPr lang="es-ES" sz="2400" b="1" dirty="0" err="1" smtClean="0"/>
              <a:t>reate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comfortable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learning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atmosphere</a:t>
            </a:r>
            <a:r>
              <a:rPr lang="es-ES" sz="2400" b="1" dirty="0" smtClean="0"/>
              <a:t> </a:t>
            </a:r>
            <a:r>
              <a:rPr lang="es-ES" sz="2400" dirty="0" smtClean="0"/>
              <a:t>in </a:t>
            </a:r>
            <a:r>
              <a:rPr lang="es-ES" sz="2400" dirty="0" err="1" smtClean="0"/>
              <a:t>class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very</a:t>
            </a:r>
            <a:r>
              <a:rPr lang="es-ES" sz="2400" dirty="0" smtClean="0"/>
              <a:t> </a:t>
            </a:r>
            <a:r>
              <a:rPr lang="es-ES" sz="2400" dirty="0" err="1" smtClean="0"/>
              <a:t>first</a:t>
            </a:r>
            <a:r>
              <a:rPr lang="es-ES" sz="2400" dirty="0" smtClean="0"/>
              <a:t> </a:t>
            </a:r>
            <a:r>
              <a:rPr lang="es-ES" sz="2400" dirty="0" err="1" smtClean="0"/>
              <a:t>day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paramount</a:t>
            </a:r>
            <a:r>
              <a:rPr lang="es-ES" sz="2400" b="1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enhance</a:t>
            </a:r>
            <a:r>
              <a:rPr lang="es-ES" sz="2400" dirty="0" smtClean="0"/>
              <a:t> </a:t>
            </a:r>
            <a:r>
              <a:rPr lang="es-ES" sz="2400" dirty="0" err="1" smtClean="0"/>
              <a:t>students’s</a:t>
            </a:r>
            <a:r>
              <a:rPr lang="es-ES" sz="2400" dirty="0" smtClean="0"/>
              <a:t> </a:t>
            </a:r>
            <a:r>
              <a:rPr lang="es-ES" sz="2400" dirty="0" err="1" smtClean="0"/>
              <a:t>motivation</a:t>
            </a:r>
            <a:r>
              <a:rPr lang="es-ES" sz="2400" dirty="0" smtClean="0"/>
              <a:t> in a multicultural </a:t>
            </a:r>
            <a:r>
              <a:rPr lang="es-ES" sz="2400" dirty="0" err="1" smtClean="0"/>
              <a:t>military</a:t>
            </a:r>
            <a:r>
              <a:rPr lang="es-ES" sz="2400" dirty="0" smtClean="0"/>
              <a:t> </a:t>
            </a:r>
            <a:r>
              <a:rPr lang="es-ES" sz="2400" dirty="0" err="1" smtClean="0"/>
              <a:t>environment</a:t>
            </a:r>
            <a:r>
              <a:rPr lang="es-ES" sz="2400" dirty="0" smtClean="0"/>
              <a:t>. </a:t>
            </a:r>
            <a:r>
              <a:rPr lang="es-ES" sz="2400" dirty="0" err="1" smtClean="0"/>
              <a:t>It</a:t>
            </a:r>
            <a:r>
              <a:rPr lang="es-ES" sz="2400" dirty="0" smtClean="0"/>
              <a:t> </a:t>
            </a:r>
            <a:r>
              <a:rPr lang="es-ES" sz="2400" dirty="0" err="1" smtClean="0"/>
              <a:t>will</a:t>
            </a:r>
            <a:r>
              <a:rPr lang="es-ES" sz="2400" dirty="0" smtClean="0"/>
              <a:t> </a:t>
            </a:r>
            <a:r>
              <a:rPr lang="es-ES" sz="2400" dirty="0" err="1" smtClean="0"/>
              <a:t>minimize</a:t>
            </a:r>
            <a:r>
              <a:rPr lang="es-ES" sz="2400" dirty="0" smtClean="0"/>
              <a:t> </a:t>
            </a:r>
            <a:r>
              <a:rPr lang="es-ES" sz="2400" dirty="0" err="1" smtClean="0"/>
              <a:t>differences</a:t>
            </a:r>
            <a:r>
              <a:rPr lang="es-ES" sz="2400" dirty="0" smtClean="0"/>
              <a:t> </a:t>
            </a:r>
            <a:r>
              <a:rPr lang="es-ES" sz="2400" dirty="0" err="1" smtClean="0"/>
              <a:t>coming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rank</a:t>
            </a:r>
            <a:r>
              <a:rPr lang="es-ES" sz="2400" dirty="0"/>
              <a:t>.</a:t>
            </a:r>
            <a:endParaRPr lang="es-ES" sz="2400" dirty="0" smtClean="0"/>
          </a:p>
          <a:p>
            <a:pPr marL="514350" indent="-514350" algn="just">
              <a:buFont typeface="+mj-lt"/>
              <a:buAutoNum type="arabicPeriod"/>
            </a:pPr>
            <a:endParaRPr lang="es-ES" sz="2400" b="1" dirty="0" smtClean="0"/>
          </a:p>
          <a:p>
            <a:pPr marL="514350" indent="-514350" algn="just">
              <a:buFont typeface="+mj-lt"/>
              <a:buAutoNum type="arabicPeriod"/>
            </a:pPr>
            <a:endParaRPr lang="es-ES" sz="2400" b="1" dirty="0" smtClean="0"/>
          </a:p>
          <a:p>
            <a:pPr marL="0" indent="0">
              <a:buNone/>
            </a:pPr>
            <a:endParaRPr lang="es-ES" sz="2400" u="sng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08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73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100" b="1" dirty="0">
                <a:solidFill>
                  <a:srgbClr val="3366FF"/>
                </a:solidFill>
              </a:rPr>
              <a:t>3. </a:t>
            </a:r>
            <a:r>
              <a:rPr lang="es-ES" sz="3100" b="1" dirty="0" err="1">
                <a:solidFill>
                  <a:srgbClr val="3366FF"/>
                </a:solidFill>
              </a:rPr>
              <a:t>Lessons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learned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err="1" smtClean="0">
                <a:solidFill>
                  <a:srgbClr val="3366FF"/>
                </a:solidFill>
              </a:rPr>
              <a:t>to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 smtClean="0">
                <a:solidFill>
                  <a:srgbClr val="3366FF"/>
                </a:solidFill>
              </a:rPr>
              <a:t>enhance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language</a:t>
            </a:r>
            <a:r>
              <a:rPr lang="es-ES" sz="3100" b="1" dirty="0">
                <a:solidFill>
                  <a:srgbClr val="3366FF"/>
                </a:solidFill>
              </a:rPr>
              <a:t> </a:t>
            </a:r>
            <a:r>
              <a:rPr lang="es-ES" sz="3100" b="1" dirty="0" smtClean="0">
                <a:solidFill>
                  <a:srgbClr val="3366FF"/>
                </a:solidFill>
              </a:rPr>
              <a:t/>
            </a:r>
            <a:br>
              <a:rPr lang="es-ES" sz="3100" b="1" dirty="0" smtClean="0">
                <a:solidFill>
                  <a:srgbClr val="3366FF"/>
                </a:solidFill>
              </a:rPr>
            </a:br>
            <a:r>
              <a:rPr lang="es-ES" sz="3100" b="1" dirty="0" err="1" smtClean="0">
                <a:solidFill>
                  <a:srgbClr val="3366FF"/>
                </a:solidFill>
              </a:rPr>
              <a:t>learning</a:t>
            </a:r>
            <a:r>
              <a:rPr lang="es-ES" sz="3100" b="1" dirty="0" smtClean="0">
                <a:solidFill>
                  <a:srgbClr val="3366FF"/>
                </a:solidFill>
              </a:rPr>
              <a:t> </a:t>
            </a:r>
            <a:r>
              <a:rPr lang="es-ES" sz="3100" b="1" dirty="0" err="1">
                <a:solidFill>
                  <a:srgbClr val="3366FF"/>
                </a:solidFill>
              </a:rPr>
              <a:t>efficiency</a:t>
            </a:r>
            <a:r>
              <a:rPr lang="es-ES" sz="3100" b="1" dirty="0">
                <a:solidFill>
                  <a:srgbClr val="3366FF"/>
                </a:solidFill>
              </a:rPr>
              <a:t> and </a:t>
            </a:r>
            <a:r>
              <a:rPr lang="es-ES" sz="3100" b="1" dirty="0" err="1" smtClean="0">
                <a:solidFill>
                  <a:srgbClr val="3366FF"/>
                </a:solidFill>
              </a:rPr>
              <a:t>motivation</a:t>
            </a:r>
            <a:r>
              <a:rPr lang="es-ES" sz="3100" b="1" dirty="0" smtClean="0">
                <a:solidFill>
                  <a:srgbClr val="3366FF"/>
                </a:solidFill>
              </a:rPr>
              <a:t> (II)</a:t>
            </a:r>
            <a:endParaRPr lang="es-ES" sz="3100" b="1" dirty="0">
              <a:solidFill>
                <a:srgbClr val="3366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 smtClean="0"/>
              <a:t>Respect</a:t>
            </a:r>
            <a:r>
              <a:rPr lang="es-ES" sz="2400" b="1" dirty="0"/>
              <a:t>, </a:t>
            </a:r>
            <a:r>
              <a:rPr lang="es-ES" sz="2400" b="1" dirty="0" err="1"/>
              <a:t>respect</a:t>
            </a:r>
            <a:r>
              <a:rPr lang="es-ES" sz="2400" b="1" dirty="0"/>
              <a:t>, </a:t>
            </a:r>
            <a:r>
              <a:rPr lang="es-ES" sz="2400" b="1" dirty="0" err="1"/>
              <a:t>respect</a:t>
            </a:r>
            <a:r>
              <a:rPr lang="es-ES" sz="2400" b="1" dirty="0"/>
              <a:t>!! And </a:t>
            </a:r>
            <a:r>
              <a:rPr lang="es-ES" sz="2400" b="1" dirty="0" err="1"/>
              <a:t>put</a:t>
            </a:r>
            <a:r>
              <a:rPr lang="es-ES" sz="2400" b="1" dirty="0"/>
              <a:t> </a:t>
            </a:r>
            <a:r>
              <a:rPr lang="es-ES" sz="2400" b="1" dirty="0" err="1"/>
              <a:t>yourself</a:t>
            </a:r>
            <a:r>
              <a:rPr lang="es-ES" sz="2400" b="1" dirty="0"/>
              <a:t> in </a:t>
            </a:r>
            <a:r>
              <a:rPr lang="es-ES" sz="2400" b="1" dirty="0" err="1"/>
              <a:t>other</a:t>
            </a:r>
            <a:r>
              <a:rPr lang="es-ES" sz="2400" b="1" dirty="0"/>
              <a:t> </a:t>
            </a:r>
            <a:r>
              <a:rPr lang="es-ES" sz="2400" b="1" dirty="0" err="1"/>
              <a:t>people’s</a:t>
            </a:r>
            <a:r>
              <a:rPr lang="es-ES" sz="2400" b="1" dirty="0"/>
              <a:t> </a:t>
            </a:r>
            <a:r>
              <a:rPr lang="es-ES" sz="2400" b="1" dirty="0" err="1"/>
              <a:t>shoes</a:t>
            </a:r>
            <a:r>
              <a:rPr lang="es-ES" sz="2400" b="1" dirty="0"/>
              <a:t>. </a:t>
            </a:r>
            <a:r>
              <a:rPr lang="es-ES" sz="2400" b="1" dirty="0" err="1"/>
              <a:t>Promote</a:t>
            </a:r>
            <a:r>
              <a:rPr lang="es-ES" sz="2400" b="1" dirty="0"/>
              <a:t> </a:t>
            </a:r>
            <a:r>
              <a:rPr lang="es-ES" sz="2400" b="1" dirty="0" err="1"/>
              <a:t>respect</a:t>
            </a:r>
            <a:r>
              <a:rPr lang="es-ES" sz="2400" b="1" dirty="0"/>
              <a:t> </a:t>
            </a:r>
            <a:r>
              <a:rPr lang="es-ES" sz="2400" dirty="0" err="1"/>
              <a:t>amount</a:t>
            </a:r>
            <a:r>
              <a:rPr lang="es-ES" sz="2400" dirty="0"/>
              <a:t> </a:t>
            </a:r>
            <a:r>
              <a:rPr lang="es-ES" sz="2400" dirty="0" err="1"/>
              <a:t>students</a:t>
            </a:r>
            <a:r>
              <a:rPr lang="es-ES" sz="2400" dirty="0"/>
              <a:t> and </a:t>
            </a:r>
            <a:r>
              <a:rPr lang="es-ES" sz="2400" dirty="0" err="1"/>
              <a:t>teachers</a:t>
            </a:r>
            <a:r>
              <a:rPr lang="es-ES" sz="2400" dirty="0"/>
              <a:t> as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basics</a:t>
            </a:r>
            <a:r>
              <a:rPr lang="es-ES" sz="2400" dirty="0" smtClean="0"/>
              <a:t> </a:t>
            </a:r>
            <a:r>
              <a:rPr lang="es-ES" sz="2400" dirty="0"/>
              <a:t>of </a:t>
            </a:r>
            <a:r>
              <a:rPr lang="es-ES" sz="2400" dirty="0" err="1"/>
              <a:t>relationships</a:t>
            </a:r>
            <a:r>
              <a:rPr lang="es-ES" sz="2400" dirty="0"/>
              <a:t> (</a:t>
            </a:r>
            <a:r>
              <a:rPr lang="es-ES" sz="2400" dirty="0" err="1"/>
              <a:t>we</a:t>
            </a:r>
            <a:r>
              <a:rPr lang="es-ES" sz="2400" dirty="0"/>
              <a:t> </a:t>
            </a:r>
            <a:r>
              <a:rPr lang="es-ES" sz="2400" dirty="0" err="1"/>
              <a:t>must</a:t>
            </a:r>
            <a:r>
              <a:rPr lang="es-ES" sz="2400" dirty="0"/>
              <a:t> </a:t>
            </a:r>
            <a:r>
              <a:rPr lang="es-ES" sz="2400" dirty="0" err="1"/>
              <a:t>not</a:t>
            </a:r>
            <a:r>
              <a:rPr lang="es-ES" sz="2400" dirty="0"/>
              <a:t> share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same</a:t>
            </a:r>
            <a:r>
              <a:rPr lang="es-ES" sz="2400" dirty="0"/>
              <a:t> </a:t>
            </a:r>
            <a:r>
              <a:rPr lang="es-ES" sz="2400" dirty="0" err="1"/>
              <a:t>views</a:t>
            </a:r>
            <a:r>
              <a:rPr lang="es-ES" sz="2400" dirty="0"/>
              <a:t> </a:t>
            </a:r>
            <a:r>
              <a:rPr lang="es-ES" sz="2400" dirty="0" err="1"/>
              <a:t>but</a:t>
            </a:r>
            <a:r>
              <a:rPr lang="es-ES" sz="2400" dirty="0"/>
              <a:t> </a:t>
            </a:r>
            <a:r>
              <a:rPr lang="es-ES" sz="2400" dirty="0" err="1"/>
              <a:t>still</a:t>
            </a:r>
            <a:r>
              <a:rPr lang="es-ES" sz="2400" dirty="0"/>
              <a:t> </a:t>
            </a:r>
            <a:r>
              <a:rPr lang="es-ES" sz="2400" dirty="0" err="1"/>
              <a:t>need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respect</a:t>
            </a:r>
            <a:r>
              <a:rPr lang="es-ES" sz="2400" dirty="0"/>
              <a:t> </a:t>
            </a:r>
            <a:r>
              <a:rPr lang="es-ES" sz="2400" dirty="0" err="1"/>
              <a:t>each</a:t>
            </a:r>
            <a:r>
              <a:rPr lang="es-ES" sz="2400" dirty="0"/>
              <a:t> </a:t>
            </a:r>
            <a:r>
              <a:rPr lang="es-ES" sz="2400" dirty="0" err="1"/>
              <a:t>other</a:t>
            </a:r>
            <a:r>
              <a:rPr lang="es-ES" sz="2400" dirty="0"/>
              <a:t>)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ES" sz="2400" dirty="0"/>
          </a:p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/>
              <a:t>Provide </a:t>
            </a:r>
            <a:r>
              <a:rPr lang="es-ES" sz="2400" b="1" dirty="0" err="1"/>
              <a:t>teacher</a:t>
            </a:r>
            <a:r>
              <a:rPr lang="es-ES" sz="2400" b="1" dirty="0"/>
              <a:t> training </a:t>
            </a:r>
            <a:r>
              <a:rPr lang="es-ES" sz="2400" b="1" dirty="0" err="1"/>
              <a:t>to</a:t>
            </a:r>
            <a:r>
              <a:rPr lang="es-ES" sz="2400" b="1" dirty="0"/>
              <a:t> </a:t>
            </a:r>
            <a:r>
              <a:rPr lang="es-ES" sz="2400" b="1" dirty="0" err="1"/>
              <a:t>help</a:t>
            </a:r>
            <a:r>
              <a:rPr lang="es-ES" sz="2400" b="1" dirty="0"/>
              <a:t> </a:t>
            </a:r>
            <a:r>
              <a:rPr lang="es-ES" sz="2400" b="1" dirty="0" err="1"/>
              <a:t>instructors</a:t>
            </a:r>
            <a:r>
              <a:rPr lang="es-ES" sz="2400" b="1" dirty="0"/>
              <a:t> </a:t>
            </a:r>
            <a:r>
              <a:rPr lang="es-ES" sz="2400" b="1" dirty="0" err="1"/>
              <a:t>manage</a:t>
            </a:r>
            <a:r>
              <a:rPr lang="es-ES" sz="2400" b="1" dirty="0"/>
              <a:t> </a:t>
            </a:r>
            <a:r>
              <a:rPr lang="es-ES" sz="2400" b="1" dirty="0" err="1"/>
              <a:t>these</a:t>
            </a:r>
            <a:r>
              <a:rPr lang="es-ES" sz="2400" b="1" dirty="0"/>
              <a:t> </a:t>
            </a:r>
            <a:r>
              <a:rPr lang="es-ES" sz="2400" b="1" dirty="0" err="1"/>
              <a:t>kinds</a:t>
            </a:r>
            <a:r>
              <a:rPr lang="es-ES" sz="2400" b="1" dirty="0"/>
              <a:t> of </a:t>
            </a:r>
            <a:r>
              <a:rPr lang="es-ES" sz="2400" b="1" dirty="0" err="1"/>
              <a:t>learning</a:t>
            </a:r>
            <a:r>
              <a:rPr lang="es-ES" sz="2400" b="1" dirty="0"/>
              <a:t> </a:t>
            </a:r>
            <a:r>
              <a:rPr lang="es-ES" sz="2400" b="1" dirty="0" err="1"/>
              <a:t>contexts</a:t>
            </a:r>
            <a:r>
              <a:rPr lang="es-ES" sz="2400" b="1" dirty="0"/>
              <a:t> in a more </a:t>
            </a:r>
            <a:r>
              <a:rPr lang="es-ES" sz="2400" b="1" dirty="0" err="1"/>
              <a:t>efficient</a:t>
            </a:r>
            <a:r>
              <a:rPr lang="es-ES" sz="2400" b="1" dirty="0"/>
              <a:t> </a:t>
            </a:r>
            <a:r>
              <a:rPr lang="es-ES" sz="2400" b="1" dirty="0" err="1"/>
              <a:t>way</a:t>
            </a:r>
            <a:r>
              <a:rPr lang="es-ES" sz="2400" b="1" dirty="0"/>
              <a:t>. </a:t>
            </a:r>
            <a:endParaRPr lang="es-ES" sz="2400" b="1" dirty="0" smtClean="0"/>
          </a:p>
          <a:p>
            <a:pPr marL="0" indent="0" algn="just">
              <a:buNone/>
            </a:pPr>
            <a:endParaRPr lang="es-ES" sz="2400" b="1" dirty="0" smtClean="0"/>
          </a:p>
          <a:p>
            <a:pPr marL="514350" indent="-514350" algn="just">
              <a:buFont typeface="+mj-lt"/>
              <a:buAutoNum type="arabicPeriod" startAt="4"/>
            </a:pPr>
            <a:r>
              <a:rPr lang="es-ES" sz="2400" b="1" dirty="0" err="1" smtClean="0"/>
              <a:t>Correct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students</a:t>
            </a:r>
            <a:r>
              <a:rPr lang="es-ES" sz="2400" b="1" dirty="0" smtClean="0"/>
              <a:t>’ </a:t>
            </a:r>
            <a:r>
              <a:rPr lang="es-ES" sz="2400" b="1" dirty="0" err="1" smtClean="0"/>
              <a:t>unappropriate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behaviour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an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affectionate</a:t>
            </a:r>
            <a:r>
              <a:rPr lang="es-ES" sz="2400" b="1" dirty="0"/>
              <a:t> </a:t>
            </a:r>
            <a:r>
              <a:rPr lang="es-ES" sz="2400" b="1" dirty="0" err="1" smtClean="0"/>
              <a:t>way</a:t>
            </a:r>
            <a:r>
              <a:rPr lang="es-ES" sz="2400" b="1" dirty="0"/>
              <a:t> </a:t>
            </a:r>
            <a:r>
              <a:rPr lang="es-ES" sz="2400" b="1" dirty="0" err="1" smtClean="0"/>
              <a:t>that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doesn’t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make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students</a:t>
            </a:r>
            <a:r>
              <a:rPr lang="es-ES" sz="2400" b="1" dirty="0" smtClean="0"/>
              <a:t> lose </a:t>
            </a:r>
            <a:r>
              <a:rPr lang="es-ES" sz="2400" b="1" dirty="0" err="1" smtClean="0"/>
              <a:t>face</a:t>
            </a:r>
            <a:r>
              <a:rPr lang="es-ES" sz="2400" b="1" dirty="0" smtClean="0"/>
              <a:t>. </a:t>
            </a:r>
            <a:r>
              <a:rPr lang="es-ES" sz="2400" b="1" dirty="0" smtClean="0"/>
              <a:t>And be </a:t>
            </a:r>
            <a:r>
              <a:rPr lang="es-ES" sz="2400" b="1" dirty="0" err="1" smtClean="0"/>
              <a:t>patient</a:t>
            </a:r>
            <a:r>
              <a:rPr lang="es-ES" sz="2400" b="1" dirty="0" smtClean="0"/>
              <a:t>!!!!</a:t>
            </a:r>
            <a:endParaRPr lang="es-ES" sz="2400" b="1" dirty="0" smtClean="0"/>
          </a:p>
          <a:p>
            <a:pPr marL="0" indent="0">
              <a:buNone/>
            </a:pPr>
            <a:endParaRPr lang="es-ES" sz="2400" u="sng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2534" r="4507"/>
          <a:stretch>
            <a:fillRect/>
          </a:stretch>
        </p:blipFill>
        <p:spPr bwMode="auto">
          <a:xfrm>
            <a:off x="614652" y="328054"/>
            <a:ext cx="644765" cy="111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http://www.banderas-mundo.es/data/flags/ultra/e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608" y="560886"/>
            <a:ext cx="823192" cy="54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579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755</Words>
  <Application>Microsoft Macintosh PowerPoint</Application>
  <PresentationFormat>Presentación en pantalla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Enhancing motivation in a heterogeneous and multicultural language learning environment within the Spanish Armed Forces   Laura Hernández  (Spanish Defense Language Centre)</vt:lpstr>
      <vt:lpstr>1. Contents</vt:lpstr>
      <vt:lpstr>1. Introduction (I)</vt:lpstr>
      <vt:lpstr>Presentación de PowerPoint</vt:lpstr>
      <vt:lpstr>1. Introduction (III)</vt:lpstr>
      <vt:lpstr>2. Challenges in heterogenous  and multicultural groups (I)</vt:lpstr>
      <vt:lpstr>2. Challenges in heterogenous  and multicultural groups (II)</vt:lpstr>
      <vt:lpstr>3. Lessons learned to enhance language  learning efficiency and motivation (I)</vt:lpstr>
      <vt:lpstr>3. Lessons learned to enhance language  learning efficiency and motivation (II)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Militar de Idiomas (EMID)  Spanish Defence Language Center</dc:title>
  <dc:creator>Laura</dc:creator>
  <cp:lastModifiedBy>Laura</cp:lastModifiedBy>
  <cp:revision>59</cp:revision>
  <dcterms:created xsi:type="dcterms:W3CDTF">2017-10-23T17:30:51Z</dcterms:created>
  <dcterms:modified xsi:type="dcterms:W3CDTF">2018-10-17T08:43:43Z</dcterms:modified>
</cp:coreProperties>
</file>