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8"/>
  </p:notesMasterIdLst>
  <p:sldIdLst>
    <p:sldId id="292" r:id="rId2"/>
    <p:sldId id="261" r:id="rId3"/>
    <p:sldId id="263" r:id="rId4"/>
    <p:sldId id="287" r:id="rId5"/>
    <p:sldId id="290" r:id="rId6"/>
    <p:sldId id="288" r:id="rId7"/>
    <p:sldId id="289"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9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FD7349-7DBC-4230-B561-C34616E9597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56EF7944-D7F8-4B03-BA17-DE4C983D5365}">
      <dgm:prSet phldrT="[Текст]"/>
      <dgm:spPr/>
      <dgm:t>
        <a:bodyPr/>
        <a:lstStyle/>
        <a:p>
          <a:r>
            <a:rPr lang="en-US" dirty="0" smtClean="0"/>
            <a:t>1</a:t>
          </a:r>
          <a:endParaRPr lang="ru-RU" dirty="0"/>
        </a:p>
      </dgm:t>
    </dgm:pt>
    <dgm:pt modelId="{00472D84-D855-4CDC-B789-0A54619607E1}" type="parTrans" cxnId="{A04A628C-A8BC-40DB-B36C-A589CEA7AAEA}">
      <dgm:prSet/>
      <dgm:spPr/>
      <dgm:t>
        <a:bodyPr/>
        <a:lstStyle/>
        <a:p>
          <a:endParaRPr lang="ru-RU"/>
        </a:p>
      </dgm:t>
    </dgm:pt>
    <dgm:pt modelId="{DD110343-AE2B-488B-BF32-525E1D3C0F6B}" type="sibTrans" cxnId="{A04A628C-A8BC-40DB-B36C-A589CEA7AAEA}">
      <dgm:prSet/>
      <dgm:spPr/>
      <dgm:t>
        <a:bodyPr/>
        <a:lstStyle/>
        <a:p>
          <a:endParaRPr lang="ru-RU"/>
        </a:p>
      </dgm:t>
    </dgm:pt>
    <dgm:pt modelId="{50516062-69E0-44EA-B94D-38CBE1152639}">
      <dgm:prSet phldrT="[Текст]">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Six strategies of self-efficacy in teaching foreign languages</a:t>
          </a:r>
          <a:endParaRPr lang="ru-RU" dirty="0"/>
        </a:p>
      </dgm:t>
    </dgm:pt>
    <dgm:pt modelId="{063F7C9F-DF44-4094-8466-D1C882987CF1}" type="parTrans" cxnId="{0622E918-54A1-46CE-8116-4EBD82CADC00}">
      <dgm:prSet/>
      <dgm:spPr/>
      <dgm:t>
        <a:bodyPr/>
        <a:lstStyle/>
        <a:p>
          <a:endParaRPr lang="ru-RU"/>
        </a:p>
      </dgm:t>
    </dgm:pt>
    <dgm:pt modelId="{09DF17E4-D84C-4527-8A71-5B0F50825EF3}" type="sibTrans" cxnId="{0622E918-54A1-46CE-8116-4EBD82CADC00}">
      <dgm:prSet/>
      <dgm:spPr/>
      <dgm:t>
        <a:bodyPr/>
        <a:lstStyle/>
        <a:p>
          <a:endParaRPr lang="ru-RU"/>
        </a:p>
      </dgm:t>
    </dgm:pt>
    <dgm:pt modelId="{3221EF57-BB85-460B-A9EE-84460FB47395}">
      <dgm:prSet phldrT="[Текст]"/>
      <dgm:spPr/>
      <dgm:t>
        <a:bodyPr/>
        <a:lstStyle/>
        <a:p>
          <a:r>
            <a:rPr lang="en-US" dirty="0" smtClean="0"/>
            <a:t>2</a:t>
          </a:r>
          <a:endParaRPr lang="ru-RU" dirty="0"/>
        </a:p>
      </dgm:t>
    </dgm:pt>
    <dgm:pt modelId="{ECB1D7CE-CB0A-4D50-877F-4C02C8C5A87B}" type="parTrans" cxnId="{4C524AB6-C0DF-43AF-B934-4884F261B405}">
      <dgm:prSet/>
      <dgm:spPr/>
      <dgm:t>
        <a:bodyPr/>
        <a:lstStyle/>
        <a:p>
          <a:endParaRPr lang="ru-RU"/>
        </a:p>
      </dgm:t>
    </dgm:pt>
    <dgm:pt modelId="{E858EAAC-3A45-4F17-9CC6-5E7B87BBFDF6}" type="sibTrans" cxnId="{4C524AB6-C0DF-43AF-B934-4884F261B405}">
      <dgm:prSet/>
      <dgm:spPr/>
      <dgm:t>
        <a:bodyPr/>
        <a:lstStyle/>
        <a:p>
          <a:endParaRPr lang="ru-RU"/>
        </a:p>
      </dgm:t>
    </dgm:pt>
    <dgm:pt modelId="{6D88F643-485C-4DF5-A9BC-A7EDF5123273}">
      <dgm:prSet phldrT="[Текст]">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Self-efficacy as an important tool for motivation</a:t>
          </a:r>
          <a:endParaRPr lang="ru-RU" dirty="0"/>
        </a:p>
      </dgm:t>
    </dgm:pt>
    <dgm:pt modelId="{05755C67-B81F-46B5-AF93-99F996E13909}" type="parTrans" cxnId="{819C8643-E76C-443D-8468-BAD4DCB08CAC}">
      <dgm:prSet/>
      <dgm:spPr/>
      <dgm:t>
        <a:bodyPr/>
        <a:lstStyle/>
        <a:p>
          <a:endParaRPr lang="ru-RU"/>
        </a:p>
      </dgm:t>
    </dgm:pt>
    <dgm:pt modelId="{7094852F-33F0-4C49-817A-EB642B7B99F6}" type="sibTrans" cxnId="{819C8643-E76C-443D-8468-BAD4DCB08CAC}">
      <dgm:prSet/>
      <dgm:spPr/>
      <dgm:t>
        <a:bodyPr/>
        <a:lstStyle/>
        <a:p>
          <a:endParaRPr lang="ru-RU"/>
        </a:p>
      </dgm:t>
    </dgm:pt>
    <dgm:pt modelId="{9A713C83-87FC-470C-A2B9-66F826392B5E}">
      <dgm:prSet phldrT="[Текст]"/>
      <dgm:spPr/>
      <dgm:t>
        <a:bodyPr/>
        <a:lstStyle/>
        <a:p>
          <a:r>
            <a:rPr lang="en-US" dirty="0" smtClean="0"/>
            <a:t>3</a:t>
          </a:r>
          <a:endParaRPr lang="ru-RU" dirty="0"/>
        </a:p>
      </dgm:t>
    </dgm:pt>
    <dgm:pt modelId="{EB8E9C20-0E7E-4C6E-B4CF-4D4DB99B1BC6}" type="parTrans" cxnId="{1E334544-B14A-49E0-948B-081366CB0B4F}">
      <dgm:prSet/>
      <dgm:spPr/>
      <dgm:t>
        <a:bodyPr/>
        <a:lstStyle/>
        <a:p>
          <a:endParaRPr lang="ru-RU"/>
        </a:p>
      </dgm:t>
    </dgm:pt>
    <dgm:pt modelId="{1753916D-C351-4C64-A71D-3E1287DDE36D}" type="sibTrans" cxnId="{1E334544-B14A-49E0-948B-081366CB0B4F}">
      <dgm:prSet/>
      <dgm:spPr/>
      <dgm:t>
        <a:bodyPr/>
        <a:lstStyle/>
        <a:p>
          <a:endParaRPr lang="ru-RU"/>
        </a:p>
      </dgm:t>
    </dgm:pt>
    <dgm:pt modelId="{D08D0C51-2EB1-4FFD-8F24-C61804A259BF}">
      <dgm:prSet phldrT="[Текст]">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US" dirty="0" smtClean="0"/>
            <a:t>Motivational strategies</a:t>
          </a:r>
          <a:endParaRPr lang="ru-RU" dirty="0"/>
        </a:p>
      </dgm:t>
    </dgm:pt>
    <dgm:pt modelId="{0A20A9C5-70E4-4612-AFAE-EF2F7C458373}" type="parTrans" cxnId="{3369D7F9-BB23-420F-A824-1EFC78EE097A}">
      <dgm:prSet/>
      <dgm:spPr/>
      <dgm:t>
        <a:bodyPr/>
        <a:lstStyle/>
        <a:p>
          <a:endParaRPr lang="ru-RU"/>
        </a:p>
      </dgm:t>
    </dgm:pt>
    <dgm:pt modelId="{4001170A-ECBF-41DA-ABE8-956CA776AF36}" type="sibTrans" cxnId="{3369D7F9-BB23-420F-A824-1EFC78EE097A}">
      <dgm:prSet/>
      <dgm:spPr/>
      <dgm:t>
        <a:bodyPr/>
        <a:lstStyle/>
        <a:p>
          <a:endParaRPr lang="ru-RU"/>
        </a:p>
      </dgm:t>
    </dgm:pt>
    <dgm:pt modelId="{862DF681-B8DD-4393-9EB4-160567170285}" type="pres">
      <dgm:prSet presAssocID="{9CFD7349-7DBC-4230-B561-C34616E95978}" presName="linearFlow" presStyleCnt="0">
        <dgm:presLayoutVars>
          <dgm:dir/>
          <dgm:animLvl val="lvl"/>
          <dgm:resizeHandles val="exact"/>
        </dgm:presLayoutVars>
      </dgm:prSet>
      <dgm:spPr/>
      <dgm:t>
        <a:bodyPr/>
        <a:lstStyle/>
        <a:p>
          <a:endParaRPr lang="ru-RU"/>
        </a:p>
      </dgm:t>
    </dgm:pt>
    <dgm:pt modelId="{3AFCC6CE-163C-4097-90A0-B4AE1E288115}" type="pres">
      <dgm:prSet presAssocID="{56EF7944-D7F8-4B03-BA17-DE4C983D5365}" presName="composite" presStyleCnt="0"/>
      <dgm:spPr/>
    </dgm:pt>
    <dgm:pt modelId="{3DEF0306-0DDF-4D95-A6FD-DB6B9F6F34C7}" type="pres">
      <dgm:prSet presAssocID="{56EF7944-D7F8-4B03-BA17-DE4C983D5365}" presName="parentText" presStyleLbl="alignNode1" presStyleIdx="0" presStyleCnt="3">
        <dgm:presLayoutVars>
          <dgm:chMax val="1"/>
          <dgm:bulletEnabled val="1"/>
        </dgm:presLayoutVars>
      </dgm:prSet>
      <dgm:spPr/>
      <dgm:t>
        <a:bodyPr/>
        <a:lstStyle/>
        <a:p>
          <a:endParaRPr lang="ru-RU"/>
        </a:p>
      </dgm:t>
    </dgm:pt>
    <dgm:pt modelId="{2A36DC05-8E4A-4780-89AD-192CA128B4C2}" type="pres">
      <dgm:prSet presAssocID="{56EF7944-D7F8-4B03-BA17-DE4C983D5365}" presName="descendantText" presStyleLbl="alignAcc1" presStyleIdx="0" presStyleCnt="3">
        <dgm:presLayoutVars>
          <dgm:bulletEnabled val="1"/>
        </dgm:presLayoutVars>
      </dgm:prSet>
      <dgm:spPr/>
      <dgm:t>
        <a:bodyPr/>
        <a:lstStyle/>
        <a:p>
          <a:endParaRPr lang="ru-RU"/>
        </a:p>
      </dgm:t>
    </dgm:pt>
    <dgm:pt modelId="{E7BCBD42-96C8-4083-9782-6698FEADCF02}" type="pres">
      <dgm:prSet presAssocID="{DD110343-AE2B-488B-BF32-525E1D3C0F6B}" presName="sp" presStyleCnt="0"/>
      <dgm:spPr/>
    </dgm:pt>
    <dgm:pt modelId="{0C81B164-CDD6-4555-853D-54DDF60FE5B7}" type="pres">
      <dgm:prSet presAssocID="{3221EF57-BB85-460B-A9EE-84460FB47395}" presName="composite" presStyleCnt="0"/>
      <dgm:spPr/>
    </dgm:pt>
    <dgm:pt modelId="{AF7C00AF-B300-4093-BBA7-4C21C36F500D}" type="pres">
      <dgm:prSet presAssocID="{3221EF57-BB85-460B-A9EE-84460FB47395}" presName="parentText" presStyleLbl="alignNode1" presStyleIdx="1" presStyleCnt="3">
        <dgm:presLayoutVars>
          <dgm:chMax val="1"/>
          <dgm:bulletEnabled val="1"/>
        </dgm:presLayoutVars>
      </dgm:prSet>
      <dgm:spPr/>
      <dgm:t>
        <a:bodyPr/>
        <a:lstStyle/>
        <a:p>
          <a:endParaRPr lang="ru-RU"/>
        </a:p>
      </dgm:t>
    </dgm:pt>
    <dgm:pt modelId="{AC40EF7D-E405-43A1-A3C9-BD72B888E65B}" type="pres">
      <dgm:prSet presAssocID="{3221EF57-BB85-460B-A9EE-84460FB47395}" presName="descendantText" presStyleLbl="alignAcc1" presStyleIdx="1" presStyleCnt="3">
        <dgm:presLayoutVars>
          <dgm:bulletEnabled val="1"/>
        </dgm:presLayoutVars>
      </dgm:prSet>
      <dgm:spPr/>
      <dgm:t>
        <a:bodyPr/>
        <a:lstStyle/>
        <a:p>
          <a:endParaRPr lang="ru-RU"/>
        </a:p>
      </dgm:t>
    </dgm:pt>
    <dgm:pt modelId="{CECA6D97-DB06-4B7C-8141-8BB75E15C92C}" type="pres">
      <dgm:prSet presAssocID="{E858EAAC-3A45-4F17-9CC6-5E7B87BBFDF6}" presName="sp" presStyleCnt="0"/>
      <dgm:spPr/>
    </dgm:pt>
    <dgm:pt modelId="{EA16D684-C171-43F3-9B3E-4404D0162B5D}" type="pres">
      <dgm:prSet presAssocID="{9A713C83-87FC-470C-A2B9-66F826392B5E}" presName="composite" presStyleCnt="0"/>
      <dgm:spPr/>
    </dgm:pt>
    <dgm:pt modelId="{0A380DD8-4FE5-4310-924D-F55DCEBACAB5}" type="pres">
      <dgm:prSet presAssocID="{9A713C83-87FC-470C-A2B9-66F826392B5E}" presName="parentText" presStyleLbl="alignNode1" presStyleIdx="2" presStyleCnt="3">
        <dgm:presLayoutVars>
          <dgm:chMax val="1"/>
          <dgm:bulletEnabled val="1"/>
        </dgm:presLayoutVars>
      </dgm:prSet>
      <dgm:spPr/>
      <dgm:t>
        <a:bodyPr/>
        <a:lstStyle/>
        <a:p>
          <a:endParaRPr lang="ru-RU"/>
        </a:p>
      </dgm:t>
    </dgm:pt>
    <dgm:pt modelId="{7D93601D-ECDF-401A-92FE-275E6AFC64A5}" type="pres">
      <dgm:prSet presAssocID="{9A713C83-87FC-470C-A2B9-66F826392B5E}" presName="descendantText" presStyleLbl="alignAcc1" presStyleIdx="2" presStyleCnt="3">
        <dgm:presLayoutVars>
          <dgm:bulletEnabled val="1"/>
        </dgm:presLayoutVars>
      </dgm:prSet>
      <dgm:spPr/>
      <dgm:t>
        <a:bodyPr/>
        <a:lstStyle/>
        <a:p>
          <a:endParaRPr lang="ru-RU"/>
        </a:p>
      </dgm:t>
    </dgm:pt>
  </dgm:ptLst>
  <dgm:cxnLst>
    <dgm:cxn modelId="{3369D7F9-BB23-420F-A824-1EFC78EE097A}" srcId="{9A713C83-87FC-470C-A2B9-66F826392B5E}" destId="{D08D0C51-2EB1-4FFD-8F24-C61804A259BF}" srcOrd="0" destOrd="0" parTransId="{0A20A9C5-70E4-4612-AFAE-EF2F7C458373}" sibTransId="{4001170A-ECBF-41DA-ABE8-956CA776AF36}"/>
    <dgm:cxn modelId="{8A983381-FAC4-4D6A-A618-F7B44104EDD8}" type="presOf" srcId="{3221EF57-BB85-460B-A9EE-84460FB47395}" destId="{AF7C00AF-B300-4093-BBA7-4C21C36F500D}" srcOrd="0" destOrd="0" presId="urn:microsoft.com/office/officeart/2005/8/layout/chevron2"/>
    <dgm:cxn modelId="{4C524AB6-C0DF-43AF-B934-4884F261B405}" srcId="{9CFD7349-7DBC-4230-B561-C34616E95978}" destId="{3221EF57-BB85-460B-A9EE-84460FB47395}" srcOrd="1" destOrd="0" parTransId="{ECB1D7CE-CB0A-4D50-877F-4C02C8C5A87B}" sibTransId="{E858EAAC-3A45-4F17-9CC6-5E7B87BBFDF6}"/>
    <dgm:cxn modelId="{CFA3A30C-1793-4976-AE61-52395E16E505}" type="presOf" srcId="{9A713C83-87FC-470C-A2B9-66F826392B5E}" destId="{0A380DD8-4FE5-4310-924D-F55DCEBACAB5}" srcOrd="0" destOrd="0" presId="urn:microsoft.com/office/officeart/2005/8/layout/chevron2"/>
    <dgm:cxn modelId="{DF392F4B-BF8A-471D-ADA7-06C7EADD12C3}" type="presOf" srcId="{50516062-69E0-44EA-B94D-38CBE1152639}" destId="{2A36DC05-8E4A-4780-89AD-192CA128B4C2}" srcOrd="0" destOrd="0" presId="urn:microsoft.com/office/officeart/2005/8/layout/chevron2"/>
    <dgm:cxn modelId="{BA4412C2-E3C8-495C-9B20-AC9618E68747}" type="presOf" srcId="{56EF7944-D7F8-4B03-BA17-DE4C983D5365}" destId="{3DEF0306-0DDF-4D95-A6FD-DB6B9F6F34C7}" srcOrd="0" destOrd="0" presId="urn:microsoft.com/office/officeart/2005/8/layout/chevron2"/>
    <dgm:cxn modelId="{1E334544-B14A-49E0-948B-081366CB0B4F}" srcId="{9CFD7349-7DBC-4230-B561-C34616E95978}" destId="{9A713C83-87FC-470C-A2B9-66F826392B5E}" srcOrd="2" destOrd="0" parTransId="{EB8E9C20-0E7E-4C6E-B4CF-4D4DB99B1BC6}" sibTransId="{1753916D-C351-4C64-A71D-3E1287DDE36D}"/>
    <dgm:cxn modelId="{6AA74C3F-9391-42F0-8B78-44424125CC37}" type="presOf" srcId="{D08D0C51-2EB1-4FFD-8F24-C61804A259BF}" destId="{7D93601D-ECDF-401A-92FE-275E6AFC64A5}" srcOrd="0" destOrd="0" presId="urn:microsoft.com/office/officeart/2005/8/layout/chevron2"/>
    <dgm:cxn modelId="{0622E918-54A1-46CE-8116-4EBD82CADC00}" srcId="{56EF7944-D7F8-4B03-BA17-DE4C983D5365}" destId="{50516062-69E0-44EA-B94D-38CBE1152639}" srcOrd="0" destOrd="0" parTransId="{063F7C9F-DF44-4094-8466-D1C882987CF1}" sibTransId="{09DF17E4-D84C-4527-8A71-5B0F50825EF3}"/>
    <dgm:cxn modelId="{A04A628C-A8BC-40DB-B36C-A589CEA7AAEA}" srcId="{9CFD7349-7DBC-4230-B561-C34616E95978}" destId="{56EF7944-D7F8-4B03-BA17-DE4C983D5365}" srcOrd="0" destOrd="0" parTransId="{00472D84-D855-4CDC-B789-0A54619607E1}" sibTransId="{DD110343-AE2B-488B-BF32-525E1D3C0F6B}"/>
    <dgm:cxn modelId="{04BE10F2-DD95-4CB3-902F-C1588921EFC8}" type="presOf" srcId="{9CFD7349-7DBC-4230-B561-C34616E95978}" destId="{862DF681-B8DD-4393-9EB4-160567170285}" srcOrd="0" destOrd="0" presId="urn:microsoft.com/office/officeart/2005/8/layout/chevron2"/>
    <dgm:cxn modelId="{819C8643-E76C-443D-8468-BAD4DCB08CAC}" srcId="{3221EF57-BB85-460B-A9EE-84460FB47395}" destId="{6D88F643-485C-4DF5-A9BC-A7EDF5123273}" srcOrd="0" destOrd="0" parTransId="{05755C67-B81F-46B5-AF93-99F996E13909}" sibTransId="{7094852F-33F0-4C49-817A-EB642B7B99F6}"/>
    <dgm:cxn modelId="{A645B19E-77F9-4360-A73E-4A16507B5323}" type="presOf" srcId="{6D88F643-485C-4DF5-A9BC-A7EDF5123273}" destId="{AC40EF7D-E405-43A1-A3C9-BD72B888E65B}" srcOrd="0" destOrd="0" presId="urn:microsoft.com/office/officeart/2005/8/layout/chevron2"/>
    <dgm:cxn modelId="{3A48694A-7405-4877-8364-611F2B3F0902}" type="presParOf" srcId="{862DF681-B8DD-4393-9EB4-160567170285}" destId="{3AFCC6CE-163C-4097-90A0-B4AE1E288115}" srcOrd="0" destOrd="0" presId="urn:microsoft.com/office/officeart/2005/8/layout/chevron2"/>
    <dgm:cxn modelId="{5E586D34-A416-4A84-91DE-4EBC9C486A86}" type="presParOf" srcId="{3AFCC6CE-163C-4097-90A0-B4AE1E288115}" destId="{3DEF0306-0DDF-4D95-A6FD-DB6B9F6F34C7}" srcOrd="0" destOrd="0" presId="urn:microsoft.com/office/officeart/2005/8/layout/chevron2"/>
    <dgm:cxn modelId="{B6E751EC-74A3-43B3-B853-68E6FBEC4238}" type="presParOf" srcId="{3AFCC6CE-163C-4097-90A0-B4AE1E288115}" destId="{2A36DC05-8E4A-4780-89AD-192CA128B4C2}" srcOrd="1" destOrd="0" presId="urn:microsoft.com/office/officeart/2005/8/layout/chevron2"/>
    <dgm:cxn modelId="{2962EE06-35F9-4FA1-8475-A7119FDB3AD2}" type="presParOf" srcId="{862DF681-B8DD-4393-9EB4-160567170285}" destId="{E7BCBD42-96C8-4083-9782-6698FEADCF02}" srcOrd="1" destOrd="0" presId="urn:microsoft.com/office/officeart/2005/8/layout/chevron2"/>
    <dgm:cxn modelId="{DB4AB2DE-8554-4B96-A3BF-E8F4D425D071}" type="presParOf" srcId="{862DF681-B8DD-4393-9EB4-160567170285}" destId="{0C81B164-CDD6-4555-853D-54DDF60FE5B7}" srcOrd="2" destOrd="0" presId="urn:microsoft.com/office/officeart/2005/8/layout/chevron2"/>
    <dgm:cxn modelId="{3A2C88B0-0D51-4CE4-AD42-175639D291DE}" type="presParOf" srcId="{0C81B164-CDD6-4555-853D-54DDF60FE5B7}" destId="{AF7C00AF-B300-4093-BBA7-4C21C36F500D}" srcOrd="0" destOrd="0" presId="urn:microsoft.com/office/officeart/2005/8/layout/chevron2"/>
    <dgm:cxn modelId="{176828C5-F041-40DE-8003-A065C40F3371}" type="presParOf" srcId="{0C81B164-CDD6-4555-853D-54DDF60FE5B7}" destId="{AC40EF7D-E405-43A1-A3C9-BD72B888E65B}" srcOrd="1" destOrd="0" presId="urn:microsoft.com/office/officeart/2005/8/layout/chevron2"/>
    <dgm:cxn modelId="{2DC7A49A-78CF-4B7D-8DFB-D224AF3AB73D}" type="presParOf" srcId="{862DF681-B8DD-4393-9EB4-160567170285}" destId="{CECA6D97-DB06-4B7C-8141-8BB75E15C92C}" srcOrd="3" destOrd="0" presId="urn:microsoft.com/office/officeart/2005/8/layout/chevron2"/>
    <dgm:cxn modelId="{72CF3F7F-B0F6-47F9-8C1B-61669972C6D7}" type="presParOf" srcId="{862DF681-B8DD-4393-9EB4-160567170285}" destId="{EA16D684-C171-43F3-9B3E-4404D0162B5D}" srcOrd="4" destOrd="0" presId="urn:microsoft.com/office/officeart/2005/8/layout/chevron2"/>
    <dgm:cxn modelId="{62E81607-F657-4FE2-A541-F2C764644959}" type="presParOf" srcId="{EA16D684-C171-43F3-9B3E-4404D0162B5D}" destId="{0A380DD8-4FE5-4310-924D-F55DCEBACAB5}" srcOrd="0" destOrd="0" presId="urn:microsoft.com/office/officeart/2005/8/layout/chevron2"/>
    <dgm:cxn modelId="{029635E0-1E3F-4790-83F8-9E55C54AED0A}" type="presParOf" srcId="{EA16D684-C171-43F3-9B3E-4404D0162B5D}" destId="{7D93601D-ECDF-401A-92FE-275E6AFC64A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F0306-0DDF-4D95-A6FD-DB6B9F6F34C7}">
      <dsp:nvSpPr>
        <dsp:cNvPr id="0" name=""/>
        <dsp:cNvSpPr/>
      </dsp:nvSpPr>
      <dsp:spPr>
        <a:xfrm rot="5400000">
          <a:off x="-238868" y="239242"/>
          <a:ext cx="1592456" cy="11147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1</a:t>
          </a:r>
          <a:endParaRPr lang="ru-RU" sz="3100" kern="1200" dirty="0"/>
        </a:p>
      </dsp:txBody>
      <dsp:txXfrm rot="-5400000">
        <a:off x="1" y="557734"/>
        <a:ext cx="1114719" cy="477737"/>
      </dsp:txXfrm>
    </dsp:sp>
    <dsp:sp modelId="{2A36DC05-8E4A-4780-89AD-192CA128B4C2}">
      <dsp:nvSpPr>
        <dsp:cNvPr id="0" name=""/>
        <dsp:cNvSpPr/>
      </dsp:nvSpPr>
      <dsp:spPr>
        <a:xfrm rot="5400000">
          <a:off x="4154611" y="-3039517"/>
          <a:ext cx="1035096" cy="7114880"/>
        </a:xfrm>
        <a:prstGeom prst="round2Same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Six strategies of self-efficacy in teaching foreign languages</a:t>
          </a:r>
          <a:endParaRPr lang="ru-RU" sz="3200" kern="1200" dirty="0"/>
        </a:p>
      </dsp:txBody>
      <dsp:txXfrm rot="-5400000">
        <a:off x="1114720" y="50903"/>
        <a:ext cx="7064351" cy="934038"/>
      </dsp:txXfrm>
    </dsp:sp>
    <dsp:sp modelId="{AF7C00AF-B300-4093-BBA7-4C21C36F500D}">
      <dsp:nvSpPr>
        <dsp:cNvPr id="0" name=""/>
        <dsp:cNvSpPr/>
      </dsp:nvSpPr>
      <dsp:spPr>
        <a:xfrm rot="5400000">
          <a:off x="-238868" y="1637358"/>
          <a:ext cx="1592456" cy="11147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2</a:t>
          </a:r>
          <a:endParaRPr lang="ru-RU" sz="3100" kern="1200" dirty="0"/>
        </a:p>
      </dsp:txBody>
      <dsp:txXfrm rot="-5400000">
        <a:off x="1" y="1955850"/>
        <a:ext cx="1114719" cy="477737"/>
      </dsp:txXfrm>
    </dsp:sp>
    <dsp:sp modelId="{AC40EF7D-E405-43A1-A3C9-BD72B888E65B}">
      <dsp:nvSpPr>
        <dsp:cNvPr id="0" name=""/>
        <dsp:cNvSpPr/>
      </dsp:nvSpPr>
      <dsp:spPr>
        <a:xfrm rot="5400000">
          <a:off x="4154611" y="-1641401"/>
          <a:ext cx="1035096" cy="7114880"/>
        </a:xfrm>
        <a:prstGeom prst="round2Same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Self-efficacy as an important tool for motivation</a:t>
          </a:r>
          <a:endParaRPr lang="ru-RU" sz="3200" kern="1200" dirty="0"/>
        </a:p>
      </dsp:txBody>
      <dsp:txXfrm rot="-5400000">
        <a:off x="1114720" y="1449019"/>
        <a:ext cx="7064351" cy="934038"/>
      </dsp:txXfrm>
    </dsp:sp>
    <dsp:sp modelId="{0A380DD8-4FE5-4310-924D-F55DCEBACAB5}">
      <dsp:nvSpPr>
        <dsp:cNvPr id="0" name=""/>
        <dsp:cNvSpPr/>
      </dsp:nvSpPr>
      <dsp:spPr>
        <a:xfrm rot="5400000">
          <a:off x="-238868" y="3035474"/>
          <a:ext cx="1592456" cy="111471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smtClean="0"/>
            <a:t>3</a:t>
          </a:r>
          <a:endParaRPr lang="ru-RU" sz="3100" kern="1200" dirty="0"/>
        </a:p>
      </dsp:txBody>
      <dsp:txXfrm rot="-5400000">
        <a:off x="1" y="3353966"/>
        <a:ext cx="1114719" cy="477737"/>
      </dsp:txXfrm>
    </dsp:sp>
    <dsp:sp modelId="{7D93601D-ECDF-401A-92FE-275E6AFC64A5}">
      <dsp:nvSpPr>
        <dsp:cNvPr id="0" name=""/>
        <dsp:cNvSpPr/>
      </dsp:nvSpPr>
      <dsp:spPr>
        <a:xfrm rot="5400000">
          <a:off x="4154611" y="-243285"/>
          <a:ext cx="1035096" cy="7114880"/>
        </a:xfrm>
        <a:prstGeom prst="round2SameRect">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smtClean="0"/>
            <a:t>Motivational strategies</a:t>
          </a:r>
          <a:endParaRPr lang="ru-RU" sz="3200" kern="1200" dirty="0"/>
        </a:p>
      </dsp:txBody>
      <dsp:txXfrm rot="-5400000">
        <a:off x="1114720" y="2847135"/>
        <a:ext cx="7064351" cy="93403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899466-C2AB-4866-B467-55E9F2741A89}" type="datetimeFigureOut">
              <a:rPr lang="ru-RU" smtClean="0"/>
              <a:pPr/>
              <a:t>17.10.2018</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4083F3-F779-47EF-B346-1F4237434DCA}" type="slidenum">
              <a:rPr lang="ru-RU" smtClean="0"/>
              <a:pPr/>
              <a:t>‹#›</a:t>
            </a:fld>
            <a:endParaRPr lang="ru-RU" dirty="0"/>
          </a:p>
        </p:txBody>
      </p:sp>
    </p:spTree>
    <p:extLst>
      <p:ext uri="{BB962C8B-B14F-4D97-AF65-F5344CB8AC3E}">
        <p14:creationId xmlns:p14="http://schemas.microsoft.com/office/powerpoint/2010/main" val="245807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en.wikipedia.org/wiki/Therapy" TargetMode="External"/><Relationship Id="rId13" Type="http://schemas.openxmlformats.org/officeDocument/2006/relationships/hyperlink" Target="https://en.wikipedia.org/wiki/Self-efficacy" TargetMode="External"/><Relationship Id="rId3" Type="http://schemas.openxmlformats.org/officeDocument/2006/relationships/hyperlink" Target="https://en.wikipedia.org/wiki/Order_of_Canada" TargetMode="External"/><Relationship Id="rId7" Type="http://schemas.openxmlformats.org/officeDocument/2006/relationships/hyperlink" Target="https://en.wikipedia.org/wiki/Social_cognitive_theory" TargetMode="External"/><Relationship Id="rId12" Type="http://schemas.openxmlformats.org/officeDocument/2006/relationships/hyperlink" Target="https://en.wikipedia.org/wiki/Social_learning_theory"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en.wikipedia.org/wiki/Stanford_University" TargetMode="External"/><Relationship Id="rId11" Type="http://schemas.openxmlformats.org/officeDocument/2006/relationships/hyperlink" Target="https://en.wikipedia.org/wiki/Cognitive_psychology" TargetMode="External"/><Relationship Id="rId5" Type="http://schemas.openxmlformats.org/officeDocument/2006/relationships/hyperlink" Target="https://en.wikipedia.org/wiki/Psychologist" TargetMode="External"/><Relationship Id="rId10" Type="http://schemas.openxmlformats.org/officeDocument/2006/relationships/hyperlink" Target="https://en.wikipedia.org/wiki/Behaviorism" TargetMode="External"/><Relationship Id="rId4" Type="http://schemas.openxmlformats.org/officeDocument/2006/relationships/hyperlink" Target="https://en.wikipedia.org/wiki/Help:IPA/English" TargetMode="External"/><Relationship Id="rId9" Type="http://schemas.openxmlformats.org/officeDocument/2006/relationships/hyperlink" Target="https://en.wikipedia.org/wiki/Personality_psychology" TargetMode="External"/><Relationship Id="rId14" Type="http://schemas.openxmlformats.org/officeDocument/2006/relationships/hyperlink" Target="https://en.wikipedia.org/wiki/Bobo_doll_experiment"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lnSpcReduction="10000"/>
          </a:bodyPr>
          <a:lstStyle/>
          <a:p>
            <a:endParaRPr lang="en-US" dirty="0" smtClean="0"/>
          </a:p>
          <a:p>
            <a:r>
              <a:rPr lang="en-US" sz="1200" b="1" i="0" kern="1200" dirty="0" err="1" smtClean="0">
                <a:solidFill>
                  <a:schemeClr val="tx1"/>
                </a:solidFill>
                <a:latin typeface="+mn-lt"/>
                <a:ea typeface="+mn-ea"/>
                <a:cs typeface="+mn-cs"/>
              </a:rPr>
              <a:t>Bandura</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3" tooltip="Order of Canada"/>
              </a:rPr>
              <a:t>OC</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4" tooltip="Help:IPA/English"/>
              </a:rPr>
              <a:t>/</a:t>
            </a:r>
            <a:r>
              <a:rPr lang="en-US" sz="1200" b="0" i="0" u="none" strike="noStrike" kern="1200" dirty="0" err="1" smtClean="0">
                <a:solidFill>
                  <a:schemeClr val="tx1"/>
                </a:solidFill>
                <a:latin typeface="+mn-lt"/>
                <a:ea typeface="+mn-ea"/>
                <a:cs typeface="+mn-cs"/>
                <a:hlinkClick r:id="rId4" tooltip="Help:IPA/English"/>
              </a:rPr>
              <a:t>bænˈdʊərə</a:t>
            </a:r>
            <a:r>
              <a:rPr lang="en-US" sz="1200" b="0" i="0" u="none" strike="noStrike" kern="1200" dirty="0" smtClean="0">
                <a:solidFill>
                  <a:schemeClr val="tx1"/>
                </a:solidFill>
                <a:latin typeface="+mn-lt"/>
                <a:ea typeface="+mn-ea"/>
                <a:cs typeface="+mn-cs"/>
                <a:hlinkClick r:id="rId4" tooltip="Help:IPA/English"/>
              </a:rPr>
              <a:t>/</a:t>
            </a:r>
            <a:r>
              <a:rPr lang="en-US" sz="1200" b="0" i="0" kern="1200" dirty="0" smtClean="0">
                <a:solidFill>
                  <a:schemeClr val="tx1"/>
                </a:solidFill>
                <a:latin typeface="+mn-lt"/>
                <a:ea typeface="+mn-ea"/>
                <a:cs typeface="+mn-cs"/>
              </a:rPr>
              <a:t>; born December 4, 1925) is a </a:t>
            </a:r>
            <a:r>
              <a:rPr lang="en-US" sz="1200" b="0" i="0" u="none" strike="noStrike" kern="1200" dirty="0" smtClean="0">
                <a:solidFill>
                  <a:schemeClr val="tx1"/>
                </a:solidFill>
                <a:latin typeface="+mn-lt"/>
                <a:ea typeface="+mn-ea"/>
                <a:cs typeface="+mn-cs"/>
                <a:hlinkClick r:id="rId5" tooltip="Psychologist"/>
              </a:rPr>
              <a:t>psychologist</a:t>
            </a:r>
            <a:r>
              <a:rPr lang="en-US" sz="1200" b="0" i="0" kern="1200" dirty="0" smtClean="0">
                <a:solidFill>
                  <a:schemeClr val="tx1"/>
                </a:solidFill>
                <a:latin typeface="+mn-lt"/>
                <a:ea typeface="+mn-ea"/>
                <a:cs typeface="+mn-cs"/>
              </a:rPr>
              <a:t> who is the David Starr Jordan Professor Emeritus of Social Science in Psychology at </a:t>
            </a:r>
            <a:r>
              <a:rPr lang="en-US" sz="1200" b="0" i="0" u="none" strike="noStrike" kern="1200" dirty="0" smtClean="0">
                <a:solidFill>
                  <a:schemeClr val="tx1"/>
                </a:solidFill>
                <a:latin typeface="+mn-lt"/>
                <a:ea typeface="+mn-ea"/>
                <a:cs typeface="+mn-cs"/>
                <a:hlinkClick r:id="rId6" tooltip="Stanford University"/>
              </a:rPr>
              <a:t>Stanford University</a:t>
            </a:r>
            <a:r>
              <a:rPr lang="en-US" sz="1200" b="0" i="0" kern="1200" dirty="0" smtClean="0">
                <a:solidFill>
                  <a:schemeClr val="tx1"/>
                </a:solidFill>
                <a:latin typeface="+mn-lt"/>
                <a:ea typeface="+mn-ea"/>
                <a:cs typeface="+mn-cs"/>
              </a:rPr>
              <a:t>.</a:t>
            </a:r>
          </a:p>
          <a:p>
            <a:r>
              <a:rPr lang="en-US" sz="1200" b="0" i="0" kern="1200" dirty="0" err="1" smtClean="0">
                <a:solidFill>
                  <a:schemeClr val="tx1"/>
                </a:solidFill>
                <a:latin typeface="+mn-lt"/>
                <a:ea typeface="+mn-ea"/>
                <a:cs typeface="+mn-cs"/>
              </a:rPr>
              <a:t>Bandura</a:t>
            </a:r>
            <a:r>
              <a:rPr lang="en-US" sz="1200" b="0" i="0" kern="1200" dirty="0" smtClean="0">
                <a:solidFill>
                  <a:schemeClr val="tx1"/>
                </a:solidFill>
                <a:latin typeface="+mn-lt"/>
                <a:ea typeface="+mn-ea"/>
                <a:cs typeface="+mn-cs"/>
              </a:rPr>
              <a:t> has been responsible for contributions to the field of education and to several fields of psychology, including </a:t>
            </a:r>
            <a:r>
              <a:rPr lang="en-US" sz="1200" b="0" i="0" u="none" strike="noStrike" kern="1200" dirty="0" smtClean="0">
                <a:solidFill>
                  <a:schemeClr val="tx1"/>
                </a:solidFill>
                <a:latin typeface="+mn-lt"/>
                <a:ea typeface="+mn-ea"/>
                <a:cs typeface="+mn-cs"/>
                <a:hlinkClick r:id="rId7" tooltip="Social cognitive theory"/>
              </a:rPr>
              <a:t>social cognitive theory</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hlinkClick r:id="rId8" tooltip="Therapy"/>
              </a:rPr>
              <a:t>therapy</a:t>
            </a:r>
            <a:r>
              <a:rPr lang="en-US" sz="1200" b="0" i="0" kern="1200" dirty="0" smtClean="0">
                <a:solidFill>
                  <a:schemeClr val="tx1"/>
                </a:solidFill>
                <a:latin typeface="+mn-lt"/>
                <a:ea typeface="+mn-ea"/>
                <a:cs typeface="+mn-cs"/>
              </a:rPr>
              <a:t>, and </a:t>
            </a:r>
            <a:r>
              <a:rPr lang="en-US" sz="1200" b="0" i="0" u="none" strike="noStrike" kern="1200" dirty="0" smtClean="0">
                <a:solidFill>
                  <a:schemeClr val="tx1"/>
                </a:solidFill>
                <a:latin typeface="+mn-lt"/>
                <a:ea typeface="+mn-ea"/>
                <a:cs typeface="+mn-cs"/>
                <a:hlinkClick r:id="rId9" tooltip="Personality psychology"/>
              </a:rPr>
              <a:t>personality psychology</a:t>
            </a:r>
            <a:r>
              <a:rPr lang="en-US" sz="1200" b="0" i="0" kern="1200" dirty="0" smtClean="0">
                <a:solidFill>
                  <a:schemeClr val="tx1"/>
                </a:solidFill>
                <a:latin typeface="+mn-lt"/>
                <a:ea typeface="+mn-ea"/>
                <a:cs typeface="+mn-cs"/>
              </a:rPr>
              <a:t>, and was also of influence in the transition between </a:t>
            </a:r>
            <a:r>
              <a:rPr lang="en-US" sz="1200" b="0" i="0" u="none" strike="noStrike" kern="1200" dirty="0" smtClean="0">
                <a:solidFill>
                  <a:schemeClr val="tx1"/>
                </a:solidFill>
                <a:latin typeface="+mn-lt"/>
                <a:ea typeface="+mn-ea"/>
                <a:cs typeface="+mn-cs"/>
                <a:hlinkClick r:id="rId10" tooltip="Behaviorism"/>
              </a:rPr>
              <a:t>behaviorism</a:t>
            </a:r>
            <a:r>
              <a:rPr lang="en-US" sz="1200" b="0" i="0" kern="1200" dirty="0" smtClean="0">
                <a:solidFill>
                  <a:schemeClr val="tx1"/>
                </a:solidFill>
                <a:latin typeface="+mn-lt"/>
                <a:ea typeface="+mn-ea"/>
                <a:cs typeface="+mn-cs"/>
              </a:rPr>
              <a:t> and </a:t>
            </a:r>
            <a:r>
              <a:rPr lang="en-US" sz="1200" b="0" i="0" u="none" strike="noStrike" kern="1200" dirty="0" smtClean="0">
                <a:solidFill>
                  <a:schemeClr val="tx1"/>
                </a:solidFill>
                <a:latin typeface="+mn-lt"/>
                <a:ea typeface="+mn-ea"/>
                <a:cs typeface="+mn-cs"/>
                <a:hlinkClick r:id="rId11" tooltip="Cognitive psychology"/>
              </a:rPr>
              <a:t>cognitive psychology</a:t>
            </a:r>
            <a:r>
              <a:rPr lang="en-US" sz="1200" b="0" i="0" kern="1200" dirty="0" smtClean="0">
                <a:solidFill>
                  <a:schemeClr val="tx1"/>
                </a:solidFill>
                <a:latin typeface="+mn-lt"/>
                <a:ea typeface="+mn-ea"/>
                <a:cs typeface="+mn-cs"/>
              </a:rPr>
              <a:t>. He is known as the originator of </a:t>
            </a:r>
            <a:r>
              <a:rPr lang="en-US" sz="1200" b="0" i="0" u="none" strike="noStrike" kern="1200" dirty="0" smtClean="0">
                <a:solidFill>
                  <a:schemeClr val="tx1"/>
                </a:solidFill>
                <a:latin typeface="+mn-lt"/>
                <a:ea typeface="+mn-ea"/>
                <a:cs typeface="+mn-cs"/>
                <a:hlinkClick r:id="rId12" tooltip="Social learning theory"/>
              </a:rPr>
              <a:t>social learning theory</a:t>
            </a:r>
            <a:r>
              <a:rPr lang="en-US" sz="1200" b="0" i="0" kern="1200" dirty="0" smtClean="0">
                <a:solidFill>
                  <a:schemeClr val="tx1"/>
                </a:solidFill>
                <a:latin typeface="+mn-lt"/>
                <a:ea typeface="+mn-ea"/>
                <a:cs typeface="+mn-cs"/>
              </a:rPr>
              <a:t> (renamed the social cognitive theory) and the theoretical construct of </a:t>
            </a:r>
            <a:r>
              <a:rPr lang="en-US" sz="1200" b="0" i="0" u="none" strike="noStrike" kern="1200" dirty="0" smtClean="0">
                <a:solidFill>
                  <a:schemeClr val="tx1"/>
                </a:solidFill>
                <a:latin typeface="+mn-lt"/>
                <a:ea typeface="+mn-ea"/>
                <a:cs typeface="+mn-cs"/>
                <a:hlinkClick r:id="rId13" tooltip="Self-efficacy"/>
              </a:rPr>
              <a:t>self-efficacy</a:t>
            </a:r>
            <a:r>
              <a:rPr lang="en-US" sz="1200" b="0" i="0" kern="1200" dirty="0" smtClean="0">
                <a:solidFill>
                  <a:schemeClr val="tx1"/>
                </a:solidFill>
                <a:latin typeface="+mn-lt"/>
                <a:ea typeface="+mn-ea"/>
                <a:cs typeface="+mn-cs"/>
              </a:rPr>
              <a:t>, and is also responsible for the influential 1961 </a:t>
            </a:r>
            <a:r>
              <a:rPr lang="en-US" sz="1200" b="0" i="0" u="none" strike="noStrike" kern="1200" dirty="0" err="1" smtClean="0">
                <a:solidFill>
                  <a:schemeClr val="tx1"/>
                </a:solidFill>
                <a:latin typeface="+mn-lt"/>
                <a:ea typeface="+mn-ea"/>
                <a:cs typeface="+mn-cs"/>
                <a:hlinkClick r:id="rId14" tooltip="Bobo doll experiment"/>
              </a:rPr>
              <a:t>Bobo</a:t>
            </a:r>
            <a:r>
              <a:rPr lang="en-US" sz="1200" b="0" i="0" u="none" strike="noStrike" kern="1200" dirty="0" smtClean="0">
                <a:solidFill>
                  <a:schemeClr val="tx1"/>
                </a:solidFill>
                <a:latin typeface="+mn-lt"/>
                <a:ea typeface="+mn-ea"/>
                <a:cs typeface="+mn-cs"/>
                <a:hlinkClick r:id="rId14" tooltip="Bobo doll experiment"/>
              </a:rPr>
              <a:t> doll experiment</a:t>
            </a:r>
            <a:r>
              <a:rPr lang="en-US" sz="1200" b="0" i="0" kern="1200" dirty="0" smtClean="0">
                <a:solidFill>
                  <a:schemeClr val="tx1"/>
                </a:solidFill>
                <a:latin typeface="+mn-lt"/>
                <a:ea typeface="+mn-ea"/>
                <a:cs typeface="+mn-cs"/>
              </a:rPr>
              <a:t>. This </a:t>
            </a:r>
            <a:r>
              <a:rPr lang="en-US" sz="1200" b="0" i="0" kern="1200" dirty="0" err="1" smtClean="0">
                <a:solidFill>
                  <a:schemeClr val="tx1"/>
                </a:solidFill>
                <a:latin typeface="+mn-lt"/>
                <a:ea typeface="+mn-ea"/>
                <a:cs typeface="+mn-cs"/>
              </a:rPr>
              <a:t>Bobo</a:t>
            </a:r>
            <a:r>
              <a:rPr lang="en-US" sz="1200" b="0" i="0" kern="1200" dirty="0" smtClean="0">
                <a:solidFill>
                  <a:schemeClr val="tx1"/>
                </a:solidFill>
                <a:latin typeface="+mn-lt"/>
                <a:ea typeface="+mn-ea"/>
                <a:cs typeface="+mn-cs"/>
              </a:rPr>
              <a:t> doll experiment demonstrated the concept of observational learning.</a:t>
            </a:r>
          </a:p>
          <a:p>
            <a:r>
              <a:rPr lang="en-US" dirty="0" smtClean="0"/>
              <a:t/>
            </a:r>
            <a:br>
              <a:rPr lang="en-US" dirty="0" smtClean="0"/>
            </a:br>
            <a:endParaRPr lang="ru-RU" dirty="0"/>
          </a:p>
        </p:txBody>
      </p:sp>
      <p:sp>
        <p:nvSpPr>
          <p:cNvPr id="4" name="Номер слайда 3"/>
          <p:cNvSpPr>
            <a:spLocks noGrp="1"/>
          </p:cNvSpPr>
          <p:nvPr>
            <p:ph type="sldNum" sz="quarter" idx="10"/>
          </p:nvPr>
        </p:nvSpPr>
        <p:spPr/>
        <p:txBody>
          <a:bodyPr/>
          <a:lstStyle/>
          <a:p>
            <a:fld id="{9F4083F3-F779-47EF-B346-1F4237434DCA}" type="slidenum">
              <a:rPr lang="ru-RU" smtClean="0"/>
              <a:pPr/>
              <a:t>5</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F4083F3-F779-47EF-B346-1F4237434DCA}" type="slidenum">
              <a:rPr lang="ru-RU" smtClean="0"/>
              <a:pPr/>
              <a:t>11</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F4083F3-F779-47EF-B346-1F4237434DCA}" type="slidenum">
              <a:rPr lang="ru-RU" smtClean="0"/>
              <a:pPr/>
              <a:t>13</a:t>
            </a:fld>
            <a:endParaRPr lang="ru-R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9F4083F3-F779-47EF-B346-1F4237434DCA}" type="slidenum">
              <a:rPr lang="ru-RU" smtClean="0"/>
              <a:pPr/>
              <a:t>18</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F4083F3-F779-47EF-B346-1F4237434DCA}" type="slidenum">
              <a:rPr lang="ru-RU" smtClean="0"/>
              <a:pPr/>
              <a:t>19</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err="1" smtClean="0"/>
              <a:t>Schunk</a:t>
            </a:r>
            <a:r>
              <a:rPr lang="en-US" dirty="0" smtClean="0"/>
              <a:t> (1991) even contends that self-efficacy beliefs may better </a:t>
            </a:r>
            <a:r>
              <a:rPr lang="en-US" dirty="0" err="1" smtClean="0"/>
              <a:t>forcast</a:t>
            </a:r>
            <a:r>
              <a:rPr lang="en-US" dirty="0" smtClean="0"/>
              <a:t> success than prior achievements,</a:t>
            </a:r>
            <a:r>
              <a:rPr lang="en-US" baseline="0" dirty="0" smtClean="0"/>
              <a:t> skills or knowledge(</a:t>
            </a:r>
            <a:endParaRPr lang="ru-RU" dirty="0"/>
          </a:p>
        </p:txBody>
      </p:sp>
      <p:sp>
        <p:nvSpPr>
          <p:cNvPr id="4" name="Номер слайда 3"/>
          <p:cNvSpPr>
            <a:spLocks noGrp="1"/>
          </p:cNvSpPr>
          <p:nvPr>
            <p:ph type="sldNum" sz="quarter" idx="10"/>
          </p:nvPr>
        </p:nvSpPr>
        <p:spPr/>
        <p:txBody>
          <a:bodyPr/>
          <a:lstStyle/>
          <a:p>
            <a:fld id="{9F4083F3-F779-47EF-B346-1F4237434DCA}" type="slidenum">
              <a:rPr lang="ru-RU" smtClean="0"/>
              <a:pPr/>
              <a:t>20</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Planning for self-efficacy means </a:t>
            </a:r>
            <a:r>
              <a:rPr lang="en-US" sz="1200" b="1" kern="1200" dirty="0" smtClean="0">
                <a:solidFill>
                  <a:schemeClr val="tx1"/>
                </a:solidFill>
                <a:latin typeface="+mn-lt"/>
                <a:ea typeface="+mn-ea"/>
                <a:cs typeface="+mn-cs"/>
              </a:rPr>
              <a:t>scaffolding success</a:t>
            </a:r>
            <a:r>
              <a:rPr lang="en-US" sz="1200" kern="1200" dirty="0" smtClean="0">
                <a:solidFill>
                  <a:schemeClr val="tx1"/>
                </a:solidFill>
                <a:latin typeface="+mn-lt"/>
                <a:ea typeface="+mn-ea"/>
                <a:cs typeface="+mn-cs"/>
              </a:rPr>
              <a:t>, that is providing as many opportunities for the learners to do well at the tasks they engage in. This not only requires pitching the learning materials/activities to the right level of the class and of individual students (through effective differentiation), but also ‘gearing up’ the students adequately before each task whose outcome is graded. Before a reading comprehension activity, for example, one should ensure that students are familiar with the words in the target text (e.g. by playing </a:t>
            </a:r>
            <a:r>
              <a:rPr lang="en-US" sz="1200" kern="1200" dirty="0" err="1" smtClean="0">
                <a:solidFill>
                  <a:schemeClr val="tx1"/>
                </a:solidFill>
                <a:latin typeface="+mn-lt"/>
                <a:ea typeface="+mn-ea"/>
                <a:cs typeface="+mn-cs"/>
              </a:rPr>
              <a:t>vocab</a:t>
            </a:r>
            <a:r>
              <a:rPr lang="en-US" sz="1200" kern="1200" dirty="0" smtClean="0">
                <a:solidFill>
                  <a:schemeClr val="tx1"/>
                </a:solidFill>
                <a:latin typeface="+mn-lt"/>
                <a:ea typeface="+mn-ea"/>
                <a:cs typeface="+mn-cs"/>
              </a:rPr>
              <a:t> games or quizzes) until one is sure that they will be able to identify the vast majority of the key words necessary to get the answers right. </a:t>
            </a:r>
            <a:r>
              <a:rPr lang="en-US" sz="1200" b="0" i="0" kern="1200" dirty="0" smtClean="0">
                <a:solidFill>
                  <a:schemeClr val="tx1"/>
                </a:solidFill>
                <a:latin typeface="+mn-lt"/>
                <a:ea typeface="+mn-ea"/>
                <a:cs typeface="+mn-cs"/>
              </a:rPr>
              <a:t>In </a:t>
            </a:r>
            <a:r>
              <a:rPr lang="en-US" sz="1200" b="1" i="0" kern="1200" dirty="0" smtClean="0">
                <a:solidFill>
                  <a:schemeClr val="tx1"/>
                </a:solidFill>
                <a:latin typeface="+mn-lt"/>
                <a:ea typeface="+mn-ea"/>
                <a:cs typeface="+mn-cs"/>
              </a:rPr>
              <a:t>education</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scaffolding</a:t>
            </a:r>
            <a:r>
              <a:rPr lang="en-US" sz="1200" b="0" i="0" kern="1200" dirty="0" smtClean="0">
                <a:solidFill>
                  <a:schemeClr val="tx1"/>
                </a:solidFill>
                <a:latin typeface="+mn-lt"/>
                <a:ea typeface="+mn-ea"/>
                <a:cs typeface="+mn-cs"/>
              </a:rPr>
              <a:t> refers to a variety of instructional techniques used to move students progressively toward stronger understanding and, ultimately, greater independence in the learning process. the term </a:t>
            </a:r>
            <a:r>
              <a:rPr lang="en-US" sz="1200" b="1" i="0" kern="1200" dirty="0" smtClean="0">
                <a:solidFill>
                  <a:schemeClr val="tx1"/>
                </a:solidFill>
                <a:latin typeface="+mn-lt"/>
                <a:ea typeface="+mn-ea"/>
                <a:cs typeface="+mn-cs"/>
              </a:rPr>
              <a:t>scaffolding</a:t>
            </a:r>
            <a:r>
              <a:rPr lang="en-US" sz="1200" b="0" i="0" kern="1200" dirty="0" smtClean="0">
                <a:solidFill>
                  <a:schemeClr val="tx1"/>
                </a:solidFill>
                <a:latin typeface="+mn-lt"/>
                <a:ea typeface="+mn-ea"/>
                <a:cs typeface="+mn-cs"/>
              </a:rPr>
              <a:t> refers to a process in which teachers model or demonstrate how to solve a problem, and then step back, offering support as needed. Psychologist and instructional designer Jerome Bruner first used the term '</a:t>
            </a:r>
            <a:r>
              <a:rPr lang="en-US" sz="1200" b="1" i="0" kern="1200" dirty="0" smtClean="0">
                <a:solidFill>
                  <a:schemeClr val="tx1"/>
                </a:solidFill>
                <a:latin typeface="+mn-lt"/>
                <a:ea typeface="+mn-ea"/>
                <a:cs typeface="+mn-cs"/>
              </a:rPr>
              <a:t>scaffolding</a:t>
            </a:r>
            <a:r>
              <a:rPr lang="en-US" sz="1200" b="0" i="0" kern="1200" dirty="0" smtClean="0">
                <a:solidFill>
                  <a:schemeClr val="tx1"/>
                </a:solidFill>
                <a:latin typeface="+mn-lt"/>
                <a:ea typeface="+mn-ea"/>
                <a:cs typeface="+mn-cs"/>
              </a:rPr>
              <a:t>' in this context back in the 1960s</a:t>
            </a:r>
            <a:endParaRPr lang="ru-RU" sz="1200" kern="120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9F4083F3-F779-47EF-B346-1F4237434DCA}" type="slidenum">
              <a:rPr lang="ru-RU" smtClean="0"/>
              <a:pPr/>
              <a:t>21</a:t>
            </a:fld>
            <a:endParaRPr lang="ru-R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en-US" dirty="0" smtClean="0"/>
              <a:t>There are common characteristics</a:t>
            </a:r>
            <a:r>
              <a:rPr lang="en-US" baseline="0" dirty="0" smtClean="0"/>
              <a:t> in the “</a:t>
            </a:r>
            <a:r>
              <a:rPr lang="en-US" baseline="0" dirty="0" err="1" smtClean="0"/>
              <a:t>demotivated</a:t>
            </a:r>
            <a:r>
              <a:rPr lang="en-US" baseline="0" dirty="0" smtClean="0"/>
              <a:t>” students in FLL(Chambers, G. 2000)  1. Non-completion of assignment; 2. Lack of persistence and expectation of failure when attempting new tasks. 3. high level of dependency on sympathetic teachers (needing constant attention, direction, supervision and reassurance)</a:t>
            </a:r>
            <a:endParaRPr lang="ru-RU" dirty="0"/>
          </a:p>
        </p:txBody>
      </p:sp>
      <p:sp>
        <p:nvSpPr>
          <p:cNvPr id="4" name="Номер слайда 3"/>
          <p:cNvSpPr>
            <a:spLocks noGrp="1"/>
          </p:cNvSpPr>
          <p:nvPr>
            <p:ph type="sldNum" sz="quarter" idx="10"/>
          </p:nvPr>
        </p:nvSpPr>
        <p:spPr/>
        <p:txBody>
          <a:bodyPr/>
          <a:lstStyle/>
          <a:p>
            <a:fld id="{9F4083F3-F779-47EF-B346-1F4237434DCA}" type="slidenum">
              <a:rPr lang="ru-RU" smtClean="0"/>
              <a:pPr/>
              <a:t>22</a:t>
            </a:fld>
            <a:endParaRPr lang="ru-R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9F4083F3-F779-47EF-B346-1F4237434DCA}" type="slidenum">
              <a:rPr lang="ru-RU" smtClean="0"/>
              <a:pPr/>
              <a:t>23</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19" name="Нижний колонтитул 18"/>
          <p:cNvSpPr>
            <a:spLocks noGrp="1"/>
          </p:cNvSpPr>
          <p:nvPr>
            <p:ph type="ftr" sz="quarter" idx="11"/>
          </p:nvPr>
        </p:nvSpPr>
        <p:spPr/>
        <p:txBody>
          <a:bodyPr/>
          <a:lstStyle/>
          <a:p>
            <a:endParaRPr lang="en-US" dirty="0"/>
          </a:p>
        </p:txBody>
      </p:sp>
      <p:sp>
        <p:nvSpPr>
          <p:cNvPr id="27" name="Номер слайда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8" name="Нижний колонтитул 7"/>
          <p:cNvSpPr>
            <a:spLocks noGrp="1"/>
          </p:cNvSpPr>
          <p:nvPr>
            <p:ph type="ftr" sz="quarter" idx="11"/>
          </p:nvPr>
        </p:nvSpPr>
        <p:spPr/>
        <p:txBody>
          <a:bodyPr/>
          <a:lstStyle/>
          <a:p>
            <a:endParaRPr lang="en-US" dirty="0"/>
          </a:p>
        </p:txBody>
      </p:sp>
      <p:sp>
        <p:nvSpPr>
          <p:cNvPr id="9" name="Номер слайда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3" name="Нижний колонтитул 2"/>
          <p:cNvSpPr>
            <a:spLocks noGrp="1"/>
          </p:cNvSpPr>
          <p:nvPr>
            <p:ph type="ftr" sz="quarter" idx="11"/>
          </p:nvPr>
        </p:nvSpPr>
        <p:spPr/>
        <p:txBody>
          <a:bodyPr/>
          <a:lstStyle/>
          <a:p>
            <a:endParaRPr lang="en-US" dirty="0"/>
          </a:p>
        </p:txBody>
      </p:sp>
      <p:sp>
        <p:nvSpPr>
          <p:cNvPr id="4" name="Номер слайда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1D8BD707-D9CF-40AE-B4C6-C98DA3205C09}" type="datetimeFigureOut">
              <a:rPr lang="en-US" smtClean="0"/>
              <a:pPr/>
              <a:t>10/17/2018</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10/17/2018</a:t>
            </a:fld>
            <a:endParaRPr lang="en-US"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The importance of </a:t>
            </a:r>
            <a:r>
              <a:rPr lang="en-US" sz="3200" dirty="0" smtClean="0"/>
              <a:t>self-efficacy </a:t>
            </a:r>
            <a:r>
              <a:rPr lang="en-US" sz="3200" dirty="0" smtClean="0"/>
              <a:t>in learning performance</a:t>
            </a:r>
            <a:endParaRPr lang="en-US" sz="3200" dirty="0"/>
          </a:p>
        </p:txBody>
      </p:sp>
      <p:sp>
        <p:nvSpPr>
          <p:cNvPr id="3" name="Content Placeholder 2"/>
          <p:cNvSpPr>
            <a:spLocks noGrp="1"/>
          </p:cNvSpPr>
          <p:nvPr>
            <p:ph idx="1"/>
          </p:nvPr>
        </p:nvSpPr>
        <p:spPr>
          <a:xfrm>
            <a:off x="914400" y="3048000"/>
            <a:ext cx="7772400" cy="3276600"/>
          </a:xfrm>
        </p:spPr>
        <p:txBody>
          <a:bodyPr/>
          <a:lstStyle/>
          <a:p>
            <a:pPr algn="just"/>
            <a:endParaRPr lang="en-US" dirty="0" smtClean="0"/>
          </a:p>
          <a:p>
            <a:pPr marL="0" indent="0" algn="just">
              <a:buNone/>
            </a:pPr>
            <a:r>
              <a:rPr lang="en-US" dirty="0" smtClean="0"/>
              <a:t>Irina </a:t>
            </a:r>
            <a:r>
              <a:rPr lang="en-US" dirty="0" err="1" smtClean="0"/>
              <a:t>Kveselava</a:t>
            </a:r>
            <a:endParaRPr lang="en-US" dirty="0"/>
          </a:p>
          <a:p>
            <a:pPr marL="0" indent="0" algn="just">
              <a:buNone/>
            </a:pPr>
            <a:r>
              <a:rPr lang="en-US" dirty="0" smtClean="0"/>
              <a:t>Language Training </a:t>
            </a:r>
            <a:r>
              <a:rPr lang="en-US" dirty="0" smtClean="0"/>
              <a:t>Center</a:t>
            </a:r>
          </a:p>
          <a:p>
            <a:pPr marL="0" indent="0" algn="just">
              <a:buNone/>
            </a:pPr>
            <a:r>
              <a:rPr lang="en-US" dirty="0" smtClean="0"/>
              <a:t>OCT </a:t>
            </a:r>
            <a:r>
              <a:rPr lang="en-US" dirty="0" smtClean="0"/>
              <a:t>18, </a:t>
            </a:r>
            <a:r>
              <a:rPr lang="en-US" dirty="0" smtClean="0"/>
              <a:t>2018, Zagreb</a:t>
            </a:r>
            <a:endParaRPr lang="en-US" dirty="0"/>
          </a:p>
        </p:txBody>
      </p:sp>
    </p:spTree>
    <p:extLst>
      <p:ext uri="{BB962C8B-B14F-4D97-AF65-F5344CB8AC3E}">
        <p14:creationId xmlns:p14="http://schemas.microsoft.com/office/powerpoint/2010/main" val="3804591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3200" b="0" i="1" dirty="0" smtClean="0">
                <a:solidFill>
                  <a:schemeClr val="tx2"/>
                </a:solidFill>
              </a:rPr>
              <a:t>Task accomplishment and success</a:t>
            </a:r>
            <a:r>
              <a:rPr lang="en-US" dirty="0" smtClean="0"/>
              <a:t/>
            </a:r>
            <a:br>
              <a:rPr lang="en-US" dirty="0" smtClean="0"/>
            </a:br>
            <a:endParaRPr lang="ru-RU" dirty="0"/>
          </a:p>
        </p:txBody>
      </p:sp>
      <p:sp>
        <p:nvSpPr>
          <p:cNvPr id="3" name="Содержимое 2"/>
          <p:cNvSpPr>
            <a:spLocks noGrp="1"/>
          </p:cNvSpPr>
          <p:nvPr>
            <p:ph idx="1"/>
          </p:nvPr>
        </p:nvSpPr>
        <p:spPr/>
        <p:txBody>
          <a:bodyPr>
            <a:normAutofit/>
          </a:bodyPr>
          <a:lstStyle/>
          <a:p>
            <a:pPr marL="0" indent="0">
              <a:buNone/>
            </a:pPr>
            <a:endParaRPr lang="en-US" sz="2800" b="1" dirty="0" smtClean="0"/>
          </a:p>
          <a:p>
            <a:pPr>
              <a:buFont typeface="Wingdings" pitchFamily="2" charset="2"/>
              <a:buChar char="§"/>
            </a:pPr>
            <a:r>
              <a:rPr lang="en-US" sz="2800" b="1" dirty="0" smtClean="0"/>
              <a:t>Ensure an optimal level of challenge  including: </a:t>
            </a:r>
          </a:p>
          <a:p>
            <a:pPr lvl="1">
              <a:buFont typeface="Wingdings" pitchFamily="2" charset="2"/>
              <a:buChar char="§"/>
            </a:pPr>
            <a:r>
              <a:rPr lang="en-US" sz="1800" dirty="0" smtClean="0"/>
              <a:t>Scaffolding</a:t>
            </a:r>
          </a:p>
          <a:p>
            <a:pPr lvl="1">
              <a:buFont typeface="Wingdings" pitchFamily="2" charset="2"/>
              <a:buChar char="§"/>
            </a:pPr>
            <a:r>
              <a:rPr lang="en-US" sz="1800" dirty="0" smtClean="0"/>
              <a:t>Giving plenty of time</a:t>
            </a:r>
          </a:p>
          <a:p>
            <a:pPr lvl="1"/>
            <a:r>
              <a:rPr lang="en-US" sz="1800" dirty="0"/>
              <a:t>Deconstructing larger tasks into smaller steps</a:t>
            </a:r>
          </a:p>
          <a:p>
            <a:pPr lvl="1"/>
            <a:r>
              <a:rPr lang="en-US" sz="1800" dirty="0"/>
              <a:t>Build concepts gradually and ensure success at each step</a:t>
            </a:r>
          </a:p>
          <a:p>
            <a:pPr lvl="1"/>
            <a:r>
              <a:rPr lang="en-US" sz="1800" dirty="0"/>
              <a:t>Explain the concept or strategy thoroughly to ensure balancing the difficulty of tasks</a:t>
            </a:r>
          </a:p>
          <a:p>
            <a:pPr lvl="1"/>
            <a:endParaRPr lang="en-US" sz="1400" dirty="0" smtClean="0"/>
          </a:p>
          <a:p>
            <a:pPr lvl="1"/>
            <a:endParaRPr lang="en-US" sz="1400" dirty="0" smtClean="0"/>
          </a:p>
          <a:p>
            <a:endParaRPr lang="ru-RU"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200" b="1" i="1" u="sng" dirty="0" smtClean="0">
                <a:solidFill>
                  <a:schemeClr val="tx2"/>
                </a:solidFill>
              </a:rPr>
              <a:t>Task accomplishment and success</a:t>
            </a:r>
            <a:endParaRPr lang="ru-RU" sz="3200" dirty="0">
              <a:solidFill>
                <a:schemeClr val="tx2"/>
              </a:solidFill>
            </a:endParaRPr>
          </a:p>
        </p:txBody>
      </p:sp>
      <p:sp>
        <p:nvSpPr>
          <p:cNvPr id="3" name="Содержимое 2"/>
          <p:cNvSpPr>
            <a:spLocks noGrp="1"/>
          </p:cNvSpPr>
          <p:nvPr>
            <p:ph idx="1"/>
          </p:nvPr>
        </p:nvSpPr>
        <p:spPr/>
        <p:txBody>
          <a:bodyPr>
            <a:normAutofit/>
          </a:bodyPr>
          <a:lstStyle/>
          <a:p>
            <a:pPr lvl="1">
              <a:buNone/>
            </a:pPr>
            <a:endParaRPr lang="en-US" sz="2800" dirty="0" smtClean="0">
              <a:solidFill>
                <a:schemeClr val="tx1"/>
              </a:solidFill>
            </a:endParaRPr>
          </a:p>
          <a:p>
            <a:pPr marL="393192" lvl="1" indent="0">
              <a:buNone/>
            </a:pPr>
            <a:r>
              <a:rPr lang="en-US" sz="2800" b="1" i="1" dirty="0" smtClean="0">
                <a:solidFill>
                  <a:schemeClr val="tx1"/>
                </a:solidFill>
              </a:rPr>
              <a:t>Foster a co-operative social environment</a:t>
            </a:r>
          </a:p>
          <a:p>
            <a:pPr lvl="1">
              <a:buFont typeface="Wingdings" pitchFamily="2" charset="2"/>
              <a:buChar char="v"/>
            </a:pPr>
            <a:endParaRPr lang="en-US" sz="2000" dirty="0" smtClean="0">
              <a:solidFill>
                <a:schemeClr val="tx1"/>
              </a:solidFill>
            </a:endParaRPr>
          </a:p>
          <a:p>
            <a:pPr lvl="2"/>
            <a:r>
              <a:rPr lang="en-US" sz="2000" dirty="0" smtClean="0"/>
              <a:t>Allow students to work together</a:t>
            </a:r>
          </a:p>
          <a:p>
            <a:pPr lvl="2"/>
            <a:r>
              <a:rPr lang="en-US" sz="2000" dirty="0" smtClean="0"/>
              <a:t>Encourage them to build on one another’s responses and help each other</a:t>
            </a:r>
          </a:p>
          <a:p>
            <a:pPr lvl="2"/>
            <a:r>
              <a:rPr lang="en-US" sz="2000" dirty="0" smtClean="0"/>
              <a:t>Use instructional practices based on class discussion and small group work</a:t>
            </a:r>
            <a:endParaRPr lang="ru-RU"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800" b="1" i="1" dirty="0" smtClean="0">
                <a:solidFill>
                  <a:schemeClr val="tx2"/>
                </a:solidFill>
              </a:rPr>
              <a:t>Task accomplishment and success</a:t>
            </a:r>
            <a:endParaRPr lang="ru-RU" sz="2800" dirty="0">
              <a:solidFill>
                <a:schemeClr val="tx2"/>
              </a:solidFill>
            </a:endParaRPr>
          </a:p>
        </p:txBody>
      </p:sp>
      <p:sp>
        <p:nvSpPr>
          <p:cNvPr id="3" name="Содержимое 2"/>
          <p:cNvSpPr>
            <a:spLocks noGrp="1"/>
          </p:cNvSpPr>
          <p:nvPr>
            <p:ph idx="1"/>
          </p:nvPr>
        </p:nvSpPr>
        <p:spPr/>
        <p:txBody>
          <a:bodyPr/>
          <a:lstStyle/>
          <a:p>
            <a:pPr marL="393192" lvl="1" indent="0">
              <a:buNone/>
            </a:pPr>
            <a:r>
              <a:rPr lang="en-US" dirty="0" smtClean="0">
                <a:solidFill>
                  <a:schemeClr val="tx1"/>
                </a:solidFill>
              </a:rPr>
              <a:t> </a:t>
            </a:r>
            <a:r>
              <a:rPr lang="en-US" b="1" i="1" dirty="0" smtClean="0">
                <a:solidFill>
                  <a:schemeClr val="tx1"/>
                </a:solidFill>
              </a:rPr>
              <a:t>Ask students to develop and justify their own solutions</a:t>
            </a:r>
          </a:p>
          <a:p>
            <a:pPr marL="393192" lvl="1" indent="0">
              <a:buNone/>
            </a:pPr>
            <a:endParaRPr lang="en-US" i="1" dirty="0" smtClean="0">
              <a:solidFill>
                <a:schemeClr val="tx1"/>
              </a:solidFill>
            </a:endParaRPr>
          </a:p>
          <a:p>
            <a:pPr lvl="2">
              <a:buFont typeface="Wingdings" pitchFamily="2" charset="2"/>
              <a:buChar char="§"/>
            </a:pPr>
            <a:r>
              <a:rPr lang="en-US" sz="1800" dirty="0" smtClean="0"/>
              <a:t>Use every answer to ask students explain their thinking</a:t>
            </a:r>
          </a:p>
          <a:p>
            <a:pPr lvl="2">
              <a:buFont typeface="Wingdings" pitchFamily="2" charset="2"/>
              <a:buChar char="§"/>
            </a:pPr>
            <a:r>
              <a:rPr lang="en-US" sz="1800" dirty="0" smtClean="0"/>
              <a:t>Allow multiple solutions to problems</a:t>
            </a:r>
          </a:p>
          <a:p>
            <a:pPr lvl="2">
              <a:buFont typeface="Wingdings" pitchFamily="2" charset="2"/>
              <a:buChar char="§"/>
            </a:pPr>
            <a:r>
              <a:rPr lang="en-US" dirty="0" smtClean="0"/>
              <a:t>This supports students sense of autonomy and allows them many opportunities to demonstrate competence</a:t>
            </a:r>
          </a:p>
          <a:p>
            <a:pPr lvl="1">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2"/>
                </a:solidFill>
              </a:rPr>
              <a:t>Peer Modeling</a:t>
            </a:r>
            <a:endParaRPr lang="ru-RU" dirty="0">
              <a:solidFill>
                <a:schemeClr val="tx2"/>
              </a:solidFill>
            </a:endParaRPr>
          </a:p>
        </p:txBody>
      </p:sp>
      <p:sp>
        <p:nvSpPr>
          <p:cNvPr id="3" name="Содержимое 2"/>
          <p:cNvSpPr>
            <a:spLocks noGrp="1"/>
          </p:cNvSpPr>
          <p:nvPr>
            <p:ph idx="1"/>
          </p:nvPr>
        </p:nvSpPr>
        <p:spPr/>
        <p:txBody>
          <a:bodyPr/>
          <a:lstStyle/>
          <a:p>
            <a:pPr>
              <a:buNone/>
            </a:pPr>
            <a:endParaRPr lang="en-US" dirty="0" smtClean="0"/>
          </a:p>
          <a:p>
            <a:pPr>
              <a:buFont typeface="Wingdings" pitchFamily="2" charset="2"/>
              <a:buChar char="§"/>
            </a:pPr>
            <a:r>
              <a:rPr lang="en-US" dirty="0" smtClean="0"/>
              <a:t>Coping model: “I am not sure I can do”</a:t>
            </a:r>
          </a:p>
          <a:p>
            <a:pPr>
              <a:buFont typeface="Wingdings" pitchFamily="2" charset="2"/>
              <a:buChar char="§"/>
            </a:pPr>
            <a:r>
              <a:rPr lang="en-US" dirty="0" smtClean="0"/>
              <a:t>Mystery model: “ I am good at this’’ or “That was easy”</a:t>
            </a:r>
          </a:p>
          <a:p>
            <a:pPr>
              <a:buNone/>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2"/>
                </a:solidFill>
              </a:rPr>
              <a:t>Peer Modeling</a:t>
            </a:r>
            <a:endParaRPr lang="ru-RU" dirty="0">
              <a:solidFill>
                <a:schemeClr val="tx2"/>
              </a:solidFill>
            </a:endParaRPr>
          </a:p>
        </p:txBody>
      </p:sp>
      <p:sp>
        <p:nvSpPr>
          <p:cNvPr id="3" name="Содержимое 2"/>
          <p:cNvSpPr>
            <a:spLocks noGrp="1"/>
          </p:cNvSpPr>
          <p:nvPr>
            <p:ph idx="1"/>
          </p:nvPr>
        </p:nvSpPr>
        <p:spPr>
          <a:xfrm>
            <a:off x="990600" y="1783560"/>
            <a:ext cx="6934200" cy="4572000"/>
          </a:xfrm>
        </p:spPr>
        <p:txBody>
          <a:bodyPr>
            <a:normAutofit/>
          </a:bodyPr>
          <a:lstStyle/>
          <a:p>
            <a:pPr lvl="1">
              <a:buNone/>
            </a:pPr>
            <a:endParaRPr lang="en-US" sz="1600" dirty="0" smtClean="0"/>
          </a:p>
          <a:p>
            <a:pPr lvl="2" algn="just">
              <a:lnSpc>
                <a:spcPct val="170000"/>
              </a:lnSpc>
              <a:buFont typeface="Wingdings" pitchFamily="2" charset="2"/>
              <a:buChar char="§"/>
            </a:pPr>
            <a:r>
              <a:rPr lang="en-US" sz="1600" dirty="0" smtClean="0"/>
              <a:t> be wary of influential students who offer themselves as mystery models</a:t>
            </a:r>
          </a:p>
          <a:p>
            <a:pPr lvl="2" algn="just">
              <a:lnSpc>
                <a:spcPct val="170000"/>
              </a:lnSpc>
              <a:buFont typeface="Wingdings" pitchFamily="2" charset="2"/>
              <a:buChar char="§"/>
            </a:pPr>
            <a:r>
              <a:rPr lang="en-US" sz="1600" dirty="0" smtClean="0"/>
              <a:t> if no mistakes are made , ask questions about how they worked out the challenges in order to elicit coping strategies</a:t>
            </a:r>
          </a:p>
          <a:p>
            <a:pPr lvl="2" algn="just">
              <a:lnSpc>
                <a:spcPct val="170000"/>
              </a:lnSpc>
              <a:buFont typeface="Wingdings" pitchFamily="2" charset="2"/>
              <a:buChar char="§"/>
            </a:pPr>
            <a:r>
              <a:rPr lang="en-US" sz="1600" dirty="0" smtClean="0"/>
              <a:t> alternatively, you might act as a coping model yourself or make empathetic statements such as “At this point, you might be getting confused” or “ you  might believe you’ve gone wrong”.</a:t>
            </a:r>
            <a:endParaRPr lang="ru-RU"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smtClean="0">
                <a:solidFill>
                  <a:schemeClr val="tx2"/>
                </a:solidFill>
              </a:rPr>
              <a:t>Goals and feedback</a:t>
            </a:r>
            <a:endParaRPr lang="ru-RU" i="1" dirty="0">
              <a:solidFill>
                <a:schemeClr val="tx2"/>
              </a:solidFill>
            </a:endParaRPr>
          </a:p>
        </p:txBody>
      </p:sp>
      <p:sp>
        <p:nvSpPr>
          <p:cNvPr id="3" name="Содержимое 2"/>
          <p:cNvSpPr>
            <a:spLocks noGrp="1"/>
          </p:cNvSpPr>
          <p:nvPr>
            <p:ph idx="1"/>
          </p:nvPr>
        </p:nvSpPr>
        <p:spPr>
          <a:xfrm>
            <a:off x="914400" y="1783560"/>
            <a:ext cx="6705600" cy="4572000"/>
          </a:xfrm>
        </p:spPr>
        <p:txBody>
          <a:bodyPr>
            <a:normAutofit/>
          </a:bodyPr>
          <a:lstStyle/>
          <a:p>
            <a:pPr algn="just">
              <a:buNone/>
            </a:pPr>
            <a:r>
              <a:rPr lang="en-US" sz="1400" dirty="0" smtClean="0"/>
              <a:t>  </a:t>
            </a:r>
          </a:p>
          <a:p>
            <a:pPr algn="just">
              <a:buNone/>
            </a:pPr>
            <a:endParaRPr lang="en-US" sz="1400" dirty="0" smtClean="0"/>
          </a:p>
          <a:p>
            <a:pPr lvl="1" algn="just">
              <a:buFont typeface="Wingdings" pitchFamily="2" charset="2"/>
              <a:buChar char="§"/>
            </a:pPr>
            <a:r>
              <a:rPr lang="en-US" sz="1600" dirty="0" smtClean="0"/>
              <a:t>Encourage students to compare present performances against goals and previous performances</a:t>
            </a:r>
          </a:p>
          <a:p>
            <a:pPr lvl="1" algn="just">
              <a:buFont typeface="Wingdings" pitchFamily="2" charset="2"/>
              <a:buChar char="§"/>
            </a:pPr>
            <a:r>
              <a:rPr lang="en-US" sz="1600" dirty="0" smtClean="0"/>
              <a:t>Convey tasks and activities as goals to be accomplished; then frame completion as success</a:t>
            </a:r>
          </a:p>
          <a:p>
            <a:pPr lvl="1" algn="just">
              <a:buFont typeface="Wingdings" pitchFamily="2" charset="2"/>
              <a:buChar char="§"/>
            </a:pPr>
            <a:r>
              <a:rPr lang="en-US" sz="1600" dirty="0" smtClean="0"/>
              <a:t>Help identify any obstacles they foresee to accomplishing the goal</a:t>
            </a:r>
          </a:p>
          <a:p>
            <a:pPr lvl="1" algn="just">
              <a:buFont typeface="Wingdings" pitchFamily="2" charset="2"/>
              <a:buChar char="§"/>
            </a:pPr>
            <a:r>
              <a:rPr lang="en-US" sz="1600" dirty="0" smtClean="0"/>
              <a:t>Help them brainstorm potential strategies to use</a:t>
            </a:r>
          </a:p>
          <a:p>
            <a:pPr lvl="1" algn="just">
              <a:buFont typeface="Wingdings" pitchFamily="2" charset="2"/>
              <a:buChar char="§"/>
            </a:pPr>
            <a:r>
              <a:rPr lang="en-US" sz="1600" dirty="0" smtClean="0"/>
              <a:t>Give specific instruction in goal setting; give general goal and discuss how to revise it so it is specific and realistic; break it into </a:t>
            </a:r>
            <a:r>
              <a:rPr lang="en-US" sz="1600" i="1" dirty="0" smtClean="0"/>
              <a:t>subset of smaller goals</a:t>
            </a:r>
            <a:endParaRPr lang="en-US" sz="1600" i="1" dirty="0" smtClean="0">
              <a:solidFill>
                <a:schemeClr val="tx2">
                  <a:lumMod val="75000"/>
                </a:schemeClr>
              </a:solidFill>
            </a:endParaRPr>
          </a:p>
          <a:p>
            <a:pPr lvl="1" algn="just">
              <a:buFont typeface="Wingdings" pitchFamily="2" charset="2"/>
              <a:buChar char="§"/>
            </a:pPr>
            <a:r>
              <a:rPr lang="en-US" sz="1600" i="1" dirty="0" smtClean="0"/>
              <a:t>Have students write goals, then in pairs try to revise and improve them</a:t>
            </a:r>
          </a:p>
          <a:p>
            <a:pPr lvl="1" algn="just">
              <a:buNone/>
            </a:pPr>
            <a:endParaRPr lang="en-US" sz="1600" dirty="0" smtClean="0"/>
          </a:p>
          <a:p>
            <a:pPr algn="just">
              <a:buNone/>
            </a:pPr>
            <a:r>
              <a:rPr lang="en-US" sz="1600" dirty="0" smtClean="0"/>
              <a:t>                                                                                             </a:t>
            </a:r>
            <a:endParaRPr lang="ru-RU"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Goals and feedback</a:t>
            </a:r>
            <a:endParaRPr lang="ru-RU" dirty="0">
              <a:solidFill>
                <a:schemeClr val="tx2"/>
              </a:solidFill>
            </a:endParaRPr>
          </a:p>
        </p:txBody>
      </p:sp>
      <p:sp>
        <p:nvSpPr>
          <p:cNvPr id="3" name="Содержимое 2"/>
          <p:cNvSpPr>
            <a:spLocks noGrp="1"/>
          </p:cNvSpPr>
          <p:nvPr>
            <p:ph idx="1"/>
          </p:nvPr>
        </p:nvSpPr>
        <p:spPr/>
        <p:txBody>
          <a:bodyPr>
            <a:normAutofit/>
          </a:bodyPr>
          <a:lstStyle/>
          <a:p>
            <a:pPr lvl="1">
              <a:buFont typeface="Wingdings" pitchFamily="2" charset="2"/>
              <a:buChar char="§"/>
            </a:pPr>
            <a:r>
              <a:rPr lang="en-US" sz="2000" dirty="0" smtClean="0"/>
              <a:t>Make feedback frequent , elaborative and positive</a:t>
            </a:r>
          </a:p>
          <a:p>
            <a:pPr lvl="1">
              <a:buFont typeface="Wingdings" pitchFamily="2" charset="2"/>
              <a:buChar char="§"/>
            </a:pPr>
            <a:r>
              <a:rPr lang="en-US" sz="2000" dirty="0" smtClean="0"/>
              <a:t>Offer feedback emphasizing goal progress and highlighting personal capacities in order to increase students’ self-efficacy</a:t>
            </a:r>
          </a:p>
          <a:p>
            <a:pPr lvl="2" algn="just">
              <a:buFont typeface="Wingdings" pitchFamily="2" charset="2"/>
              <a:buChar char="§"/>
            </a:pPr>
            <a:endParaRPr lang="en-US" sz="1800" i="1" dirty="0" smtClean="0"/>
          </a:p>
          <a:p>
            <a:pPr lvl="2" algn="just">
              <a:buFont typeface="Wingdings" pitchFamily="2" charset="2"/>
              <a:buChar char="§"/>
            </a:pPr>
            <a:r>
              <a:rPr lang="en-US" sz="1800" i="1" dirty="0" smtClean="0"/>
              <a:t>Examine their thinking processes to ascertain why they misunderstood</a:t>
            </a:r>
          </a:p>
          <a:p>
            <a:pPr lvl="2" algn="just">
              <a:buFont typeface="Wingdings" pitchFamily="2" charset="2"/>
              <a:buChar char="§"/>
            </a:pPr>
            <a:r>
              <a:rPr lang="en-US" sz="1800" i="1" dirty="0" smtClean="0"/>
              <a:t>Use this opportunity to re-teach or clarify, so as to further support students’ efficacy</a:t>
            </a:r>
          </a:p>
          <a:p>
            <a:pPr lvl="2" algn="just">
              <a:buFont typeface="Wingdings" pitchFamily="2" charset="2"/>
              <a:buChar char="§"/>
            </a:pPr>
            <a:r>
              <a:rPr lang="en-US" sz="1800" i="1" dirty="0" smtClean="0"/>
              <a:t>Focus on effort and strategies in attributing the reason for success</a:t>
            </a:r>
          </a:p>
          <a:p>
            <a:pPr lvl="2" algn="just">
              <a:buFont typeface="Wingdings" pitchFamily="2" charset="2"/>
              <a:buChar char="§"/>
            </a:pPr>
            <a:r>
              <a:rPr lang="en-US" sz="1800" i="1" dirty="0" smtClean="0"/>
              <a:t>Teach students to expect to make mistakes and treat mistakes as opportunities to learn and gain useful feedback from others </a:t>
            </a:r>
            <a:endParaRPr lang="ru-RU" sz="1800"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600" dirty="0" smtClean="0">
                <a:solidFill>
                  <a:schemeClr val="tx2"/>
                </a:solidFill>
              </a:rPr>
              <a:t>Use self-assessment</a:t>
            </a:r>
            <a:endParaRPr lang="ru-RU" sz="3600" dirty="0">
              <a:solidFill>
                <a:schemeClr val="tx2"/>
              </a:solidFill>
            </a:endParaRPr>
          </a:p>
        </p:txBody>
      </p:sp>
      <p:sp>
        <p:nvSpPr>
          <p:cNvPr id="3" name="Содержимое 2"/>
          <p:cNvSpPr>
            <a:spLocks noGrp="1"/>
          </p:cNvSpPr>
          <p:nvPr>
            <p:ph idx="1"/>
          </p:nvPr>
        </p:nvSpPr>
        <p:spPr/>
        <p:txBody>
          <a:bodyPr>
            <a:normAutofit/>
          </a:bodyPr>
          <a:lstStyle/>
          <a:p>
            <a:pPr lvl="1">
              <a:lnSpc>
                <a:spcPct val="200000"/>
              </a:lnSpc>
              <a:buFont typeface="Wingdings" pitchFamily="2" charset="2"/>
              <a:buChar char="§"/>
            </a:pPr>
            <a:r>
              <a:rPr lang="en-US" sz="2000" dirty="0" smtClean="0"/>
              <a:t>Have students write comments or questions in the last few minutes of class; address this the next day</a:t>
            </a:r>
            <a:endParaRPr lang="en-US" sz="2000" b="1" i="1" dirty="0" smtClean="0">
              <a:solidFill>
                <a:schemeClr val="tx2">
                  <a:lumMod val="75000"/>
                </a:schemeClr>
              </a:solidFill>
            </a:endParaRPr>
          </a:p>
          <a:p>
            <a:pPr lvl="2" algn="just">
              <a:lnSpc>
                <a:spcPct val="200000"/>
              </a:lnSpc>
              <a:buFont typeface="Wingdings" pitchFamily="2" charset="2"/>
              <a:buChar char="§"/>
            </a:pPr>
            <a:r>
              <a:rPr lang="en-US" sz="2000" dirty="0" smtClean="0"/>
              <a:t>Tell students every day how they are progressing and what they learned the day before</a:t>
            </a:r>
            <a:endParaRPr lang="ru-RU"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200" dirty="0" smtClean="0">
                <a:solidFill>
                  <a:schemeClr val="tx2"/>
                </a:solidFill>
              </a:rPr>
              <a:t>Give daily problem-solving opportunities</a:t>
            </a:r>
            <a:endParaRPr lang="ru-RU" sz="3200" dirty="0">
              <a:solidFill>
                <a:schemeClr val="tx2"/>
              </a:solidFill>
            </a:endParaRPr>
          </a:p>
        </p:txBody>
      </p:sp>
      <p:sp>
        <p:nvSpPr>
          <p:cNvPr id="3" name="Содержимое 2"/>
          <p:cNvSpPr>
            <a:spLocks noGrp="1"/>
          </p:cNvSpPr>
          <p:nvPr>
            <p:ph idx="1"/>
          </p:nvPr>
        </p:nvSpPr>
        <p:spPr/>
        <p:txBody>
          <a:bodyPr>
            <a:normAutofit/>
          </a:bodyPr>
          <a:lstStyle/>
          <a:p>
            <a:pPr lvl="2" algn="just">
              <a:buFont typeface="Wingdings" pitchFamily="2" charset="2"/>
              <a:buChar char="§"/>
            </a:pPr>
            <a:r>
              <a:rPr lang="en-US" sz="2000" dirty="0" smtClean="0"/>
              <a:t>Help students learn how to explain why they are doing something; ask them to explain to class, each other and have pair questions</a:t>
            </a:r>
          </a:p>
          <a:p>
            <a:pPr lvl="2" algn="just">
              <a:buFont typeface="Wingdings" pitchFamily="2" charset="2"/>
              <a:buChar char="§"/>
            </a:pPr>
            <a:r>
              <a:rPr lang="en-US" sz="2000" dirty="0" smtClean="0"/>
              <a:t>Use questions that foster thinking and that ask students to justify their thinking </a:t>
            </a:r>
          </a:p>
          <a:p>
            <a:pPr lvl="2" algn="just">
              <a:buFont typeface="Wingdings" pitchFamily="2" charset="2"/>
              <a:buChar char="§"/>
            </a:pPr>
            <a:r>
              <a:rPr lang="en-US" sz="2000" dirty="0" smtClean="0"/>
              <a:t>Rather than expect students to reinterpret difficulty or failure in an optimistic way they might be better able to accept difficulties if they have affirmed other aspects of self which sense of self-efficacy. </a:t>
            </a:r>
          </a:p>
          <a:p>
            <a:pPr lvl="2" algn="just">
              <a:buFont typeface="Wingdings" pitchFamily="2" charset="2"/>
              <a:buChar char="§"/>
            </a:pPr>
            <a:endParaRPr lang="en-US" sz="1600" dirty="0" smtClean="0"/>
          </a:p>
          <a:p>
            <a:pPr lvl="2" algn="just">
              <a:buNone/>
            </a:pPr>
            <a:endParaRPr lang="ru-RU"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400" i="1" dirty="0" smtClean="0">
                <a:solidFill>
                  <a:schemeClr val="tx2"/>
                </a:solidFill>
              </a:rPr>
              <a:t>Support students affirmation</a:t>
            </a:r>
            <a:endParaRPr lang="ru-RU" sz="2400" i="1" dirty="0">
              <a:solidFill>
                <a:schemeClr val="tx2"/>
              </a:solidFill>
            </a:endParaRPr>
          </a:p>
        </p:txBody>
      </p:sp>
      <p:sp>
        <p:nvSpPr>
          <p:cNvPr id="3" name="Содержимое 2"/>
          <p:cNvSpPr>
            <a:spLocks noGrp="1"/>
          </p:cNvSpPr>
          <p:nvPr>
            <p:ph idx="1"/>
          </p:nvPr>
        </p:nvSpPr>
        <p:spPr/>
        <p:txBody>
          <a:bodyPr>
            <a:normAutofit/>
          </a:bodyPr>
          <a:lstStyle/>
          <a:p>
            <a:pPr lvl="1" algn="just">
              <a:buFont typeface="Wingdings" pitchFamily="2" charset="2"/>
              <a:buChar char="§"/>
            </a:pPr>
            <a:r>
              <a:rPr lang="en-US" sz="2000" dirty="0" smtClean="0"/>
              <a:t>Affirm students personal adequacy by having them write self-affirming statements </a:t>
            </a:r>
          </a:p>
          <a:p>
            <a:pPr lvl="1" algn="just">
              <a:buFont typeface="Wingdings" pitchFamily="2" charset="2"/>
              <a:buChar char="§"/>
            </a:pPr>
            <a:r>
              <a:rPr lang="en-US" sz="2000" dirty="0" smtClean="0"/>
              <a:t>Affirmations of values remind students of their higher goals, deeper values and the most importantly for self-efficacy.</a:t>
            </a:r>
          </a:p>
          <a:p>
            <a:pPr lvl="1" algn="just">
              <a:buFont typeface="Wingdings" pitchFamily="2" charset="2"/>
              <a:buChar char="§"/>
            </a:pPr>
            <a:r>
              <a:rPr lang="en-US" sz="2000" dirty="0" smtClean="0"/>
              <a:t>Highlight credible evidence of students’ personal adequacy and efficacy</a:t>
            </a:r>
          </a:p>
          <a:p>
            <a:pPr lvl="1" algn="just">
              <a:buNone/>
            </a:pPr>
            <a:endParaRPr lang="en-US"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en-US" dirty="0" smtClean="0">
                <a:solidFill>
                  <a:schemeClr val="accent1">
                    <a:lumMod val="40000"/>
                    <a:lumOff val="60000"/>
                  </a:schemeClr>
                </a:solidFill>
              </a:rPr>
              <a:t>Self-efficacy feeds motivation</a:t>
            </a:r>
            <a:endParaRPr lang="ru-RU" dirty="0">
              <a:solidFill>
                <a:schemeClr val="accent1">
                  <a:lumMod val="40000"/>
                  <a:lumOff val="60000"/>
                </a:schemeClr>
              </a:solidFill>
            </a:endParaRPr>
          </a:p>
        </p:txBody>
      </p:sp>
      <p:sp>
        <p:nvSpPr>
          <p:cNvPr id="7" name="Текст 6"/>
          <p:cNvSpPr>
            <a:spLocks noGrp="1"/>
          </p:cNvSpPr>
          <p:nvPr>
            <p:ph type="body" sz="half" idx="2"/>
          </p:nvPr>
        </p:nvSpPr>
        <p:spPr/>
        <p:txBody>
          <a:bodyPr>
            <a:normAutofit/>
          </a:bodyPr>
          <a:lstStyle/>
          <a:p>
            <a:r>
              <a:rPr lang="en-US" sz="1600" i="1" dirty="0" smtClean="0">
                <a:solidFill>
                  <a:schemeClr val="bg1"/>
                </a:solidFill>
              </a:rPr>
              <a:t>Say no to “I can not”</a:t>
            </a:r>
            <a:endParaRPr lang="ru-RU" sz="1600" i="1" dirty="0">
              <a:solidFill>
                <a:schemeClr val="bg1"/>
              </a:solidFill>
            </a:endParaRPr>
          </a:p>
        </p:txBody>
      </p:sp>
      <p:pic>
        <p:nvPicPr>
          <p:cNvPr id="8" name="Content Placeholder 3" descr="self_confidence_by_netwars4-d36loaw.png"/>
          <p:cNvPicPr>
            <a:picLocks noGrp="1" noChangeAspect="1"/>
          </p:cNvPicPr>
          <p:nvPr>
            <p:ph type="pic" idx="1"/>
          </p:nvPr>
        </p:nvPicPr>
        <p:blipFill>
          <a:blip r:embed="rId2"/>
          <a:srcRect l="16957" r="16957"/>
          <a:stretch>
            <a:fillRect/>
          </a:stretch>
        </p:blip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200" dirty="0" smtClean="0">
                <a:solidFill>
                  <a:schemeClr val="tx2"/>
                </a:solidFill>
              </a:rPr>
              <a:t>Why is self-efficacy so important?</a:t>
            </a:r>
            <a:endParaRPr lang="ru-RU" sz="3200" dirty="0">
              <a:solidFill>
                <a:schemeClr val="tx2"/>
              </a:solidFill>
            </a:endParaRPr>
          </a:p>
        </p:txBody>
      </p:sp>
      <p:sp>
        <p:nvSpPr>
          <p:cNvPr id="3" name="Содержимое 2"/>
          <p:cNvSpPr>
            <a:spLocks noGrp="1"/>
          </p:cNvSpPr>
          <p:nvPr>
            <p:ph idx="1"/>
          </p:nvPr>
        </p:nvSpPr>
        <p:spPr/>
        <p:txBody>
          <a:bodyPr>
            <a:normAutofit/>
          </a:bodyPr>
          <a:lstStyle/>
          <a:p>
            <a:pPr>
              <a:buFont typeface="Wingdings" pitchFamily="2" charset="2"/>
              <a:buChar char="§"/>
            </a:pPr>
            <a:r>
              <a:rPr lang="en-US" dirty="0" smtClean="0"/>
              <a:t>Self-efficacy beliefs can influence one’s decisions,  expended effort and perseverance;</a:t>
            </a:r>
          </a:p>
          <a:p>
            <a:pPr>
              <a:buFont typeface="Wingdings" pitchFamily="2" charset="2"/>
              <a:buChar char="§"/>
            </a:pPr>
            <a:r>
              <a:rPr lang="en-US" dirty="0" smtClean="0"/>
              <a:t>Resilience to adversity, thought processes affective states and  importantly, accomplishments</a:t>
            </a:r>
          </a:p>
          <a:p>
            <a:pPr>
              <a:buNone/>
            </a:pPr>
            <a:endParaRPr lang="en-US" dirty="0" smtClean="0"/>
          </a:p>
          <a:p>
            <a:pPr>
              <a:buNone/>
            </a:pPr>
            <a:r>
              <a:rPr lang="en-US" i="1" dirty="0" smtClean="0"/>
              <a:t>In other words, the higher a learner’s self-efficacy, the higher his/her likelihood to succeed in accomplishment of a task seems to be.</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200" dirty="0" smtClean="0">
                <a:solidFill>
                  <a:schemeClr val="tx2"/>
                </a:solidFill>
              </a:rPr>
              <a:t>Why is self-efficacy so important?</a:t>
            </a:r>
            <a:endParaRPr lang="ru-RU" sz="3200" dirty="0">
              <a:solidFill>
                <a:schemeClr val="tx2"/>
              </a:solidFill>
            </a:endParaRPr>
          </a:p>
        </p:txBody>
      </p:sp>
      <p:sp>
        <p:nvSpPr>
          <p:cNvPr id="3" name="Содержимое 2"/>
          <p:cNvSpPr>
            <a:spLocks noGrp="1"/>
          </p:cNvSpPr>
          <p:nvPr>
            <p:ph idx="1"/>
          </p:nvPr>
        </p:nvSpPr>
        <p:spPr/>
        <p:txBody>
          <a:bodyPr>
            <a:normAutofit/>
          </a:bodyPr>
          <a:lstStyle/>
          <a:p>
            <a:pPr>
              <a:buNone/>
            </a:pPr>
            <a:r>
              <a:rPr lang="en-US" i="1" dirty="0" smtClean="0"/>
              <a:t>The implication for foreign language teaching and learning is obvious</a:t>
            </a:r>
          </a:p>
          <a:p>
            <a:pPr lvl="1">
              <a:lnSpc>
                <a:spcPct val="200000"/>
              </a:lnSpc>
              <a:buFont typeface="Wingdings" pitchFamily="2" charset="2"/>
              <a:buChar char="§"/>
            </a:pPr>
            <a:r>
              <a:rPr lang="en-US" sz="1600" dirty="0" smtClean="0">
                <a:solidFill>
                  <a:schemeClr val="tx1"/>
                </a:solidFill>
              </a:rPr>
              <a:t>If we focus our efforts consciously and consistently on enhancing MFL students’ self-efficacy across the four language skills we may be able to increase their motivation  </a:t>
            </a:r>
          </a:p>
          <a:p>
            <a:pPr lvl="1">
              <a:lnSpc>
                <a:spcPct val="200000"/>
              </a:lnSpc>
              <a:buFont typeface="Wingdings" pitchFamily="2" charset="2"/>
              <a:buChar char="§"/>
            </a:pPr>
            <a:r>
              <a:rPr lang="en-US" sz="1600" dirty="0" smtClean="0">
                <a:solidFill>
                  <a:schemeClr val="tx1"/>
                </a:solidFill>
              </a:rPr>
              <a:t>Teachers should plan carefully for self-efficacy, especially at the early stages of instructions with less able students</a:t>
            </a:r>
          </a:p>
          <a:p>
            <a:pPr lvl="1">
              <a:lnSpc>
                <a:spcPct val="200000"/>
              </a:lnSpc>
              <a:buFont typeface="Wingdings" pitchFamily="2" charset="2"/>
              <a:buChar char="§"/>
            </a:pPr>
            <a:r>
              <a:rPr lang="en-US" sz="1600" dirty="0" smtClean="0">
                <a:solidFill>
                  <a:schemeClr val="tx1"/>
                </a:solidFill>
              </a:rPr>
              <a:t>The greatest challenge is to strike a balance between providing sufficient opportunities for success whilst not lowering the expectation too much</a:t>
            </a:r>
          </a:p>
          <a:p>
            <a:pPr>
              <a:buNone/>
            </a:pPr>
            <a:endParaRPr lang="ru-RU" i="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800" dirty="0" smtClean="0">
                <a:solidFill>
                  <a:schemeClr val="tx2"/>
                </a:solidFill>
              </a:rPr>
              <a:t>Self-efficacy feeds motivation; motivational strategies</a:t>
            </a:r>
            <a:endParaRPr lang="ru-RU" sz="2800" dirty="0">
              <a:solidFill>
                <a:schemeClr val="tx2"/>
              </a:solidFill>
            </a:endParaRPr>
          </a:p>
        </p:txBody>
      </p:sp>
      <p:sp>
        <p:nvSpPr>
          <p:cNvPr id="3" name="Содержимое 2"/>
          <p:cNvSpPr>
            <a:spLocks noGrp="1"/>
          </p:cNvSpPr>
          <p:nvPr>
            <p:ph idx="1"/>
          </p:nvPr>
        </p:nvSpPr>
        <p:spPr/>
        <p:txBody>
          <a:bodyPr/>
          <a:lstStyle/>
          <a:p>
            <a:pPr>
              <a:buNone/>
            </a:pPr>
            <a:r>
              <a:rPr lang="en-US" i="1" dirty="0" err="1" smtClean="0">
                <a:solidFill>
                  <a:srgbClr val="FF0000"/>
                </a:solidFill>
              </a:rPr>
              <a:t>Motivaion</a:t>
            </a:r>
            <a:r>
              <a:rPr lang="en-US" i="1" dirty="0" smtClean="0">
                <a:solidFill>
                  <a:srgbClr val="FF0000"/>
                </a:solidFill>
              </a:rPr>
              <a:t>: </a:t>
            </a:r>
            <a:r>
              <a:rPr lang="en-US" i="1" dirty="0" smtClean="0"/>
              <a:t>a factor or circumstance that induces a person press to act in a particular way</a:t>
            </a:r>
          </a:p>
          <a:p>
            <a:pPr>
              <a:buNone/>
            </a:pPr>
            <a:r>
              <a:rPr lang="en-US" i="1" dirty="0" smtClean="0">
                <a:solidFill>
                  <a:srgbClr val="FF0000"/>
                </a:solidFill>
              </a:rPr>
              <a:t>Motivate: </a:t>
            </a:r>
            <a:r>
              <a:rPr lang="en-US" i="1" dirty="0" smtClean="0"/>
              <a:t>supply a motive to: be the motive off; cause (a person) to act in a particular way; stimulate the interest (of a person in an activity)</a:t>
            </a:r>
            <a:endParaRPr lang="ru-RU"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800" dirty="0" smtClean="0">
                <a:solidFill>
                  <a:schemeClr val="tx2"/>
                </a:solidFill>
              </a:rPr>
              <a:t>Self-efficacy feeds motivation; motivational strategies</a:t>
            </a:r>
            <a:endParaRPr lang="ru-RU" sz="2800" dirty="0">
              <a:solidFill>
                <a:schemeClr val="tx2"/>
              </a:solidFill>
            </a:endParaRPr>
          </a:p>
        </p:txBody>
      </p:sp>
      <p:sp>
        <p:nvSpPr>
          <p:cNvPr id="3" name="Содержимое 2"/>
          <p:cNvSpPr>
            <a:spLocks noGrp="1"/>
          </p:cNvSpPr>
          <p:nvPr>
            <p:ph idx="1"/>
          </p:nvPr>
        </p:nvSpPr>
        <p:spPr/>
        <p:txBody>
          <a:bodyPr>
            <a:noAutofit/>
          </a:bodyPr>
          <a:lstStyle/>
          <a:p>
            <a:pPr algn="ctr">
              <a:buNone/>
            </a:pPr>
            <a:r>
              <a:rPr lang="en-US" sz="1600" b="1" i="1" dirty="0" smtClean="0"/>
              <a:t>Main types of motivational strategies</a:t>
            </a:r>
          </a:p>
          <a:p>
            <a:pPr>
              <a:buNone/>
            </a:pPr>
            <a:endParaRPr lang="en-US" sz="1600" i="1" dirty="0" smtClean="0"/>
          </a:p>
          <a:p>
            <a:pPr>
              <a:buFont typeface="Wingdings" pitchFamily="2" charset="2"/>
              <a:buChar char="§"/>
            </a:pPr>
            <a:r>
              <a:rPr lang="en-US" sz="1600" b="1" i="1" dirty="0" smtClean="0"/>
              <a:t>Generating initial motivation</a:t>
            </a:r>
          </a:p>
          <a:p>
            <a:pPr>
              <a:buFont typeface="Wingdings" pitchFamily="2" charset="2"/>
              <a:buChar char="§"/>
            </a:pPr>
            <a:r>
              <a:rPr lang="en-US" sz="1600" i="1" dirty="0" smtClean="0"/>
              <a:t>Creating the basic motivational conditions</a:t>
            </a:r>
          </a:p>
          <a:p>
            <a:pPr>
              <a:buFont typeface="Wingdings" pitchFamily="2" charset="2"/>
              <a:buChar char="§"/>
            </a:pPr>
            <a:r>
              <a:rPr lang="en-US" sz="1600" i="1" dirty="0" smtClean="0"/>
              <a:t> Adopting appropriate teacher behavior and establishing rapport with the students</a:t>
            </a:r>
          </a:p>
          <a:p>
            <a:pPr>
              <a:buFont typeface="Wingdings" pitchFamily="2" charset="2"/>
              <a:buChar char="§"/>
            </a:pPr>
            <a:r>
              <a:rPr lang="en-US" sz="1600" i="1" dirty="0" smtClean="0"/>
              <a:t> Creating a pleasant and safe classroom atmosphere</a:t>
            </a:r>
          </a:p>
          <a:p>
            <a:pPr>
              <a:buFont typeface="Wingdings" pitchFamily="2" charset="2"/>
              <a:buChar char="§"/>
            </a:pPr>
            <a:r>
              <a:rPr lang="en-US" sz="1600" i="1" dirty="0" smtClean="0"/>
              <a:t> Creating a cohesive learner group</a:t>
            </a:r>
          </a:p>
          <a:p>
            <a:pPr>
              <a:buFont typeface="Wingdings" pitchFamily="2" charset="2"/>
              <a:buChar char="§"/>
            </a:pPr>
            <a:r>
              <a:rPr lang="en-US" sz="1600" i="1" dirty="0" smtClean="0"/>
              <a:t>Enhancing the learners language-related values and attitudes</a:t>
            </a:r>
          </a:p>
          <a:p>
            <a:pPr>
              <a:buFont typeface="Wingdings" pitchFamily="2" charset="2"/>
              <a:buChar char="§"/>
            </a:pPr>
            <a:r>
              <a:rPr lang="en-US" sz="1600" i="1" dirty="0" smtClean="0"/>
              <a:t> Focus on ‘</a:t>
            </a:r>
            <a:r>
              <a:rPr lang="en-US" sz="1600" i="1" dirty="0" err="1" smtClean="0"/>
              <a:t>integrativeness</a:t>
            </a:r>
            <a:r>
              <a:rPr lang="en-US" sz="1600" i="1" dirty="0" smtClean="0"/>
              <a:t>’</a:t>
            </a:r>
          </a:p>
          <a:p>
            <a:pPr>
              <a:buFont typeface="Wingdings" pitchFamily="2" charset="2"/>
              <a:buChar char="§"/>
            </a:pPr>
            <a:r>
              <a:rPr lang="en-US" sz="1600" i="1" dirty="0" smtClean="0"/>
              <a:t> Focus on the anticipated intrinsic pleasure of learning</a:t>
            </a:r>
          </a:p>
          <a:p>
            <a:pPr>
              <a:buFont typeface="Wingdings" pitchFamily="2" charset="2"/>
              <a:buChar char="§"/>
            </a:pPr>
            <a:r>
              <a:rPr lang="en-US" sz="1600" i="1" dirty="0" smtClean="0"/>
              <a:t> Focus on instrumental incentives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400" dirty="0" smtClean="0">
                <a:solidFill>
                  <a:schemeClr val="tx2"/>
                </a:solidFill>
              </a:rPr>
              <a:t>Self-efficacy feeds motivation; motivational strategies</a:t>
            </a:r>
            <a:endParaRPr lang="ru-RU" sz="2400" dirty="0">
              <a:solidFill>
                <a:schemeClr val="tx2"/>
              </a:solidFill>
            </a:endParaRPr>
          </a:p>
        </p:txBody>
      </p:sp>
      <p:sp>
        <p:nvSpPr>
          <p:cNvPr id="3" name="Содержимое 2"/>
          <p:cNvSpPr>
            <a:spLocks noGrp="1"/>
          </p:cNvSpPr>
          <p:nvPr>
            <p:ph idx="1"/>
          </p:nvPr>
        </p:nvSpPr>
        <p:spPr/>
        <p:txBody>
          <a:bodyPr>
            <a:normAutofit/>
          </a:bodyPr>
          <a:lstStyle/>
          <a:p>
            <a:pPr>
              <a:buFont typeface="Wingdings" pitchFamily="2" charset="2"/>
              <a:buChar char="§"/>
            </a:pPr>
            <a:r>
              <a:rPr lang="en-US" sz="1600" i="1" dirty="0" smtClean="0"/>
              <a:t>Making the curriculum relevant for the learners</a:t>
            </a:r>
          </a:p>
          <a:p>
            <a:pPr>
              <a:buFont typeface="Wingdings" pitchFamily="2" charset="2"/>
              <a:buChar char="§"/>
            </a:pPr>
            <a:r>
              <a:rPr lang="en-US" sz="1600" i="1" dirty="0" smtClean="0"/>
              <a:t>Increasing the learners’ expectancy of success</a:t>
            </a:r>
          </a:p>
          <a:p>
            <a:pPr>
              <a:buFont typeface="Wingdings" pitchFamily="2" charset="2"/>
              <a:buChar char="§"/>
            </a:pPr>
            <a:r>
              <a:rPr lang="en-US" sz="1600" i="1" dirty="0" smtClean="0"/>
              <a:t>Maintaining and protecting motivation</a:t>
            </a:r>
          </a:p>
          <a:p>
            <a:pPr>
              <a:buFont typeface="Wingdings" pitchFamily="2" charset="2"/>
              <a:buChar char="§"/>
            </a:pPr>
            <a:r>
              <a:rPr lang="en-US" sz="1600" i="1" dirty="0" smtClean="0"/>
              <a:t>Helping learners to set appropriate (proximal and specific)</a:t>
            </a:r>
          </a:p>
          <a:p>
            <a:pPr>
              <a:buFont typeface="Wingdings" pitchFamily="2" charset="2"/>
              <a:buChar char="§"/>
            </a:pPr>
            <a:r>
              <a:rPr lang="en-US" sz="1600" i="1" dirty="0" smtClean="0"/>
              <a:t>sub goals for themselves</a:t>
            </a:r>
          </a:p>
          <a:p>
            <a:pPr>
              <a:buFont typeface="Wingdings" pitchFamily="2" charset="2"/>
              <a:buChar char="§"/>
            </a:pPr>
            <a:r>
              <a:rPr lang="en-US" sz="1600" i="1" dirty="0" smtClean="0"/>
              <a:t>Increasing the quality of the learning experience</a:t>
            </a:r>
          </a:p>
          <a:p>
            <a:pPr>
              <a:buFont typeface="Wingdings" pitchFamily="2" charset="2"/>
              <a:buChar char="§"/>
            </a:pPr>
            <a:r>
              <a:rPr lang="en-US" sz="1600" i="1" dirty="0" smtClean="0"/>
              <a:t>Increasing the learners’ self-confidence</a:t>
            </a:r>
          </a:p>
          <a:p>
            <a:pPr>
              <a:buFont typeface="Wingdings" pitchFamily="2" charset="2"/>
              <a:buChar char="§"/>
            </a:pPr>
            <a:r>
              <a:rPr lang="en-US" sz="1600" dirty="0" smtClean="0"/>
              <a:t> Providing regular experiences of success</a:t>
            </a:r>
          </a:p>
          <a:p>
            <a:pPr>
              <a:buFont typeface="Wingdings" pitchFamily="2" charset="2"/>
              <a:buChar char="§"/>
            </a:pPr>
            <a:r>
              <a:rPr lang="en-US" sz="1600" dirty="0" smtClean="0"/>
              <a:t> Reducing classroom anxiety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800" dirty="0" smtClean="0">
                <a:solidFill>
                  <a:schemeClr val="tx2"/>
                </a:solidFill>
              </a:rPr>
              <a:t>Self-efficacy feeds motivation; motivational strategies</a:t>
            </a:r>
            <a:endParaRPr lang="ru-RU" sz="2800" dirty="0">
              <a:solidFill>
                <a:schemeClr val="tx2"/>
              </a:solidFill>
            </a:endParaRPr>
          </a:p>
        </p:txBody>
      </p:sp>
      <p:sp>
        <p:nvSpPr>
          <p:cNvPr id="3" name="Содержимое 2"/>
          <p:cNvSpPr>
            <a:spLocks noGrp="1"/>
          </p:cNvSpPr>
          <p:nvPr>
            <p:ph idx="1"/>
          </p:nvPr>
        </p:nvSpPr>
        <p:spPr/>
        <p:txBody>
          <a:bodyPr>
            <a:normAutofit fontScale="70000" lnSpcReduction="20000"/>
          </a:bodyPr>
          <a:lstStyle/>
          <a:p>
            <a:endParaRPr lang="ru-RU" sz="2600" dirty="0" smtClean="0"/>
          </a:p>
          <a:p>
            <a:pPr>
              <a:buFont typeface="Wingdings" pitchFamily="2" charset="2"/>
              <a:buChar char="§"/>
            </a:pPr>
            <a:r>
              <a:rPr lang="en-US" sz="2600" dirty="0" smtClean="0"/>
              <a:t> Promoting favorable  self-conceptions of foreign language learning competence</a:t>
            </a:r>
          </a:p>
          <a:p>
            <a:pPr>
              <a:buFont typeface="Wingdings" pitchFamily="2" charset="2"/>
              <a:buChar char="§"/>
            </a:pPr>
            <a:r>
              <a:rPr lang="en-US" sz="2600" i="1" dirty="0" smtClean="0"/>
              <a:t>Creating learner autonomy</a:t>
            </a:r>
          </a:p>
          <a:p>
            <a:pPr>
              <a:buFont typeface="Wingdings" pitchFamily="2" charset="2"/>
              <a:buChar char="§"/>
            </a:pPr>
            <a:r>
              <a:rPr lang="en-US" sz="2600" i="1" dirty="0" smtClean="0"/>
              <a:t>Adopting an active socializing role (by the teacher)</a:t>
            </a:r>
          </a:p>
          <a:p>
            <a:pPr>
              <a:buFont typeface="Wingdings" pitchFamily="2" charset="2"/>
              <a:buChar char="§"/>
            </a:pPr>
            <a:r>
              <a:rPr lang="en-US" sz="2600" i="1" dirty="0" smtClean="0"/>
              <a:t>Raising the learners’ awareness of motivation maintenance strategies</a:t>
            </a:r>
          </a:p>
          <a:p>
            <a:pPr>
              <a:buFont typeface="Wingdings" pitchFamily="2" charset="2"/>
              <a:buChar char="§"/>
            </a:pPr>
            <a:endParaRPr lang="en-US" sz="2600" dirty="0" smtClean="0"/>
          </a:p>
          <a:p>
            <a:pPr>
              <a:buFont typeface="Wingdings" pitchFamily="2" charset="2"/>
              <a:buChar char="§"/>
            </a:pPr>
            <a:r>
              <a:rPr lang="en-US" sz="2600" dirty="0" smtClean="0"/>
              <a:t> </a:t>
            </a:r>
            <a:r>
              <a:rPr lang="en-US" sz="2600" b="1" dirty="0" smtClean="0"/>
              <a:t>Emotion control</a:t>
            </a:r>
          </a:p>
          <a:p>
            <a:pPr>
              <a:buFont typeface="Wingdings" pitchFamily="2" charset="2"/>
              <a:buChar char="§"/>
            </a:pPr>
            <a:r>
              <a:rPr lang="en-US" sz="2600" b="1" dirty="0" smtClean="0"/>
              <a:t>Motivation control</a:t>
            </a:r>
          </a:p>
          <a:p>
            <a:pPr>
              <a:buFont typeface="Wingdings" pitchFamily="2" charset="2"/>
              <a:buChar char="§"/>
            </a:pPr>
            <a:r>
              <a:rPr lang="en-US" sz="2600" b="1" dirty="0" smtClean="0"/>
              <a:t>Environmental control</a:t>
            </a:r>
          </a:p>
          <a:p>
            <a:pPr>
              <a:buFont typeface="Wingdings" pitchFamily="2" charset="2"/>
              <a:buChar char="§"/>
            </a:pPr>
            <a:endParaRPr lang="en-US" sz="2600" i="1" dirty="0" smtClean="0"/>
          </a:p>
          <a:p>
            <a:pPr>
              <a:buFont typeface="Wingdings" pitchFamily="2" charset="2"/>
              <a:buChar char="§"/>
            </a:pPr>
            <a:r>
              <a:rPr lang="en-US" sz="2600" i="1" dirty="0" smtClean="0"/>
              <a:t>Rounding off the learning experience: Encouraging positive self –evaluation</a:t>
            </a:r>
          </a:p>
          <a:p>
            <a:pPr>
              <a:buFont typeface="Wingdings" pitchFamily="2" charset="2"/>
              <a:buChar char="§"/>
            </a:pPr>
            <a:r>
              <a:rPr lang="en-US" sz="2600" i="1" dirty="0" smtClean="0"/>
              <a:t>Promoting attributions to effort rather than to ability</a:t>
            </a:r>
          </a:p>
          <a:p>
            <a:pPr>
              <a:buFont typeface="Wingdings" pitchFamily="2" charset="2"/>
              <a:buChar char="§"/>
            </a:pPr>
            <a:r>
              <a:rPr lang="en-US" sz="2600" i="1" dirty="0" smtClean="0"/>
              <a:t>Increasing learner satisfaction</a:t>
            </a:r>
            <a:endParaRPr lang="ru-RU" sz="2600" dirty="0" smtClean="0"/>
          </a:p>
          <a:p>
            <a:endParaRPr lang="ru-RU"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667512"/>
          </a:xfrm>
        </p:spPr>
        <p:txBody>
          <a:bodyPr>
            <a:normAutofit fontScale="90000"/>
          </a:bodyPr>
          <a:lstStyle/>
          <a:p>
            <a:r>
              <a:rPr lang="en-US" dirty="0" smtClean="0"/>
              <a:t>Conclusion</a:t>
            </a:r>
            <a:br>
              <a:rPr lang="en-US" dirty="0" smtClean="0"/>
            </a:br>
            <a:r>
              <a:rPr lang="en-US" sz="2000" dirty="0" smtClean="0"/>
              <a:t>Say no to “I can’t”</a:t>
            </a:r>
            <a:endParaRPr lang="ru-RU" sz="2000" dirty="0"/>
          </a:p>
        </p:txBody>
      </p:sp>
      <p:pic>
        <p:nvPicPr>
          <p:cNvPr id="4" name="Content Placeholder 3" descr="motivation-in-language-learning.jpg"/>
          <p:cNvPicPr>
            <a:picLocks noGrp="1" noChangeAspect="1"/>
          </p:cNvPicPr>
          <p:nvPr>
            <p:ph idx="1"/>
          </p:nvPr>
        </p:nvPicPr>
        <p:blipFill>
          <a:blip r:embed="rId2"/>
          <a:stretch>
            <a:fillRect/>
          </a:stretch>
        </p:blipFill>
        <p:spPr>
          <a:xfrm>
            <a:off x="0" y="1752600"/>
            <a:ext cx="9144000" cy="51054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motivation-in-language-learning.jpg"/>
          <p:cNvPicPr>
            <a:picLocks noGrp="1" noChangeAspect="1"/>
          </p:cNvPicPr>
          <p:nvPr>
            <p:ph idx="1"/>
          </p:nvPr>
        </p:nvPicPr>
        <p:blipFill>
          <a:blip r:embed="rId2"/>
          <a:stretch>
            <a:fillRect/>
          </a:stretch>
        </p:blipFill>
        <p:spPr>
          <a:xfrm>
            <a:off x="0" y="0"/>
            <a:ext cx="9144000" cy="6858000"/>
          </a:xfrm>
        </p:spPr>
      </p:pic>
      <p:sp>
        <p:nvSpPr>
          <p:cNvPr id="5" name="TextBox 4"/>
          <p:cNvSpPr txBox="1"/>
          <p:nvPr/>
        </p:nvSpPr>
        <p:spPr>
          <a:xfrm>
            <a:off x="3962400" y="609600"/>
            <a:ext cx="3733800" cy="369332"/>
          </a:xfrm>
          <a:prstGeom prst="rect">
            <a:avLst/>
          </a:prstGeom>
          <a:noFill/>
        </p:spPr>
        <p:txBody>
          <a:bodyPr wrap="square" rtlCol="0">
            <a:spAutoFit/>
          </a:bodyPr>
          <a:lstStyle/>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800" i="1" dirty="0" smtClean="0">
                <a:solidFill>
                  <a:schemeClr val="tx2"/>
                </a:solidFill>
              </a:rPr>
              <a:t>The importance of self-efficacy in learning performance</a:t>
            </a:r>
            <a:endParaRPr lang="ru-RU" sz="2800" dirty="0">
              <a:solidFill>
                <a:schemeClr val="tx2"/>
              </a:solidFill>
            </a:endParaRPr>
          </a:p>
        </p:txBody>
      </p:sp>
      <p:graphicFrame>
        <p:nvGraphicFramePr>
          <p:cNvPr id="5" name="Содержимое 4"/>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2"/>
                </a:solidFill>
              </a:rPr>
              <a:t>Self-efficacy</a:t>
            </a:r>
            <a:endParaRPr lang="ru-RU" dirty="0">
              <a:solidFill>
                <a:schemeClr val="tx2"/>
              </a:solidFill>
            </a:endParaRPr>
          </a:p>
        </p:txBody>
      </p:sp>
      <p:pic>
        <p:nvPicPr>
          <p:cNvPr id="4" name="Содержимое 3" descr="how-bandura-would-increase-self-efficacy-13-728.jpg"/>
          <p:cNvPicPr>
            <a:picLocks noGrp="1" noChangeAspect="1"/>
          </p:cNvPicPr>
          <p:nvPr>
            <p:ph idx="1"/>
          </p:nvPr>
        </p:nvPicPr>
        <p:blipFill>
          <a:blip r:embed="rId3"/>
          <a:stretch>
            <a:fillRect/>
          </a:stretch>
        </p:blipFill>
        <p:spPr>
          <a:xfrm>
            <a:off x="1645708" y="2011363"/>
            <a:ext cx="5852583" cy="4389437"/>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2"/>
                </a:solidFill>
              </a:rPr>
              <a:t>Self-efficacy</a:t>
            </a:r>
            <a:endParaRPr lang="ru-RU" dirty="0">
              <a:solidFill>
                <a:schemeClr val="tx2"/>
              </a:solidFill>
            </a:endParaRPr>
          </a:p>
        </p:txBody>
      </p:sp>
      <p:pic>
        <p:nvPicPr>
          <p:cNvPr id="4" name="Содержимое 3" descr="Keys final.JPG"/>
          <p:cNvPicPr>
            <a:picLocks noGrp="1" noChangeAspect="1"/>
          </p:cNvPicPr>
          <p:nvPr>
            <p:ph idx="1"/>
          </p:nvPr>
        </p:nvPicPr>
        <p:blipFill>
          <a:blip r:embed="rId2"/>
          <a:stretch>
            <a:fillRect/>
          </a:stretch>
        </p:blipFill>
        <p:spPr>
          <a:xfrm>
            <a:off x="1706285" y="1935163"/>
            <a:ext cx="5731430" cy="4389437"/>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2"/>
                </a:solidFill>
              </a:rPr>
              <a:t>Self-efficacy</a:t>
            </a:r>
            <a:endParaRPr lang="ru-RU" dirty="0">
              <a:solidFill>
                <a:schemeClr val="tx2"/>
              </a:solidFill>
            </a:endParaRPr>
          </a:p>
        </p:txBody>
      </p:sp>
      <p:pic>
        <p:nvPicPr>
          <p:cNvPr id="4" name="Содержимое 3" descr="slide_5.jpg"/>
          <p:cNvPicPr>
            <a:picLocks noGrp="1" noChangeAspect="1"/>
          </p:cNvPicPr>
          <p:nvPr>
            <p:ph idx="1"/>
          </p:nvPr>
        </p:nvPicPr>
        <p:blipFill>
          <a:blip r:embed="rId2"/>
          <a:stretch>
            <a:fillRect/>
          </a:stretch>
        </p:blipFill>
        <p:spPr>
          <a:xfrm>
            <a:off x="1645709" y="1935163"/>
            <a:ext cx="5852582" cy="4389437"/>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 </a:t>
            </a:r>
            <a:r>
              <a:rPr lang="en-US" dirty="0" smtClean="0">
                <a:solidFill>
                  <a:schemeClr val="tx2"/>
                </a:solidFill>
              </a:rPr>
              <a:t>Students self-efficacy beliefs are based on:</a:t>
            </a:r>
            <a:endParaRPr lang="ru-RU" dirty="0">
              <a:solidFill>
                <a:schemeClr val="tx2"/>
              </a:solidFill>
            </a:endParaRPr>
          </a:p>
        </p:txBody>
      </p:sp>
      <p:sp>
        <p:nvSpPr>
          <p:cNvPr id="3" name="Содержимое 2"/>
          <p:cNvSpPr>
            <a:spLocks noGrp="1"/>
          </p:cNvSpPr>
          <p:nvPr>
            <p:ph idx="1"/>
          </p:nvPr>
        </p:nvSpPr>
        <p:spPr/>
        <p:txBody>
          <a:bodyPr>
            <a:normAutofit/>
          </a:bodyPr>
          <a:lstStyle/>
          <a:p>
            <a:pPr>
              <a:buFont typeface="Wingdings" pitchFamily="2" charset="2"/>
              <a:buChar char="§"/>
            </a:pPr>
            <a:r>
              <a:rPr lang="en-US" sz="2000" dirty="0" smtClean="0"/>
              <a:t>Prior task accomplishments, and whether success is interpreted through a growth or fixed mindset</a:t>
            </a:r>
          </a:p>
          <a:p>
            <a:pPr>
              <a:buFont typeface="Wingdings" pitchFamily="2" charset="2"/>
              <a:buChar char="§"/>
            </a:pPr>
            <a:r>
              <a:rPr lang="en-US" sz="2000" dirty="0" smtClean="0"/>
              <a:t>Seeing a model perform the task or activity (because students develop an expectation that they too can acquire the skill)</a:t>
            </a:r>
          </a:p>
          <a:p>
            <a:pPr>
              <a:buFont typeface="Wingdings" pitchFamily="2" charset="2"/>
              <a:buChar char="§"/>
            </a:pPr>
            <a:r>
              <a:rPr lang="en-US" sz="2000" dirty="0" smtClean="0"/>
              <a:t>Teacher expectations and verbal persuasion</a:t>
            </a:r>
          </a:p>
          <a:p>
            <a:pPr>
              <a:buFont typeface="Wingdings" pitchFamily="2" charset="2"/>
              <a:buChar char="§"/>
            </a:pPr>
            <a:r>
              <a:rPr lang="en-US" sz="2000" dirty="0" smtClean="0"/>
              <a:t>The amount of support students can expect from teachers and peers</a:t>
            </a:r>
          </a:p>
          <a:p>
            <a:pPr>
              <a:buFont typeface="Wingdings" pitchFamily="2" charset="2"/>
              <a:buChar char="§"/>
            </a:pPr>
            <a:r>
              <a:rPr lang="en-US" sz="2000" dirty="0" smtClean="0"/>
              <a:t>Physical symptoms such as anxiety 0r students with low self-efficacy are more likely to experience achievement anxiety</a:t>
            </a:r>
          </a:p>
          <a:p>
            <a:pPr>
              <a:buNone/>
            </a:pPr>
            <a:endParaRPr lang="en-US" sz="2000" dirty="0" smtClean="0">
              <a:solidFill>
                <a:schemeClr val="accent4">
                  <a:lumMod val="60000"/>
                  <a:lumOff val="40000"/>
                </a:schemeClr>
              </a:solidFill>
            </a:endParaRPr>
          </a:p>
          <a:p>
            <a:endParaRPr lang="ru-RU" sz="2000" dirty="0">
              <a:solidFill>
                <a:schemeClr val="accent4">
                  <a:lumMod val="60000"/>
                  <a:lumOff val="40000"/>
                </a:schemeClr>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239000" cy="1463040"/>
          </a:xfrm>
        </p:spPr>
        <p:txBody>
          <a:bodyPr>
            <a:normAutofit fontScale="90000"/>
          </a:bodyPr>
          <a:lstStyle/>
          <a:p>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100" dirty="0" smtClean="0">
                <a:solidFill>
                  <a:schemeClr val="tx2"/>
                </a:solidFill>
              </a:rPr>
              <a:t>Six strategies that can promote  self-efficacy</a:t>
            </a:r>
            <a:r>
              <a:rPr lang="en-US" dirty="0" smtClean="0"/>
              <a:t/>
            </a:r>
            <a:br>
              <a:rPr lang="en-US" dirty="0" smtClean="0"/>
            </a:br>
            <a:endParaRPr lang="ru-RU" dirty="0"/>
          </a:p>
        </p:txBody>
      </p:sp>
      <p:sp>
        <p:nvSpPr>
          <p:cNvPr id="3" name="Содержимое 2"/>
          <p:cNvSpPr>
            <a:spLocks noGrp="1"/>
          </p:cNvSpPr>
          <p:nvPr>
            <p:ph idx="1"/>
          </p:nvPr>
        </p:nvSpPr>
        <p:spPr/>
        <p:txBody>
          <a:bodyPr/>
          <a:lstStyle/>
          <a:p>
            <a:pPr marL="582930" indent="-514350">
              <a:buFont typeface="+mj-lt"/>
              <a:buAutoNum type="arabicPeriod"/>
            </a:pPr>
            <a:r>
              <a:rPr lang="en-US" dirty="0" smtClean="0"/>
              <a:t>Task accomplishment and success</a:t>
            </a:r>
          </a:p>
          <a:p>
            <a:pPr marL="582930" indent="-514350">
              <a:buFont typeface="+mj-lt"/>
              <a:buAutoNum type="arabicPeriod"/>
            </a:pPr>
            <a:r>
              <a:rPr lang="en-US" dirty="0" smtClean="0"/>
              <a:t>Peer modeling</a:t>
            </a:r>
          </a:p>
          <a:p>
            <a:pPr marL="582930" indent="-514350">
              <a:buFont typeface="+mj-lt"/>
              <a:buAutoNum type="arabicPeriod"/>
            </a:pPr>
            <a:r>
              <a:rPr lang="en-US" dirty="0" smtClean="0"/>
              <a:t>Goals and feedback</a:t>
            </a:r>
          </a:p>
          <a:p>
            <a:pPr marL="582930" indent="-514350">
              <a:buFont typeface="+mj-lt"/>
              <a:buAutoNum type="arabicPeriod"/>
            </a:pPr>
            <a:r>
              <a:rPr lang="en-US" dirty="0" smtClean="0"/>
              <a:t>Use self-assessment</a:t>
            </a:r>
          </a:p>
          <a:p>
            <a:pPr marL="582930" indent="-514350">
              <a:buFont typeface="+mj-lt"/>
              <a:buAutoNum type="arabicPeriod"/>
            </a:pPr>
            <a:r>
              <a:rPr lang="en-US" dirty="0" smtClean="0"/>
              <a:t>Give daily problem-solving opportunities</a:t>
            </a:r>
          </a:p>
          <a:p>
            <a:pPr marL="582930" indent="-514350">
              <a:buFont typeface="+mj-lt"/>
              <a:buAutoNum type="arabicPeriod"/>
            </a:pPr>
            <a:r>
              <a:rPr lang="en-US" dirty="0" smtClean="0"/>
              <a:t>Support students’ affirmation</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621</TotalTime>
  <Words>1196</Words>
  <Application>Microsoft Office PowerPoint</Application>
  <PresentationFormat>On-screen Show (4:3)</PresentationFormat>
  <Paragraphs>157</Paragraphs>
  <Slides>26</Slides>
  <Notes>9</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Поток</vt:lpstr>
      <vt:lpstr>The importance of self-efficacy in learning performance</vt:lpstr>
      <vt:lpstr>Self-efficacy feeds motivation</vt:lpstr>
      <vt:lpstr>PowerPoint Presentation</vt:lpstr>
      <vt:lpstr>The importance of self-efficacy in learning performance</vt:lpstr>
      <vt:lpstr>Self-efficacy</vt:lpstr>
      <vt:lpstr>Self-efficacy</vt:lpstr>
      <vt:lpstr>Self-efficacy</vt:lpstr>
      <vt:lpstr> Students self-efficacy beliefs are based on:</vt:lpstr>
      <vt:lpstr>         Six strategies that can promote  self-efficacy </vt:lpstr>
      <vt:lpstr>Task accomplishment and success </vt:lpstr>
      <vt:lpstr>Task accomplishment and success</vt:lpstr>
      <vt:lpstr>Task accomplishment and success</vt:lpstr>
      <vt:lpstr>Peer Modeling</vt:lpstr>
      <vt:lpstr>Peer Modeling</vt:lpstr>
      <vt:lpstr>Goals and feedback</vt:lpstr>
      <vt:lpstr>Goals and feedback</vt:lpstr>
      <vt:lpstr>Use self-assessment</vt:lpstr>
      <vt:lpstr>Give daily problem-solving opportunities</vt:lpstr>
      <vt:lpstr>Support students affirmation</vt:lpstr>
      <vt:lpstr>Why is self-efficacy so important?</vt:lpstr>
      <vt:lpstr>Why is self-efficacy so important?</vt:lpstr>
      <vt:lpstr>Self-efficacy feeds motivation; motivational strategies</vt:lpstr>
      <vt:lpstr>Self-efficacy feeds motivation; motivational strategies</vt:lpstr>
      <vt:lpstr>Self-efficacy feeds motivation; motivational strategies</vt:lpstr>
      <vt:lpstr>Self-efficacy feeds motivation; motivational strategies</vt:lpstr>
      <vt:lpstr>Conclusion Say no to “I can’t”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self-efficacy in learning performance</dc:title>
  <dc:creator>ACER</dc:creator>
  <cp:lastModifiedBy>Windows User</cp:lastModifiedBy>
  <cp:revision>114</cp:revision>
  <dcterms:created xsi:type="dcterms:W3CDTF">2006-08-16T00:00:00Z</dcterms:created>
  <dcterms:modified xsi:type="dcterms:W3CDTF">2018-10-16T20:42:35Z</dcterms:modified>
</cp:coreProperties>
</file>