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3"/>
  </p:notesMasterIdLst>
  <p:sldIdLst>
    <p:sldId id="299" r:id="rId2"/>
    <p:sldId id="597" r:id="rId3"/>
    <p:sldId id="590" r:id="rId4"/>
    <p:sldId id="580" r:id="rId5"/>
    <p:sldId id="581" r:id="rId6"/>
    <p:sldId id="578" r:id="rId7"/>
    <p:sldId id="579" r:id="rId8"/>
    <p:sldId id="594" r:id="rId9"/>
    <p:sldId id="599" r:id="rId10"/>
    <p:sldId id="584" r:id="rId11"/>
    <p:sldId id="582" r:id="rId12"/>
    <p:sldId id="600" r:id="rId13"/>
    <p:sldId id="583" r:id="rId14"/>
    <p:sldId id="585" r:id="rId15"/>
    <p:sldId id="586" r:id="rId16"/>
    <p:sldId id="602" r:id="rId17"/>
    <p:sldId id="601" r:id="rId18"/>
    <p:sldId id="587" r:id="rId19"/>
    <p:sldId id="591" r:id="rId20"/>
    <p:sldId id="576" r:id="rId21"/>
    <p:sldId id="560" r:id="rId22"/>
  </p:sldIdLst>
  <p:sldSz cx="9144000" cy="6858000" type="screen4x3"/>
  <p:notesSz cx="7023100" cy="9309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A4C"/>
    <a:srgbClr val="C07624"/>
    <a:srgbClr val="CA7C2C"/>
    <a:srgbClr val="C67E2F"/>
    <a:srgbClr val="B05F1D"/>
    <a:srgbClr val="BE7625"/>
    <a:srgbClr val="8B5018"/>
    <a:srgbClr val="C3232F"/>
    <a:srgbClr val="CF2C40"/>
    <a:srgbClr val="614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75" autoAdjust="0"/>
    <p:restoredTop sz="94206" autoAdjust="0"/>
  </p:normalViewPr>
  <p:slideViewPr>
    <p:cSldViewPr snapToGrid="0">
      <p:cViewPr>
        <p:scale>
          <a:sx n="75" d="100"/>
          <a:sy n="75" d="100"/>
        </p:scale>
        <p:origin x="648" y="-270"/>
      </p:cViewPr>
      <p:guideLst>
        <p:guide orient="horz" pos="96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7794-1A39-4E05-8A64-F0ABC601F960}" type="datetimeFigureOut">
              <a:rPr lang="pt-PT" smtClean="0"/>
              <a:t>17/10/2018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5F52-3B50-4FA5-B06A-B4417BCA3B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92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2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endParaRPr lang="pt-PT" altLang="pt-PT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8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endParaRPr lang="pt-PT" altLang="pt-PT" b="1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9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endParaRPr lang="pt-PT" altLang="pt-PT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4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37E7E-1B69-414E-AB38-0765E1FF72DB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825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37E7E-1B69-414E-AB38-0765E1FF72DB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21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endParaRPr lang="pt-PT" altLang="pt-PT" b="1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3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B876-E786-4257-81FA-398DE8DB4036}" type="datetimeFigureOut">
              <a:rPr lang="pt-PT" smtClean="0"/>
              <a:pPr/>
              <a:t>17/10/2018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A905-1913-44BC-8B91-53AB943871B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9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00" y="144001"/>
            <a:ext cx="8229600" cy="562074"/>
          </a:xfrm>
          <a:prstGeom prst="rect">
            <a:avLst/>
          </a:prstGeom>
        </p:spPr>
        <p:txBody>
          <a:bodyPr lIns="91424" tIns="45712" rIns="91424" bIns="45712" rtlCol="0">
            <a:normAutofit/>
          </a:bodyPr>
          <a:lstStyle>
            <a:lvl1pPr algn="r" defTabSz="914239" rtl="0" eaLnBrk="1" latinLnBrk="0" hangingPunct="1">
              <a:spcBef>
                <a:spcPct val="0"/>
              </a:spcBef>
              <a:buNone/>
              <a:defRPr lang="pt-PT" sz="2000" b="1" kern="12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2000" y="1440000"/>
            <a:ext cx="7488392" cy="4525963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0"/>
          </p:nvPr>
        </p:nvSpPr>
        <p:spPr>
          <a:xfrm>
            <a:off x="71438" y="6551614"/>
            <a:ext cx="2268537" cy="365125"/>
          </a:xfrm>
        </p:spPr>
        <p:txBody>
          <a:bodyPr/>
          <a:lstStyle>
            <a:lvl1pPr algn="l">
              <a:defRPr sz="1200"/>
            </a:lvl1pPr>
          </a:lstStyle>
          <a:p>
            <a:pPr defTabSz="914239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1"/>
          </p:nvPr>
        </p:nvSpPr>
        <p:spPr>
          <a:xfrm>
            <a:off x="7019925" y="6551614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pPr defTabSz="914239">
              <a:defRPr/>
            </a:pPr>
            <a:fld id="{2033C911-6080-4083-80C4-EFEEE2430677}" type="slidenum">
              <a:rPr lang="pt-PT" altLang="pt-PT">
                <a:solidFill>
                  <a:prstClr val="black">
                    <a:tint val="75000"/>
                  </a:prstClr>
                </a:solidFill>
              </a:rPr>
              <a:pPr defTabSz="914239">
                <a:defRPr/>
              </a:pPr>
              <a:t>‹nº›</a:t>
            </a:fld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9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0F8-E46A-4F9B-80E2-C049838C0E3C}" type="datetimeFigureOut">
              <a:rPr lang="pt-PT" smtClean="0"/>
              <a:t>17/10/2018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78F-C99B-4E79-A5C4-693AAD940961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287338" y="6597650"/>
            <a:ext cx="468312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900609B-5A1F-49B0-96CE-6CB1D635D3EB}" type="slidenum">
              <a:rPr lang="pt-PT" sz="1000">
                <a:latin typeface="Arial" panose="020B0604020202020204" pitchFamily="34" charset="0"/>
                <a:cs typeface="+mn-cs"/>
              </a:rPr>
              <a:pPr eaLnBrk="1" hangingPunct="1">
                <a:defRPr/>
              </a:pPr>
              <a:t>‹nº›</a:t>
            </a:fld>
            <a:endParaRPr lang="pt-PT" sz="100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2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B876-E786-4257-81FA-398DE8DB403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17/10/2018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905-1913-44BC-8B91-53AB943871B4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8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cgabriel@emgfa.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4467" y="5657581"/>
            <a:ext cx="6849533" cy="7535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  <a:t>BILC PROFESSIONAL SEMINAR 2018</a:t>
            </a:r>
            <a:b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</a:br>
            <a: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  <a:t>Zagreb, </a:t>
            </a:r>
            <a:r>
              <a:rPr lang="pt-PT" sz="1800" dirty="0" err="1">
                <a:solidFill>
                  <a:srgbClr val="082A4C"/>
                </a:solidFill>
                <a:latin typeface="Franklin Gothic Demi Cond" panose="020B0706030402020204" pitchFamily="34" charset="0"/>
              </a:rPr>
              <a:t>Croatia</a:t>
            </a:r>
            <a:endParaRPr lang="pt-PT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72788" y="6411115"/>
            <a:ext cx="6571211" cy="446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LtCmdr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Marta Gabriel| 18 </a:t>
            </a:r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October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2018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06383" y="5789364"/>
            <a:ext cx="14292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50" dirty="0">
                <a:solidFill>
                  <a:srgbClr val="CA7C2C"/>
                </a:solidFill>
                <a:latin typeface="Franklin Gothic Demi Cond" panose="020B0706030402020204" pitchFamily="34" charset="0"/>
              </a:rPr>
              <a:t>   </a:t>
            </a:r>
            <a:r>
              <a:rPr lang="pt-PT" sz="1250" dirty="0">
                <a:solidFill>
                  <a:srgbClr val="C07624"/>
                </a:solidFill>
                <a:latin typeface="Franklin Gothic Demi Cond" panose="020B0706030402020204" pitchFamily="34" charset="0"/>
              </a:rPr>
              <a:t>FORÇAS ARMADAS</a:t>
            </a:r>
            <a:br>
              <a:rPr lang="pt-PT" sz="1250" dirty="0">
                <a:solidFill>
                  <a:srgbClr val="C07624"/>
                </a:solidFill>
                <a:latin typeface="Franklin Gothic Demi Cond" panose="020B0706030402020204" pitchFamily="34" charset="0"/>
              </a:rPr>
            </a:br>
            <a:r>
              <a:rPr lang="pt-PT" sz="1250" dirty="0">
                <a:solidFill>
                  <a:srgbClr val="C07624"/>
                </a:solidFill>
                <a:latin typeface="Franklin Gothic Demi Cond" panose="020B0706030402020204" pitchFamily="34" charset="0"/>
              </a:rPr>
              <a:t>   PORTUGUESAS</a:t>
            </a:r>
            <a:endParaRPr lang="pt-PT" sz="1250" dirty="0">
              <a:solidFill>
                <a:srgbClr val="C07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e Conteúdo 2"/>
          <p:cNvSpPr>
            <a:spLocks noGrp="1"/>
          </p:cNvSpPr>
          <p:nvPr>
            <p:ph idx="1"/>
          </p:nvPr>
        </p:nvSpPr>
        <p:spPr>
          <a:xfrm>
            <a:off x="581000" y="964377"/>
            <a:ext cx="8229600" cy="25360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Officers and 1 NCO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Co-workers at the PO CHOD HQ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STANAG 6001 Levels: 2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5611E8-2D61-418F-AC65-A13FC84DAAC7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 - Learners</a:t>
            </a:r>
            <a:endParaRPr lang="pt-PT" sz="20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E80F4E-787B-4440-92AC-79276BE98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930632"/>
            <a:ext cx="2628901" cy="24312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B8B32C-811F-4148-803E-F64A41DDE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8" y="4061580"/>
            <a:ext cx="2288414" cy="23002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B9BB83D-AAEE-4136-AD2F-4611EF87C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3889">
            <a:off x="6047266" y="3598390"/>
            <a:ext cx="2490691" cy="27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2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case: LNA - Specifications </a:t>
            </a:r>
            <a:endParaRPr lang="pt-PT" sz="2000" b="1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81000" y="1140601"/>
            <a:ext cx="8229600" cy="49030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What? End state?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 language competence (level 3)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 tasks defined in the job descriptions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Briefings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Reports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Staff meetings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Phone calls</a:t>
            </a:r>
          </a:p>
          <a:p>
            <a:pPr marL="914400" lvl="1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E1D068-17CE-430D-8E6C-04FD4730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13" y="4860470"/>
            <a:ext cx="1843087" cy="11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 txBox="1">
            <a:spLocks/>
          </p:cNvSpPr>
          <p:nvPr/>
        </p:nvSpPr>
        <p:spPr bwMode="auto">
          <a:xfrm>
            <a:off x="642908" y="1185863"/>
            <a:ext cx="8229600" cy="26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Why? End state?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pitchFamily="34" charset="0"/>
                <a:cs typeface="Arial" pitchFamily="34" charset="0"/>
              </a:rPr>
              <a:t>Compliance with the requirements in future posts abroad next year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E1D068-17CE-430D-8E6C-04FD4730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13" y="5389129"/>
            <a:ext cx="1843087" cy="118314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BEE324B-9112-4E6D-A05F-A85803638A9A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case: LNA - Specifications 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1353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81000" y="1059661"/>
            <a:ext cx="8229600" cy="52744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Self-assessment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90-minute sessions / 2 times/week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skills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Task-based activities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Various resources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Authentic material</a:t>
            </a:r>
          </a:p>
          <a:p>
            <a:pPr marL="0" indent="0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3999F0-F6FD-42AC-8472-C8513A64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75" y="3952897"/>
            <a:ext cx="4429125" cy="26193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FD5CF31-AC8D-47B4-9F9D-B1C93EB527FE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case: LNA - Specifications 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03266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81000" y="1059662"/>
            <a:ext cx="8229600" cy="5512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Journal writing</a:t>
            </a:r>
          </a:p>
          <a:p>
            <a:pPr marL="400050" lvl="1" indent="0" algn="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entries focus on level 3 tasks/descriptors</a:t>
            </a:r>
          </a:p>
          <a:p>
            <a:pPr marL="400050" lvl="1" indent="0" algn="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learners’ needs/suggestions/reflection</a:t>
            </a:r>
          </a:p>
          <a:p>
            <a:pPr marL="400050" lvl="1" indent="0"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writing problems</a:t>
            </a:r>
          </a:p>
          <a:p>
            <a:pPr marL="400050" lvl="1" indent="0"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 correction</a:t>
            </a:r>
          </a:p>
          <a:p>
            <a:pPr marL="400050" lvl="1" indent="0"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peer correction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A518AC-0415-479D-B2BB-F565699D6A0C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case: Training</a:t>
            </a:r>
            <a:endParaRPr lang="pt-PT" sz="2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17257F-466B-4C9E-B6F7-A4B1DD2EF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0" y="3981477"/>
            <a:ext cx="1774800" cy="25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81000" y="1059662"/>
            <a:ext cx="8229600" cy="5512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Articles – authentic materials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various sources</a:t>
            </a:r>
          </a:p>
          <a:p>
            <a:pPr marL="742950" lvl="1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students’ own suggestions and organized/prepared by the teacher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58A64F-82EC-4CEE-8A78-CDFE6833F44A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case: Training</a:t>
            </a:r>
            <a:endParaRPr lang="pt-PT" sz="20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A339205-B60C-4386-8FAF-29ECE320D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8" y="4194970"/>
            <a:ext cx="3127400" cy="23472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F039D6-0883-49D4-80FE-9FC733B46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88" y="3714029"/>
            <a:ext cx="2996164" cy="28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81000" y="1059662"/>
            <a:ext cx="4000500" cy="5277638"/>
          </a:xfrm>
        </p:spPr>
        <p:txBody>
          <a:bodyPr>
            <a:noAutofit/>
          </a:bodyPr>
          <a:lstStyle/>
          <a:p>
            <a:pPr marL="400050" indent="-457200">
              <a:lnSpc>
                <a:spcPct val="150000"/>
              </a:lnSpc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discussions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(sometimes recorded and later analysed with students)</a:t>
            </a:r>
          </a:p>
          <a:p>
            <a:pPr marL="400050" indent="-4572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58A64F-82EC-4CEE-8A78-CDFE6833F44A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case: Training</a:t>
            </a:r>
            <a:endParaRPr lang="pt-PT" sz="20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B93630-465A-4142-BBD2-9B63E7C76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0" y="3698481"/>
            <a:ext cx="4000500" cy="2501900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3A29DBB-86F5-4A81-8626-1E727E2F7A95}"/>
              </a:ext>
            </a:extLst>
          </p:cNvPr>
          <p:cNvSpPr txBox="1">
            <a:spLocks/>
          </p:cNvSpPr>
          <p:nvPr/>
        </p:nvSpPr>
        <p:spPr>
          <a:xfrm>
            <a:off x="4902200" y="1059661"/>
            <a:ext cx="4000500" cy="5277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57200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Webquests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 Integration of Gender Perspectives in the Operational Planning)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D6F6D66-C050-43D7-9E65-5B0F0881F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869931"/>
            <a:ext cx="2808455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581000" y="1116831"/>
            <a:ext cx="8229600" cy="654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about 6 months, students have:</a:t>
            </a:r>
          </a:p>
          <a:p>
            <a:pPr marL="457200" lvl="1" indent="0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algn="ctr">
              <a:lnSpc>
                <a:spcPct val="150000"/>
              </a:lnSpc>
              <a:buNone/>
            </a:pPr>
            <a:endParaRPr lang="en-US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92CB5C-F013-46B4-AC02-4BE5A454C599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case: Outcomes</a:t>
            </a:r>
            <a:endParaRPr lang="pt-PT" sz="2000" b="1" dirty="0"/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145B0A24-FB2B-4E6A-A01D-24F846B7044B}"/>
              </a:ext>
            </a:extLst>
          </p:cNvPr>
          <p:cNvSpPr txBox="1">
            <a:spLocks/>
          </p:cNvSpPr>
          <p:nvPr/>
        </p:nvSpPr>
        <p:spPr>
          <a:xfrm>
            <a:off x="581000" y="1875244"/>
            <a:ext cx="8229600" cy="356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motivation to study and use the language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Improved autonomy regarding the tasks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Been less afraid to take risks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Behaved more at ease during group discussions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Produced more coherent and focused pieces of writing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Been able to research and collect relevant information</a:t>
            </a:r>
          </a:p>
          <a:p>
            <a:pPr marL="457200" lvl="1" indent="0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algn="ctr">
              <a:lnSpc>
                <a:spcPct val="150000"/>
              </a:lnSpc>
            </a:pPr>
            <a:endParaRPr lang="en-US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847D7208-9A9C-4368-9E43-0C7CFBCBF4A1}"/>
              </a:ext>
            </a:extLst>
          </p:cNvPr>
          <p:cNvSpPr txBox="1">
            <a:spLocks/>
          </p:cNvSpPr>
          <p:nvPr/>
        </p:nvSpPr>
        <p:spPr>
          <a:xfrm>
            <a:off x="581000" y="5265337"/>
            <a:ext cx="8229600" cy="1306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Been less concerned about taking the SLP test!!</a:t>
            </a:r>
          </a:p>
          <a:p>
            <a:pPr marL="457200" lvl="1" indent="0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algn="ctr">
              <a:lnSpc>
                <a:spcPct val="150000"/>
              </a:lnSpc>
            </a:pPr>
            <a:endParaRPr lang="en-US" sz="2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9EC7FF-E0F1-401A-8775-2105121C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62" y="776694"/>
            <a:ext cx="3182938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67072" y="804756"/>
            <a:ext cx="8229600" cy="30560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Learner-centered perspective fosters: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Needs awareness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 definition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Meaningful and realistic training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Progress monitoring 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Outcomes assessment</a:t>
            </a:r>
          </a:p>
          <a:p>
            <a:pPr marL="400050" lvl="1" indent="0">
              <a:lnSpc>
                <a:spcPct val="100000"/>
              </a:lnSpc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lnSpc>
                <a:spcPct val="10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344DEE-3241-421C-AC8E-BC281DBF2D65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Benefits</a:t>
            </a:r>
            <a:endParaRPr lang="pt-PT" sz="2000" b="1" dirty="0"/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21577D4C-1F05-4927-99EA-99B4288B6A38}"/>
              </a:ext>
            </a:extLst>
          </p:cNvPr>
          <p:cNvSpPr txBox="1">
            <a:spLocks/>
          </p:cNvSpPr>
          <p:nvPr/>
        </p:nvSpPr>
        <p:spPr>
          <a:xfrm>
            <a:off x="457200" y="3860763"/>
            <a:ext cx="8229600" cy="1493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F6C5CB0-F5A5-48EF-B3D7-0A58915E1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94" y="4484436"/>
            <a:ext cx="3195750" cy="1981365"/>
          </a:xfrm>
          <a:prstGeom prst="rect">
            <a:avLst/>
          </a:prstGeom>
        </p:spPr>
      </p:pic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1C3AE814-630A-4A63-B817-E8C0C1A3D7F0}"/>
              </a:ext>
            </a:extLst>
          </p:cNvPr>
          <p:cNvSpPr txBox="1">
            <a:spLocks/>
          </p:cNvSpPr>
          <p:nvPr/>
        </p:nvSpPr>
        <p:spPr>
          <a:xfrm>
            <a:off x="467072" y="4927562"/>
            <a:ext cx="8229600" cy="1493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Autonomy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Motivation</a:t>
            </a: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0A9CE9-91FE-4FBB-8388-E362821C52EA}"/>
              </a:ext>
            </a:extLst>
          </p:cNvPr>
          <p:cNvSpPr txBox="1"/>
          <p:nvPr/>
        </p:nvSpPr>
        <p:spPr>
          <a:xfrm>
            <a:off x="107503" y="741209"/>
            <a:ext cx="456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kern="1200" spc="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PT" spc="300" dirty="0" err="1">
                <a:latin typeface="Arial" panose="020B0604020202020204" pitchFamily="34" charset="0"/>
                <a:cs typeface="Arial" panose="020B0604020202020204" pitchFamily="34" charset="0"/>
              </a:rPr>
              <a:t>eaningful</a:t>
            </a:r>
            <a:r>
              <a:rPr lang="pt-PT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pc="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pc="3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pt-PT" spc="300" dirty="0"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  <a:endParaRPr lang="pt-PT" kern="1200" spc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891638-2744-4350-9C72-9AA536515814}"/>
              </a:ext>
            </a:extLst>
          </p:cNvPr>
          <p:cNvSpPr txBox="1"/>
          <p:nvPr/>
        </p:nvSpPr>
        <p:spPr>
          <a:xfrm>
            <a:off x="854048" y="1186352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kern="1200" spc="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spc="300" dirty="0" err="1">
                <a:latin typeface="Arial" panose="020B0604020202020204" pitchFamily="34" charset="0"/>
                <a:cs typeface="Arial" panose="020B0604020202020204" pitchFamily="34" charset="0"/>
              </a:rPr>
              <a:t>perational</a:t>
            </a:r>
            <a:r>
              <a:rPr lang="pt-PT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pc="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pc="3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PT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pc="300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pt-PT" kern="1200" spc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EDFC9D-2C68-4307-BB38-A8C2CB5AA0BA}"/>
              </a:ext>
            </a:extLst>
          </p:cNvPr>
          <p:cNvSpPr txBox="1"/>
          <p:nvPr/>
        </p:nvSpPr>
        <p:spPr>
          <a:xfrm>
            <a:off x="1543902" y="1651303"/>
            <a:ext cx="357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ask-oriented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pt-PT" sz="1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0E7F7E-53B0-415A-9FCD-F1484FE9AD94}"/>
              </a:ext>
            </a:extLst>
          </p:cNvPr>
          <p:cNvSpPr txBox="1"/>
          <p:nvPr/>
        </p:nvSpPr>
        <p:spPr>
          <a:xfrm>
            <a:off x="2390340" y="2193078"/>
            <a:ext cx="497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ndividual 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 lang="pt-PT" sz="1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0BE396-05CC-4985-8256-66E8B47B0A74}"/>
              </a:ext>
            </a:extLst>
          </p:cNvPr>
          <p:cNvSpPr txBox="1"/>
          <p:nvPr/>
        </p:nvSpPr>
        <p:spPr>
          <a:xfrm>
            <a:off x="3115216" y="2752310"/>
            <a:ext cx="5254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arious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endParaRPr lang="pt-PT" sz="1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4124CC-E02A-419C-A8AB-531A403B7E04}"/>
              </a:ext>
            </a:extLst>
          </p:cNvPr>
          <p:cNvSpPr txBox="1"/>
          <p:nvPr/>
        </p:nvSpPr>
        <p:spPr>
          <a:xfrm>
            <a:off x="4887235" y="3860521"/>
            <a:ext cx="348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rustworthy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2861F0C-1CEA-4E9A-BAA5-3308457B4529}"/>
              </a:ext>
            </a:extLst>
          </p:cNvPr>
          <p:cNvSpPr txBox="1"/>
          <p:nvPr/>
        </p:nvSpPr>
        <p:spPr>
          <a:xfrm>
            <a:off x="5645959" y="4419753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mprovement</a:t>
            </a:r>
            <a:endParaRPr lang="pt-PT" sz="1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44451E-E63F-40B5-9C3A-AC7379EFCCC1}"/>
              </a:ext>
            </a:extLst>
          </p:cNvPr>
          <p:cNvSpPr txBox="1"/>
          <p:nvPr/>
        </p:nvSpPr>
        <p:spPr>
          <a:xfrm>
            <a:off x="4135769" y="3324242"/>
            <a:ext cx="302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uthentic</a:t>
            </a:r>
            <a:r>
              <a:rPr lang="pt-PT" sz="18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pt-PT" sz="1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F0CA303-8878-4176-80D1-BCFE9FD78EFE}"/>
              </a:ext>
            </a:extLst>
          </p:cNvPr>
          <p:cNvSpPr txBox="1"/>
          <p:nvPr/>
        </p:nvSpPr>
        <p:spPr>
          <a:xfrm>
            <a:off x="6362006" y="4952782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pportunities</a:t>
            </a:r>
            <a:endParaRPr lang="pt-PT" sz="1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D6653C6-3298-4049-B74B-9E1219AD0AEB}"/>
              </a:ext>
            </a:extLst>
          </p:cNvPr>
          <p:cNvSpPr txBox="1"/>
          <p:nvPr/>
        </p:nvSpPr>
        <p:spPr>
          <a:xfrm>
            <a:off x="6858937" y="5501266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>
              <a:defRPr sz="3200"/>
            </a:lvl1pPr>
          </a:lstStyle>
          <a:p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r>
              <a:rPr lang="pt-PT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PT" sz="1800" spc="300" dirty="0" err="1">
                <a:latin typeface="Arial" panose="020B0604020202020204" pitchFamily="34" charset="0"/>
                <a:cs typeface="Arial" panose="020B0604020202020204" pitchFamily="34" charset="0"/>
              </a:rPr>
              <a:t>omy</a:t>
            </a:r>
            <a:endParaRPr lang="pt-PT" sz="18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E1425F-2EA4-47A7-A0AE-C69015B48D70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Benefits</a:t>
            </a:r>
            <a:endParaRPr lang="pt-PT" sz="20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2D42EA-9FCD-4D06-82D4-3202FF47F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7" y="3540996"/>
            <a:ext cx="3290629" cy="24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4" grpId="0"/>
      <p:bldP spid="16" grpId="0"/>
      <p:bldP spid="1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14298" y="1123492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Fostering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the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learner-centered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perspective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and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autonomous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learning</a:t>
            </a:r>
            <a:endParaRPr lang="pt-PT" sz="3600" b="1" i="1" dirty="0">
              <a:latin typeface="Arial Black" pitchFamily="34" charset="0"/>
            </a:endParaRPr>
          </a:p>
        </p:txBody>
      </p:sp>
      <p:sp>
        <p:nvSpPr>
          <p:cNvPr id="5" name="Rectângulo 6">
            <a:extLst>
              <a:ext uri="{FF2B5EF4-FFF2-40B4-BE49-F238E27FC236}">
                <a16:creationId xmlns:a16="http://schemas.microsoft.com/office/drawing/2014/main" id="{69094E98-FCDB-42B0-856B-4842B1D485E6}"/>
              </a:ext>
            </a:extLst>
          </p:cNvPr>
          <p:cNvSpPr/>
          <p:nvPr/>
        </p:nvSpPr>
        <p:spPr>
          <a:xfrm>
            <a:off x="214298" y="4530081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i="1" dirty="0" err="1">
                <a:latin typeface="Arial Black" pitchFamily="34" charset="0"/>
              </a:rPr>
              <a:t>How</a:t>
            </a:r>
            <a:r>
              <a:rPr lang="pt-PT" sz="2800" b="1" i="1" dirty="0">
                <a:latin typeface="Arial Black" pitchFamily="34" charset="0"/>
              </a:rPr>
              <a:t> does </a:t>
            </a:r>
            <a:r>
              <a:rPr lang="pt-PT" sz="2800" b="1" i="1" dirty="0" err="1">
                <a:latin typeface="Arial Black" pitchFamily="34" charset="0"/>
              </a:rPr>
              <a:t>this</a:t>
            </a:r>
            <a:r>
              <a:rPr lang="pt-PT" sz="2800" b="1" i="1" dirty="0">
                <a:latin typeface="Arial Black" pitchFamily="34" charset="0"/>
              </a:rPr>
              <a:t> </a:t>
            </a:r>
            <a:r>
              <a:rPr lang="pt-PT" sz="2800" b="1" i="1" dirty="0" err="1">
                <a:latin typeface="Arial Black" pitchFamily="34" charset="0"/>
              </a:rPr>
              <a:t>method</a:t>
            </a:r>
            <a:r>
              <a:rPr lang="pt-PT" sz="2800" b="1" i="1" dirty="0">
                <a:latin typeface="Arial Black" pitchFamily="34" charset="0"/>
              </a:rPr>
              <a:t> </a:t>
            </a:r>
            <a:r>
              <a:rPr lang="pt-PT" sz="2800" b="1" i="1" dirty="0" err="1">
                <a:latin typeface="Arial Black" pitchFamily="34" charset="0"/>
              </a:rPr>
              <a:t>foster</a:t>
            </a:r>
            <a:r>
              <a:rPr lang="pt-PT" sz="2800" b="1" i="1" dirty="0">
                <a:latin typeface="Arial Black" pitchFamily="34" charset="0"/>
              </a:rPr>
              <a:t> </a:t>
            </a:r>
            <a:r>
              <a:rPr lang="pt-PT" sz="2800" b="1" i="1" dirty="0" err="1">
                <a:latin typeface="Arial Black" pitchFamily="34" charset="0"/>
              </a:rPr>
              <a:t>motivation</a:t>
            </a:r>
            <a:r>
              <a:rPr lang="pt-PT" sz="2800" b="1" i="1" dirty="0"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0891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57158" y="1142984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 err="1">
                <a:latin typeface="Arial" pitchFamily="34" charset="0"/>
                <a:cs typeface="Arial" pitchFamily="34" charset="0"/>
              </a:rPr>
              <a:t>Reference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Benson, Phil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(2008).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Learner autonomy in the classroom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	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Practical English Language Teaching,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New York: 	McGraw-Hill</a:t>
            </a:r>
            <a:r>
              <a:rPr lang="en-GB" sz="2400" dirty="0">
                <a:cs typeface="Arial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Building Student Autonomy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297779" y="2459504"/>
            <a:ext cx="6548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i="1" dirty="0" err="1">
                <a:latin typeface="Arial Black" pitchFamily="34" charset="0"/>
              </a:rPr>
              <a:t>Hvala</a:t>
            </a:r>
            <a:endParaRPr lang="pt-PT" sz="4000" b="1" i="1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i="1" dirty="0">
                <a:latin typeface="Arial Black" pitchFamily="34" charset="0"/>
              </a:rPr>
              <a:t> </a:t>
            </a:r>
            <a:r>
              <a:rPr lang="pt-PT" sz="4000" b="1" i="1" dirty="0" err="1">
                <a:latin typeface="Arial Black" pitchFamily="34" charset="0"/>
              </a:rPr>
              <a:t>Thank</a:t>
            </a:r>
            <a:r>
              <a:rPr lang="pt-PT" sz="4000" b="1" i="1" dirty="0">
                <a:latin typeface="Arial Black" pitchFamily="34" charset="0"/>
              </a:rPr>
              <a:t> </a:t>
            </a:r>
            <a:r>
              <a:rPr lang="pt-PT" sz="4000" b="1" i="1" dirty="0" err="1">
                <a:latin typeface="Arial Black" pitchFamily="34" charset="0"/>
              </a:rPr>
              <a:t>you</a:t>
            </a:r>
            <a:endParaRPr lang="pt-PT" sz="4000" b="1" i="1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i="1" dirty="0">
                <a:latin typeface="Arial Black" pitchFamily="34" charset="0"/>
              </a:rPr>
              <a:t>Obrigado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1285852" y="5000352"/>
            <a:ext cx="6548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 err="1">
                <a:latin typeface="Arial Black" pitchFamily="34" charset="0"/>
                <a:hlinkClick r:id="rId3"/>
              </a:rPr>
              <a:t>mcgabriel@emgfa.pt</a:t>
            </a:r>
            <a:endParaRPr lang="pt-PT" sz="2000" b="1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b="1" dirty="0"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PORTUGUESE ARMED FORCES  - CHIEF OF DEFENSE</a:t>
            </a: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3B7AD068-81E9-4F00-BB49-8BA80BABF360}"/>
              </a:ext>
            </a:extLst>
          </p:cNvPr>
          <p:cNvSpPr/>
          <p:nvPr/>
        </p:nvSpPr>
        <p:spPr>
          <a:xfrm>
            <a:off x="823268" y="979918"/>
            <a:ext cx="790576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i="1" dirty="0">
                <a:latin typeface="Arial Black" pitchFamily="34" charset="0"/>
              </a:rPr>
              <a:t>“To </a:t>
            </a:r>
            <a:r>
              <a:rPr lang="pt-PT" sz="3600" i="1" dirty="0" err="1">
                <a:latin typeface="Arial Black" pitchFamily="34" charset="0"/>
              </a:rPr>
              <a:t>teach</a:t>
            </a:r>
            <a:r>
              <a:rPr lang="pt-PT" sz="3600" i="1" dirty="0">
                <a:latin typeface="Arial Black" pitchFamily="34" charset="0"/>
              </a:rPr>
              <a:t> </a:t>
            </a:r>
            <a:r>
              <a:rPr lang="pt-PT" sz="3600" i="1" dirty="0" err="1">
                <a:latin typeface="Arial Black" pitchFamily="34" charset="0"/>
              </a:rPr>
              <a:t>is</a:t>
            </a:r>
            <a:r>
              <a:rPr lang="pt-PT" sz="3600" i="1" dirty="0">
                <a:latin typeface="Arial Black" pitchFamily="34" charset="0"/>
              </a:rPr>
              <a:t> to </a:t>
            </a:r>
            <a:r>
              <a:rPr lang="pt-PT" sz="3600" i="1" dirty="0" err="1">
                <a:latin typeface="Arial Black" pitchFamily="34" charset="0"/>
              </a:rPr>
              <a:t>learn</a:t>
            </a:r>
            <a:r>
              <a:rPr lang="pt-PT" sz="3600" i="1" dirty="0">
                <a:latin typeface="Arial Black" pitchFamily="34" charset="0"/>
              </a:rPr>
              <a:t> </a:t>
            </a:r>
            <a:r>
              <a:rPr lang="pt-PT" sz="3600" i="1" dirty="0" err="1">
                <a:latin typeface="Arial Black" pitchFamily="34" charset="0"/>
              </a:rPr>
              <a:t>twice</a:t>
            </a:r>
            <a:r>
              <a:rPr lang="pt-PT" sz="3600" i="1" dirty="0">
                <a:latin typeface="Arial Black" pitchFamily="34" charset="0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400" dirty="0">
              <a:latin typeface="Arial Black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 err="1">
                <a:latin typeface="Arial Black" pitchFamily="34" charset="0"/>
              </a:rPr>
              <a:t>Joseph</a:t>
            </a:r>
            <a:r>
              <a:rPr lang="pt-PT" sz="1400" dirty="0">
                <a:latin typeface="Arial Black" pitchFamily="34" charset="0"/>
              </a:rPr>
              <a:t> </a:t>
            </a:r>
            <a:r>
              <a:rPr lang="pt-PT" sz="1400" dirty="0" err="1">
                <a:latin typeface="Arial Black" pitchFamily="34" charset="0"/>
              </a:rPr>
              <a:t>Joubert</a:t>
            </a:r>
            <a:endParaRPr lang="pt-PT" sz="14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57158" y="973765"/>
            <a:ext cx="84296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Definitions and features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- Autonomy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- Learner and teacher - roles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endParaRPr lang="pt-PT" sz="3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 practical case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- Learners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- LNA – Specifications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- Training</a:t>
            </a:r>
          </a:p>
          <a:p>
            <a:pPr lvl="2">
              <a:defRPr/>
            </a:pPr>
            <a:r>
              <a:rPr lang="pt-PT" sz="3200" dirty="0">
                <a:latin typeface="Arial" pitchFamily="34" charset="0"/>
                <a:cs typeface="Arial" pitchFamily="34" charset="0"/>
              </a:rPr>
              <a:t>- O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utcomes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3. Benefits</a:t>
            </a:r>
          </a:p>
        </p:txBody>
      </p:sp>
    </p:spTree>
    <p:extLst>
      <p:ext uri="{BB962C8B-B14F-4D97-AF65-F5344CB8AC3E}">
        <p14:creationId xmlns:p14="http://schemas.microsoft.com/office/powerpoint/2010/main" val="391531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34" y="1297760"/>
            <a:ext cx="8229600" cy="21312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“Autonomy is the </a:t>
            </a:r>
            <a:r>
              <a:rPr lang="en-US" sz="3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capacity to control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one’s own learning”</a:t>
            </a:r>
          </a:p>
          <a:p>
            <a:pPr algn="r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Benson (2003), p. 290</a:t>
            </a:r>
            <a:endParaRPr lang="pt-P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Definitions and features</a:t>
            </a:r>
            <a:endParaRPr lang="pt-PT" sz="2000" b="1" dirty="0"/>
          </a:p>
        </p:txBody>
      </p:sp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714348" y="4397189"/>
            <a:ext cx="4045911" cy="1163052"/>
          </a:xfrm>
          <a:solidFill>
            <a:schemeClr val="accent1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Leading Actor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pt-PT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76FC23-89E0-45E2-AE95-B61CD61E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52" y="371477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e Conteúdo 2"/>
          <p:cNvSpPr>
            <a:spLocks noGrp="1"/>
          </p:cNvSpPr>
          <p:nvPr>
            <p:ph idx="1"/>
          </p:nvPr>
        </p:nvSpPr>
        <p:spPr>
          <a:xfrm>
            <a:off x="366687" y="1164409"/>
            <a:ext cx="8229600" cy="7786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Learners can achieve autonomy by:</a:t>
            </a: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Definitions and features</a:t>
            </a:r>
            <a:endParaRPr lang="pt-PT" sz="2000" b="1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1B418AF4-7365-463C-AB66-C6FE830FBB2B}"/>
              </a:ext>
            </a:extLst>
          </p:cNvPr>
          <p:cNvSpPr txBox="1">
            <a:spLocks/>
          </p:cNvSpPr>
          <p:nvPr/>
        </p:nvSpPr>
        <p:spPr>
          <a:xfrm>
            <a:off x="366687" y="2210548"/>
            <a:ext cx="8229600" cy="7786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planning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their own learning activities</a:t>
            </a:r>
          </a:p>
          <a:p>
            <a:pPr marL="0" indent="0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24B036C4-65D6-40B7-8CB4-467CBE226E74}"/>
              </a:ext>
            </a:extLst>
          </p:cNvPr>
          <p:cNvSpPr txBox="1">
            <a:spLocks/>
          </p:cNvSpPr>
          <p:nvPr/>
        </p:nvSpPr>
        <p:spPr>
          <a:xfrm>
            <a:off x="366687" y="3132056"/>
            <a:ext cx="8229600" cy="1450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practicing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through meaningful and realistic task-based activities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10E0296D-B87B-4C7E-85BD-AC061BD7E59C}"/>
              </a:ext>
            </a:extLst>
          </p:cNvPr>
          <p:cNvSpPr txBox="1">
            <a:spLocks/>
          </p:cNvSpPr>
          <p:nvPr/>
        </p:nvSpPr>
        <p:spPr>
          <a:xfrm>
            <a:off x="366687" y="4721724"/>
            <a:ext cx="8229600" cy="88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their progress</a:t>
            </a: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948D7CB3-DAC3-449E-8C37-92D1F1CD187E}"/>
              </a:ext>
            </a:extLst>
          </p:cNvPr>
          <p:cNvSpPr txBox="1">
            <a:spLocks/>
          </p:cNvSpPr>
          <p:nvPr/>
        </p:nvSpPr>
        <p:spPr>
          <a:xfrm>
            <a:off x="366687" y="5693591"/>
            <a:ext cx="8229600" cy="7929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evaluating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their outcomes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EC2115A-2677-4496-9101-E8C1943C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3857158"/>
            <a:ext cx="2814638" cy="29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0503" y="1107265"/>
            <a:ext cx="8229600" cy="250999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“Fostering autonomy may simply mean </a:t>
            </a:r>
            <a:r>
              <a:rPr lang="en-US" sz="3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helping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students to learn languages in </a:t>
            </a:r>
            <a:r>
              <a:rPr lang="en-US" sz="3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ways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that are more </a:t>
            </a:r>
            <a:r>
              <a:rPr lang="en-US" sz="3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relevant to their lives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r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Benson (2003), p. 293</a:t>
            </a:r>
          </a:p>
          <a:p>
            <a:pPr algn="ctr">
              <a:lnSpc>
                <a:spcPct val="150000"/>
              </a:lnSpc>
              <a:buNone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pt-P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Definitions and features</a:t>
            </a:r>
            <a:endParaRPr lang="pt-PT" sz="2000" b="1" dirty="0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263465" y="4638831"/>
            <a:ext cx="8617069" cy="11119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Facilitator Counselor Resource</a:t>
            </a:r>
            <a:endParaRPr lang="pt-PT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e Conteúdo 2"/>
          <p:cNvSpPr>
            <a:spLocks noGrp="1"/>
          </p:cNvSpPr>
          <p:nvPr>
            <p:ph idx="1"/>
          </p:nvPr>
        </p:nvSpPr>
        <p:spPr>
          <a:xfrm>
            <a:off x="580999" y="752688"/>
            <a:ext cx="8341884" cy="8332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Teachers can foster autonomy by: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Definitions and features</a:t>
            </a:r>
            <a:endParaRPr lang="pt-PT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76096A-D9D3-478A-981E-CAAA78781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9" y="4132784"/>
            <a:ext cx="3186112" cy="2725216"/>
          </a:xfrm>
          <a:prstGeom prst="rect">
            <a:avLst/>
          </a:prstGeom>
        </p:spPr>
      </p:pic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43F82534-A402-456A-8396-CDA7D33F57B2}"/>
              </a:ext>
            </a:extLst>
          </p:cNvPr>
          <p:cNvSpPr txBox="1">
            <a:spLocks/>
          </p:cNvSpPr>
          <p:nvPr/>
        </p:nvSpPr>
        <p:spPr>
          <a:xfrm>
            <a:off x="580999" y="1652763"/>
            <a:ext cx="8341884" cy="900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 involved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student’s learning</a:t>
            </a:r>
          </a:p>
          <a:p>
            <a:pPr marL="0" indent="0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1A4B93CC-A25D-40F6-9F45-E853C5A8DA84}"/>
              </a:ext>
            </a:extLst>
          </p:cNvPr>
          <p:cNvSpPr txBox="1">
            <a:spLocks/>
          </p:cNvSpPr>
          <p:nvPr/>
        </p:nvSpPr>
        <p:spPr>
          <a:xfrm>
            <a:off x="580999" y="2461571"/>
            <a:ext cx="8341884" cy="900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providing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learning options and resources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CE266900-C892-4714-9430-13CC4C388576}"/>
              </a:ext>
            </a:extLst>
          </p:cNvPr>
          <p:cNvSpPr txBox="1">
            <a:spLocks/>
          </p:cNvSpPr>
          <p:nvPr/>
        </p:nvSpPr>
        <p:spPr>
          <a:xfrm>
            <a:off x="580999" y="3281076"/>
            <a:ext cx="8341884" cy="900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offering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choices and decision opportunities</a:t>
            </a:r>
          </a:p>
          <a:p>
            <a:pPr marL="0" indent="0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0623E117-FC5D-47FF-9037-C26134DEA4D4}"/>
              </a:ext>
            </a:extLst>
          </p:cNvPr>
          <p:cNvSpPr txBox="1">
            <a:spLocks/>
          </p:cNvSpPr>
          <p:nvPr/>
        </p:nvSpPr>
        <p:spPr>
          <a:xfrm>
            <a:off x="580999" y="4142770"/>
            <a:ext cx="8341884" cy="890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supporting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learners</a:t>
            </a:r>
          </a:p>
          <a:p>
            <a:pPr marL="0" indent="0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D439EA56-10A5-4E36-A7F6-60E1D7EE3795}"/>
              </a:ext>
            </a:extLst>
          </p:cNvPr>
          <p:cNvSpPr txBox="1">
            <a:spLocks/>
          </p:cNvSpPr>
          <p:nvPr/>
        </p:nvSpPr>
        <p:spPr>
          <a:xfrm>
            <a:off x="580999" y="5009333"/>
            <a:ext cx="8341884" cy="80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encouraging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reflection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1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14298" y="700913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i="1" dirty="0" err="1">
                <a:latin typeface="Arial Black" pitchFamily="34" charset="0"/>
              </a:rPr>
              <a:t>Would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you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help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us</a:t>
            </a:r>
            <a:r>
              <a:rPr lang="pt-PT" sz="3600" b="1" i="1" dirty="0">
                <a:latin typeface="Arial Black" pitchFamily="34" charset="0"/>
              </a:rPr>
              <a:t> prepare for </a:t>
            </a:r>
            <a:r>
              <a:rPr lang="pt-PT" sz="3600" b="1" i="1" dirty="0" err="1">
                <a:latin typeface="Arial Black" pitchFamily="34" charset="0"/>
              </a:rPr>
              <a:t>the</a:t>
            </a:r>
            <a:r>
              <a:rPr lang="pt-PT" sz="3600" b="1" i="1" dirty="0">
                <a:latin typeface="Arial Black" pitchFamily="34" charset="0"/>
              </a:rPr>
              <a:t> SLP </a:t>
            </a:r>
            <a:r>
              <a:rPr lang="pt-PT" sz="3600" b="1" i="1" dirty="0" err="1">
                <a:latin typeface="Arial Black" pitchFamily="34" charset="0"/>
              </a:rPr>
              <a:t>test</a:t>
            </a:r>
            <a:r>
              <a:rPr lang="pt-PT" sz="3600" b="1" i="1" dirty="0">
                <a:latin typeface="Arial Black" pitchFamily="34" charset="0"/>
              </a:rPr>
              <a:t>?</a:t>
            </a:r>
            <a:endParaRPr lang="pt-PT" sz="2800" b="1" i="1" dirty="0">
              <a:latin typeface="Arial Black" pitchFamily="34" charset="0"/>
            </a:endParaRPr>
          </a:p>
        </p:txBody>
      </p:sp>
      <p:sp>
        <p:nvSpPr>
          <p:cNvPr id="5" name="Rectângulo 6">
            <a:extLst>
              <a:ext uri="{FF2B5EF4-FFF2-40B4-BE49-F238E27FC236}">
                <a16:creationId xmlns:a16="http://schemas.microsoft.com/office/drawing/2014/main" id="{97ECB75F-1F78-4D72-B2F4-3DC132A37339}"/>
              </a:ext>
            </a:extLst>
          </p:cNvPr>
          <p:cNvSpPr/>
          <p:nvPr/>
        </p:nvSpPr>
        <p:spPr>
          <a:xfrm>
            <a:off x="214298" y="2715817"/>
            <a:ext cx="8409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i="1" dirty="0" err="1">
                <a:latin typeface="Arial Black" pitchFamily="34" charset="0"/>
              </a:rPr>
              <a:t>Sorry</a:t>
            </a:r>
            <a:r>
              <a:rPr lang="pt-PT" sz="3600" b="1" i="1" dirty="0">
                <a:latin typeface="Arial Black" pitchFamily="34" charset="0"/>
              </a:rPr>
              <a:t>, </a:t>
            </a:r>
            <a:r>
              <a:rPr lang="pt-PT" sz="3600" b="1" i="1" dirty="0" err="1">
                <a:latin typeface="Arial Black" pitchFamily="34" charset="0"/>
              </a:rPr>
              <a:t>but</a:t>
            </a:r>
            <a:r>
              <a:rPr lang="pt-PT" sz="3600" b="1" i="1" dirty="0">
                <a:latin typeface="Arial Black" pitchFamily="34" charset="0"/>
              </a:rPr>
              <a:t> no! SLP </a:t>
            </a:r>
            <a:r>
              <a:rPr lang="pt-PT" sz="3600" b="1" i="1" dirty="0" err="1">
                <a:latin typeface="Arial Black" pitchFamily="34" charset="0"/>
              </a:rPr>
              <a:t>tests</a:t>
            </a:r>
            <a:r>
              <a:rPr lang="pt-PT" sz="3600" b="1" i="1" dirty="0">
                <a:latin typeface="Arial Black" pitchFamily="34" charset="0"/>
              </a:rPr>
              <a:t> are </a:t>
            </a:r>
            <a:r>
              <a:rPr lang="pt-PT" sz="3600" b="1" i="1" dirty="0" err="1">
                <a:latin typeface="Arial Black" pitchFamily="34" charset="0"/>
              </a:rPr>
              <a:t>not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supposed</a:t>
            </a:r>
            <a:r>
              <a:rPr lang="pt-PT" sz="3600" b="1" i="1" dirty="0">
                <a:latin typeface="Arial Black" pitchFamily="34" charset="0"/>
              </a:rPr>
              <a:t> to </a:t>
            </a:r>
            <a:r>
              <a:rPr lang="pt-PT" sz="3600" b="1" i="1" dirty="0" err="1">
                <a:latin typeface="Arial Black" pitchFamily="34" charset="0"/>
              </a:rPr>
              <a:t>be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trained</a:t>
            </a:r>
            <a:r>
              <a:rPr lang="pt-PT" sz="3600" b="1" i="1" dirty="0">
                <a:latin typeface="Arial Black" pitchFamily="34" charset="0"/>
              </a:rPr>
              <a:t>!  </a:t>
            </a:r>
            <a:endParaRPr lang="pt-PT" sz="2800" b="1" i="1" dirty="0">
              <a:latin typeface="Arial Black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53A635-3F07-4890-9B6B-7FF47680D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8" y="4317974"/>
            <a:ext cx="2385645" cy="20822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47117E-5940-4565-93E9-F50E2CFA8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85" y="3916146"/>
            <a:ext cx="2146296" cy="28859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F9B7CD1-1872-4F04-A69B-32D9159513CA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</a:t>
            </a:r>
            <a:endParaRPr lang="pt-P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6">
            <a:extLst>
              <a:ext uri="{FF2B5EF4-FFF2-40B4-BE49-F238E27FC236}">
                <a16:creationId xmlns:a16="http://schemas.microsoft.com/office/drawing/2014/main" id="{97ECB75F-1F78-4D72-B2F4-3DC132A37339}"/>
              </a:ext>
            </a:extLst>
          </p:cNvPr>
          <p:cNvSpPr/>
          <p:nvPr/>
        </p:nvSpPr>
        <p:spPr>
          <a:xfrm>
            <a:off x="214298" y="1041490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i="1" dirty="0" err="1">
                <a:latin typeface="Arial Black" pitchFamily="34" charset="0"/>
              </a:rPr>
              <a:t>But</a:t>
            </a:r>
            <a:r>
              <a:rPr lang="pt-PT" sz="3600" b="1" i="1" dirty="0">
                <a:latin typeface="Arial Black" pitchFamily="34" charset="0"/>
              </a:rPr>
              <a:t> I </a:t>
            </a:r>
            <a:r>
              <a:rPr lang="pt-PT" sz="3600" b="1" i="1" dirty="0" err="1">
                <a:latin typeface="Arial Black" pitchFamily="34" charset="0"/>
              </a:rPr>
              <a:t>am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willing</a:t>
            </a:r>
            <a:r>
              <a:rPr lang="pt-PT" sz="3600" b="1" i="1" dirty="0">
                <a:latin typeface="Arial Black" pitchFamily="34" charset="0"/>
              </a:rPr>
              <a:t> to </a:t>
            </a:r>
            <a:r>
              <a:rPr lang="pt-PT" sz="3600" b="1" i="1" dirty="0" err="1">
                <a:latin typeface="Arial Black" pitchFamily="34" charset="0"/>
              </a:rPr>
              <a:t>help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you</a:t>
            </a:r>
            <a:r>
              <a:rPr lang="pt-PT" sz="3600" b="1" i="1" dirty="0">
                <a:latin typeface="Arial Black" pitchFamily="34" charset="0"/>
              </a:rPr>
              <a:t> improve </a:t>
            </a:r>
            <a:r>
              <a:rPr lang="pt-PT" sz="3600" b="1" i="1" dirty="0" err="1">
                <a:latin typeface="Arial Black" pitchFamily="34" charset="0"/>
              </a:rPr>
              <a:t>your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English</a:t>
            </a:r>
            <a:r>
              <a:rPr lang="pt-PT" sz="3600" b="1" i="1" dirty="0">
                <a:latin typeface="Arial Black" pitchFamily="34" charset="0"/>
              </a:rPr>
              <a:t> </a:t>
            </a:r>
            <a:r>
              <a:rPr lang="pt-PT" sz="3600" b="1" i="1" dirty="0" err="1">
                <a:latin typeface="Arial Black" pitchFamily="34" charset="0"/>
              </a:rPr>
              <a:t>skills</a:t>
            </a:r>
            <a:r>
              <a:rPr lang="pt-PT" sz="3600" b="1" i="1" dirty="0">
                <a:latin typeface="Arial Black" pitchFamily="34" charset="0"/>
              </a:rPr>
              <a:t>!</a:t>
            </a:r>
            <a:endParaRPr lang="pt-PT" sz="2800" b="1" i="1" dirty="0">
              <a:latin typeface="Arial Black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2148E6-BC8C-4ABD-97DF-BBFB73EAC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2650505"/>
            <a:ext cx="3419475" cy="36558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11B35E-A51E-4228-8F07-E7C84441D168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A practical case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8084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532</Words>
  <Application>Microsoft Office PowerPoint</Application>
  <PresentationFormat>Apresentação no Ecrã (4:3)</PresentationFormat>
  <Paragraphs>197</Paragraphs>
  <Slides>21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Calibri Light</vt:lpstr>
      <vt:lpstr>Franklin Gothic Demi Cond</vt:lpstr>
      <vt:lpstr>Times New Roman</vt:lpstr>
      <vt:lpstr>Trebuchet MS</vt:lpstr>
      <vt:lpstr>1_Tema do Office</vt:lpstr>
      <vt:lpstr>BILC PROFESSIONAL SEMINAR 2018 Zagreb, Croatia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MARINHA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CTEN Marta Gabriel</dc:creator>
  <cp:lastModifiedBy>Marta Gabriel</cp:lastModifiedBy>
  <cp:revision>117</cp:revision>
  <cp:lastPrinted>2018-04-09T13:22:15Z</cp:lastPrinted>
  <dcterms:created xsi:type="dcterms:W3CDTF">2018-03-13T17:09:36Z</dcterms:created>
  <dcterms:modified xsi:type="dcterms:W3CDTF">2018-10-18T01:38:25Z</dcterms:modified>
</cp:coreProperties>
</file>