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62" r:id="rId3"/>
    <p:sldId id="257" r:id="rId4"/>
    <p:sldId id="263" r:id="rId5"/>
    <p:sldId id="259" r:id="rId6"/>
    <p:sldId id="264" r:id="rId7"/>
    <p:sldId id="266" r:id="rId8"/>
    <p:sldId id="275" r:id="rId9"/>
    <p:sldId id="276" r:id="rId10"/>
    <p:sldId id="277" r:id="rId11"/>
    <p:sldId id="268" r:id="rId12"/>
    <p:sldId id="265" r:id="rId13"/>
    <p:sldId id="278" r:id="rId14"/>
    <p:sldId id="279" r:id="rId15"/>
    <p:sldId id="269" r:id="rId16"/>
    <p:sldId id="280" r:id="rId17"/>
    <p:sldId id="281" r:id="rId18"/>
    <p:sldId id="272" r:id="rId19"/>
    <p:sldId id="273" r:id="rId20"/>
    <p:sldId id="260" r:id="rId21"/>
    <p:sldId id="261" r:id="rId22"/>
    <p:sldId id="27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948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6728C-E694-40A1-A554-A500C73A67AA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4E83A-6033-49D1-8A0C-665BD8219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47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1: Global issues and Challenges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2: Chain of command and decision-making process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3: Operational planning and operations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4: Specialisation training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Fil Rouge: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 Skills: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development, critical thinking, public-speaking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English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4E83A-6033-49D1-8A0C-665BD8219C3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47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4E83A-6033-49D1-8A0C-665BD8219C3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24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7AD8B13E-EEC5-4ED2-B49F-24F4FF48A44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CB1282A-C835-4003-8723-4AE76411D9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16829-37F7-44D3-AAE0-93C3357BA4E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E098A-381D-4399-96D2-51562D4AC24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83F3B-A37F-4E5E-9110-6EB4E6F6C91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910-5093-4520-AACE-7E70551368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FCE78-D5E0-4100-9FC8-43737C03D68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19C9E-AD63-4163-8108-40A414B4084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0568C-8A77-4BAA-8D2A-9879F8FCC9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F540F-9044-467E-8509-14EFD16DB0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5A84-DD04-49A1-ADB1-39BD1D1189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539CD-5EE8-44C1-A79F-D93BABC701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C9271-3703-4B5A-84E9-5A3D82763C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DEE56-5368-40C2-A575-26269AA1A11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96D70B-631E-4F49-B43E-A5EF0CD26BE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E9A72-2290-48CA-9BD7-2763B9E7CD4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031A9-CE6D-4B6A-B981-1E72CCC706B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1546A-2011-4E4F-A971-19225747FF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6F364CE7-972D-4515-B317-5F153F0FF3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7BDF8ABD-016B-4819-9E6C-884AA8A0331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407DF554-0B0E-4E0F-B78B-A0A937AE1B8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CD20DAF7-EB74-470A-A0E6-EB426491199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7414A6C6-FE24-4F97-9125-B92804AE9FA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21439FFA-7503-458C-A84B-7732D90B8F9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200800" cy="3096344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BEAUTIFUL MIND AND THE NECESSARY DEATH OF THE ONE-SIZE-FITS-ALL APPROACH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4653136"/>
            <a:ext cx="7187859" cy="1039534"/>
          </a:xfrm>
        </p:spPr>
        <p:txBody>
          <a:bodyPr>
            <a:noAutofit/>
          </a:bodyPr>
          <a:lstStyle/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Emilie Cléret</a:t>
            </a:r>
          </a:p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Head of the English </a:t>
            </a:r>
            <a:r>
              <a:rPr lang="fr-FR" sz="18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Department</a:t>
            </a:r>
            <a:endParaRPr lang="fr-FR" sz="18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French </a:t>
            </a:r>
            <a:r>
              <a:rPr lang="fr-FR" sz="18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War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8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College</a:t>
            </a:r>
            <a:endParaRPr lang="fr-FR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9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65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94"/>
          <a:stretch/>
        </p:blipFill>
        <p:spPr bwMode="auto">
          <a:xfrm>
            <a:off x="1082264" y="1011530"/>
            <a:ext cx="692995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27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7325"/>
            <a:ext cx="7632848" cy="543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0" y="1268760"/>
            <a:ext cx="6800904" cy="500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6890"/>
            <a:ext cx="75608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"/>
          <a:stretch/>
        </p:blipFill>
        <p:spPr bwMode="auto">
          <a:xfrm>
            <a:off x="899592" y="836712"/>
            <a:ext cx="7344816" cy="470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00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61988"/>
            <a:ext cx="7180263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2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3967"/>
            <a:ext cx="6912768" cy="51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12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6" cy="1080120"/>
          </a:xfrm>
        </p:spPr>
        <p:txBody>
          <a:bodyPr>
            <a:noAutofit/>
          </a:bodyPr>
          <a:lstStyle/>
          <a:p>
            <a:r>
              <a:rPr lang="en-GB" sz="4000" dirty="0" smtClean="0"/>
              <a:t>Consistency</a:t>
            </a:r>
            <a:r>
              <a:rPr lang="fr-FR" sz="4000" dirty="0" smtClean="0"/>
              <a:t> </a:t>
            </a:r>
            <a:r>
              <a:rPr lang="en-GB" sz="4000" dirty="0" smtClean="0"/>
              <a:t>with</a:t>
            </a:r>
            <a:r>
              <a:rPr lang="fr-FR" sz="4000" dirty="0" smtClean="0"/>
              <a:t> the </a:t>
            </a:r>
            <a:r>
              <a:rPr lang="en-GB" sz="4000" dirty="0" smtClean="0"/>
              <a:t>War</a:t>
            </a:r>
            <a:r>
              <a:rPr lang="fr-FR" sz="4000" dirty="0" smtClean="0"/>
              <a:t> College Course</a:t>
            </a:r>
            <a:endParaRPr lang="fr-FR" sz="40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98221"/>
              </p:ext>
            </p:extLst>
          </p:nvPr>
        </p:nvGraphicFramePr>
        <p:xfrm>
          <a:off x="827584" y="2204864"/>
          <a:ext cx="7488830" cy="3312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883"/>
                <a:gridCol w="748883"/>
                <a:gridCol w="748883"/>
                <a:gridCol w="748883"/>
                <a:gridCol w="748883"/>
                <a:gridCol w="748883"/>
                <a:gridCol w="748883"/>
                <a:gridCol w="662475"/>
                <a:gridCol w="835291"/>
                <a:gridCol w="748883"/>
              </a:tblGrid>
              <a:tr h="48082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SEPT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OCT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NOV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DEC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FEB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APR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JUN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issues and Challenges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Chain of command and decision-making process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Operational planning and operations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Specialisation training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70"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 Skills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development, critical thinking, public-speaking and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60124"/>
              </p:ext>
            </p:extLst>
          </p:nvPr>
        </p:nvGraphicFramePr>
        <p:xfrm>
          <a:off x="827584" y="1052736"/>
          <a:ext cx="7488833" cy="4968552"/>
        </p:xfrm>
        <a:graphic>
          <a:graphicData uri="http://schemas.openxmlformats.org/drawingml/2006/table">
            <a:tbl>
              <a:tblPr firstRow="1" firstCol="1" bandRow="1"/>
              <a:tblGrid>
                <a:gridCol w="1224703"/>
                <a:gridCol w="1549738"/>
                <a:gridCol w="1609129"/>
                <a:gridCol w="1494361"/>
                <a:gridCol w="1610902"/>
              </a:tblGrid>
              <a:tr h="742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 </a:t>
                      </a:r>
                      <a:r>
                        <a:rPr lang="fr-FR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hours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Global Issues and Challenges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Chain of Command and Decision-Making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 Planning and Operations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Leadership </a:t>
                      </a:r>
                      <a:r>
                        <a:rPr lang="fr-FR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Skills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3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Compulsory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65 %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10 %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35 %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30 %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25 %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Tailored</a:t>
                      </a: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options – open modules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35 %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Operations – intelligence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Operational Support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Capabilities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HR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International Relations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Homeland Security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Public-Speaking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80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2780928"/>
            <a:ext cx="7200800" cy="842096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EXAMPLES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1407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2348880"/>
            <a:ext cx="7200800" cy="1490169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NO OFFERS BUT RESPONSES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34315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5" y="815120"/>
            <a:ext cx="7560840" cy="54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1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20689"/>
            <a:ext cx="6965245" cy="936104"/>
          </a:xfrm>
        </p:spPr>
        <p:txBody>
          <a:bodyPr/>
          <a:lstStyle/>
          <a:p>
            <a:r>
              <a:rPr lang="fr-FR" dirty="0" err="1" smtClean="0"/>
              <a:t>Organising</a:t>
            </a:r>
            <a:r>
              <a:rPr lang="fr-FR" dirty="0" smtClean="0"/>
              <a:t> </a:t>
            </a:r>
            <a:r>
              <a:rPr lang="fr-FR" dirty="0" err="1" smtClean="0"/>
              <a:t>Ideas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45" y="1412776"/>
            <a:ext cx="72008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20689"/>
            <a:ext cx="6965245" cy="792088"/>
          </a:xfrm>
        </p:spPr>
        <p:txBody>
          <a:bodyPr/>
          <a:lstStyle/>
          <a:p>
            <a:r>
              <a:rPr lang="fr-FR" dirty="0" err="1" smtClean="0"/>
              <a:t>Organising</a:t>
            </a:r>
            <a:r>
              <a:rPr lang="fr-FR" dirty="0" smtClean="0"/>
              <a:t> </a:t>
            </a:r>
            <a:r>
              <a:rPr lang="fr-FR" dirty="0" err="1" smtClean="0"/>
              <a:t>Ideas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7"/>
            <a:ext cx="7488832" cy="484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5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7914" y="620688"/>
            <a:ext cx="6965245" cy="808375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SUCCESS</a:t>
            </a:r>
            <a:endParaRPr lang="fr-FR" sz="4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"/>
          <a:stretch/>
        </p:blipFill>
        <p:spPr bwMode="auto">
          <a:xfrm>
            <a:off x="1835696" y="1484784"/>
            <a:ext cx="5021651" cy="437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2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46" r="16861" b="1"/>
          <a:stretch/>
        </p:blipFill>
        <p:spPr bwMode="auto">
          <a:xfrm>
            <a:off x="971600" y="764704"/>
            <a:ext cx="7128792" cy="509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2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20689"/>
            <a:ext cx="6965245" cy="86409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Structure of the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84784"/>
            <a:ext cx="7416824" cy="468052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3000" dirty="0">
                <a:latin typeface="+mj-lt"/>
              </a:rPr>
              <a:t>2 key issues</a:t>
            </a:r>
          </a:p>
          <a:p>
            <a:pPr lvl="1"/>
            <a:r>
              <a:rPr lang="fr-FR" sz="2400" dirty="0" err="1" smtClean="0">
                <a:latin typeface="+mj-lt"/>
              </a:rPr>
              <a:t>Deciphering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heterogeneity</a:t>
            </a:r>
            <a:endParaRPr lang="fr-FR" sz="2400" dirty="0" smtClean="0">
              <a:latin typeface="+mj-lt"/>
            </a:endParaRPr>
          </a:p>
          <a:p>
            <a:pPr lvl="1"/>
            <a:r>
              <a:rPr lang="fr-FR" sz="2400" dirty="0" err="1" smtClean="0">
                <a:latin typeface="+mj-lt"/>
              </a:rPr>
              <a:t>T</a:t>
            </a:r>
            <a:r>
              <a:rPr lang="fr-FR" sz="2400" dirty="0" err="1">
                <a:latin typeface="+mj-lt"/>
              </a:rPr>
              <a:t>ailoring</a:t>
            </a:r>
            <a:r>
              <a:rPr lang="fr-FR" sz="2400" dirty="0" smtClean="0">
                <a:latin typeface="+mj-lt"/>
              </a:rPr>
              <a:t> training to the </a:t>
            </a:r>
            <a:r>
              <a:rPr lang="fr-FR" sz="2400" dirty="0" err="1" smtClean="0">
                <a:latin typeface="+mj-lt"/>
              </a:rPr>
              <a:t>individual</a:t>
            </a:r>
            <a:endParaRPr lang="fr-FR" sz="2400" dirty="0" smtClean="0">
              <a:latin typeface="+mj-lt"/>
            </a:endParaRP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fr-FR" sz="3000" dirty="0" smtClean="0">
                <a:latin typeface="+mj-lt"/>
              </a:rPr>
              <a:t>3 main parts</a:t>
            </a:r>
          </a:p>
          <a:p>
            <a:pPr marL="742950" lvl="2" indent="-342900"/>
            <a:r>
              <a:rPr lang="fr-FR" sz="2400" dirty="0" err="1">
                <a:latin typeface="+mj-lt"/>
              </a:rPr>
              <a:t>Student</a:t>
            </a:r>
            <a:r>
              <a:rPr lang="fr-FR" sz="2400" dirty="0">
                <a:latin typeface="+mj-lt"/>
              </a:rPr>
              <a:t> profile and group </a:t>
            </a:r>
            <a:r>
              <a:rPr lang="fr-FR" sz="2400" dirty="0" err="1">
                <a:latin typeface="+mj-lt"/>
              </a:rPr>
              <a:t>forming</a:t>
            </a:r>
            <a:endParaRPr lang="fr-FR" sz="2400" dirty="0">
              <a:latin typeface="+mj-lt"/>
            </a:endParaRPr>
          </a:p>
          <a:p>
            <a:pPr marL="1108710" lvl="3" indent="-342900"/>
            <a:r>
              <a:rPr lang="fr-FR" sz="1900" dirty="0" err="1">
                <a:latin typeface="+mj-lt"/>
              </a:rPr>
              <a:t>Deciphering</a:t>
            </a:r>
            <a:r>
              <a:rPr lang="fr-FR" sz="1900" dirty="0">
                <a:latin typeface="+mj-lt"/>
              </a:rPr>
              <a:t> </a:t>
            </a:r>
            <a:r>
              <a:rPr lang="fr-FR" sz="1900" dirty="0" err="1">
                <a:latin typeface="+mj-lt"/>
              </a:rPr>
              <a:t>heterogeneity</a:t>
            </a:r>
            <a:endParaRPr lang="fr-FR" sz="1900" dirty="0">
              <a:latin typeface="+mj-lt"/>
            </a:endParaRPr>
          </a:p>
          <a:p>
            <a:pPr marL="1108710" lvl="3" indent="-342900"/>
            <a:r>
              <a:rPr lang="fr-FR" sz="1900" dirty="0" err="1">
                <a:latin typeface="+mj-lt"/>
              </a:rPr>
              <a:t>Tailoring</a:t>
            </a:r>
            <a:r>
              <a:rPr lang="fr-FR" sz="1900" dirty="0">
                <a:latin typeface="+mj-lt"/>
              </a:rPr>
              <a:t> training to the </a:t>
            </a:r>
            <a:r>
              <a:rPr lang="fr-FR" sz="1900" dirty="0" err="1">
                <a:latin typeface="+mj-lt"/>
              </a:rPr>
              <a:t>individual</a:t>
            </a:r>
            <a:endParaRPr lang="fr-FR" sz="1900" dirty="0">
              <a:latin typeface="+mj-lt"/>
            </a:endParaRPr>
          </a:p>
          <a:p>
            <a:pPr marL="742950" lvl="2" indent="-342900">
              <a:spcBef>
                <a:spcPts val="600"/>
              </a:spcBef>
            </a:pPr>
            <a:r>
              <a:rPr lang="fr-FR" sz="2400" dirty="0" err="1">
                <a:latin typeface="+mj-lt"/>
              </a:rPr>
              <a:t>Consistency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with</a:t>
            </a:r>
            <a:r>
              <a:rPr lang="fr-FR" sz="2400" dirty="0">
                <a:latin typeface="+mj-lt"/>
              </a:rPr>
              <a:t> the </a:t>
            </a:r>
            <a:r>
              <a:rPr lang="fr-FR" sz="2400" dirty="0" err="1">
                <a:latin typeface="+mj-lt"/>
              </a:rPr>
              <a:t>War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College</a:t>
            </a:r>
            <a:r>
              <a:rPr lang="fr-FR" sz="2400" dirty="0">
                <a:latin typeface="+mj-lt"/>
              </a:rPr>
              <a:t> course and objectives</a:t>
            </a:r>
          </a:p>
          <a:p>
            <a:pPr marL="1108710" lvl="3" indent="-342900"/>
            <a:r>
              <a:rPr lang="fr-FR" sz="1900" dirty="0" err="1">
                <a:latin typeface="+mj-lt"/>
              </a:rPr>
              <a:t>Deciphering</a:t>
            </a:r>
            <a:r>
              <a:rPr lang="fr-FR" sz="1900" dirty="0">
                <a:latin typeface="+mj-lt"/>
              </a:rPr>
              <a:t> </a:t>
            </a:r>
            <a:r>
              <a:rPr lang="fr-FR" sz="1900" dirty="0" err="1">
                <a:latin typeface="+mj-lt"/>
              </a:rPr>
              <a:t>heterogeneity</a:t>
            </a:r>
            <a:endParaRPr lang="fr-FR" sz="1900" dirty="0">
              <a:latin typeface="+mj-lt"/>
            </a:endParaRPr>
          </a:p>
          <a:p>
            <a:pPr marL="1108710" lvl="3" indent="-342900"/>
            <a:r>
              <a:rPr lang="fr-FR" sz="1900" dirty="0" err="1">
                <a:latin typeface="+mj-lt"/>
              </a:rPr>
              <a:t>Tailoring</a:t>
            </a:r>
            <a:r>
              <a:rPr lang="fr-FR" sz="1900" dirty="0">
                <a:latin typeface="+mj-lt"/>
              </a:rPr>
              <a:t> training to the </a:t>
            </a:r>
            <a:r>
              <a:rPr lang="fr-FR" sz="1900" dirty="0" err="1">
                <a:latin typeface="+mj-lt"/>
              </a:rPr>
              <a:t>individual</a:t>
            </a:r>
            <a:endParaRPr lang="fr-FR" sz="1900" dirty="0">
              <a:latin typeface="+mj-lt"/>
            </a:endParaRPr>
          </a:p>
          <a:p>
            <a:pPr marL="742950" lvl="2" indent="-342900">
              <a:spcBef>
                <a:spcPts val="600"/>
              </a:spcBef>
            </a:pPr>
            <a:r>
              <a:rPr lang="fr-FR" sz="2400" dirty="0" err="1">
                <a:latin typeface="+mj-lt"/>
              </a:rPr>
              <a:t>Career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development</a:t>
            </a:r>
            <a:r>
              <a:rPr lang="fr-FR" sz="2400" dirty="0">
                <a:latin typeface="+mj-lt"/>
              </a:rPr>
              <a:t> – </a:t>
            </a:r>
            <a:r>
              <a:rPr lang="fr-FR" sz="2400" dirty="0" err="1">
                <a:latin typeface="+mj-lt"/>
              </a:rPr>
              <a:t>what</a:t>
            </a:r>
            <a:r>
              <a:rPr lang="fr-FR" sz="2400" dirty="0">
                <a:latin typeface="+mj-lt"/>
              </a:rPr>
              <a:t> lies </a:t>
            </a:r>
            <a:r>
              <a:rPr lang="fr-FR" sz="2400" dirty="0" err="1">
                <a:latin typeface="+mj-lt"/>
              </a:rPr>
              <a:t>ahead</a:t>
            </a:r>
            <a:endParaRPr lang="fr-FR" sz="2400" dirty="0">
              <a:latin typeface="+mj-lt"/>
            </a:endParaRPr>
          </a:p>
          <a:p>
            <a:pPr marL="1108710" lvl="3" indent="-342900"/>
            <a:r>
              <a:rPr lang="fr-FR" sz="1900" dirty="0" err="1">
                <a:latin typeface="+mj-lt"/>
              </a:rPr>
              <a:t>Deciphering</a:t>
            </a:r>
            <a:r>
              <a:rPr lang="fr-FR" sz="1900" dirty="0">
                <a:latin typeface="+mj-lt"/>
              </a:rPr>
              <a:t> </a:t>
            </a:r>
            <a:r>
              <a:rPr lang="fr-FR" sz="1900" dirty="0" err="1">
                <a:latin typeface="+mj-lt"/>
              </a:rPr>
              <a:t>heterogeneity</a:t>
            </a:r>
            <a:endParaRPr lang="fr-FR" sz="1900" dirty="0">
              <a:latin typeface="+mj-lt"/>
            </a:endParaRPr>
          </a:p>
          <a:p>
            <a:pPr marL="1108710" lvl="3" indent="-342900"/>
            <a:r>
              <a:rPr lang="fr-FR" sz="1900" dirty="0" err="1">
                <a:latin typeface="+mj-lt"/>
              </a:rPr>
              <a:t>Tailoring</a:t>
            </a:r>
            <a:r>
              <a:rPr lang="fr-FR" sz="1900" dirty="0">
                <a:latin typeface="+mj-lt"/>
              </a:rPr>
              <a:t> </a:t>
            </a:r>
            <a:r>
              <a:rPr lang="fr-FR" dirty="0">
                <a:latin typeface="+mj-lt"/>
              </a:rPr>
              <a:t>training to the </a:t>
            </a:r>
            <a:r>
              <a:rPr lang="fr-FR" dirty="0" err="1">
                <a:latin typeface="+mj-lt"/>
              </a:rPr>
              <a:t>individual</a:t>
            </a:r>
            <a:endParaRPr lang="fr-FR" dirty="0">
              <a:latin typeface="+mj-lt"/>
            </a:endParaRPr>
          </a:p>
          <a:p>
            <a:pPr marL="857250" lvl="3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625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20689"/>
            <a:ext cx="6965245" cy="936103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Deciphering</a:t>
            </a:r>
            <a:r>
              <a:rPr lang="fr-FR" sz="4000" dirty="0" smtClean="0"/>
              <a:t> </a:t>
            </a:r>
            <a:r>
              <a:rPr lang="fr-FR" sz="4000" dirty="0" err="1" smtClean="0"/>
              <a:t>Heterogeneity</a:t>
            </a:r>
            <a:r>
              <a:rPr lang="fr-FR" sz="4000" dirty="0" smtClean="0"/>
              <a:t> </a:t>
            </a:r>
            <a:endParaRPr lang="fr-F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9139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42" y="1628800"/>
            <a:ext cx="2374751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5"/>
            <a:ext cx="587031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4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40" y="1124744"/>
            <a:ext cx="712132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1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2"/>
          <a:stretch/>
        </p:blipFill>
        <p:spPr bwMode="auto">
          <a:xfrm>
            <a:off x="1403648" y="692695"/>
            <a:ext cx="6120680" cy="553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8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9"/>
          <a:stretch/>
        </p:blipFill>
        <p:spPr bwMode="auto">
          <a:xfrm>
            <a:off x="1331640" y="1412776"/>
            <a:ext cx="645793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1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19"/>
          <a:stretch/>
        </p:blipFill>
        <p:spPr bwMode="auto">
          <a:xfrm>
            <a:off x="1259632" y="764704"/>
            <a:ext cx="6336704" cy="530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7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452</TotalTime>
  <Words>229</Words>
  <Application>Microsoft Office PowerPoint</Application>
  <PresentationFormat>Affichage à l'écran (4:3)</PresentationFormat>
  <Paragraphs>72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Punaise</vt:lpstr>
      <vt:lpstr>A BEAUTIFUL MIND AND THE NECESSARY DEATH OF THE ONE-SIZE-FITS-ALL APPROACH</vt:lpstr>
      <vt:lpstr>Présentation PowerPoint</vt:lpstr>
      <vt:lpstr>Présentation PowerPoint</vt:lpstr>
      <vt:lpstr>Structure of the Presentation</vt:lpstr>
      <vt:lpstr>Deciphering Heterogeneity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Consistency with the War College Course</vt:lpstr>
      <vt:lpstr>Présentation PowerPoint</vt:lpstr>
      <vt:lpstr>EXAMPLES</vt:lpstr>
      <vt:lpstr>NO OFFERS BUT RESPONSES</vt:lpstr>
      <vt:lpstr>Organising Ideas </vt:lpstr>
      <vt:lpstr>Organising Ideas</vt:lpstr>
      <vt:lpstr>SUCCESS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Cleret Mme</dc:creator>
  <cp:lastModifiedBy>utilisateur</cp:lastModifiedBy>
  <cp:revision>39</cp:revision>
  <dcterms:created xsi:type="dcterms:W3CDTF">2018-10-13T17:15:53Z</dcterms:created>
  <dcterms:modified xsi:type="dcterms:W3CDTF">2018-10-17T09:09:06Z</dcterms:modified>
</cp:coreProperties>
</file>