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15113000"/>
  <p:notesSz cx="6858000" cy="9144000"/>
  <p:embeddedFontLst>
    <p:embeddedFont>
      <p:font typeface="Itim" panose="020B0604020202020204" charset="-34"/>
      <p:regular r:id="rId4"/>
    </p:embeddedFont>
    <p:embeddedFont>
      <p:font typeface="Futura" panose="020B0604020202020204" charset="0"/>
      <p:regular r:id="rId5"/>
    </p:embeddedFont>
    <p:embeddedFont>
      <p:font typeface="Dekko" panose="020B0604020202020204" charset="0"/>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4" d="100"/>
          <a:sy n="34" d="100"/>
        </p:scale>
        <p:origin x="-223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87968">
            <a:off x="-2344168" y="2018168"/>
            <a:ext cx="15384911" cy="11079838"/>
          </a:xfrm>
          <a:custGeom>
            <a:avLst/>
            <a:gdLst/>
            <a:ahLst/>
            <a:cxnLst/>
            <a:rect l="l" t="t" r="r" b="b"/>
            <a:pathLst>
              <a:path w="15384911" h="11079838">
                <a:moveTo>
                  <a:pt x="273685" y="11079839"/>
                </a:moveTo>
                <a:lnTo>
                  <a:pt x="0" y="386765"/>
                </a:lnTo>
                <a:lnTo>
                  <a:pt x="15111226" y="0"/>
                </a:lnTo>
                <a:lnTo>
                  <a:pt x="15384911" y="10693074"/>
                </a:lnTo>
                <a:lnTo>
                  <a:pt x="273685" y="11079839"/>
                </a:lnTo>
                <a:close/>
              </a:path>
            </a:pathLst>
          </a:custGeom>
          <a:blipFill>
            <a:blip r:embed="rId2"/>
            <a:stretch>
              <a:fillRect l="-21906" t="-1017" r="-31155" b="-40583"/>
            </a:stretch>
          </a:blipFill>
        </p:spPr>
      </p:sp>
      <p:sp>
        <p:nvSpPr>
          <p:cNvPr id="3" name="Freeform 3"/>
          <p:cNvSpPr/>
          <p:nvPr/>
        </p:nvSpPr>
        <p:spPr>
          <a:xfrm>
            <a:off x="-537849" y="282710"/>
            <a:ext cx="7468402" cy="3084632"/>
          </a:xfrm>
          <a:custGeom>
            <a:avLst/>
            <a:gdLst/>
            <a:ahLst/>
            <a:cxnLst/>
            <a:rect l="l" t="t" r="r" b="b"/>
            <a:pathLst>
              <a:path w="7468402" h="3084632">
                <a:moveTo>
                  <a:pt x="0" y="0"/>
                </a:moveTo>
                <a:lnTo>
                  <a:pt x="7468402" y="0"/>
                </a:lnTo>
                <a:lnTo>
                  <a:pt x="7468402" y="3084632"/>
                </a:lnTo>
                <a:lnTo>
                  <a:pt x="0" y="3084632"/>
                </a:lnTo>
                <a:lnTo>
                  <a:pt x="0" y="0"/>
                </a:lnTo>
                <a:close/>
              </a:path>
            </a:pathLst>
          </a:custGeom>
          <a:blipFill>
            <a:blip r:embed="rId3"/>
            <a:stretch>
              <a:fillRect t="-72108" b="-7102"/>
            </a:stretch>
          </a:blipFill>
        </p:spPr>
      </p:sp>
      <p:sp>
        <p:nvSpPr>
          <p:cNvPr id="4" name="Freeform 4"/>
          <p:cNvSpPr/>
          <p:nvPr/>
        </p:nvSpPr>
        <p:spPr>
          <a:xfrm>
            <a:off x="3316215" y="282710"/>
            <a:ext cx="394671" cy="394000"/>
          </a:xfrm>
          <a:custGeom>
            <a:avLst/>
            <a:gdLst/>
            <a:ahLst/>
            <a:cxnLst/>
            <a:rect l="l" t="t" r="r" b="b"/>
            <a:pathLst>
              <a:path w="394671" h="394000">
                <a:moveTo>
                  <a:pt x="0" y="0"/>
                </a:moveTo>
                <a:lnTo>
                  <a:pt x="394671" y="0"/>
                </a:lnTo>
                <a:lnTo>
                  <a:pt x="394671" y="394000"/>
                </a:lnTo>
                <a:lnTo>
                  <a:pt x="0" y="394000"/>
                </a:lnTo>
                <a:lnTo>
                  <a:pt x="0" y="0"/>
                </a:lnTo>
                <a:close/>
              </a:path>
            </a:pathLst>
          </a:custGeom>
          <a:blipFill>
            <a:blip r:embed="rId4"/>
            <a:stretch>
              <a:fillRect/>
            </a:stretch>
          </a:blipFill>
        </p:spPr>
      </p:sp>
      <p:sp>
        <p:nvSpPr>
          <p:cNvPr id="5" name="Freeform 5"/>
          <p:cNvSpPr/>
          <p:nvPr/>
        </p:nvSpPr>
        <p:spPr>
          <a:xfrm>
            <a:off x="3658260" y="3691192"/>
            <a:ext cx="7033740" cy="3883731"/>
          </a:xfrm>
          <a:custGeom>
            <a:avLst/>
            <a:gdLst/>
            <a:ahLst/>
            <a:cxnLst/>
            <a:rect l="l" t="t" r="r" b="b"/>
            <a:pathLst>
              <a:path w="7033740" h="3883731">
                <a:moveTo>
                  <a:pt x="0" y="0"/>
                </a:moveTo>
                <a:lnTo>
                  <a:pt x="7033740" y="0"/>
                </a:lnTo>
                <a:lnTo>
                  <a:pt x="7033740" y="3883731"/>
                </a:lnTo>
                <a:lnTo>
                  <a:pt x="0" y="3883731"/>
                </a:lnTo>
                <a:lnTo>
                  <a:pt x="0" y="0"/>
                </a:lnTo>
                <a:close/>
              </a:path>
            </a:pathLst>
          </a:custGeom>
          <a:blipFill>
            <a:blip r:embed="rId3"/>
            <a:stretch>
              <a:fillRect t="-23816" b="-10237"/>
            </a:stretch>
          </a:blipFill>
        </p:spPr>
      </p:sp>
      <p:sp>
        <p:nvSpPr>
          <p:cNvPr id="6" name="Freeform 6"/>
          <p:cNvSpPr/>
          <p:nvPr/>
        </p:nvSpPr>
        <p:spPr>
          <a:xfrm>
            <a:off x="-78296" y="7738580"/>
            <a:ext cx="7008849" cy="3749318"/>
          </a:xfrm>
          <a:custGeom>
            <a:avLst/>
            <a:gdLst/>
            <a:ahLst/>
            <a:cxnLst/>
            <a:rect l="l" t="t" r="r" b="b"/>
            <a:pathLst>
              <a:path w="7008849" h="3749318">
                <a:moveTo>
                  <a:pt x="0" y="0"/>
                </a:moveTo>
                <a:lnTo>
                  <a:pt x="7008849" y="0"/>
                </a:lnTo>
                <a:lnTo>
                  <a:pt x="7008849" y="3749318"/>
                </a:lnTo>
                <a:lnTo>
                  <a:pt x="0" y="3749318"/>
                </a:lnTo>
                <a:lnTo>
                  <a:pt x="0" y="0"/>
                </a:lnTo>
                <a:close/>
              </a:path>
            </a:pathLst>
          </a:custGeom>
          <a:blipFill>
            <a:blip r:embed="rId3"/>
            <a:stretch>
              <a:fillRect t="-36387" b="-1980"/>
            </a:stretch>
          </a:blipFill>
        </p:spPr>
      </p:sp>
      <p:sp>
        <p:nvSpPr>
          <p:cNvPr id="7" name="Freeform 7"/>
          <p:cNvSpPr/>
          <p:nvPr/>
        </p:nvSpPr>
        <p:spPr>
          <a:xfrm>
            <a:off x="4324507" y="11466590"/>
            <a:ext cx="6154156" cy="3800568"/>
          </a:xfrm>
          <a:custGeom>
            <a:avLst/>
            <a:gdLst/>
            <a:ahLst/>
            <a:cxnLst/>
            <a:rect l="l" t="t" r="r" b="b"/>
            <a:pathLst>
              <a:path w="6154156" h="3800568">
                <a:moveTo>
                  <a:pt x="0" y="0"/>
                </a:moveTo>
                <a:lnTo>
                  <a:pt x="6154155" y="0"/>
                </a:lnTo>
                <a:lnTo>
                  <a:pt x="6154155" y="3800568"/>
                </a:lnTo>
                <a:lnTo>
                  <a:pt x="0" y="3800568"/>
                </a:lnTo>
                <a:lnTo>
                  <a:pt x="0" y="0"/>
                </a:lnTo>
                <a:close/>
              </a:path>
            </a:pathLst>
          </a:custGeom>
          <a:blipFill>
            <a:blip r:embed="rId3"/>
            <a:stretch>
              <a:fillRect l="-8096" t="-38808" r="-7715"/>
            </a:stretch>
          </a:blipFill>
        </p:spPr>
      </p:sp>
      <p:sp>
        <p:nvSpPr>
          <p:cNvPr id="8" name="Freeform 8"/>
          <p:cNvSpPr/>
          <p:nvPr/>
        </p:nvSpPr>
        <p:spPr>
          <a:xfrm rot="-608087">
            <a:off x="-326789" y="3677123"/>
            <a:ext cx="4340222" cy="3920503"/>
          </a:xfrm>
          <a:custGeom>
            <a:avLst/>
            <a:gdLst/>
            <a:ahLst/>
            <a:cxnLst/>
            <a:rect l="l" t="t" r="r" b="b"/>
            <a:pathLst>
              <a:path w="4340222" h="3920503">
                <a:moveTo>
                  <a:pt x="0" y="0"/>
                </a:moveTo>
                <a:lnTo>
                  <a:pt x="4340222" y="0"/>
                </a:lnTo>
                <a:lnTo>
                  <a:pt x="4340222" y="3920503"/>
                </a:lnTo>
                <a:lnTo>
                  <a:pt x="0" y="3920503"/>
                </a:lnTo>
                <a:lnTo>
                  <a:pt x="0" y="0"/>
                </a:lnTo>
                <a:close/>
              </a:path>
            </a:pathLst>
          </a:custGeom>
          <a:blipFill>
            <a:blip r:embed="rId5"/>
            <a:stretch>
              <a:fillRect l="-75" t="-2832" b="-8680"/>
            </a:stretch>
          </a:blipFill>
        </p:spPr>
      </p:sp>
      <p:sp>
        <p:nvSpPr>
          <p:cNvPr id="9" name="TextBox 9"/>
          <p:cNvSpPr txBox="1"/>
          <p:nvPr/>
        </p:nvSpPr>
        <p:spPr>
          <a:xfrm>
            <a:off x="4071279" y="3954385"/>
            <a:ext cx="6491300" cy="3888969"/>
          </a:xfrm>
          <a:prstGeom prst="rect">
            <a:avLst/>
          </a:prstGeom>
        </p:spPr>
        <p:txBody>
          <a:bodyPr lIns="0" tIns="0" rIns="0" bIns="0" rtlCol="0" anchor="t">
            <a:spAutoFit/>
          </a:bodyPr>
          <a:lstStyle/>
          <a:p>
            <a:pPr marL="410626" lvl="1" indent="-205313" algn="ctr">
              <a:lnSpc>
                <a:spcPts val="2491"/>
              </a:lnSpc>
              <a:buFont typeface="Arial"/>
              <a:buChar char="•"/>
            </a:pPr>
            <a:r>
              <a:rPr lang="en-US" sz="1901">
                <a:solidFill>
                  <a:srgbClr val="00BF63"/>
                </a:solidFill>
                <a:latin typeface="Dekko"/>
              </a:rPr>
              <a:t>Solution</a:t>
            </a:r>
            <a:r>
              <a:rPr lang="en-US" sz="1901">
                <a:solidFill>
                  <a:srgbClr val="000000"/>
                </a:solidFill>
                <a:latin typeface="Dekko"/>
              </a:rPr>
              <a:t>: Develop and maintain shared repositories of approved terms in multiple languages, leveraging AI tools for translation and updates.</a:t>
            </a:r>
          </a:p>
          <a:p>
            <a:pPr marL="387002" lvl="1" indent="-193501">
              <a:lnSpc>
                <a:spcPts val="2348"/>
              </a:lnSpc>
              <a:buFont typeface="Arial"/>
              <a:buChar char="•"/>
            </a:pPr>
            <a:r>
              <a:rPr lang="en-US" sz="1792">
                <a:solidFill>
                  <a:srgbClr val="000000"/>
                </a:solidFill>
                <a:latin typeface="Dekko"/>
              </a:rPr>
              <a:t>  </a:t>
            </a:r>
            <a:r>
              <a:rPr lang="en-US" sz="1792">
                <a:solidFill>
                  <a:srgbClr val="5E17EB"/>
                </a:solidFill>
                <a:latin typeface="Dekko"/>
              </a:rPr>
              <a:t>Benefits</a:t>
            </a:r>
            <a:r>
              <a:rPr lang="en-US" sz="1792">
                <a:solidFill>
                  <a:srgbClr val="000000"/>
                </a:solidFill>
                <a:latin typeface="Dekko"/>
              </a:rPr>
              <a:t>:</a:t>
            </a:r>
          </a:p>
          <a:p>
            <a:pPr marL="774005" lvl="2" indent="-258002">
              <a:lnSpc>
                <a:spcPts val="2348"/>
              </a:lnSpc>
              <a:buFont typeface="Arial"/>
              <a:buChar char="⚬"/>
            </a:pPr>
            <a:r>
              <a:rPr lang="en-US" sz="1792">
                <a:solidFill>
                  <a:srgbClr val="000000"/>
                </a:solidFill>
                <a:latin typeface="Dekko"/>
              </a:rPr>
              <a:t>Consistency: Ensures everyone uses the same terms across forces and languages.</a:t>
            </a:r>
          </a:p>
          <a:p>
            <a:pPr marL="774005" lvl="2" indent="-258002">
              <a:lnSpc>
                <a:spcPts val="2348"/>
              </a:lnSpc>
              <a:buFont typeface="Arial"/>
              <a:buChar char="⚬"/>
            </a:pPr>
            <a:r>
              <a:rPr lang="en-US" sz="1792">
                <a:solidFill>
                  <a:srgbClr val="000000"/>
                </a:solidFill>
                <a:latin typeface="Dekko"/>
              </a:rPr>
              <a:t>Accessibility: Provides readily available and accurate translations for all partners.</a:t>
            </a:r>
          </a:p>
          <a:p>
            <a:pPr marL="774005" lvl="2" indent="-258002">
              <a:lnSpc>
                <a:spcPts val="2348"/>
              </a:lnSpc>
              <a:buFont typeface="Arial"/>
              <a:buChar char="⚬"/>
            </a:pPr>
            <a:r>
              <a:rPr lang="en-US" sz="1792">
                <a:solidFill>
                  <a:srgbClr val="000000"/>
                </a:solidFill>
                <a:latin typeface="Dekko"/>
              </a:rPr>
              <a:t>Adaptability: Enables continuous updates to reflect evolving technologies and terminology.</a:t>
            </a:r>
          </a:p>
          <a:p>
            <a:pPr marL="774005" lvl="2" indent="-258002">
              <a:lnSpc>
                <a:spcPts val="2348"/>
              </a:lnSpc>
              <a:buFont typeface="Arial"/>
              <a:buChar char="⚬"/>
            </a:pPr>
            <a:r>
              <a:rPr lang="en-US" sz="1792">
                <a:solidFill>
                  <a:srgbClr val="000000"/>
                </a:solidFill>
                <a:latin typeface="Dekko"/>
              </a:rPr>
              <a:t>Collaboration: Encourages participation from diverse nations, fostering ownership and inclusivity.</a:t>
            </a:r>
          </a:p>
          <a:p>
            <a:pPr>
              <a:lnSpc>
                <a:spcPts val="2348"/>
              </a:lnSpc>
            </a:pPr>
            <a:endParaRPr lang="en-US" sz="1792">
              <a:solidFill>
                <a:srgbClr val="000000"/>
              </a:solidFill>
              <a:latin typeface="Dekko"/>
            </a:endParaRPr>
          </a:p>
        </p:txBody>
      </p:sp>
      <p:sp>
        <p:nvSpPr>
          <p:cNvPr id="10" name="Freeform 10"/>
          <p:cNvSpPr/>
          <p:nvPr/>
        </p:nvSpPr>
        <p:spPr>
          <a:xfrm>
            <a:off x="0" y="4163784"/>
            <a:ext cx="865856" cy="822077"/>
          </a:xfrm>
          <a:custGeom>
            <a:avLst/>
            <a:gdLst/>
            <a:ahLst/>
            <a:cxnLst/>
            <a:rect l="l" t="t" r="r" b="b"/>
            <a:pathLst>
              <a:path w="865856" h="822077">
                <a:moveTo>
                  <a:pt x="0" y="0"/>
                </a:moveTo>
                <a:lnTo>
                  <a:pt x="865856" y="0"/>
                </a:lnTo>
                <a:lnTo>
                  <a:pt x="865856" y="822077"/>
                </a:lnTo>
                <a:lnTo>
                  <a:pt x="0" y="822077"/>
                </a:lnTo>
                <a:lnTo>
                  <a:pt x="0" y="0"/>
                </a:lnTo>
                <a:close/>
              </a:path>
            </a:pathLst>
          </a:custGeom>
          <a:blipFill>
            <a:blip r:embed="rId6"/>
            <a:stretch>
              <a:fillRect/>
            </a:stretch>
          </a:blipFill>
        </p:spPr>
      </p:sp>
      <p:sp>
        <p:nvSpPr>
          <p:cNvPr id="11" name="Freeform 11"/>
          <p:cNvSpPr/>
          <p:nvPr/>
        </p:nvSpPr>
        <p:spPr>
          <a:xfrm rot="3439450" flipH="1">
            <a:off x="2886780" y="3923701"/>
            <a:ext cx="881743" cy="1373821"/>
          </a:xfrm>
          <a:custGeom>
            <a:avLst/>
            <a:gdLst/>
            <a:ahLst/>
            <a:cxnLst/>
            <a:rect l="l" t="t" r="r" b="b"/>
            <a:pathLst>
              <a:path w="881743" h="1373821">
                <a:moveTo>
                  <a:pt x="881743" y="0"/>
                </a:moveTo>
                <a:lnTo>
                  <a:pt x="0" y="0"/>
                </a:lnTo>
                <a:lnTo>
                  <a:pt x="0" y="1373822"/>
                </a:lnTo>
                <a:lnTo>
                  <a:pt x="881743" y="1373822"/>
                </a:lnTo>
                <a:lnTo>
                  <a:pt x="881743"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rot="-593718">
            <a:off x="6599542" y="7549985"/>
            <a:ext cx="4485825" cy="3693609"/>
          </a:xfrm>
          <a:custGeom>
            <a:avLst/>
            <a:gdLst/>
            <a:ahLst/>
            <a:cxnLst/>
            <a:rect l="l" t="t" r="r" b="b"/>
            <a:pathLst>
              <a:path w="4485825" h="3693609">
                <a:moveTo>
                  <a:pt x="0" y="0"/>
                </a:moveTo>
                <a:lnTo>
                  <a:pt x="4485825" y="0"/>
                </a:lnTo>
                <a:lnTo>
                  <a:pt x="4485825" y="3693608"/>
                </a:lnTo>
                <a:lnTo>
                  <a:pt x="0" y="3693608"/>
                </a:lnTo>
                <a:lnTo>
                  <a:pt x="0" y="0"/>
                </a:lnTo>
                <a:close/>
              </a:path>
            </a:pathLst>
          </a:custGeom>
          <a:blipFill>
            <a:blip r:embed="rId9"/>
            <a:stretch>
              <a:fillRect t="-11081" b="-11081"/>
            </a:stretch>
          </a:blipFill>
        </p:spPr>
      </p:sp>
      <p:sp>
        <p:nvSpPr>
          <p:cNvPr id="13" name="Freeform 13"/>
          <p:cNvSpPr/>
          <p:nvPr/>
        </p:nvSpPr>
        <p:spPr>
          <a:xfrm rot="-182912">
            <a:off x="9787794" y="7580132"/>
            <a:ext cx="776818" cy="737540"/>
          </a:xfrm>
          <a:custGeom>
            <a:avLst/>
            <a:gdLst/>
            <a:ahLst/>
            <a:cxnLst/>
            <a:rect l="l" t="t" r="r" b="b"/>
            <a:pathLst>
              <a:path w="776818" h="737540">
                <a:moveTo>
                  <a:pt x="0" y="0"/>
                </a:moveTo>
                <a:lnTo>
                  <a:pt x="776818" y="0"/>
                </a:lnTo>
                <a:lnTo>
                  <a:pt x="776818" y="737540"/>
                </a:lnTo>
                <a:lnTo>
                  <a:pt x="0" y="737540"/>
                </a:lnTo>
                <a:lnTo>
                  <a:pt x="0" y="0"/>
                </a:lnTo>
                <a:close/>
              </a:path>
            </a:pathLst>
          </a:custGeom>
          <a:blipFill>
            <a:blip r:embed="rId6"/>
            <a:stretch>
              <a:fillRect/>
            </a:stretch>
          </a:blipFill>
        </p:spPr>
      </p:sp>
      <p:sp>
        <p:nvSpPr>
          <p:cNvPr id="14" name="Freeform 14"/>
          <p:cNvSpPr/>
          <p:nvPr/>
        </p:nvSpPr>
        <p:spPr>
          <a:xfrm rot="-603326">
            <a:off x="-101622" y="11564401"/>
            <a:ext cx="4601153" cy="3258499"/>
          </a:xfrm>
          <a:custGeom>
            <a:avLst/>
            <a:gdLst/>
            <a:ahLst/>
            <a:cxnLst/>
            <a:rect l="l" t="t" r="r" b="b"/>
            <a:pathLst>
              <a:path w="4601153" h="3258499">
                <a:moveTo>
                  <a:pt x="0" y="0"/>
                </a:moveTo>
                <a:lnTo>
                  <a:pt x="4601153" y="0"/>
                </a:lnTo>
                <a:lnTo>
                  <a:pt x="4601153" y="3258499"/>
                </a:lnTo>
                <a:lnTo>
                  <a:pt x="0" y="3258499"/>
                </a:lnTo>
                <a:lnTo>
                  <a:pt x="0" y="0"/>
                </a:lnTo>
                <a:close/>
              </a:path>
            </a:pathLst>
          </a:custGeom>
          <a:blipFill>
            <a:blip r:embed="rId10"/>
            <a:stretch>
              <a:fillRect t="-12732" b="-29395"/>
            </a:stretch>
          </a:blipFill>
        </p:spPr>
      </p:sp>
      <p:sp>
        <p:nvSpPr>
          <p:cNvPr id="15" name="Freeform 15"/>
          <p:cNvSpPr/>
          <p:nvPr/>
        </p:nvSpPr>
        <p:spPr>
          <a:xfrm>
            <a:off x="91082" y="11522379"/>
            <a:ext cx="972304" cy="779283"/>
          </a:xfrm>
          <a:custGeom>
            <a:avLst/>
            <a:gdLst/>
            <a:ahLst/>
            <a:cxnLst/>
            <a:rect l="l" t="t" r="r" b="b"/>
            <a:pathLst>
              <a:path w="972304" h="779283">
                <a:moveTo>
                  <a:pt x="0" y="0"/>
                </a:moveTo>
                <a:lnTo>
                  <a:pt x="972303" y="0"/>
                </a:lnTo>
                <a:lnTo>
                  <a:pt x="972303" y="779283"/>
                </a:lnTo>
                <a:lnTo>
                  <a:pt x="0" y="779283"/>
                </a:lnTo>
                <a:lnTo>
                  <a:pt x="0" y="0"/>
                </a:lnTo>
                <a:close/>
              </a:path>
            </a:pathLst>
          </a:custGeom>
          <a:blipFill>
            <a:blip r:embed="rId6"/>
            <a:stretch>
              <a:fillRect b="-18460"/>
            </a:stretch>
          </a:blipFill>
        </p:spPr>
      </p:sp>
      <p:sp>
        <p:nvSpPr>
          <p:cNvPr id="16" name="Freeform 16"/>
          <p:cNvSpPr/>
          <p:nvPr/>
        </p:nvSpPr>
        <p:spPr>
          <a:xfrm>
            <a:off x="5086200" y="282514"/>
            <a:ext cx="5497474" cy="3084828"/>
          </a:xfrm>
          <a:custGeom>
            <a:avLst/>
            <a:gdLst/>
            <a:ahLst/>
            <a:cxnLst/>
            <a:rect l="l" t="t" r="r" b="b"/>
            <a:pathLst>
              <a:path w="5497474" h="3084828">
                <a:moveTo>
                  <a:pt x="0" y="0"/>
                </a:moveTo>
                <a:lnTo>
                  <a:pt x="5497474" y="0"/>
                </a:lnTo>
                <a:lnTo>
                  <a:pt x="5497474" y="3084828"/>
                </a:lnTo>
                <a:lnTo>
                  <a:pt x="0" y="3084828"/>
                </a:lnTo>
                <a:lnTo>
                  <a:pt x="0" y="0"/>
                </a:lnTo>
                <a:close/>
              </a:path>
            </a:pathLst>
          </a:custGeom>
          <a:blipFill>
            <a:blip r:embed="rId11"/>
            <a:stretch>
              <a:fillRect l="-8553" t="-69100" r="-24720" b="-55274"/>
            </a:stretch>
          </a:blipFill>
        </p:spPr>
      </p:sp>
      <p:sp>
        <p:nvSpPr>
          <p:cNvPr id="17" name="TextBox 17"/>
          <p:cNvSpPr txBox="1"/>
          <p:nvPr/>
        </p:nvSpPr>
        <p:spPr>
          <a:xfrm rot="-244852">
            <a:off x="17046" y="4007616"/>
            <a:ext cx="819804" cy="847781"/>
          </a:xfrm>
          <a:prstGeom prst="rect">
            <a:avLst/>
          </a:prstGeom>
        </p:spPr>
        <p:txBody>
          <a:bodyPr lIns="0" tIns="0" rIns="0" bIns="0" rtlCol="0" anchor="t">
            <a:spAutoFit/>
          </a:bodyPr>
          <a:lstStyle/>
          <a:p>
            <a:pPr algn="ctr">
              <a:lnSpc>
                <a:spcPts val="7191"/>
              </a:lnSpc>
              <a:spcBef>
                <a:spcPct val="0"/>
              </a:spcBef>
            </a:pPr>
            <a:r>
              <a:rPr lang="en-US" sz="4466">
                <a:solidFill>
                  <a:srgbClr val="000000"/>
                </a:solidFill>
                <a:latin typeface="Itim"/>
              </a:rPr>
              <a:t>01</a:t>
            </a:r>
          </a:p>
        </p:txBody>
      </p:sp>
      <p:sp>
        <p:nvSpPr>
          <p:cNvPr id="18" name="TextBox 18"/>
          <p:cNvSpPr txBox="1"/>
          <p:nvPr/>
        </p:nvSpPr>
        <p:spPr>
          <a:xfrm>
            <a:off x="490917" y="7689334"/>
            <a:ext cx="6232419" cy="3777256"/>
          </a:xfrm>
          <a:prstGeom prst="rect">
            <a:avLst/>
          </a:prstGeom>
        </p:spPr>
        <p:txBody>
          <a:bodyPr lIns="0" tIns="0" rIns="0" bIns="0" rtlCol="0" anchor="t">
            <a:spAutoFit/>
          </a:bodyPr>
          <a:lstStyle/>
          <a:p>
            <a:pPr algn="ctr">
              <a:lnSpc>
                <a:spcPts val="2228"/>
              </a:lnSpc>
            </a:pPr>
            <a:r>
              <a:rPr lang="en-US" sz="1701">
                <a:solidFill>
                  <a:srgbClr val="000000"/>
                </a:solidFill>
                <a:latin typeface="Dekko"/>
              </a:rPr>
              <a:t>.</a:t>
            </a:r>
          </a:p>
          <a:p>
            <a:pPr marL="388724" lvl="1" indent="-194362" algn="just">
              <a:lnSpc>
                <a:spcPts val="2358"/>
              </a:lnSpc>
              <a:buFont typeface="Arial"/>
              <a:buChar char="•"/>
            </a:pPr>
            <a:r>
              <a:rPr lang="en-US" sz="1800">
                <a:solidFill>
                  <a:srgbClr val="00BF63"/>
                </a:solidFill>
                <a:latin typeface="Dekko"/>
              </a:rPr>
              <a:t>Solution</a:t>
            </a:r>
            <a:r>
              <a:rPr lang="en-US" sz="1800">
                <a:solidFill>
                  <a:srgbClr val="000000"/>
                </a:solidFill>
                <a:latin typeface="Dekko"/>
              </a:rPr>
              <a:t>: Develop inclusive terminology that respects diverse interpretations and avoids bias.</a:t>
            </a:r>
          </a:p>
          <a:p>
            <a:pPr marL="388724" lvl="1" indent="-194362" algn="just">
              <a:lnSpc>
                <a:spcPts val="2358"/>
              </a:lnSpc>
              <a:buFont typeface="Arial"/>
              <a:buChar char="•"/>
            </a:pPr>
            <a:r>
              <a:rPr lang="en-US" sz="1800">
                <a:solidFill>
                  <a:srgbClr val="5E17EB"/>
                </a:solidFill>
                <a:latin typeface="Dekko"/>
              </a:rPr>
              <a:t>Benefits</a:t>
            </a:r>
            <a:r>
              <a:rPr lang="en-US" sz="1800">
                <a:solidFill>
                  <a:srgbClr val="000000"/>
                </a:solidFill>
                <a:latin typeface="Dekko"/>
              </a:rPr>
              <a:t>:</a:t>
            </a:r>
          </a:p>
          <a:p>
            <a:pPr marL="777449" lvl="2" indent="-259150" algn="just">
              <a:lnSpc>
                <a:spcPts val="2358"/>
              </a:lnSpc>
              <a:buFont typeface="Arial"/>
              <a:buChar char="⚬"/>
            </a:pPr>
            <a:r>
              <a:rPr lang="en-US" sz="1800">
                <a:solidFill>
                  <a:srgbClr val="000000"/>
                </a:solidFill>
                <a:latin typeface="Dekko"/>
              </a:rPr>
              <a:t>Respect and Trust: Fosters understanding and appreciation for cultural differences, strengthening partnerships.</a:t>
            </a:r>
          </a:p>
          <a:p>
            <a:pPr marL="777449" lvl="2" indent="-259150" algn="just">
              <a:lnSpc>
                <a:spcPts val="2358"/>
              </a:lnSpc>
              <a:buFont typeface="Arial"/>
              <a:buChar char="⚬"/>
            </a:pPr>
            <a:r>
              <a:rPr lang="en-US" sz="1800">
                <a:solidFill>
                  <a:srgbClr val="000000"/>
                </a:solidFill>
                <a:latin typeface="Dekko"/>
              </a:rPr>
              <a:t>Clear Communication: Reduces misinterpretations and ensures messages are accurately understood.</a:t>
            </a:r>
          </a:p>
          <a:p>
            <a:pPr marL="777449" lvl="2" indent="-259150" algn="just">
              <a:lnSpc>
                <a:spcPts val="2358"/>
              </a:lnSpc>
              <a:buFont typeface="Arial"/>
              <a:buChar char="⚬"/>
            </a:pPr>
            <a:r>
              <a:rPr lang="en-US" sz="1800">
                <a:solidFill>
                  <a:srgbClr val="000000"/>
                </a:solidFill>
                <a:latin typeface="Dekko"/>
              </a:rPr>
              <a:t>Inclusivity: Creates a welcoming environment for all troops, regardless of their background.</a:t>
            </a:r>
          </a:p>
          <a:p>
            <a:pPr marL="777449" lvl="2" indent="-259150" algn="just">
              <a:lnSpc>
                <a:spcPts val="2358"/>
              </a:lnSpc>
              <a:buFont typeface="Arial"/>
              <a:buChar char="⚬"/>
            </a:pPr>
            <a:r>
              <a:rPr lang="en-US" sz="1800">
                <a:solidFill>
                  <a:srgbClr val="000000"/>
                </a:solidFill>
                <a:latin typeface="Dekko"/>
              </a:rPr>
              <a:t>Operational Effectiveness: Eliminates confusion and delays caused by cultural misunderstandings.</a:t>
            </a:r>
          </a:p>
          <a:p>
            <a:pPr algn="just">
              <a:lnSpc>
                <a:spcPts val="2228"/>
              </a:lnSpc>
            </a:pPr>
            <a:endParaRPr lang="en-US" sz="1800">
              <a:solidFill>
                <a:srgbClr val="000000"/>
              </a:solidFill>
              <a:latin typeface="Dekko"/>
            </a:endParaRPr>
          </a:p>
        </p:txBody>
      </p:sp>
      <p:sp>
        <p:nvSpPr>
          <p:cNvPr id="19" name="TextBox 19"/>
          <p:cNvSpPr txBox="1"/>
          <p:nvPr/>
        </p:nvSpPr>
        <p:spPr>
          <a:xfrm rot="-244852">
            <a:off x="9820809" y="7545950"/>
            <a:ext cx="635034" cy="666772"/>
          </a:xfrm>
          <a:prstGeom prst="rect">
            <a:avLst/>
          </a:prstGeom>
        </p:spPr>
        <p:txBody>
          <a:bodyPr lIns="0" tIns="0" rIns="0" bIns="0" rtlCol="0" anchor="t">
            <a:spAutoFit/>
          </a:bodyPr>
          <a:lstStyle/>
          <a:p>
            <a:pPr algn="ctr">
              <a:lnSpc>
                <a:spcPts val="5570"/>
              </a:lnSpc>
              <a:spcBef>
                <a:spcPct val="0"/>
              </a:spcBef>
            </a:pPr>
            <a:r>
              <a:rPr lang="en-US" sz="3459">
                <a:solidFill>
                  <a:srgbClr val="000000"/>
                </a:solidFill>
                <a:latin typeface="Itim"/>
              </a:rPr>
              <a:t>02</a:t>
            </a:r>
          </a:p>
        </p:txBody>
      </p:sp>
      <p:sp>
        <p:nvSpPr>
          <p:cNvPr id="20" name="TextBox 20"/>
          <p:cNvSpPr txBox="1"/>
          <p:nvPr/>
        </p:nvSpPr>
        <p:spPr>
          <a:xfrm rot="-244852">
            <a:off x="91418" y="11424866"/>
            <a:ext cx="943960" cy="988309"/>
          </a:xfrm>
          <a:prstGeom prst="rect">
            <a:avLst/>
          </a:prstGeom>
        </p:spPr>
        <p:txBody>
          <a:bodyPr lIns="0" tIns="0" rIns="0" bIns="0" rtlCol="0" anchor="t">
            <a:spAutoFit/>
          </a:bodyPr>
          <a:lstStyle/>
          <a:p>
            <a:pPr algn="ctr">
              <a:lnSpc>
                <a:spcPts val="8280"/>
              </a:lnSpc>
              <a:spcBef>
                <a:spcPct val="0"/>
              </a:spcBef>
            </a:pPr>
            <a:r>
              <a:rPr lang="en-US" sz="5143">
                <a:solidFill>
                  <a:srgbClr val="000000"/>
                </a:solidFill>
                <a:latin typeface="Itim"/>
              </a:rPr>
              <a:t>03</a:t>
            </a:r>
          </a:p>
        </p:txBody>
      </p:sp>
      <p:sp>
        <p:nvSpPr>
          <p:cNvPr id="21" name="TextBox 21"/>
          <p:cNvSpPr txBox="1"/>
          <p:nvPr/>
        </p:nvSpPr>
        <p:spPr>
          <a:xfrm>
            <a:off x="4748661" y="11648120"/>
            <a:ext cx="5813919" cy="3110111"/>
          </a:xfrm>
          <a:prstGeom prst="rect">
            <a:avLst/>
          </a:prstGeom>
        </p:spPr>
        <p:txBody>
          <a:bodyPr lIns="0" tIns="0" rIns="0" bIns="0" rtlCol="0" anchor="t">
            <a:spAutoFit/>
          </a:bodyPr>
          <a:lstStyle/>
          <a:p>
            <a:pPr marL="364947" lvl="1" indent="-182473">
              <a:lnSpc>
                <a:spcPts val="2214"/>
              </a:lnSpc>
              <a:buFont typeface="Arial"/>
              <a:buChar char="•"/>
            </a:pPr>
            <a:r>
              <a:rPr lang="en-US" sz="1690">
                <a:solidFill>
                  <a:srgbClr val="00BF63"/>
                </a:solidFill>
                <a:latin typeface="Dekko"/>
              </a:rPr>
              <a:t>Solution</a:t>
            </a:r>
            <a:r>
              <a:rPr lang="en-US" sz="1690">
                <a:solidFill>
                  <a:srgbClr val="000000"/>
                </a:solidFill>
                <a:latin typeface="Dekko"/>
              </a:rPr>
              <a:t>: Establish standardized frameworks and guidelines for consistent terminology usage across NATO forces.</a:t>
            </a:r>
          </a:p>
          <a:p>
            <a:pPr marL="364947" lvl="1" indent="-182473">
              <a:lnSpc>
                <a:spcPts val="2214"/>
              </a:lnSpc>
              <a:buFont typeface="Arial"/>
              <a:buChar char="•"/>
            </a:pPr>
            <a:r>
              <a:rPr lang="en-US" sz="1690">
                <a:solidFill>
                  <a:srgbClr val="5E17EB"/>
                </a:solidFill>
                <a:latin typeface="Dekko"/>
              </a:rPr>
              <a:t>Benefits</a:t>
            </a:r>
            <a:r>
              <a:rPr lang="en-US" sz="1690">
                <a:solidFill>
                  <a:srgbClr val="000000"/>
                </a:solidFill>
                <a:latin typeface="Dekko"/>
              </a:rPr>
              <a:t>:</a:t>
            </a:r>
          </a:p>
          <a:p>
            <a:pPr marL="773072" lvl="2" indent="-257691">
              <a:lnSpc>
                <a:spcPts val="2345"/>
              </a:lnSpc>
              <a:buFont typeface="Arial"/>
              <a:buChar char="⚬"/>
            </a:pPr>
            <a:r>
              <a:rPr lang="en-US" sz="1790">
                <a:solidFill>
                  <a:srgbClr val="000000"/>
                </a:solidFill>
                <a:latin typeface="Dekko"/>
              </a:rPr>
              <a:t>Clarity and Precision: Ensures clarity in communication and minimizes ambiguity.</a:t>
            </a:r>
          </a:p>
          <a:p>
            <a:pPr marL="773072" lvl="2" indent="-257691">
              <a:lnSpc>
                <a:spcPts val="2345"/>
              </a:lnSpc>
              <a:buFont typeface="Arial"/>
              <a:buChar char="⚬"/>
            </a:pPr>
            <a:r>
              <a:rPr lang="en-US" sz="1790">
                <a:solidFill>
                  <a:srgbClr val="000000"/>
                </a:solidFill>
                <a:latin typeface="Dekko"/>
              </a:rPr>
              <a:t>Interoperability: Facilitates seamless collaboration and information sharing between diverse units.</a:t>
            </a:r>
          </a:p>
          <a:p>
            <a:pPr marL="729893" lvl="2" indent="-243298">
              <a:lnSpc>
                <a:spcPts val="2214"/>
              </a:lnSpc>
              <a:buFont typeface="Arial"/>
              <a:buChar char="⚬"/>
            </a:pPr>
            <a:r>
              <a:rPr lang="en-US" sz="1690">
                <a:solidFill>
                  <a:srgbClr val="000000"/>
                </a:solidFill>
                <a:latin typeface="Dekko"/>
              </a:rPr>
              <a:t>Efficiency: Reduces time spent clarifying terminology, Streamlining operations.</a:t>
            </a:r>
          </a:p>
          <a:p>
            <a:pPr>
              <a:lnSpc>
                <a:spcPts val="2214"/>
              </a:lnSpc>
            </a:pPr>
            <a:r>
              <a:rPr lang="en-US" sz="1690">
                <a:solidFill>
                  <a:srgbClr val="000000"/>
                </a:solidFill>
                <a:latin typeface="Dekko"/>
              </a:rPr>
              <a:t>Preparedness: Creates a foundation for future adaptation and integration of new technologies</a:t>
            </a:r>
          </a:p>
        </p:txBody>
      </p:sp>
      <p:sp>
        <p:nvSpPr>
          <p:cNvPr id="22" name="TextBox 22"/>
          <p:cNvSpPr txBox="1"/>
          <p:nvPr/>
        </p:nvSpPr>
        <p:spPr>
          <a:xfrm>
            <a:off x="91082" y="4716654"/>
            <a:ext cx="3225133" cy="673354"/>
          </a:xfrm>
          <a:prstGeom prst="rect">
            <a:avLst/>
          </a:prstGeom>
        </p:spPr>
        <p:txBody>
          <a:bodyPr lIns="0" tIns="0" rIns="0" bIns="0" rtlCol="0" anchor="t">
            <a:spAutoFit/>
          </a:bodyPr>
          <a:lstStyle/>
          <a:p>
            <a:pPr algn="ctr">
              <a:lnSpc>
                <a:spcPts val="4885"/>
              </a:lnSpc>
              <a:spcBef>
                <a:spcPct val="0"/>
              </a:spcBef>
            </a:pPr>
            <a:r>
              <a:rPr lang="en-US" sz="3489">
                <a:solidFill>
                  <a:srgbClr val="000000"/>
                </a:solidFill>
                <a:latin typeface="Ballpoint"/>
              </a:rPr>
              <a:t>Collaborative Glossaries</a:t>
            </a:r>
          </a:p>
        </p:txBody>
      </p:sp>
      <p:sp>
        <p:nvSpPr>
          <p:cNvPr id="23" name="TextBox 23"/>
          <p:cNvSpPr txBox="1"/>
          <p:nvPr/>
        </p:nvSpPr>
        <p:spPr>
          <a:xfrm>
            <a:off x="7023897" y="8240261"/>
            <a:ext cx="3559777" cy="2603080"/>
          </a:xfrm>
          <a:prstGeom prst="rect">
            <a:avLst/>
          </a:prstGeom>
        </p:spPr>
        <p:txBody>
          <a:bodyPr lIns="0" tIns="0" rIns="0" bIns="0" rtlCol="0" anchor="t">
            <a:spAutoFit/>
          </a:bodyPr>
          <a:lstStyle/>
          <a:p>
            <a:pPr algn="ctr">
              <a:lnSpc>
                <a:spcPts val="3874"/>
              </a:lnSpc>
            </a:pPr>
            <a:r>
              <a:rPr lang="en-US" sz="2767">
                <a:solidFill>
                  <a:srgbClr val="000000"/>
                </a:solidFill>
                <a:latin typeface="Ballpoint"/>
              </a:rPr>
              <a:t>Culturally Sensitive Language:</a:t>
            </a:r>
          </a:p>
          <a:p>
            <a:pPr algn="ctr">
              <a:lnSpc>
                <a:spcPts val="3311"/>
              </a:lnSpc>
            </a:pPr>
            <a:endParaRPr lang="en-US" sz="2767">
              <a:solidFill>
                <a:srgbClr val="000000"/>
              </a:solidFill>
              <a:latin typeface="Ballpoint"/>
            </a:endParaRPr>
          </a:p>
          <a:p>
            <a:pPr algn="ctr">
              <a:lnSpc>
                <a:spcPts val="3311"/>
              </a:lnSpc>
            </a:pPr>
            <a:r>
              <a:rPr lang="en-US" sz="2365">
                <a:solidFill>
                  <a:srgbClr val="D24E53"/>
                </a:solidFill>
                <a:latin typeface="Ballpoint"/>
              </a:rPr>
              <a:t>Challenge</a:t>
            </a:r>
            <a:r>
              <a:rPr lang="en-US" sz="2365">
                <a:solidFill>
                  <a:srgbClr val="000000"/>
                </a:solidFill>
                <a:latin typeface="Ballpoint"/>
              </a:rPr>
              <a:t>: Jargon and phrases can have unintended meanings or offend in different cultures.</a:t>
            </a:r>
          </a:p>
          <a:p>
            <a:pPr algn="ctr">
              <a:lnSpc>
                <a:spcPts val="3171"/>
              </a:lnSpc>
              <a:spcBef>
                <a:spcPct val="0"/>
              </a:spcBef>
            </a:pPr>
            <a:endParaRPr lang="en-US" sz="2365">
              <a:solidFill>
                <a:srgbClr val="000000"/>
              </a:solidFill>
              <a:latin typeface="Ballpoint"/>
            </a:endParaRPr>
          </a:p>
        </p:txBody>
      </p:sp>
      <p:sp>
        <p:nvSpPr>
          <p:cNvPr id="24" name="Freeform 24"/>
          <p:cNvSpPr/>
          <p:nvPr/>
        </p:nvSpPr>
        <p:spPr>
          <a:xfrm rot="3439450" flipH="1">
            <a:off x="6282464" y="7898396"/>
            <a:ext cx="881743" cy="1373821"/>
          </a:xfrm>
          <a:custGeom>
            <a:avLst/>
            <a:gdLst/>
            <a:ahLst/>
            <a:cxnLst/>
            <a:rect l="l" t="t" r="r" b="b"/>
            <a:pathLst>
              <a:path w="881743" h="1373821">
                <a:moveTo>
                  <a:pt x="881744" y="0"/>
                </a:moveTo>
                <a:lnTo>
                  <a:pt x="0" y="0"/>
                </a:lnTo>
                <a:lnTo>
                  <a:pt x="0" y="1373821"/>
                </a:lnTo>
                <a:lnTo>
                  <a:pt x="881744" y="1373821"/>
                </a:lnTo>
                <a:lnTo>
                  <a:pt x="881744"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5" name="TextBox 25"/>
          <p:cNvSpPr txBox="1"/>
          <p:nvPr/>
        </p:nvSpPr>
        <p:spPr>
          <a:xfrm>
            <a:off x="134270" y="5479235"/>
            <a:ext cx="3319492" cy="1903964"/>
          </a:xfrm>
          <a:prstGeom prst="rect">
            <a:avLst/>
          </a:prstGeom>
        </p:spPr>
        <p:txBody>
          <a:bodyPr lIns="0" tIns="0" rIns="0" bIns="0" rtlCol="0" anchor="t">
            <a:spAutoFit/>
          </a:bodyPr>
          <a:lstStyle/>
          <a:p>
            <a:pPr algn="ctr">
              <a:lnSpc>
                <a:spcPts val="3732"/>
              </a:lnSpc>
              <a:spcBef>
                <a:spcPct val="0"/>
              </a:spcBef>
            </a:pPr>
            <a:r>
              <a:rPr lang="en-US" sz="2665">
                <a:solidFill>
                  <a:srgbClr val="DD5153"/>
                </a:solidFill>
                <a:latin typeface="Ballpoint"/>
              </a:rPr>
              <a:t>Challenge</a:t>
            </a:r>
            <a:r>
              <a:rPr lang="en-US" sz="2665">
                <a:solidFill>
                  <a:srgbClr val="000000"/>
                </a:solidFill>
                <a:latin typeface="Ballpoint"/>
              </a:rPr>
              <a:t>: Scattered and outdated terminology resources create inconsistencies and confusion.</a:t>
            </a:r>
          </a:p>
        </p:txBody>
      </p:sp>
      <p:sp>
        <p:nvSpPr>
          <p:cNvPr id="26" name="TextBox 26"/>
          <p:cNvSpPr txBox="1"/>
          <p:nvPr/>
        </p:nvSpPr>
        <p:spPr>
          <a:xfrm>
            <a:off x="490917" y="12157374"/>
            <a:ext cx="2836734" cy="520346"/>
          </a:xfrm>
          <a:prstGeom prst="rect">
            <a:avLst/>
          </a:prstGeom>
        </p:spPr>
        <p:txBody>
          <a:bodyPr lIns="0" tIns="0" rIns="0" bIns="0" rtlCol="0" anchor="t">
            <a:spAutoFit/>
          </a:bodyPr>
          <a:lstStyle/>
          <a:p>
            <a:pPr algn="ctr">
              <a:lnSpc>
                <a:spcPts val="3869"/>
              </a:lnSpc>
              <a:spcBef>
                <a:spcPct val="0"/>
              </a:spcBef>
            </a:pPr>
            <a:r>
              <a:rPr lang="en-US" sz="2763">
                <a:solidFill>
                  <a:srgbClr val="000000"/>
                </a:solidFill>
                <a:latin typeface="Ballpoint"/>
              </a:rPr>
              <a:t>Standardization Efforts</a:t>
            </a:r>
          </a:p>
        </p:txBody>
      </p:sp>
      <p:sp>
        <p:nvSpPr>
          <p:cNvPr id="27" name="TextBox 27"/>
          <p:cNvSpPr txBox="1"/>
          <p:nvPr/>
        </p:nvSpPr>
        <p:spPr>
          <a:xfrm>
            <a:off x="432928" y="12721746"/>
            <a:ext cx="3391346" cy="1656861"/>
          </a:xfrm>
          <a:prstGeom prst="rect">
            <a:avLst/>
          </a:prstGeom>
        </p:spPr>
        <p:txBody>
          <a:bodyPr lIns="0" tIns="0" rIns="0" bIns="0" rtlCol="0" anchor="t">
            <a:spAutoFit/>
          </a:bodyPr>
          <a:lstStyle/>
          <a:p>
            <a:pPr algn="ctr">
              <a:lnSpc>
                <a:spcPts val="3246"/>
              </a:lnSpc>
              <a:spcBef>
                <a:spcPct val="0"/>
              </a:spcBef>
            </a:pPr>
            <a:r>
              <a:rPr lang="en-US" sz="2319">
                <a:solidFill>
                  <a:srgbClr val="D95053"/>
                </a:solidFill>
                <a:latin typeface="Ballpoint"/>
              </a:rPr>
              <a:t>Challenge</a:t>
            </a:r>
            <a:r>
              <a:rPr lang="en-US" sz="2319">
                <a:solidFill>
                  <a:srgbClr val="000000"/>
                </a:solidFill>
                <a:latin typeface="Ballpoint"/>
              </a:rPr>
              <a:t>: Lack of common guidelines leads to varying interpretations and usage of terminology.</a:t>
            </a:r>
          </a:p>
          <a:p>
            <a:pPr algn="ctr">
              <a:lnSpc>
                <a:spcPts val="3106"/>
              </a:lnSpc>
              <a:spcBef>
                <a:spcPct val="0"/>
              </a:spcBef>
            </a:pPr>
            <a:endParaRPr lang="en-US" sz="2319">
              <a:solidFill>
                <a:srgbClr val="000000"/>
              </a:solidFill>
              <a:latin typeface="Ballpoint"/>
            </a:endParaRPr>
          </a:p>
        </p:txBody>
      </p:sp>
      <p:sp>
        <p:nvSpPr>
          <p:cNvPr id="28" name="Freeform 28"/>
          <p:cNvSpPr/>
          <p:nvPr/>
        </p:nvSpPr>
        <p:spPr>
          <a:xfrm rot="229631">
            <a:off x="342073" y="11998153"/>
            <a:ext cx="3134422" cy="894735"/>
          </a:xfrm>
          <a:custGeom>
            <a:avLst/>
            <a:gdLst/>
            <a:ahLst/>
            <a:cxnLst/>
            <a:rect l="l" t="t" r="r" b="b"/>
            <a:pathLst>
              <a:path w="3134422" h="894735">
                <a:moveTo>
                  <a:pt x="0" y="0"/>
                </a:moveTo>
                <a:lnTo>
                  <a:pt x="3134422" y="0"/>
                </a:lnTo>
                <a:lnTo>
                  <a:pt x="3134422" y="894735"/>
                </a:lnTo>
                <a:lnTo>
                  <a:pt x="0" y="89473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9" name="Freeform 29"/>
          <p:cNvSpPr/>
          <p:nvPr/>
        </p:nvSpPr>
        <p:spPr>
          <a:xfrm rot="3439450" flipH="1">
            <a:off x="3829109" y="11521631"/>
            <a:ext cx="881743" cy="1373821"/>
          </a:xfrm>
          <a:custGeom>
            <a:avLst/>
            <a:gdLst/>
            <a:ahLst/>
            <a:cxnLst/>
            <a:rect l="l" t="t" r="r" b="b"/>
            <a:pathLst>
              <a:path w="881743" h="1373821">
                <a:moveTo>
                  <a:pt x="881744" y="0"/>
                </a:moveTo>
                <a:lnTo>
                  <a:pt x="0" y="0"/>
                </a:lnTo>
                <a:lnTo>
                  <a:pt x="0" y="1373821"/>
                </a:lnTo>
                <a:lnTo>
                  <a:pt x="881744" y="1373821"/>
                </a:lnTo>
                <a:lnTo>
                  <a:pt x="881744"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0" name="Freeform 30"/>
          <p:cNvSpPr/>
          <p:nvPr/>
        </p:nvSpPr>
        <p:spPr>
          <a:xfrm rot="229631">
            <a:off x="7014938" y="7961885"/>
            <a:ext cx="3585801" cy="1023583"/>
          </a:xfrm>
          <a:custGeom>
            <a:avLst/>
            <a:gdLst/>
            <a:ahLst/>
            <a:cxnLst/>
            <a:rect l="l" t="t" r="r" b="b"/>
            <a:pathLst>
              <a:path w="3585801" h="1023583">
                <a:moveTo>
                  <a:pt x="0" y="0"/>
                </a:moveTo>
                <a:lnTo>
                  <a:pt x="3585801" y="0"/>
                </a:lnTo>
                <a:lnTo>
                  <a:pt x="3585801" y="1023583"/>
                </a:lnTo>
                <a:lnTo>
                  <a:pt x="0" y="102358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1" name="Freeform 31"/>
          <p:cNvSpPr/>
          <p:nvPr/>
        </p:nvSpPr>
        <p:spPr>
          <a:xfrm rot="229631">
            <a:off x="-120017" y="4548382"/>
            <a:ext cx="3828066" cy="1092739"/>
          </a:xfrm>
          <a:custGeom>
            <a:avLst/>
            <a:gdLst/>
            <a:ahLst/>
            <a:cxnLst/>
            <a:rect l="l" t="t" r="r" b="b"/>
            <a:pathLst>
              <a:path w="3828066" h="1092739">
                <a:moveTo>
                  <a:pt x="0" y="0"/>
                </a:moveTo>
                <a:lnTo>
                  <a:pt x="3828065" y="0"/>
                </a:lnTo>
                <a:lnTo>
                  <a:pt x="3828065" y="1092739"/>
                </a:lnTo>
                <a:lnTo>
                  <a:pt x="0" y="1092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2" name="Freeform 32"/>
          <p:cNvSpPr/>
          <p:nvPr/>
        </p:nvSpPr>
        <p:spPr>
          <a:xfrm>
            <a:off x="490917" y="2066147"/>
            <a:ext cx="1897689" cy="1069200"/>
          </a:xfrm>
          <a:custGeom>
            <a:avLst/>
            <a:gdLst/>
            <a:ahLst/>
            <a:cxnLst/>
            <a:rect l="l" t="t" r="r" b="b"/>
            <a:pathLst>
              <a:path w="1897689" h="1069200">
                <a:moveTo>
                  <a:pt x="0" y="0"/>
                </a:moveTo>
                <a:lnTo>
                  <a:pt x="1897689" y="0"/>
                </a:lnTo>
                <a:lnTo>
                  <a:pt x="1897689" y="1069200"/>
                </a:lnTo>
                <a:lnTo>
                  <a:pt x="0" y="1069200"/>
                </a:lnTo>
                <a:lnTo>
                  <a:pt x="0" y="0"/>
                </a:lnTo>
                <a:close/>
              </a:path>
            </a:pathLst>
          </a:custGeom>
          <a:blipFill>
            <a:blip r:embed="rId14"/>
            <a:stretch>
              <a:fillRect t="-52155" b="-25331"/>
            </a:stretch>
          </a:blipFill>
        </p:spPr>
      </p:sp>
      <p:sp>
        <p:nvSpPr>
          <p:cNvPr id="33" name="TextBox 33"/>
          <p:cNvSpPr txBox="1"/>
          <p:nvPr/>
        </p:nvSpPr>
        <p:spPr>
          <a:xfrm>
            <a:off x="711997" y="398119"/>
            <a:ext cx="5892527" cy="2765803"/>
          </a:xfrm>
          <a:prstGeom prst="rect">
            <a:avLst/>
          </a:prstGeom>
        </p:spPr>
        <p:txBody>
          <a:bodyPr lIns="0" tIns="0" rIns="0" bIns="0" rtlCol="0" anchor="t">
            <a:spAutoFit/>
          </a:bodyPr>
          <a:lstStyle/>
          <a:p>
            <a:pPr algn="ctr">
              <a:lnSpc>
                <a:spcPts val="4132"/>
              </a:lnSpc>
            </a:pPr>
            <a:r>
              <a:rPr lang="en-US" sz="2951">
                <a:solidFill>
                  <a:srgbClr val="000000"/>
                </a:solidFill>
                <a:latin typeface="Futura"/>
              </a:rPr>
              <a:t>Bridging the Communications Gap: A Look at Effective Terminology Management in Multilingual Military Settings</a:t>
            </a:r>
          </a:p>
          <a:p>
            <a:pPr algn="ctr">
              <a:lnSpc>
                <a:spcPts val="5121"/>
              </a:lnSpc>
              <a:spcBef>
                <a:spcPct val="0"/>
              </a:spcBef>
            </a:pPr>
            <a:endParaRPr lang="en-US" sz="2951">
              <a:solidFill>
                <a:srgbClr val="000000"/>
              </a:solidFill>
              <a:latin typeface="Futu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87968">
            <a:off x="-2344168" y="2018168"/>
            <a:ext cx="15384911" cy="11079838"/>
          </a:xfrm>
          <a:custGeom>
            <a:avLst/>
            <a:gdLst/>
            <a:ahLst/>
            <a:cxnLst/>
            <a:rect l="l" t="t" r="r" b="b"/>
            <a:pathLst>
              <a:path w="15384911" h="11079838">
                <a:moveTo>
                  <a:pt x="273685" y="11079839"/>
                </a:moveTo>
                <a:lnTo>
                  <a:pt x="0" y="386765"/>
                </a:lnTo>
                <a:lnTo>
                  <a:pt x="15111226" y="0"/>
                </a:lnTo>
                <a:lnTo>
                  <a:pt x="15384911" y="10693074"/>
                </a:lnTo>
                <a:lnTo>
                  <a:pt x="273685" y="11079839"/>
                </a:lnTo>
                <a:close/>
              </a:path>
            </a:pathLst>
          </a:custGeom>
          <a:blipFill>
            <a:blip r:embed="rId2"/>
            <a:stretch>
              <a:fillRect l="-21906" t="-1017" r="-31155" b="-40583"/>
            </a:stretch>
          </a:blipFill>
        </p:spPr>
      </p:sp>
      <p:sp>
        <p:nvSpPr>
          <p:cNvPr id="3" name="Freeform 3"/>
          <p:cNvSpPr/>
          <p:nvPr/>
        </p:nvSpPr>
        <p:spPr>
          <a:xfrm>
            <a:off x="-537849" y="282710"/>
            <a:ext cx="7468402" cy="3084632"/>
          </a:xfrm>
          <a:custGeom>
            <a:avLst/>
            <a:gdLst/>
            <a:ahLst/>
            <a:cxnLst/>
            <a:rect l="l" t="t" r="r" b="b"/>
            <a:pathLst>
              <a:path w="7468402" h="3084632">
                <a:moveTo>
                  <a:pt x="0" y="0"/>
                </a:moveTo>
                <a:lnTo>
                  <a:pt x="7468402" y="0"/>
                </a:lnTo>
                <a:lnTo>
                  <a:pt x="7468402" y="3084632"/>
                </a:lnTo>
                <a:lnTo>
                  <a:pt x="0" y="3084632"/>
                </a:lnTo>
                <a:lnTo>
                  <a:pt x="0" y="0"/>
                </a:lnTo>
                <a:close/>
              </a:path>
            </a:pathLst>
          </a:custGeom>
          <a:blipFill>
            <a:blip r:embed="rId3"/>
            <a:stretch>
              <a:fillRect t="-72108" b="-7102"/>
            </a:stretch>
          </a:blipFill>
        </p:spPr>
      </p:sp>
      <p:sp>
        <p:nvSpPr>
          <p:cNvPr id="4" name="Freeform 4"/>
          <p:cNvSpPr/>
          <p:nvPr/>
        </p:nvSpPr>
        <p:spPr>
          <a:xfrm>
            <a:off x="3316215" y="282710"/>
            <a:ext cx="394671" cy="394000"/>
          </a:xfrm>
          <a:custGeom>
            <a:avLst/>
            <a:gdLst/>
            <a:ahLst/>
            <a:cxnLst/>
            <a:rect l="l" t="t" r="r" b="b"/>
            <a:pathLst>
              <a:path w="394671" h="394000">
                <a:moveTo>
                  <a:pt x="0" y="0"/>
                </a:moveTo>
                <a:lnTo>
                  <a:pt x="394671" y="0"/>
                </a:lnTo>
                <a:lnTo>
                  <a:pt x="394671" y="394000"/>
                </a:lnTo>
                <a:lnTo>
                  <a:pt x="0" y="394000"/>
                </a:lnTo>
                <a:lnTo>
                  <a:pt x="0" y="0"/>
                </a:lnTo>
                <a:close/>
              </a:path>
            </a:pathLst>
          </a:custGeom>
          <a:blipFill>
            <a:blip r:embed="rId4"/>
            <a:stretch>
              <a:fillRect/>
            </a:stretch>
          </a:blipFill>
        </p:spPr>
      </p:sp>
      <p:sp>
        <p:nvSpPr>
          <p:cNvPr id="5" name="Freeform 5"/>
          <p:cNvSpPr/>
          <p:nvPr/>
        </p:nvSpPr>
        <p:spPr>
          <a:xfrm>
            <a:off x="5346000" y="4821902"/>
            <a:ext cx="5041998" cy="10554256"/>
          </a:xfrm>
          <a:custGeom>
            <a:avLst/>
            <a:gdLst/>
            <a:ahLst/>
            <a:cxnLst/>
            <a:rect l="l" t="t" r="r" b="b"/>
            <a:pathLst>
              <a:path w="5041998" h="10554256">
                <a:moveTo>
                  <a:pt x="0" y="0"/>
                </a:moveTo>
                <a:lnTo>
                  <a:pt x="5041998" y="0"/>
                </a:lnTo>
                <a:lnTo>
                  <a:pt x="5041998" y="10554256"/>
                </a:lnTo>
                <a:lnTo>
                  <a:pt x="0" y="10554256"/>
                </a:lnTo>
                <a:lnTo>
                  <a:pt x="0" y="0"/>
                </a:lnTo>
                <a:close/>
              </a:path>
            </a:pathLst>
          </a:custGeom>
          <a:blipFill>
            <a:blip r:embed="rId3"/>
            <a:stretch>
              <a:fillRect l="-62451" r="-120351"/>
            </a:stretch>
          </a:blipFill>
        </p:spPr>
      </p:sp>
      <p:sp>
        <p:nvSpPr>
          <p:cNvPr id="6" name="Freeform 6"/>
          <p:cNvSpPr/>
          <p:nvPr/>
        </p:nvSpPr>
        <p:spPr>
          <a:xfrm>
            <a:off x="127586" y="5415032"/>
            <a:ext cx="4958615" cy="9961126"/>
          </a:xfrm>
          <a:custGeom>
            <a:avLst/>
            <a:gdLst/>
            <a:ahLst/>
            <a:cxnLst/>
            <a:rect l="l" t="t" r="r" b="b"/>
            <a:pathLst>
              <a:path w="4958615" h="9961126">
                <a:moveTo>
                  <a:pt x="0" y="0"/>
                </a:moveTo>
                <a:lnTo>
                  <a:pt x="4958614" y="0"/>
                </a:lnTo>
                <a:lnTo>
                  <a:pt x="4958614" y="9961126"/>
                </a:lnTo>
                <a:lnTo>
                  <a:pt x="0" y="9961126"/>
                </a:lnTo>
                <a:lnTo>
                  <a:pt x="0" y="0"/>
                </a:lnTo>
                <a:close/>
              </a:path>
            </a:pathLst>
          </a:custGeom>
          <a:blipFill>
            <a:blip r:embed="rId3"/>
            <a:stretch>
              <a:fillRect l="-46444" t="-242" r="-125611"/>
            </a:stretch>
          </a:blipFill>
        </p:spPr>
      </p:sp>
      <p:sp>
        <p:nvSpPr>
          <p:cNvPr id="7" name="Freeform 7"/>
          <p:cNvSpPr/>
          <p:nvPr/>
        </p:nvSpPr>
        <p:spPr>
          <a:xfrm rot="-608087">
            <a:off x="-361665" y="3489513"/>
            <a:ext cx="4818413" cy="2218304"/>
          </a:xfrm>
          <a:custGeom>
            <a:avLst/>
            <a:gdLst/>
            <a:ahLst/>
            <a:cxnLst/>
            <a:rect l="l" t="t" r="r" b="b"/>
            <a:pathLst>
              <a:path w="4818413" h="2218304">
                <a:moveTo>
                  <a:pt x="0" y="0"/>
                </a:moveTo>
                <a:lnTo>
                  <a:pt x="4818413" y="0"/>
                </a:lnTo>
                <a:lnTo>
                  <a:pt x="4818413" y="2218304"/>
                </a:lnTo>
                <a:lnTo>
                  <a:pt x="0" y="2218304"/>
                </a:lnTo>
                <a:lnTo>
                  <a:pt x="0" y="0"/>
                </a:lnTo>
                <a:close/>
              </a:path>
            </a:pathLst>
          </a:custGeom>
          <a:blipFill>
            <a:blip r:embed="rId5"/>
            <a:stretch>
              <a:fillRect t="-27790" b="-90841"/>
            </a:stretch>
          </a:blipFill>
        </p:spPr>
      </p:sp>
      <p:sp>
        <p:nvSpPr>
          <p:cNvPr id="8" name="TextBox 8"/>
          <p:cNvSpPr txBox="1"/>
          <p:nvPr/>
        </p:nvSpPr>
        <p:spPr>
          <a:xfrm>
            <a:off x="5346000" y="5386457"/>
            <a:ext cx="5041998" cy="9496296"/>
          </a:xfrm>
          <a:prstGeom prst="rect">
            <a:avLst/>
          </a:prstGeom>
        </p:spPr>
        <p:txBody>
          <a:bodyPr lIns="0" tIns="0" rIns="0" bIns="0" rtlCol="0" anchor="t">
            <a:spAutoFit/>
          </a:bodyPr>
          <a:lstStyle/>
          <a:p>
            <a:pPr marL="464033" lvl="1" indent="-232017">
              <a:lnSpc>
                <a:spcPts val="2815"/>
              </a:lnSpc>
              <a:buFont typeface="Arial"/>
              <a:buChar char="•"/>
            </a:pPr>
            <a:r>
              <a:rPr lang="en-US" sz="2149">
                <a:solidFill>
                  <a:srgbClr val="00BF63"/>
                </a:solidFill>
                <a:latin typeface="Dekko"/>
              </a:rPr>
              <a:t>The journey towards effective terminology management requires ongoing commitment and collaboration. I urge you, the esteemed members of NATO, to become active participants in this endeavor. We have the opportunity to shape the future of communication, building a stronger, more unified force capable of safeguarding global security.</a:t>
            </a:r>
          </a:p>
          <a:p>
            <a:pPr marL="464033" lvl="1" indent="-232017">
              <a:lnSpc>
                <a:spcPts val="2815"/>
              </a:lnSpc>
              <a:buFont typeface="Arial"/>
              <a:buChar char="•"/>
            </a:pPr>
            <a:r>
              <a:rPr lang="en-US" sz="2149">
                <a:solidFill>
                  <a:srgbClr val="00BF63"/>
                </a:solidFill>
                <a:latin typeface="Dekko"/>
              </a:rPr>
              <a:t>·Share your expertise and feedback: Contribute to existing glossaries, propose new terms, and identify potential sensitivities.</a:t>
            </a:r>
          </a:p>
          <a:p>
            <a:pPr marL="464033" lvl="1" indent="-232017">
              <a:lnSpc>
                <a:spcPts val="2815"/>
              </a:lnSpc>
              <a:buFont typeface="Arial"/>
              <a:buChar char="•"/>
            </a:pPr>
            <a:r>
              <a:rPr lang="en-US" sz="2149">
                <a:solidFill>
                  <a:srgbClr val="00BF63"/>
                </a:solidFill>
                <a:latin typeface="Dekko"/>
              </a:rPr>
              <a:t>·Embrace innovation: Advocate for AI-powered translation tools and collaborative platforms to streamline the process.</a:t>
            </a:r>
          </a:p>
          <a:p>
            <a:pPr marL="464033" lvl="1" indent="-232017">
              <a:lnSpc>
                <a:spcPts val="2815"/>
              </a:lnSpc>
              <a:buFont typeface="Arial"/>
              <a:buChar char="•"/>
            </a:pPr>
            <a:r>
              <a:rPr lang="en-US" sz="2149">
                <a:solidFill>
                  <a:srgbClr val="00BF63"/>
                </a:solidFill>
                <a:latin typeface="Dekko"/>
              </a:rPr>
              <a:t>·Champion inclusivity: Foster cultural awareness and encourage the development of sensitive and respectful terminology.</a:t>
            </a:r>
          </a:p>
          <a:p>
            <a:pPr marL="464033" lvl="1" indent="-232017">
              <a:lnSpc>
                <a:spcPts val="2815"/>
              </a:lnSpc>
              <a:buFont typeface="Arial"/>
              <a:buChar char="•"/>
            </a:pPr>
            <a:r>
              <a:rPr lang="en-US" sz="2149">
                <a:solidFill>
                  <a:srgbClr val="00BF63"/>
                </a:solidFill>
                <a:latin typeface="Dekko"/>
              </a:rPr>
              <a:t>Together, let's ensure that clear communication becomes our strongest weapon, paving the way for a future where language unites, not divides, on the path to global security.</a:t>
            </a:r>
          </a:p>
          <a:p>
            <a:pPr>
              <a:lnSpc>
                <a:spcPts val="2653"/>
              </a:lnSpc>
            </a:pPr>
            <a:endParaRPr lang="en-US" sz="2149">
              <a:solidFill>
                <a:srgbClr val="00BF63"/>
              </a:solidFill>
              <a:latin typeface="Dekko"/>
            </a:endParaRPr>
          </a:p>
        </p:txBody>
      </p:sp>
      <p:sp>
        <p:nvSpPr>
          <p:cNvPr id="9" name="Freeform 9"/>
          <p:cNvSpPr/>
          <p:nvPr/>
        </p:nvSpPr>
        <p:spPr>
          <a:xfrm rot="-593718">
            <a:off x="5940537" y="2822704"/>
            <a:ext cx="4105205" cy="2312122"/>
          </a:xfrm>
          <a:custGeom>
            <a:avLst/>
            <a:gdLst/>
            <a:ahLst/>
            <a:cxnLst/>
            <a:rect l="l" t="t" r="r" b="b"/>
            <a:pathLst>
              <a:path w="4105205" h="2312122">
                <a:moveTo>
                  <a:pt x="0" y="0"/>
                </a:moveTo>
                <a:lnTo>
                  <a:pt x="4105205" y="0"/>
                </a:lnTo>
                <a:lnTo>
                  <a:pt x="4105205" y="2312122"/>
                </a:lnTo>
                <a:lnTo>
                  <a:pt x="0" y="2312122"/>
                </a:lnTo>
                <a:lnTo>
                  <a:pt x="0" y="0"/>
                </a:lnTo>
                <a:close/>
              </a:path>
            </a:pathLst>
          </a:custGeom>
          <a:blipFill>
            <a:blip r:embed="rId6"/>
            <a:stretch>
              <a:fillRect t="-33902" r="-8798" b="-60407"/>
            </a:stretch>
          </a:blipFill>
        </p:spPr>
      </p:sp>
      <p:sp>
        <p:nvSpPr>
          <p:cNvPr id="10" name="Freeform 10"/>
          <p:cNvSpPr/>
          <p:nvPr/>
        </p:nvSpPr>
        <p:spPr>
          <a:xfrm>
            <a:off x="4943872" y="282514"/>
            <a:ext cx="5605800" cy="3084828"/>
          </a:xfrm>
          <a:custGeom>
            <a:avLst/>
            <a:gdLst/>
            <a:ahLst/>
            <a:cxnLst/>
            <a:rect l="l" t="t" r="r" b="b"/>
            <a:pathLst>
              <a:path w="5605800" h="3084828">
                <a:moveTo>
                  <a:pt x="0" y="0"/>
                </a:moveTo>
                <a:lnTo>
                  <a:pt x="5605800" y="0"/>
                </a:lnTo>
                <a:lnTo>
                  <a:pt x="5605800" y="3084828"/>
                </a:lnTo>
                <a:lnTo>
                  <a:pt x="0" y="3084828"/>
                </a:lnTo>
                <a:lnTo>
                  <a:pt x="0" y="0"/>
                </a:lnTo>
                <a:close/>
              </a:path>
            </a:pathLst>
          </a:custGeom>
          <a:blipFill>
            <a:blip r:embed="rId7"/>
            <a:stretch>
              <a:fillRect l="-8388" t="-69100" r="-22310" b="-55274"/>
            </a:stretch>
          </a:blipFill>
        </p:spPr>
      </p:sp>
      <p:sp>
        <p:nvSpPr>
          <p:cNvPr id="11" name="TextBox 11"/>
          <p:cNvSpPr txBox="1"/>
          <p:nvPr/>
        </p:nvSpPr>
        <p:spPr>
          <a:xfrm>
            <a:off x="127586" y="5581490"/>
            <a:ext cx="4958615" cy="9141450"/>
          </a:xfrm>
          <a:prstGeom prst="rect">
            <a:avLst/>
          </a:prstGeom>
        </p:spPr>
        <p:txBody>
          <a:bodyPr lIns="0" tIns="0" rIns="0" bIns="0" rtlCol="0" anchor="t">
            <a:spAutoFit/>
          </a:bodyPr>
          <a:lstStyle/>
          <a:p>
            <a:pPr algn="ctr">
              <a:lnSpc>
                <a:spcPts val="3001"/>
              </a:lnSpc>
            </a:pPr>
            <a:r>
              <a:rPr lang="en-US" sz="2291">
                <a:solidFill>
                  <a:srgbClr val="000000"/>
                </a:solidFill>
                <a:latin typeface="Dekko"/>
              </a:rPr>
              <a:t>As we navigate the increasingly complex landscape of international operations, clear and consistent communication becomes more crucial than ever. The challenges posed by diverse languages, evolving technologies, and cultural nuances can no longer be ignored.</a:t>
            </a:r>
          </a:p>
          <a:p>
            <a:pPr algn="ctr">
              <a:lnSpc>
                <a:spcPts val="3001"/>
              </a:lnSpc>
            </a:pPr>
            <a:r>
              <a:rPr lang="en-US" sz="2291">
                <a:solidFill>
                  <a:srgbClr val="000000"/>
                </a:solidFill>
                <a:latin typeface="Dekko"/>
              </a:rPr>
              <a:t>The good news is that we have the tools and strategies to overcome these hurdles. Effective terminology management, built on collaboration, cultural sensitivity, and standardization, serves as a bridge across the linguistic divide. By implementing these key strategies, we can:</a:t>
            </a:r>
          </a:p>
          <a:p>
            <a:pPr algn="ctr">
              <a:lnSpc>
                <a:spcPts val="3001"/>
              </a:lnSpc>
            </a:pPr>
            <a:r>
              <a:rPr lang="en-US" sz="2291">
                <a:solidFill>
                  <a:srgbClr val="000000"/>
                </a:solidFill>
                <a:latin typeface="Dekko"/>
              </a:rPr>
              <a:t>·Forge a future where seamless communication empowers multinational operations.</a:t>
            </a:r>
          </a:p>
          <a:p>
            <a:pPr algn="ctr">
              <a:lnSpc>
                <a:spcPts val="3001"/>
              </a:lnSpc>
            </a:pPr>
            <a:r>
              <a:rPr lang="en-US" sz="2291">
                <a:solidFill>
                  <a:srgbClr val="000000"/>
                </a:solidFill>
                <a:latin typeface="Dekko"/>
              </a:rPr>
              <a:t>·Strengthen partnerships built on mutual understanding and respect.</a:t>
            </a:r>
          </a:p>
          <a:p>
            <a:pPr algn="ctr">
              <a:lnSpc>
                <a:spcPts val="3001"/>
              </a:lnSpc>
            </a:pPr>
            <a:r>
              <a:rPr lang="en-US" sz="2291">
                <a:solidFill>
                  <a:srgbClr val="000000"/>
                </a:solidFill>
                <a:latin typeface="Dekko"/>
              </a:rPr>
              <a:t>·Ensure mission success through precise and timely information sharing.</a:t>
            </a:r>
          </a:p>
          <a:p>
            <a:pPr algn="ctr">
              <a:lnSpc>
                <a:spcPts val="3001"/>
              </a:lnSpc>
            </a:pPr>
            <a:r>
              <a:rPr lang="en-US" sz="2291">
                <a:solidFill>
                  <a:srgbClr val="000000"/>
                </a:solidFill>
                <a:latin typeface="Dekko"/>
              </a:rPr>
              <a:t>·Adapt and evolve to meet the ever-changing demands of modern warfare.</a:t>
            </a:r>
          </a:p>
          <a:p>
            <a:pPr algn="just">
              <a:lnSpc>
                <a:spcPts val="3001"/>
              </a:lnSpc>
            </a:pPr>
            <a:endParaRPr lang="en-US" sz="2291">
              <a:solidFill>
                <a:srgbClr val="000000"/>
              </a:solidFill>
              <a:latin typeface="Dekko"/>
            </a:endParaRPr>
          </a:p>
        </p:txBody>
      </p:sp>
      <p:sp>
        <p:nvSpPr>
          <p:cNvPr id="12" name="TextBox 12"/>
          <p:cNvSpPr txBox="1"/>
          <p:nvPr/>
        </p:nvSpPr>
        <p:spPr>
          <a:xfrm>
            <a:off x="193315" y="3913273"/>
            <a:ext cx="4030669" cy="2095515"/>
          </a:xfrm>
          <a:prstGeom prst="rect">
            <a:avLst/>
          </a:prstGeom>
        </p:spPr>
        <p:txBody>
          <a:bodyPr lIns="0" tIns="0" rIns="0" bIns="0" rtlCol="0" anchor="t">
            <a:spAutoFit/>
          </a:bodyPr>
          <a:lstStyle/>
          <a:p>
            <a:pPr algn="ctr">
              <a:lnSpc>
                <a:spcPts val="5647"/>
              </a:lnSpc>
            </a:pPr>
            <a:r>
              <a:rPr lang="en-US" sz="4033">
                <a:solidFill>
                  <a:srgbClr val="000000"/>
                </a:solidFill>
                <a:latin typeface="Ballpoint"/>
              </a:rPr>
              <a:t>Building Bridges, Securing the Future:</a:t>
            </a:r>
          </a:p>
          <a:p>
            <a:pPr algn="ctr">
              <a:lnSpc>
                <a:spcPts val="4850"/>
              </a:lnSpc>
              <a:spcBef>
                <a:spcPct val="0"/>
              </a:spcBef>
            </a:pPr>
            <a:endParaRPr lang="en-US" sz="4033">
              <a:solidFill>
                <a:srgbClr val="000000"/>
              </a:solidFill>
              <a:latin typeface="Ballpoint"/>
            </a:endParaRPr>
          </a:p>
        </p:txBody>
      </p:sp>
      <p:sp>
        <p:nvSpPr>
          <p:cNvPr id="13" name="Freeform 13"/>
          <p:cNvSpPr/>
          <p:nvPr/>
        </p:nvSpPr>
        <p:spPr>
          <a:xfrm rot="3439450" flipH="1">
            <a:off x="7305900" y="3911755"/>
            <a:ext cx="881743" cy="1373821"/>
          </a:xfrm>
          <a:custGeom>
            <a:avLst/>
            <a:gdLst/>
            <a:ahLst/>
            <a:cxnLst/>
            <a:rect l="l" t="t" r="r" b="b"/>
            <a:pathLst>
              <a:path w="881743" h="1373821">
                <a:moveTo>
                  <a:pt x="881744" y="0"/>
                </a:moveTo>
                <a:lnTo>
                  <a:pt x="0" y="0"/>
                </a:lnTo>
                <a:lnTo>
                  <a:pt x="0" y="1373821"/>
                </a:lnTo>
                <a:lnTo>
                  <a:pt x="881744" y="1373821"/>
                </a:lnTo>
                <a:lnTo>
                  <a:pt x="88174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TextBox 14"/>
          <p:cNvSpPr txBox="1"/>
          <p:nvPr/>
        </p:nvSpPr>
        <p:spPr>
          <a:xfrm>
            <a:off x="6765436" y="3462810"/>
            <a:ext cx="2764474" cy="1503012"/>
          </a:xfrm>
          <a:prstGeom prst="rect">
            <a:avLst/>
          </a:prstGeom>
        </p:spPr>
        <p:txBody>
          <a:bodyPr lIns="0" tIns="0" rIns="0" bIns="0" rtlCol="0" anchor="t">
            <a:spAutoFit/>
          </a:bodyPr>
          <a:lstStyle/>
          <a:p>
            <a:pPr algn="ctr">
              <a:lnSpc>
                <a:spcPts val="5718"/>
              </a:lnSpc>
            </a:pPr>
            <a:r>
              <a:rPr lang="en-US" sz="4084">
                <a:solidFill>
                  <a:srgbClr val="DD5153"/>
                </a:solidFill>
                <a:latin typeface="Ballpoint"/>
              </a:rPr>
              <a:t>Call to Action:</a:t>
            </a:r>
          </a:p>
          <a:p>
            <a:pPr algn="ctr">
              <a:lnSpc>
                <a:spcPts val="5718"/>
              </a:lnSpc>
              <a:spcBef>
                <a:spcPct val="0"/>
              </a:spcBef>
            </a:pPr>
            <a:endParaRPr lang="en-US" sz="4084">
              <a:solidFill>
                <a:srgbClr val="DD5153"/>
              </a:solidFill>
              <a:latin typeface="Ballpoint"/>
            </a:endParaRPr>
          </a:p>
        </p:txBody>
      </p:sp>
      <p:sp>
        <p:nvSpPr>
          <p:cNvPr id="15" name="Freeform 15"/>
          <p:cNvSpPr/>
          <p:nvPr/>
        </p:nvSpPr>
        <p:spPr>
          <a:xfrm>
            <a:off x="490917" y="2066147"/>
            <a:ext cx="1897689" cy="1069200"/>
          </a:xfrm>
          <a:custGeom>
            <a:avLst/>
            <a:gdLst/>
            <a:ahLst/>
            <a:cxnLst/>
            <a:rect l="l" t="t" r="r" b="b"/>
            <a:pathLst>
              <a:path w="1897689" h="1069200">
                <a:moveTo>
                  <a:pt x="0" y="0"/>
                </a:moveTo>
                <a:lnTo>
                  <a:pt x="1897689" y="0"/>
                </a:lnTo>
                <a:lnTo>
                  <a:pt x="1897689" y="1069200"/>
                </a:lnTo>
                <a:lnTo>
                  <a:pt x="0" y="1069200"/>
                </a:lnTo>
                <a:lnTo>
                  <a:pt x="0" y="0"/>
                </a:lnTo>
                <a:close/>
              </a:path>
            </a:pathLst>
          </a:custGeom>
          <a:blipFill>
            <a:blip r:embed="rId10"/>
            <a:stretch>
              <a:fillRect t="-52155" b="-25331"/>
            </a:stretch>
          </a:blipFill>
        </p:spPr>
      </p:sp>
      <p:sp>
        <p:nvSpPr>
          <p:cNvPr id="16" name="TextBox 16"/>
          <p:cNvSpPr txBox="1"/>
          <p:nvPr/>
        </p:nvSpPr>
        <p:spPr>
          <a:xfrm>
            <a:off x="711997" y="398119"/>
            <a:ext cx="5892527" cy="2765803"/>
          </a:xfrm>
          <a:prstGeom prst="rect">
            <a:avLst/>
          </a:prstGeom>
        </p:spPr>
        <p:txBody>
          <a:bodyPr lIns="0" tIns="0" rIns="0" bIns="0" rtlCol="0" anchor="t">
            <a:spAutoFit/>
          </a:bodyPr>
          <a:lstStyle/>
          <a:p>
            <a:pPr algn="ctr">
              <a:lnSpc>
                <a:spcPts val="4132"/>
              </a:lnSpc>
            </a:pPr>
            <a:r>
              <a:rPr lang="en-US" sz="2951">
                <a:solidFill>
                  <a:srgbClr val="000000"/>
                </a:solidFill>
                <a:latin typeface="Futura"/>
              </a:rPr>
              <a:t>Bridging the Communications Gap: A Look at Effective Terminology Management in Multilingual Military Settings</a:t>
            </a:r>
          </a:p>
          <a:p>
            <a:pPr algn="ctr">
              <a:lnSpc>
                <a:spcPts val="5121"/>
              </a:lnSpc>
              <a:spcBef>
                <a:spcPct val="0"/>
              </a:spcBef>
            </a:pPr>
            <a:endParaRPr lang="en-US" sz="2951">
              <a:solidFill>
                <a:srgbClr val="000000"/>
              </a:solidFill>
              <a:latin typeface="Futur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578</Words>
  <Application>Microsoft Office PowerPoint</Application>
  <PresentationFormat>Custom</PresentationFormat>
  <Paragraphs>44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Itim</vt:lpstr>
      <vt:lpstr>Futura</vt:lpstr>
      <vt:lpstr>Dekko</vt:lpstr>
      <vt:lpstr>Calibri</vt:lpstr>
      <vt:lpstr>Ballpoint</vt: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Yellow Doodle The artistic Process Poster</dc:title>
  <dc:creator>hp</dc:creator>
  <cp:lastModifiedBy>hp</cp:lastModifiedBy>
  <cp:revision>2</cp:revision>
  <dcterms:created xsi:type="dcterms:W3CDTF">2006-08-16T00:00:00Z</dcterms:created>
  <dcterms:modified xsi:type="dcterms:W3CDTF">2024-04-05T23:03:01Z</dcterms:modified>
  <dc:identifier>DAGBHkkA-Ts</dc:identifier>
</cp:coreProperties>
</file>