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26"/>
  </p:notesMasterIdLst>
  <p:sldIdLst>
    <p:sldId id="268" r:id="rId2"/>
    <p:sldId id="258" r:id="rId3"/>
    <p:sldId id="284" r:id="rId4"/>
    <p:sldId id="285" r:id="rId5"/>
    <p:sldId id="259" r:id="rId6"/>
    <p:sldId id="282" r:id="rId7"/>
    <p:sldId id="276" r:id="rId8"/>
    <p:sldId id="278" r:id="rId9"/>
    <p:sldId id="286" r:id="rId10"/>
    <p:sldId id="287" r:id="rId11"/>
    <p:sldId id="279" r:id="rId12"/>
    <p:sldId id="288" r:id="rId13"/>
    <p:sldId id="283" r:id="rId14"/>
    <p:sldId id="280" r:id="rId15"/>
    <p:sldId id="289" r:id="rId16"/>
    <p:sldId id="290" r:id="rId17"/>
    <p:sldId id="266" r:id="rId18"/>
    <p:sldId id="271" r:id="rId19"/>
    <p:sldId id="272" r:id="rId20"/>
    <p:sldId id="273" r:id="rId21"/>
    <p:sldId id="270" r:id="rId22"/>
    <p:sldId id="274" r:id="rId23"/>
    <p:sldId id="291"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snapToGrid="0">
      <p:cViewPr varScale="1">
        <p:scale>
          <a:sx n="63" d="100"/>
          <a:sy n="63" d="100"/>
        </p:scale>
        <p:origin x="222" y="78"/>
      </p:cViewPr>
      <p:guideLst>
        <p:guide orient="horz" pos="2160"/>
        <p:guide pos="3840"/>
      </p:guideLst>
    </p:cSldViewPr>
  </p:slideViewPr>
  <p:outlineViewPr>
    <p:cViewPr>
      <p:scale>
        <a:sx n="33" d="100"/>
        <a:sy n="33" d="100"/>
      </p:scale>
      <p:origin x="0" y="-10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23EB7-6DB5-4970-A8B3-A5F0FC2158E8}"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6481E-3D91-42C2-BEB0-14844108598D}" type="slidenum">
              <a:rPr lang="en-US" smtClean="0"/>
              <a:t>‹#›</a:t>
            </a:fld>
            <a:endParaRPr lang="en-US"/>
          </a:p>
        </p:txBody>
      </p:sp>
    </p:spTree>
    <p:extLst>
      <p:ext uri="{BB962C8B-B14F-4D97-AF65-F5344CB8AC3E}">
        <p14:creationId xmlns:p14="http://schemas.microsoft.com/office/powerpoint/2010/main" val="240067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6481E-3D91-42C2-BEB0-14844108598D}" type="slidenum">
              <a:rPr lang="en-US" smtClean="0"/>
              <a:t>10</a:t>
            </a:fld>
            <a:endParaRPr lang="en-US"/>
          </a:p>
        </p:txBody>
      </p:sp>
    </p:spTree>
    <p:extLst>
      <p:ext uri="{BB962C8B-B14F-4D97-AF65-F5344CB8AC3E}">
        <p14:creationId xmlns:p14="http://schemas.microsoft.com/office/powerpoint/2010/main" val="208628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9515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3940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E797EE-21E9-4700-BBE1-004BF980918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770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133842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E797EE-21E9-4700-BBE1-004BF980918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124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1261429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380308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75211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218031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321431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85216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331858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10585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15440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212307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3496E2-0355-48C2-A8A0-3DFE12C1111B}" type="datetimeFigureOut">
              <a:rPr lang="en-US" smtClean="0"/>
              <a:t>10/14/2023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E797EE-21E9-4700-BBE1-004BF9809189}" type="slidenum">
              <a:rPr lang="en-US" smtClean="0"/>
              <a:t>‹#›</a:t>
            </a:fld>
            <a:endParaRPr lang="en-US" dirty="0"/>
          </a:p>
        </p:txBody>
      </p:sp>
    </p:spTree>
    <p:extLst>
      <p:ext uri="{BB962C8B-B14F-4D97-AF65-F5344CB8AC3E}">
        <p14:creationId xmlns:p14="http://schemas.microsoft.com/office/powerpoint/2010/main" val="145093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3496E2-0355-48C2-A8A0-3DFE12C1111B}" type="datetimeFigureOut">
              <a:rPr lang="en-US" smtClean="0"/>
              <a:t>10/14/2023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E797EE-21E9-4700-BBE1-004BF9809189}" type="slidenum">
              <a:rPr lang="en-US" smtClean="0"/>
              <a:t>‹#›</a:t>
            </a:fld>
            <a:endParaRPr lang="en-US" dirty="0"/>
          </a:p>
        </p:txBody>
      </p:sp>
    </p:spTree>
    <p:extLst>
      <p:ext uri="{BB962C8B-B14F-4D97-AF65-F5344CB8AC3E}">
        <p14:creationId xmlns:p14="http://schemas.microsoft.com/office/powerpoint/2010/main" val="5687281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5855" y="0"/>
            <a:ext cx="8909142" cy="3596798"/>
          </a:xfrm>
        </p:spPr>
        <p:txBody>
          <a:bodyPr>
            <a:noAutofit/>
          </a:bodyPr>
          <a:lstStyle/>
          <a:p>
            <a:pPr algn="ct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smtClean="0"/>
              <a:t>  </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subTitle" idx="1"/>
          </p:nvPr>
        </p:nvSpPr>
        <p:spPr>
          <a:xfrm>
            <a:off x="3352800" y="4541520"/>
            <a:ext cx="8734426" cy="2116455"/>
          </a:xfrm>
        </p:spPr>
        <p:txBody>
          <a:bodyPr>
            <a:normAutofit lnSpcReduction="10000"/>
          </a:bodyPr>
          <a:lstStyle/>
          <a:p>
            <a:r>
              <a:rPr lang="en-US" sz="3100" b="1" dirty="0">
                <a:ln w="0"/>
                <a:effectLst>
                  <a:outerShdw blurRad="38100" dist="19050" dir="2700000" algn="tl" rotWithShape="0">
                    <a:schemeClr val="dk1">
                      <a:alpha val="40000"/>
                    </a:schemeClr>
                  </a:outerShdw>
                </a:effectLst>
                <a:latin typeface="Calibri" panose="020F0502020204030204" pitchFamily="34" charset="0"/>
              </a:rPr>
              <a:t>Ministry of </a:t>
            </a:r>
            <a:r>
              <a:rPr lang="en-US" sz="3100" b="1" dirty="0" err="1">
                <a:ln w="0"/>
                <a:effectLst>
                  <a:outerShdw blurRad="38100" dist="19050" dir="2700000" algn="tl" rotWithShape="0">
                    <a:schemeClr val="dk1">
                      <a:alpha val="40000"/>
                    </a:schemeClr>
                  </a:outerShdw>
                </a:effectLst>
                <a:latin typeface="Calibri" panose="020F0502020204030204" pitchFamily="34" charset="0"/>
              </a:rPr>
              <a:t>Defence</a:t>
            </a:r>
            <a:r>
              <a:rPr lang="en-US" sz="3100" b="1" dirty="0">
                <a:ln w="0"/>
                <a:effectLst>
                  <a:outerShdw blurRad="38100" dist="19050" dir="2700000" algn="tl" rotWithShape="0">
                    <a:schemeClr val="dk1">
                      <a:alpha val="40000"/>
                    </a:schemeClr>
                  </a:outerShdw>
                </a:effectLst>
                <a:latin typeface="Calibri" panose="020F0502020204030204" pitchFamily="34" charset="0"/>
              </a:rPr>
              <a:t> of Georgia, Military Training and Education Command, Language Training School</a:t>
            </a:r>
          </a:p>
          <a:p>
            <a:r>
              <a:rPr lang="en-US" sz="3100" b="1" dirty="0" err="1">
                <a:ln w="0"/>
                <a:solidFill>
                  <a:srgbClr val="0070C0"/>
                </a:solidFill>
                <a:effectLst>
                  <a:outerShdw blurRad="38100" dist="19050" dir="2700000" algn="tl" rotWithShape="0">
                    <a:schemeClr val="dk1">
                      <a:alpha val="40000"/>
                    </a:schemeClr>
                  </a:outerShdw>
                </a:effectLst>
                <a:latin typeface="Calibri" panose="020F0502020204030204" pitchFamily="34" charset="0"/>
              </a:rPr>
              <a:t>Natia</a:t>
            </a:r>
            <a:r>
              <a:rPr lang="en-US" sz="3100" b="1" dirty="0">
                <a:ln w="0"/>
                <a:solidFill>
                  <a:srgbClr val="0070C0"/>
                </a:solidFill>
                <a:effectLst>
                  <a:outerShdw blurRad="38100" dist="19050" dir="2700000" algn="tl" rotWithShape="0">
                    <a:schemeClr val="dk1">
                      <a:alpha val="40000"/>
                    </a:schemeClr>
                  </a:outerShdw>
                </a:effectLst>
                <a:latin typeface="Calibri" panose="020F0502020204030204" pitchFamily="34" charset="0"/>
              </a:rPr>
              <a:t> </a:t>
            </a:r>
            <a:r>
              <a:rPr lang="en-US" sz="3100" b="1" dirty="0" err="1">
                <a:ln w="0"/>
                <a:solidFill>
                  <a:srgbClr val="0070C0"/>
                </a:solidFill>
                <a:effectLst>
                  <a:outerShdw blurRad="38100" dist="19050" dir="2700000" algn="tl" rotWithShape="0">
                    <a:schemeClr val="dk1">
                      <a:alpha val="40000"/>
                    </a:schemeClr>
                  </a:outerShdw>
                </a:effectLst>
                <a:latin typeface="Calibri" panose="020F0502020204030204" pitchFamily="34" charset="0"/>
              </a:rPr>
              <a:t>Ivanelashvili</a:t>
            </a:r>
            <a:endParaRPr lang="en-US" sz="3100" b="1" dirty="0">
              <a:ln w="0"/>
              <a:solidFill>
                <a:srgbClr val="0070C0"/>
              </a:solidFill>
              <a:effectLst>
                <a:outerShdw blurRad="38100" dist="19050" dir="2700000" algn="tl" rotWithShape="0">
                  <a:schemeClr val="dk1">
                    <a:alpha val="40000"/>
                  </a:schemeClr>
                </a:outerShdw>
              </a:effectLst>
              <a:latin typeface="Calibri" panose="020F0502020204030204" pitchFamily="34" charset="0"/>
            </a:endParaRPr>
          </a:p>
          <a:p>
            <a:r>
              <a:rPr lang="en-US" sz="3100" b="1" dirty="0">
                <a:ln w="0"/>
                <a:effectLst>
                  <a:outerShdw blurRad="38100" dist="19050" dir="2700000" algn="tl" rotWithShape="0">
                    <a:schemeClr val="dk1">
                      <a:alpha val="40000"/>
                    </a:schemeClr>
                  </a:outerShdw>
                </a:effectLst>
                <a:latin typeface="Calibri" panose="020F0502020204030204" pitchFamily="34" charset="0"/>
              </a:rPr>
              <a:t>English language teacher</a:t>
            </a:r>
          </a:p>
          <a:p>
            <a:endParaRPr lang="en-US" dirty="0">
              <a:latin typeface="Calibri" panose="020F0502020204030204" pitchFamily="34" charset="0"/>
            </a:endParaRPr>
          </a:p>
        </p:txBody>
      </p:sp>
      <p:sp>
        <p:nvSpPr>
          <p:cNvPr id="6" name="Rectangle 5"/>
          <p:cNvSpPr/>
          <p:nvPr/>
        </p:nvSpPr>
        <p:spPr>
          <a:xfrm>
            <a:off x="157163" y="0"/>
            <a:ext cx="9186863" cy="4585871"/>
          </a:xfrm>
          <a:prstGeom prst="rect">
            <a:avLst/>
          </a:prstGeom>
        </p:spPr>
        <p:txBody>
          <a:bodyPr wrap="square">
            <a:spAutoFit/>
          </a:bodyPr>
          <a:lstStyle/>
          <a:p>
            <a:pPr algn="ctr"/>
            <a:endParaRPr lang="en-US" sz="5400" b="1" dirty="0" smtClean="0">
              <a:solidFill>
                <a:srgbClr val="0070C0"/>
              </a:solidFill>
              <a:latin typeface="Calibri" panose="020F0502020204030204" pitchFamily="34" charset="0"/>
            </a:endParaRPr>
          </a:p>
          <a:p>
            <a:pPr algn="ctr"/>
            <a:r>
              <a:rPr lang="en-US" sz="5400" b="1" dirty="0">
                <a:solidFill>
                  <a:srgbClr val="0070C0"/>
                </a:solidFill>
                <a:latin typeface="Calibri" panose="020F0502020204030204" pitchFamily="34" charset="0"/>
              </a:rPr>
              <a:t> </a:t>
            </a:r>
            <a:r>
              <a:rPr lang="en-US" sz="5400" b="1" dirty="0" smtClean="0">
                <a:solidFill>
                  <a:srgbClr val="0070C0"/>
                </a:solidFill>
                <a:latin typeface="Calibri" panose="020F0502020204030204" pitchFamily="34" charset="0"/>
              </a:rPr>
              <a:t>Language </a:t>
            </a:r>
            <a:r>
              <a:rPr lang="en-US" sz="5400" b="1" dirty="0">
                <a:solidFill>
                  <a:srgbClr val="0070C0"/>
                </a:solidFill>
                <a:latin typeface="Calibri" panose="020F0502020204030204" pitchFamily="34" charset="0"/>
              </a:rPr>
              <a:t>Teaching Theory</a:t>
            </a:r>
            <a:r>
              <a:rPr lang="en-US" sz="3600" b="1" dirty="0">
                <a:solidFill>
                  <a:srgbClr val="0070C0"/>
                </a:solidFill>
                <a:latin typeface="Calibri" panose="020F0502020204030204" pitchFamily="34" charset="0"/>
              </a:rPr>
              <a:t/>
            </a:r>
            <a:br>
              <a:rPr lang="en-US" sz="3600" b="1" dirty="0">
                <a:solidFill>
                  <a:srgbClr val="0070C0"/>
                </a:solidFill>
                <a:latin typeface="Calibri" panose="020F0502020204030204" pitchFamily="34" charset="0"/>
              </a:rPr>
            </a:br>
            <a:r>
              <a:rPr lang="en-US" sz="3600" b="1" dirty="0">
                <a:solidFill>
                  <a:srgbClr val="0070C0"/>
                </a:solidFill>
                <a:latin typeface="Calibri" panose="020F0502020204030204" pitchFamily="34" charset="0"/>
              </a:rPr>
              <a:t/>
            </a:r>
            <a:br>
              <a:rPr lang="en-US" sz="3600" b="1" dirty="0">
                <a:solidFill>
                  <a:srgbClr val="0070C0"/>
                </a:solidFill>
                <a:latin typeface="Calibri" panose="020F0502020204030204" pitchFamily="34" charset="0"/>
              </a:rPr>
            </a:br>
            <a:endParaRPr lang="en-US" sz="3600" b="1" dirty="0" smtClean="0">
              <a:solidFill>
                <a:srgbClr val="0070C0"/>
              </a:solidFill>
              <a:latin typeface="Calibri" panose="020F0502020204030204" pitchFamily="34" charset="0"/>
            </a:endParaRPr>
          </a:p>
          <a:p>
            <a:pPr algn="ctr"/>
            <a:r>
              <a:rPr lang="en-US" sz="28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BILC </a:t>
            </a:r>
            <a: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Professional Development Seminar</a:t>
            </a:r>
            <a:b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br>
            <a:r>
              <a:rPr lang="en-US" sz="28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                Baku</a:t>
            </a:r>
            <a: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 Azerbaijan</a:t>
            </a:r>
            <a:b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br>
            <a:r>
              <a:rPr lang="en-US" sz="28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                    15-20 </a:t>
            </a:r>
            <a: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October 2023</a:t>
            </a:r>
            <a:r>
              <a:rPr lang="en-US"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
            </a:r>
            <a:br>
              <a:rPr lang="en-US"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br>
            <a:endParaRPr lang="en-US" sz="2800" dirty="0">
              <a:latin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116" y="0"/>
            <a:ext cx="3313883" cy="1757363"/>
          </a:xfrm>
          <a:prstGeom prst="rect">
            <a:avLst/>
          </a:prstGeom>
        </p:spPr>
      </p:pic>
    </p:spTree>
    <p:extLst>
      <p:ext uri="{BB962C8B-B14F-4D97-AF65-F5344CB8AC3E}">
        <p14:creationId xmlns:p14="http://schemas.microsoft.com/office/powerpoint/2010/main" val="36210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0"/>
            <a:ext cx="10116700" cy="1905000"/>
          </a:xfrm>
        </p:spPr>
        <p:txBody>
          <a:bodyPr>
            <a:normAutofit/>
          </a:bodyPr>
          <a:lstStyle/>
          <a:p>
            <a:r>
              <a:rPr lang="en-US" sz="3200" b="1" dirty="0">
                <a:solidFill>
                  <a:schemeClr val="accent1"/>
                </a:solidFill>
              </a:rPr>
              <a:t>A</a:t>
            </a:r>
            <a:r>
              <a:rPr lang="en-US" sz="3200" b="1" dirty="0" smtClean="0">
                <a:solidFill>
                  <a:schemeClr val="accent1"/>
                </a:solidFill>
              </a:rPr>
              <a:t>ctivities </a:t>
            </a:r>
            <a:r>
              <a:rPr lang="en-US" sz="3200" b="1" dirty="0">
                <a:solidFill>
                  <a:schemeClr val="accent1"/>
                </a:solidFill>
              </a:rPr>
              <a:t>that require learners to use their communicative resources </a:t>
            </a:r>
          </a:p>
        </p:txBody>
      </p:sp>
      <p:sp>
        <p:nvSpPr>
          <p:cNvPr id="3" name="Content Placeholder 2"/>
          <p:cNvSpPr>
            <a:spLocks noGrp="1"/>
          </p:cNvSpPr>
          <p:nvPr>
            <p:ph idx="1"/>
          </p:nvPr>
        </p:nvSpPr>
        <p:spPr>
          <a:xfrm>
            <a:off x="533400" y="1295400"/>
            <a:ext cx="10971211" cy="5066763"/>
          </a:xfrm>
          <a:ln>
            <a:solidFill>
              <a:schemeClr val="accent1"/>
            </a:solidFill>
          </a:ln>
        </p:spPr>
        <p:txBody>
          <a:bodyPr>
            <a:noAutofit/>
          </a:bodyPr>
          <a:lstStyle/>
          <a:p>
            <a:pPr lvl="0"/>
            <a:r>
              <a:rPr lang="en-US" sz="2000" b="1" dirty="0">
                <a:latin typeface="Calibri" panose="020F0502020204030204" pitchFamily="34" charset="0"/>
              </a:rPr>
              <a:t>Information –gap activities </a:t>
            </a:r>
            <a:r>
              <a:rPr lang="en-US" sz="2000" dirty="0">
                <a:latin typeface="Calibri" panose="020F0502020204030204" pitchFamily="34" charset="0"/>
              </a:rPr>
              <a:t>: Activities that require students to communicate in order to get information they do not possess.</a:t>
            </a:r>
          </a:p>
          <a:p>
            <a:pPr lvl="0"/>
            <a:r>
              <a:rPr lang="en-US" sz="2000" b="1" dirty="0">
                <a:latin typeface="Calibri" panose="020F0502020204030204" pitchFamily="34" charset="0"/>
              </a:rPr>
              <a:t>Jigsaw activities </a:t>
            </a:r>
            <a:r>
              <a:rPr lang="en-US" sz="2000" dirty="0">
                <a:latin typeface="Calibri" panose="020F0502020204030204" pitchFamily="34" charset="0"/>
              </a:rPr>
              <a:t>: Activities in which the class is divided into groups, and each group has part of the information needed to complete the activity.</a:t>
            </a:r>
          </a:p>
          <a:p>
            <a:pPr lvl="0"/>
            <a:r>
              <a:rPr lang="en-US" sz="2000" b="1" dirty="0">
                <a:latin typeface="Calibri" panose="020F0502020204030204" pitchFamily="34" charset="0"/>
              </a:rPr>
              <a:t>Task completion activities </a:t>
            </a:r>
            <a:r>
              <a:rPr lang="en-US" sz="2000" dirty="0">
                <a:latin typeface="Calibri" panose="020F0502020204030204" pitchFamily="34" charset="0"/>
              </a:rPr>
              <a:t>: puzzles, games, map-reading</a:t>
            </a:r>
          </a:p>
          <a:p>
            <a:pPr lvl="0"/>
            <a:r>
              <a:rPr lang="en-US" sz="2000" b="1" dirty="0">
                <a:latin typeface="Calibri" panose="020F0502020204030204" pitchFamily="34" charset="0"/>
              </a:rPr>
              <a:t>Information-gathering activities</a:t>
            </a:r>
            <a:r>
              <a:rPr lang="en-US" sz="2000" dirty="0">
                <a:latin typeface="Calibri" panose="020F0502020204030204" pitchFamily="34" charset="0"/>
              </a:rPr>
              <a:t>: student-conducted surveys, interviews and searches in which the students are required to use their linguistic resources to collect information</a:t>
            </a:r>
          </a:p>
          <a:p>
            <a:pPr lvl="0"/>
            <a:r>
              <a:rPr lang="en-US" sz="2000" b="1" dirty="0">
                <a:latin typeface="Calibri" panose="020F0502020204030204" pitchFamily="34" charset="0"/>
              </a:rPr>
              <a:t>Opinion-sharing activities</a:t>
            </a:r>
            <a:r>
              <a:rPr lang="en-US" sz="2000" dirty="0">
                <a:latin typeface="Calibri" panose="020F0502020204030204" pitchFamily="34" charset="0"/>
              </a:rPr>
              <a:t>: where students compare values, opinions and beliefs such as ranking tasks.</a:t>
            </a:r>
          </a:p>
          <a:p>
            <a:pPr lvl="0"/>
            <a:r>
              <a:rPr lang="en-US" sz="2000" b="1" dirty="0">
                <a:latin typeface="Calibri" panose="020F0502020204030204" pitchFamily="34" charset="0"/>
              </a:rPr>
              <a:t>Information-transfer activities</a:t>
            </a:r>
            <a:r>
              <a:rPr lang="en-US" sz="2000" dirty="0">
                <a:latin typeface="Calibri" panose="020F0502020204030204" pitchFamily="34" charset="0"/>
              </a:rPr>
              <a:t>: here learners take information in one form and represent it in a different form. For example, transferring instructions into a map.</a:t>
            </a:r>
          </a:p>
          <a:p>
            <a:pPr lvl="0"/>
            <a:r>
              <a:rPr lang="en-US" sz="2000" b="1" dirty="0">
                <a:latin typeface="Calibri" panose="020F0502020204030204" pitchFamily="34" charset="0"/>
              </a:rPr>
              <a:t>Reasoning- gap </a:t>
            </a:r>
            <a:r>
              <a:rPr lang="en-US" sz="2000" b="1" dirty="0" smtClean="0">
                <a:latin typeface="Calibri" panose="020F0502020204030204" pitchFamily="34" charset="0"/>
              </a:rPr>
              <a:t>activities : </a:t>
            </a:r>
            <a:r>
              <a:rPr lang="en-US" sz="2000" dirty="0" smtClean="0">
                <a:latin typeface="Calibri" panose="020F0502020204030204" pitchFamily="34" charset="0"/>
              </a:rPr>
              <a:t>deriving some new information from given information through the process of inference, practical reasoning, </a:t>
            </a:r>
            <a:r>
              <a:rPr lang="en-US" sz="2000" dirty="0" err="1" smtClean="0">
                <a:latin typeface="Calibri" panose="020F0502020204030204" pitchFamily="34" charset="0"/>
              </a:rPr>
              <a:t>etc</a:t>
            </a:r>
            <a:endParaRPr lang="en-US" sz="2000" dirty="0">
              <a:latin typeface="Calibri" panose="020F0502020204030204" pitchFamily="34" charset="0"/>
            </a:endParaRPr>
          </a:p>
          <a:p>
            <a:pPr lvl="0"/>
            <a:r>
              <a:rPr lang="en-US" sz="2000" b="1" dirty="0">
                <a:latin typeface="Calibri" panose="020F0502020204030204" pitchFamily="34" charset="0"/>
              </a:rPr>
              <a:t>Role-plays </a:t>
            </a:r>
            <a:r>
              <a:rPr lang="en-US" sz="2000" dirty="0">
                <a:latin typeface="Calibri" panose="020F0502020204030204" pitchFamily="34" charset="0"/>
              </a:rPr>
              <a:t>– where students  are assigned roles and improvise a scene or exchange based on given information or clues.</a:t>
            </a:r>
          </a:p>
          <a:p>
            <a:endParaRPr lang="en-US" sz="2000" dirty="0">
              <a:latin typeface="Calibri" panose="020F0502020204030204" pitchFamily="34" charset="0"/>
            </a:endParaRPr>
          </a:p>
        </p:txBody>
      </p:sp>
    </p:spTree>
    <p:extLst>
      <p:ext uri="{BB962C8B-B14F-4D97-AF65-F5344CB8AC3E}">
        <p14:creationId xmlns:p14="http://schemas.microsoft.com/office/powerpoint/2010/main" val="4252054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0"/>
            <a:ext cx="10018713" cy="771525"/>
          </a:xfrm>
        </p:spPr>
        <p:txBody>
          <a:bodyPr/>
          <a:lstStyle/>
          <a:p>
            <a:r>
              <a:rPr lang="en-US" b="1" dirty="0" smtClean="0"/>
              <a:t>Task Based Learning (TBL)</a:t>
            </a:r>
            <a:endParaRPr lang="en-US"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311" y="771525"/>
            <a:ext cx="9613898" cy="5965248"/>
          </a:xfrm>
        </p:spPr>
      </p:pic>
    </p:spTree>
    <p:extLst>
      <p:ext uri="{BB962C8B-B14F-4D97-AF65-F5344CB8AC3E}">
        <p14:creationId xmlns:p14="http://schemas.microsoft.com/office/powerpoint/2010/main" val="11953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The advantages of TBL:</a:t>
            </a:r>
            <a:r>
              <a:rPr lang="en-US" dirty="0"/>
              <a:t/>
            </a:r>
            <a:br>
              <a:rPr lang="en-US" dirty="0"/>
            </a:br>
            <a:endParaRPr lang="en-US" dirty="0"/>
          </a:p>
        </p:txBody>
      </p:sp>
      <p:sp>
        <p:nvSpPr>
          <p:cNvPr id="3" name="Content Placeholder 2"/>
          <p:cNvSpPr>
            <a:spLocks noGrp="1"/>
          </p:cNvSpPr>
          <p:nvPr>
            <p:ph idx="1"/>
          </p:nvPr>
        </p:nvSpPr>
        <p:spPr>
          <a:xfrm>
            <a:off x="1326524" y="1725769"/>
            <a:ext cx="10178088" cy="4185453"/>
          </a:xfrm>
        </p:spPr>
        <p:txBody>
          <a:bodyPr>
            <a:normAutofit/>
          </a:bodyPr>
          <a:lstStyle/>
          <a:p>
            <a:pPr lvl="0"/>
            <a:r>
              <a:rPr lang="en-US" sz="2400" dirty="0" smtClean="0">
                <a:latin typeface="Calibri" panose="020F0502020204030204" pitchFamily="34" charset="0"/>
              </a:rPr>
              <a:t>Students </a:t>
            </a:r>
            <a:r>
              <a:rPr lang="en-US" sz="2400" dirty="0">
                <a:latin typeface="Calibri" panose="020F0502020204030204" pitchFamily="34" charset="0"/>
              </a:rPr>
              <a:t>are at </a:t>
            </a:r>
            <a:r>
              <a:rPr lang="en-US" sz="2400" b="1" dirty="0">
                <a:latin typeface="Calibri" panose="020F0502020204030204" pitchFamily="34" charset="0"/>
              </a:rPr>
              <a:t>the center of learning.</a:t>
            </a:r>
            <a:endParaRPr lang="en-US" sz="2400" dirty="0">
              <a:latin typeface="Calibri" panose="020F0502020204030204" pitchFamily="34" charset="0"/>
            </a:endParaRPr>
          </a:p>
          <a:p>
            <a:pPr lvl="0"/>
            <a:r>
              <a:rPr lang="en-US" sz="2400" dirty="0">
                <a:latin typeface="Calibri" panose="020F0502020204030204" pitchFamily="34" charset="0"/>
              </a:rPr>
              <a:t>Students are working on something that is </a:t>
            </a:r>
            <a:r>
              <a:rPr lang="en-US" sz="2400" b="1" dirty="0">
                <a:latin typeface="Calibri" panose="020F0502020204030204" pitchFamily="34" charset="0"/>
              </a:rPr>
              <a:t>personal and relevant</a:t>
            </a:r>
            <a:r>
              <a:rPr lang="en-US" sz="2400" dirty="0">
                <a:latin typeface="Calibri" panose="020F0502020204030204" pitchFamily="34" charset="0"/>
              </a:rPr>
              <a:t> to them.</a:t>
            </a:r>
          </a:p>
          <a:p>
            <a:pPr lvl="0"/>
            <a:r>
              <a:rPr lang="en-US" sz="2400" dirty="0">
                <a:latin typeface="Calibri" panose="020F0502020204030204" pitchFamily="34" charset="0"/>
              </a:rPr>
              <a:t>Students gain practice in </a:t>
            </a:r>
            <a:r>
              <a:rPr lang="en-US" sz="2400" b="1" dirty="0">
                <a:latin typeface="Calibri" panose="020F0502020204030204" pitchFamily="34" charset="0"/>
              </a:rPr>
              <a:t>collaborating</a:t>
            </a:r>
            <a:r>
              <a:rPr lang="en-US" sz="2400" dirty="0">
                <a:latin typeface="Calibri" panose="020F0502020204030204" pitchFamily="34" charset="0"/>
              </a:rPr>
              <a:t> with others and making group decisions.</a:t>
            </a:r>
          </a:p>
          <a:p>
            <a:pPr lvl="0"/>
            <a:r>
              <a:rPr lang="en-US" sz="2400" dirty="0">
                <a:latin typeface="Calibri" panose="020F0502020204030204" pitchFamily="34" charset="0"/>
              </a:rPr>
              <a:t>Students spend a lot of time </a:t>
            </a:r>
            <a:r>
              <a:rPr lang="en-US" sz="2400" b="1" dirty="0">
                <a:latin typeface="Calibri" panose="020F0502020204030204" pitchFamily="34" charset="0"/>
              </a:rPr>
              <a:t>communicating.</a:t>
            </a:r>
            <a:endParaRPr lang="en-US" sz="2400" dirty="0">
              <a:latin typeface="Calibri" panose="020F0502020204030204" pitchFamily="34" charset="0"/>
            </a:endParaRPr>
          </a:p>
          <a:p>
            <a:pPr lvl="0"/>
            <a:r>
              <a:rPr lang="en-US" sz="2400" dirty="0">
                <a:latin typeface="Calibri" panose="020F0502020204030204" pitchFamily="34" charset="0"/>
              </a:rPr>
              <a:t>Students take on responsibility for </a:t>
            </a:r>
            <a:r>
              <a:rPr lang="en-US" sz="2400" b="1" dirty="0">
                <a:latin typeface="Calibri" panose="020F0502020204030204" pitchFamily="34" charset="0"/>
              </a:rPr>
              <a:t>engaged learning</a:t>
            </a:r>
            <a:r>
              <a:rPr lang="en-US" sz="2400" dirty="0">
                <a:latin typeface="Calibri" panose="020F0502020204030204" pitchFamily="34" charset="0"/>
              </a:rPr>
              <a:t>.</a:t>
            </a:r>
          </a:p>
          <a:p>
            <a:pPr lvl="0"/>
            <a:r>
              <a:rPr lang="en-US" sz="2400" dirty="0">
                <a:latin typeface="Calibri" panose="020F0502020204030204" pitchFamily="34" charset="0"/>
              </a:rPr>
              <a:t>TBL is </a:t>
            </a:r>
            <a:r>
              <a:rPr lang="en-US" sz="2400" b="1" dirty="0">
                <a:latin typeface="Calibri" panose="020F0502020204030204" pitchFamily="34" charset="0"/>
              </a:rPr>
              <a:t>enjoyable</a:t>
            </a:r>
            <a:r>
              <a:rPr lang="en-US" sz="2400" dirty="0">
                <a:latin typeface="Calibri" panose="020F0502020204030204" pitchFamily="34" charset="0"/>
              </a:rPr>
              <a:t>, motivating, and a great place to start for teachers thinking about incorporating more Project Based Learning </a:t>
            </a:r>
            <a:r>
              <a:rPr lang="en-US" sz="2400" dirty="0" smtClean="0">
                <a:latin typeface="Calibri" panose="020F0502020204030204" pitchFamily="34" charset="0"/>
              </a:rPr>
              <a:t>in their </a:t>
            </a:r>
            <a:r>
              <a:rPr lang="en-US" sz="2400" dirty="0">
                <a:latin typeface="Calibri" panose="020F0502020204030204" pitchFamily="34" charset="0"/>
              </a:rPr>
              <a:t>classrooms.</a:t>
            </a:r>
          </a:p>
          <a:p>
            <a:endParaRPr lang="en-US" dirty="0">
              <a:latin typeface="Calibri" panose="020F0502020204030204" pitchFamily="34" charset="0"/>
            </a:endParaRPr>
          </a:p>
        </p:txBody>
      </p:sp>
    </p:spTree>
    <p:extLst>
      <p:ext uri="{BB962C8B-B14F-4D97-AF65-F5344CB8AC3E}">
        <p14:creationId xmlns:p14="http://schemas.microsoft.com/office/powerpoint/2010/main" val="2175066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4311" y="0"/>
            <a:ext cx="10018713" cy="1122219"/>
          </a:xfrm>
        </p:spPr>
        <p:txBody>
          <a:bodyPr>
            <a:normAutofit fontScale="90000"/>
          </a:bodyPr>
          <a:lstStyle/>
          <a:p>
            <a:r>
              <a:rPr lang="en-US" b="1" dirty="0" smtClean="0"/>
              <a:t>Presentation-Practice-Production</a:t>
            </a:r>
            <a:br>
              <a:rPr lang="en-US" b="1" dirty="0" smtClean="0"/>
            </a:br>
            <a:r>
              <a:rPr lang="en-US" b="1" dirty="0" smtClean="0"/>
              <a:t>(PPP)</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0363" y="561109"/>
            <a:ext cx="2701637" cy="1927526"/>
          </a:xfrm>
        </p:spPr>
      </p:pic>
      <p:sp>
        <p:nvSpPr>
          <p:cNvPr id="2" name="Rectangle 1"/>
          <p:cNvSpPr/>
          <p:nvPr/>
        </p:nvSpPr>
        <p:spPr>
          <a:xfrm>
            <a:off x="142875" y="1288474"/>
            <a:ext cx="9347488" cy="457106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Used for teaching grammar, vocabulary, functions and pronunciation.</a:t>
            </a:r>
          </a:p>
          <a:p>
            <a:pPr marL="342900" lvl="0" indent="-342900">
              <a:lnSpc>
                <a:spcPct val="107000"/>
              </a:lnSpc>
              <a:spcAft>
                <a:spcPts val="0"/>
              </a:spcAft>
              <a:buFont typeface="Wingdings" panose="05000000000000000000" pitchFamily="2" charset="2"/>
              <a:buChar char=""/>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Presentation stage</a:t>
            </a: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smtClean="0">
                <a:latin typeface="Calibri" panose="020F0502020204030204" pitchFamily="34" charset="0"/>
                <a:ea typeface="Calibri" panose="020F0502020204030204" pitchFamily="34" charset="0"/>
                <a:cs typeface="Times New Roman" panose="02020603050405020304" pitchFamily="18" charset="0"/>
              </a:rPr>
              <a:t>he </a:t>
            </a:r>
            <a:r>
              <a:rPr lang="en-US" sz="2000" dirty="0">
                <a:latin typeface="Calibri" panose="020F0502020204030204" pitchFamily="34" charset="0"/>
                <a:ea typeface="Calibri" panose="020F0502020204030204" pitchFamily="34" charset="0"/>
                <a:cs typeface="Times New Roman" panose="02020603050405020304" pitchFamily="18" charset="0"/>
              </a:rPr>
              <a:t>teacher highly controls the teaching/learning process. The materials in this phase contain all the targeted linguistic items and structures in the unit. This presentation can take a deductive or an inductive mode.</a:t>
            </a:r>
          </a:p>
          <a:p>
            <a:pPr marL="342900" lvl="0" indent="-342900">
              <a:lnSpc>
                <a:spcPct val="107000"/>
              </a:lnSpc>
              <a:spcAft>
                <a:spcPts val="0"/>
              </a:spcAft>
              <a:buFont typeface="Wingdings" panose="05000000000000000000" pitchFamily="2" charset="2"/>
              <a:buChar char=""/>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Controlled practice-</a:t>
            </a: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These activities are aimed at achieving accuracy of forms so that fluency can be later achieved in production activities. The activities are aimed at achieving the linguistic targets presented in the initial phase (P1), following the models to which the learners must adjust.</a:t>
            </a:r>
          </a:p>
          <a:p>
            <a:pPr marL="342900" lvl="0" indent="-342900">
              <a:lnSpc>
                <a:spcPct val="107000"/>
              </a:lnSpc>
              <a:spcAft>
                <a:spcPts val="800"/>
              </a:spcAft>
              <a:buFont typeface="Wingdings" panose="05000000000000000000" pitchFamily="2" charset="2"/>
              <a:buChar char=""/>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Production stage</a:t>
            </a: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Aims </a:t>
            </a:r>
            <a:r>
              <a:rPr lang="en-US" sz="2000" dirty="0">
                <a:latin typeface="Calibri" panose="020F0502020204030204" pitchFamily="34" charset="0"/>
                <a:ea typeface="Calibri" panose="020F0502020204030204" pitchFamily="34" charset="0"/>
                <a:cs typeface="Times New Roman" panose="02020603050405020304" pitchFamily="18" charset="0"/>
              </a:rPr>
              <a:t>at increasing fluency in linguistic use, precisely through “autonomous and more creative activities”. The strategies for </a:t>
            </a:r>
            <a:r>
              <a:rPr lang="en-US" sz="2000" dirty="0" smtClean="0">
                <a:latin typeface="Calibri" panose="020F0502020204030204" pitchFamily="34" charset="0"/>
                <a:ea typeface="Calibri" panose="020F0502020204030204" pitchFamily="34" charset="0"/>
                <a:cs typeface="Times New Roman" panose="02020603050405020304" pitchFamily="18" charset="0"/>
              </a:rPr>
              <a:t>accomplishing </a:t>
            </a:r>
            <a:r>
              <a:rPr lang="en-US" sz="2000" dirty="0">
                <a:latin typeface="Calibri" panose="020F0502020204030204" pitchFamily="34" charset="0"/>
                <a:ea typeface="Calibri" panose="020F0502020204030204" pitchFamily="34" charset="0"/>
                <a:cs typeface="Times New Roman" panose="02020603050405020304" pitchFamily="18" charset="0"/>
              </a:rPr>
              <a:t>such a goal are based on a freer use of the targeted structures. The kind of activities in the production stage may imply discussions, debates, role-plays, problem-solving activities, opinion and information gaps,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795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38546"/>
            <a:ext cx="10018713" cy="969818"/>
          </a:xfrm>
        </p:spPr>
        <p:txBody>
          <a:bodyPr/>
          <a:lstStyle/>
          <a:p>
            <a:r>
              <a:rPr lang="en-US" b="1" dirty="0" smtClean="0"/>
              <a:t>Guided Discovery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0473" y="1108364"/>
            <a:ext cx="2382982" cy="2691246"/>
          </a:xfrm>
        </p:spPr>
      </p:pic>
      <p:sp>
        <p:nvSpPr>
          <p:cNvPr id="3" name="Rectangle 2"/>
          <p:cNvSpPr/>
          <p:nvPr/>
        </p:nvSpPr>
        <p:spPr>
          <a:xfrm>
            <a:off x="542925" y="1757362"/>
            <a:ext cx="9372600" cy="3780522"/>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Also </a:t>
            </a:r>
            <a:r>
              <a:rPr lang="en-US" sz="2800" dirty="0">
                <a:latin typeface="Calibri" panose="020F0502020204030204" pitchFamily="34" charset="0"/>
                <a:ea typeface="Calibri" panose="020F0502020204030204" pitchFamily="34" charset="0"/>
                <a:cs typeface="Times New Roman" panose="02020603050405020304" pitchFamily="18" charset="0"/>
              </a:rPr>
              <a:t>known as an inductive approach.</a:t>
            </a:r>
          </a:p>
          <a:p>
            <a:pPr marL="342900" lvl="0" indent="-342900">
              <a:lnSpc>
                <a:spcPct val="107000"/>
              </a:lnSpc>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An alternative teaching method to the traditional “lecture style” that places emphasis on critical thinking, active learning and self-discovery.</a:t>
            </a:r>
          </a:p>
          <a:p>
            <a:pPr marL="342900" lvl="0" indent="-342900">
              <a:lnSpc>
                <a:spcPct val="107000"/>
              </a:lnSpc>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A technique where a teacher provides examples of a new language and helps the learners find the rules themselves.</a:t>
            </a:r>
          </a:p>
          <a:p>
            <a:pPr marL="342900" lvl="0" indent="-342900">
              <a:lnSpc>
                <a:spcPct val="107000"/>
              </a:lnSpc>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Encourages independence, learner-autonomy, makes learning more memorable.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8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797" y="489396"/>
            <a:ext cx="10135673" cy="1931831"/>
          </a:xfrm>
        </p:spPr>
        <p:txBody>
          <a:bodyPr>
            <a:normAutofit/>
          </a:bodyPr>
          <a:lstStyle/>
          <a:p>
            <a:r>
              <a:rPr lang="en-US" sz="2400" b="1" dirty="0">
                <a:solidFill>
                  <a:schemeClr val="accent1"/>
                </a:solidFill>
              </a:rPr>
              <a:t>The guided discovery method can be used in several ways in an English as a Second Language (ESL) classroom, such </a:t>
            </a:r>
            <a:r>
              <a:rPr lang="en-US" sz="2400" b="1" dirty="0" smtClean="0">
                <a:solidFill>
                  <a:schemeClr val="accent1"/>
                </a:solidFill>
              </a:rPr>
              <a:t>as:</a:t>
            </a:r>
            <a:endParaRPr lang="en-US" sz="2400" b="1" dirty="0">
              <a:solidFill>
                <a:schemeClr val="accent1"/>
              </a:solidFill>
            </a:endParaRPr>
          </a:p>
        </p:txBody>
      </p:sp>
      <p:sp>
        <p:nvSpPr>
          <p:cNvPr id="3" name="Content Placeholder 2"/>
          <p:cNvSpPr>
            <a:spLocks noGrp="1"/>
          </p:cNvSpPr>
          <p:nvPr>
            <p:ph idx="1"/>
          </p:nvPr>
        </p:nvSpPr>
        <p:spPr>
          <a:xfrm>
            <a:off x="960120" y="1828800"/>
            <a:ext cx="10544492" cy="4082422"/>
          </a:xfrm>
        </p:spPr>
        <p:txBody>
          <a:bodyPr>
            <a:normAutofit/>
          </a:bodyPr>
          <a:lstStyle/>
          <a:p>
            <a:pPr marL="0" indent="0">
              <a:buNone/>
            </a:pPr>
            <a:endParaRPr lang="en-US" sz="2800" dirty="0">
              <a:latin typeface="Calibri" panose="020F0502020204030204" pitchFamily="34" charset="0"/>
            </a:endParaRPr>
          </a:p>
          <a:p>
            <a:pPr lvl="0"/>
            <a:r>
              <a:rPr lang="en-US" sz="2800" dirty="0">
                <a:latin typeface="Calibri" panose="020F0502020204030204" pitchFamily="34" charset="0"/>
              </a:rPr>
              <a:t>Teaching new vocabulary</a:t>
            </a:r>
          </a:p>
          <a:p>
            <a:pPr lvl="0"/>
            <a:r>
              <a:rPr lang="en-US" sz="2800" dirty="0">
                <a:latin typeface="Calibri" panose="020F0502020204030204" pitchFamily="34" charset="0"/>
              </a:rPr>
              <a:t>Teaching new grammar</a:t>
            </a:r>
          </a:p>
          <a:p>
            <a:pPr lvl="0"/>
            <a:r>
              <a:rPr lang="en-US" sz="2800" dirty="0">
                <a:latin typeface="Calibri" panose="020F0502020204030204" pitchFamily="34" charset="0"/>
              </a:rPr>
              <a:t>Making predictions when reading</a:t>
            </a:r>
          </a:p>
          <a:p>
            <a:pPr lvl="0"/>
            <a:r>
              <a:rPr lang="en-US" sz="2800" dirty="0">
                <a:latin typeface="Calibri" panose="020F0502020204030204" pitchFamily="34" charset="0"/>
              </a:rPr>
              <a:t>Making predictions on the topic of a lesson</a:t>
            </a:r>
          </a:p>
          <a:p>
            <a:pPr lvl="0"/>
            <a:r>
              <a:rPr lang="en-US" sz="2800" dirty="0">
                <a:latin typeface="Calibri" panose="020F0502020204030204" pitchFamily="34" charset="0"/>
              </a:rPr>
              <a:t>Summarizing a lesson</a:t>
            </a:r>
          </a:p>
          <a:p>
            <a:endParaRPr lang="en-US" sz="2800" dirty="0">
              <a:latin typeface="Calibri" panose="020F0502020204030204" pitchFamily="34" charset="0"/>
            </a:endParaRPr>
          </a:p>
        </p:txBody>
      </p:sp>
    </p:spTree>
    <p:extLst>
      <p:ext uri="{BB962C8B-B14F-4D97-AF65-F5344CB8AC3E}">
        <p14:creationId xmlns:p14="http://schemas.microsoft.com/office/powerpoint/2010/main" val="2002661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161" y="399245"/>
            <a:ext cx="10139451" cy="1505755"/>
          </a:xfrm>
        </p:spPr>
        <p:txBody>
          <a:bodyPr>
            <a:normAutofit fontScale="90000"/>
          </a:bodyPr>
          <a:lstStyle/>
          <a:p>
            <a:r>
              <a:rPr lang="en-US" b="1" dirty="0">
                <a:solidFill>
                  <a:schemeClr val="accent1"/>
                </a:solidFill>
              </a:rPr>
              <a:t>The guided discovery method has several benefits, such as:</a:t>
            </a:r>
            <a:r>
              <a:rPr lang="en-US" dirty="0"/>
              <a:t/>
            </a:r>
            <a:br>
              <a:rPr lang="en-US" dirty="0"/>
            </a:br>
            <a:endParaRPr lang="en-US" dirty="0"/>
          </a:p>
        </p:txBody>
      </p:sp>
      <p:sp>
        <p:nvSpPr>
          <p:cNvPr id="3" name="Content Placeholder 2"/>
          <p:cNvSpPr>
            <a:spLocks noGrp="1"/>
          </p:cNvSpPr>
          <p:nvPr>
            <p:ph idx="1"/>
          </p:nvPr>
        </p:nvSpPr>
        <p:spPr>
          <a:xfrm>
            <a:off x="965915" y="1815920"/>
            <a:ext cx="10560677" cy="4584879"/>
          </a:xfrm>
        </p:spPr>
        <p:txBody>
          <a:bodyPr>
            <a:normAutofit/>
          </a:bodyPr>
          <a:lstStyle/>
          <a:p>
            <a:pPr lvl="0"/>
            <a:r>
              <a:rPr lang="en-US" sz="2800" dirty="0" smtClean="0">
                <a:latin typeface="Calibri" panose="020F0502020204030204" pitchFamily="34" charset="0"/>
              </a:rPr>
              <a:t>Encourages </a:t>
            </a:r>
            <a:r>
              <a:rPr lang="en-US" sz="2800" dirty="0">
                <a:latin typeface="Calibri" panose="020F0502020204030204" pitchFamily="34" charset="0"/>
              </a:rPr>
              <a:t>critical thinking and active learning</a:t>
            </a:r>
          </a:p>
          <a:p>
            <a:pPr lvl="0"/>
            <a:r>
              <a:rPr lang="en-US" sz="2800" dirty="0">
                <a:latin typeface="Calibri" panose="020F0502020204030204" pitchFamily="34" charset="0"/>
              </a:rPr>
              <a:t>Encourages communication and gets students talking</a:t>
            </a:r>
          </a:p>
          <a:p>
            <a:pPr lvl="0"/>
            <a:r>
              <a:rPr lang="en-US" sz="2800" dirty="0">
                <a:latin typeface="Calibri" panose="020F0502020204030204" pitchFamily="34" charset="0"/>
              </a:rPr>
              <a:t>Likely to lead to higher levels of knowledge retention</a:t>
            </a:r>
          </a:p>
          <a:p>
            <a:pPr lvl="0"/>
            <a:r>
              <a:rPr lang="en-US" sz="2800" dirty="0">
                <a:latin typeface="Calibri" panose="020F0502020204030204" pitchFamily="34" charset="0"/>
              </a:rPr>
              <a:t>Knowledge is learned in a way that is meaningful to each individual student</a:t>
            </a:r>
          </a:p>
          <a:p>
            <a:pPr lvl="0"/>
            <a:r>
              <a:rPr lang="en-US" sz="2800" dirty="0">
                <a:latin typeface="Calibri" panose="020F0502020204030204" pitchFamily="34" charset="0"/>
              </a:rPr>
              <a:t>Is learning by "doing"</a:t>
            </a:r>
          </a:p>
          <a:p>
            <a:pPr lvl="0"/>
            <a:r>
              <a:rPr lang="en-US" sz="2800" dirty="0">
                <a:latin typeface="Calibri" panose="020F0502020204030204" pitchFamily="34" charset="0"/>
              </a:rPr>
              <a:t>Can be more engaging and fun</a:t>
            </a:r>
          </a:p>
          <a:p>
            <a:pPr lvl="0"/>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3722770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13" y="257174"/>
            <a:ext cx="10472737" cy="1514475"/>
          </a:xfrm>
        </p:spPr>
        <p:txBody>
          <a:bodyPr>
            <a:normAutofit/>
          </a:bodyPr>
          <a:lstStyle/>
          <a:p>
            <a:r>
              <a:rPr lang="en-US" b="1" dirty="0" smtClean="0"/>
              <a:t>Elements </a:t>
            </a:r>
            <a:r>
              <a:rPr lang="en-US" b="1" dirty="0"/>
              <a:t>for successful language learning (</a:t>
            </a:r>
            <a:r>
              <a:rPr lang="en-US" b="1" dirty="0" smtClean="0"/>
              <a:t>ESA)- </a:t>
            </a:r>
            <a:r>
              <a:rPr lang="en-US" b="1" dirty="0" smtClean="0">
                <a:solidFill>
                  <a:srgbClr val="C00000"/>
                </a:solidFill>
              </a:rPr>
              <a:t>Principled eclecticism </a:t>
            </a:r>
            <a:endParaRPr lang="en-US" b="1" dirty="0">
              <a:solidFill>
                <a:srgbClr val="C00000"/>
              </a:solidFill>
            </a:endParaRPr>
          </a:p>
        </p:txBody>
      </p:sp>
      <p:sp>
        <p:nvSpPr>
          <p:cNvPr id="3" name="Content Placeholder 2"/>
          <p:cNvSpPr>
            <a:spLocks noGrp="1"/>
          </p:cNvSpPr>
          <p:nvPr>
            <p:ph idx="1"/>
          </p:nvPr>
        </p:nvSpPr>
        <p:spPr>
          <a:xfrm>
            <a:off x="642939" y="2471738"/>
            <a:ext cx="10861674" cy="3439484"/>
          </a:xfrm>
        </p:spPr>
        <p:txBody>
          <a:bodyPr/>
          <a:lstStyle/>
          <a:p>
            <a:pPr lvl="0"/>
            <a:r>
              <a:rPr lang="en-US" sz="2800" dirty="0">
                <a:latin typeface="Calibri" panose="020F0502020204030204" pitchFamily="34" charset="0"/>
              </a:rPr>
              <a:t>The process of choosing the items from a range of methods and constructing a personal methodology</a:t>
            </a:r>
            <a:r>
              <a:rPr lang="en-US" sz="2800" dirty="0" smtClean="0">
                <a:latin typeface="Calibri" panose="020F0502020204030204" pitchFamily="34" charset="0"/>
              </a:rPr>
              <a:t>.</a:t>
            </a:r>
          </a:p>
          <a:p>
            <a:pPr lvl="0"/>
            <a:endParaRPr lang="en-US" sz="2800" dirty="0">
              <a:latin typeface="Calibri" panose="020F0502020204030204" pitchFamily="34" charset="0"/>
            </a:endParaRPr>
          </a:p>
          <a:p>
            <a:pPr lvl="0"/>
            <a:r>
              <a:rPr lang="en-US" sz="2800" dirty="0">
                <a:latin typeface="Calibri" panose="020F0502020204030204" pitchFamily="34" charset="0"/>
              </a:rPr>
              <a:t>The philosophy of such method </a:t>
            </a:r>
            <a:r>
              <a:rPr lang="en-US" sz="2800" dirty="0" smtClean="0">
                <a:latin typeface="Calibri" panose="020F0502020204030204" pitchFamily="34" charset="0"/>
              </a:rPr>
              <a:t>-  </a:t>
            </a:r>
            <a:r>
              <a:rPr lang="en-US" sz="2800" b="1" dirty="0" smtClean="0">
                <a:solidFill>
                  <a:srgbClr val="7030A0"/>
                </a:solidFill>
                <a:latin typeface="Calibri" panose="020F0502020204030204" pitchFamily="34" charset="0"/>
              </a:rPr>
              <a:t>Engage</a:t>
            </a:r>
            <a:r>
              <a:rPr lang="en-US" sz="2800" b="1" dirty="0">
                <a:latin typeface="Calibri" panose="020F0502020204030204" pitchFamily="34" charset="0"/>
              </a:rPr>
              <a:t>, </a:t>
            </a:r>
            <a:r>
              <a:rPr lang="en-US" sz="2800" b="1" dirty="0">
                <a:solidFill>
                  <a:schemeClr val="accent1">
                    <a:lumMod val="60000"/>
                    <a:lumOff val="40000"/>
                  </a:schemeClr>
                </a:solidFill>
                <a:latin typeface="Calibri" panose="020F0502020204030204" pitchFamily="34" charset="0"/>
              </a:rPr>
              <a:t>Study</a:t>
            </a:r>
            <a:r>
              <a:rPr lang="en-US" sz="2800" b="1" dirty="0">
                <a:latin typeface="Calibri" panose="020F0502020204030204" pitchFamily="34" charset="0"/>
              </a:rPr>
              <a:t> </a:t>
            </a:r>
            <a:r>
              <a:rPr lang="en-US" sz="2800" dirty="0">
                <a:latin typeface="Calibri" panose="020F0502020204030204" pitchFamily="34" charset="0"/>
              </a:rPr>
              <a:t>and </a:t>
            </a:r>
            <a:r>
              <a:rPr lang="en-US" sz="2800" b="1" dirty="0">
                <a:solidFill>
                  <a:srgbClr val="00B0F0"/>
                </a:solidFill>
                <a:latin typeface="Calibri" panose="020F0502020204030204" pitchFamily="34" charset="0"/>
              </a:rPr>
              <a:t>Activate.</a:t>
            </a:r>
          </a:p>
          <a:p>
            <a:endParaRPr lang="en-US" dirty="0">
              <a:latin typeface="Calibri" panose="020F0502020204030204" pitchFamily="34" charset="0"/>
            </a:endParaRPr>
          </a:p>
        </p:txBody>
      </p:sp>
    </p:spTree>
    <p:extLst>
      <p:ext uri="{BB962C8B-B14F-4D97-AF65-F5344CB8AC3E}">
        <p14:creationId xmlns:p14="http://schemas.microsoft.com/office/powerpoint/2010/main" val="1438790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3" y="200025"/>
            <a:ext cx="10032999" cy="942975"/>
          </a:xfrm>
        </p:spPr>
        <p:txBody>
          <a:bodyPr>
            <a:normAutofit fontScale="90000"/>
          </a:bodyPr>
          <a:lstStyle/>
          <a:p>
            <a:r>
              <a:rPr lang="en-US" b="1" dirty="0" smtClean="0"/>
              <a:t>                 </a:t>
            </a:r>
            <a:r>
              <a:rPr lang="en-US" b="1" dirty="0" smtClean="0">
                <a:solidFill>
                  <a:srgbClr val="C00000"/>
                </a:solidFill>
              </a:rPr>
              <a:t>Engage (E) </a:t>
            </a:r>
            <a:br>
              <a:rPr lang="en-US" b="1" dirty="0" smtClean="0">
                <a:solidFill>
                  <a:srgbClr val="C00000"/>
                </a:solidFill>
              </a:rPr>
            </a:br>
            <a:r>
              <a:rPr lang="en-US" b="1" dirty="0" smtClean="0"/>
              <a:t/>
            </a:r>
            <a:br>
              <a:rPr lang="en-US" b="1" dirty="0" smtClean="0"/>
            </a:br>
            <a:r>
              <a:rPr lang="en-US" b="1" dirty="0" smtClean="0"/>
              <a:t> What the teachers agree on : </a:t>
            </a:r>
            <a:endParaRPr lang="en-US" b="1" dirty="0"/>
          </a:p>
        </p:txBody>
      </p:sp>
      <p:sp>
        <p:nvSpPr>
          <p:cNvPr id="3" name="Content Placeholder 2"/>
          <p:cNvSpPr>
            <a:spLocks noGrp="1"/>
          </p:cNvSpPr>
          <p:nvPr>
            <p:ph idx="1"/>
          </p:nvPr>
        </p:nvSpPr>
        <p:spPr>
          <a:xfrm>
            <a:off x="571501" y="1828800"/>
            <a:ext cx="11087100" cy="5029200"/>
          </a:xfrm>
        </p:spPr>
        <p:txBody>
          <a:bodyPr>
            <a:normAutofit/>
          </a:bodyPr>
          <a:lstStyle/>
          <a:p>
            <a:pPr lvl="0"/>
            <a:r>
              <a:rPr lang="en-US" sz="2400" dirty="0" smtClean="0">
                <a:latin typeface="Calibri" panose="020F0502020204030204" pitchFamily="34" charset="0"/>
              </a:rPr>
              <a:t>Students should be engaged </a:t>
            </a:r>
            <a:r>
              <a:rPr lang="en-US" sz="2400" dirty="0">
                <a:latin typeface="Calibri" panose="020F0502020204030204" pitchFamily="34" charset="0"/>
              </a:rPr>
              <a:t>emotionally with what is going on; </a:t>
            </a:r>
            <a:r>
              <a:rPr lang="en-US" sz="2400" dirty="0" smtClean="0">
                <a:latin typeface="Calibri" panose="020F0502020204030204" pitchFamily="34" charset="0"/>
              </a:rPr>
              <a:t>be curious</a:t>
            </a:r>
            <a:r>
              <a:rPr lang="en-US" sz="2400" dirty="0">
                <a:latin typeface="Calibri" panose="020F0502020204030204" pitchFamily="34" charset="0"/>
              </a:rPr>
              <a:t>, passionate or involved.</a:t>
            </a:r>
          </a:p>
          <a:p>
            <a:pPr marL="0" indent="0">
              <a:buNone/>
            </a:pPr>
            <a:r>
              <a:rPr lang="en-US" sz="2400" b="1" dirty="0" smtClean="0">
                <a:latin typeface="Calibri" panose="020F0502020204030204" pitchFamily="34" charset="0"/>
              </a:rPr>
              <a:t>Activities include:</a:t>
            </a:r>
          </a:p>
          <a:p>
            <a:pPr lvl="0">
              <a:buFont typeface="Wingdings" panose="05000000000000000000" pitchFamily="2" charset="2"/>
              <a:buChar char="Ø"/>
            </a:pPr>
            <a:r>
              <a:rPr lang="en-US" sz="2400" dirty="0" smtClean="0">
                <a:latin typeface="Calibri" panose="020F0502020204030204" pitchFamily="34" charset="0"/>
              </a:rPr>
              <a:t>games</a:t>
            </a:r>
          </a:p>
          <a:p>
            <a:pPr>
              <a:buFont typeface="Wingdings" panose="05000000000000000000" pitchFamily="2" charset="2"/>
              <a:buChar char="Ø"/>
            </a:pPr>
            <a:r>
              <a:rPr lang="en-US" sz="2400" dirty="0" smtClean="0">
                <a:latin typeface="Calibri" panose="020F0502020204030204" pitchFamily="34" charset="0"/>
              </a:rPr>
              <a:t>music</a:t>
            </a:r>
          </a:p>
          <a:p>
            <a:pPr lvl="0">
              <a:buFont typeface="Wingdings" panose="05000000000000000000" pitchFamily="2" charset="2"/>
              <a:buChar char="Ø"/>
            </a:pPr>
            <a:r>
              <a:rPr lang="en-US" sz="2400" dirty="0" smtClean="0">
                <a:latin typeface="Calibri" panose="020F0502020204030204" pitchFamily="34" charset="0"/>
              </a:rPr>
              <a:t> </a:t>
            </a:r>
            <a:r>
              <a:rPr lang="en-US" sz="2400" dirty="0">
                <a:latin typeface="Calibri" panose="020F0502020204030204" pitchFamily="34" charset="0"/>
              </a:rPr>
              <a:t>discussions </a:t>
            </a:r>
          </a:p>
          <a:p>
            <a:pPr lvl="0">
              <a:buFont typeface="Wingdings" panose="05000000000000000000" pitchFamily="2" charset="2"/>
              <a:buChar char="Ø"/>
            </a:pPr>
            <a:r>
              <a:rPr lang="en-US" sz="2400" dirty="0" smtClean="0">
                <a:latin typeface="Calibri" panose="020F0502020204030204" pitchFamily="34" charset="0"/>
              </a:rPr>
              <a:t>stimulating </a:t>
            </a:r>
            <a:r>
              <a:rPr lang="en-US" sz="2400" dirty="0">
                <a:latin typeface="Calibri" panose="020F0502020204030204" pitchFamily="34" charset="0"/>
              </a:rPr>
              <a:t>pictures, dramatic stories, amusing anecdotes, etc</a:t>
            </a:r>
            <a:r>
              <a:rPr lang="en-US" sz="2400" dirty="0" smtClean="0">
                <a:latin typeface="Calibri" panose="020F0502020204030204" pitchFamily="34" charset="0"/>
              </a:rPr>
              <a:t>.</a:t>
            </a:r>
          </a:p>
          <a:p>
            <a:pPr lvl="0">
              <a:buFont typeface="Wingdings" panose="05000000000000000000" pitchFamily="2" charset="2"/>
              <a:buChar char="Ø"/>
            </a:pPr>
            <a:r>
              <a:rPr lang="en-US" sz="2400" dirty="0" smtClean="0">
                <a:latin typeface="Calibri" panose="020F0502020204030204" pitchFamily="34" charset="0"/>
              </a:rPr>
              <a:t>making predictions</a:t>
            </a:r>
          </a:p>
          <a:p>
            <a:pPr lvl="0">
              <a:buFont typeface="Wingdings" panose="05000000000000000000" pitchFamily="2" charset="2"/>
              <a:buChar char="Ø"/>
            </a:pPr>
            <a:r>
              <a:rPr lang="en-US" sz="2400" dirty="0" smtClean="0">
                <a:latin typeface="Calibri" panose="020F0502020204030204" pitchFamily="34" charset="0"/>
              </a:rPr>
              <a:t>relating </a:t>
            </a:r>
            <a:r>
              <a:rPr lang="en-US" sz="2400" dirty="0">
                <a:latin typeface="Calibri" panose="020F0502020204030204" pitchFamily="34" charset="0"/>
              </a:rPr>
              <a:t>classroom materials </a:t>
            </a:r>
            <a:r>
              <a:rPr lang="en-US" sz="2400" dirty="0" smtClean="0">
                <a:latin typeface="Calibri" panose="020F0502020204030204" pitchFamily="34" charset="0"/>
              </a:rPr>
              <a:t>to students’ own </a:t>
            </a:r>
            <a:r>
              <a:rPr lang="en-US" sz="2400" dirty="0">
                <a:latin typeface="Calibri" panose="020F0502020204030204" pitchFamily="34" charset="0"/>
              </a:rPr>
              <a:t>lives</a:t>
            </a: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306532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100014"/>
            <a:ext cx="10333037" cy="757236"/>
          </a:xfrm>
        </p:spPr>
        <p:txBody>
          <a:bodyPr>
            <a:normAutofit/>
          </a:bodyPr>
          <a:lstStyle/>
          <a:p>
            <a:r>
              <a:rPr lang="en-US" b="1" dirty="0" smtClean="0"/>
              <a:t>                        Study (S)</a:t>
            </a:r>
            <a:endParaRPr lang="en-US" b="1" dirty="0"/>
          </a:p>
        </p:txBody>
      </p:sp>
      <p:sp>
        <p:nvSpPr>
          <p:cNvPr id="3" name="Content Placeholder 2"/>
          <p:cNvSpPr>
            <a:spLocks noGrp="1"/>
          </p:cNvSpPr>
          <p:nvPr>
            <p:ph idx="1"/>
          </p:nvPr>
        </p:nvSpPr>
        <p:spPr>
          <a:xfrm>
            <a:off x="685800" y="1185863"/>
            <a:ext cx="10929938" cy="5672137"/>
          </a:xfrm>
        </p:spPr>
        <p:txBody>
          <a:bodyPr>
            <a:noAutofit/>
          </a:bodyPr>
          <a:lstStyle/>
          <a:p>
            <a:pPr lvl="0"/>
            <a:r>
              <a:rPr lang="en-US" sz="2400" dirty="0">
                <a:latin typeface="Calibri" panose="020F0502020204030204" pitchFamily="34" charset="0"/>
              </a:rPr>
              <a:t>T</a:t>
            </a:r>
            <a:r>
              <a:rPr lang="en-US" sz="2400" dirty="0" smtClean="0">
                <a:latin typeface="Calibri" panose="020F0502020204030204" pitchFamily="34" charset="0"/>
              </a:rPr>
              <a:t>he </a:t>
            </a:r>
            <a:r>
              <a:rPr lang="en-US" sz="2400" dirty="0">
                <a:latin typeface="Calibri" panose="020F0502020204030204" pitchFamily="34" charset="0"/>
              </a:rPr>
              <a:t>students are asked to focus on the construction of something, whether it is the language itself, the ways in which it is used or how it sounds and looks.</a:t>
            </a:r>
          </a:p>
          <a:p>
            <a:r>
              <a:rPr lang="en-US" sz="2400" b="1" dirty="0">
                <a:latin typeface="Calibri" panose="020F0502020204030204" pitchFamily="34" charset="0"/>
              </a:rPr>
              <a:t>Students can study in a variety of different </a:t>
            </a:r>
            <a:r>
              <a:rPr lang="en-US" sz="2400" b="1" dirty="0" smtClean="0">
                <a:latin typeface="Calibri" panose="020F0502020204030204" pitchFamily="34" charset="0"/>
              </a:rPr>
              <a:t>ways</a:t>
            </a:r>
            <a:r>
              <a:rPr lang="en-US" sz="2400" b="1" dirty="0">
                <a:latin typeface="Calibri" panose="020F0502020204030204" pitchFamily="34" charset="0"/>
              </a:rPr>
              <a:t> </a:t>
            </a:r>
            <a:r>
              <a:rPr lang="en-US" sz="2400" dirty="0" smtClean="0">
                <a:latin typeface="Calibri" panose="020F0502020204030204" pitchFamily="34" charset="0"/>
              </a:rPr>
              <a:t>:</a:t>
            </a:r>
          </a:p>
          <a:p>
            <a:pPr>
              <a:buFont typeface="Wingdings" panose="05000000000000000000" pitchFamily="2" charset="2"/>
              <a:buChar char="Ø"/>
            </a:pPr>
            <a:r>
              <a:rPr lang="en-US" sz="2400" dirty="0">
                <a:latin typeface="Calibri" panose="020F0502020204030204" pitchFamily="34" charset="0"/>
              </a:rPr>
              <a:t>S</a:t>
            </a:r>
            <a:r>
              <a:rPr lang="en-US" sz="2400" dirty="0" smtClean="0">
                <a:latin typeface="Calibri" panose="020F0502020204030204" pitchFamily="34" charset="0"/>
              </a:rPr>
              <a:t>howing </a:t>
            </a:r>
            <a:r>
              <a:rPr lang="en-US" sz="2400" dirty="0">
                <a:latin typeface="Calibri" panose="020F0502020204030204" pitchFamily="34" charset="0"/>
              </a:rPr>
              <a:t>them a new grammar pattern, repeating each element separately or putting a diagram on the board before getting them to repeat </a:t>
            </a:r>
            <a:r>
              <a:rPr lang="en-US" sz="2400" dirty="0" smtClean="0">
                <a:latin typeface="Calibri" panose="020F0502020204030204" pitchFamily="34" charset="0"/>
              </a:rPr>
              <a:t>sentences.</a:t>
            </a:r>
          </a:p>
          <a:p>
            <a:pPr>
              <a:buFont typeface="Wingdings" panose="05000000000000000000" pitchFamily="2" charset="2"/>
              <a:buChar char="Ø"/>
            </a:pPr>
            <a:r>
              <a:rPr lang="en-US" sz="2400" dirty="0">
                <a:latin typeface="Calibri" panose="020F0502020204030204" pitchFamily="34" charset="0"/>
              </a:rPr>
              <a:t>S</a:t>
            </a:r>
            <a:r>
              <a:rPr lang="en-US" sz="2400" dirty="0" smtClean="0">
                <a:latin typeface="Calibri" panose="020F0502020204030204" pitchFamily="34" charset="0"/>
              </a:rPr>
              <a:t>howing </a:t>
            </a:r>
            <a:r>
              <a:rPr lang="en-US" sz="2400" dirty="0">
                <a:latin typeface="Calibri" panose="020F0502020204030204" pitchFamily="34" charset="0"/>
              </a:rPr>
              <a:t>students examples of language and ask them to try to work out the rules. Such discovery activities ask the students to do all the intellectual work, rather than leaving it to the teacher</a:t>
            </a:r>
            <a:r>
              <a:rPr lang="en-US" sz="2400" dirty="0" smtClean="0">
                <a:latin typeface="Calibri" panose="020F0502020204030204" pitchFamily="34" charset="0"/>
              </a:rPr>
              <a:t>.</a:t>
            </a:r>
          </a:p>
          <a:p>
            <a:pPr>
              <a:buFont typeface="Wingdings" panose="05000000000000000000" pitchFamily="2" charset="2"/>
              <a:buChar char="Ø"/>
            </a:pPr>
            <a:r>
              <a:rPr lang="en-US" sz="2400" dirty="0" smtClean="0">
                <a:latin typeface="Calibri" panose="020F0502020204030204" pitchFamily="34" charset="0"/>
              </a:rPr>
              <a:t>Reading a </a:t>
            </a:r>
            <a:r>
              <a:rPr lang="en-US" sz="2400" dirty="0">
                <a:latin typeface="Calibri" panose="020F0502020204030204" pitchFamily="34" charset="0"/>
              </a:rPr>
              <a:t>text together and find words and phrases they want to concentrate on for later </a:t>
            </a:r>
            <a:r>
              <a:rPr lang="en-US" sz="2400" dirty="0" smtClean="0">
                <a:latin typeface="Calibri" panose="020F0502020204030204" pitchFamily="34" charset="0"/>
              </a:rPr>
              <a:t>study, etc.</a:t>
            </a:r>
            <a:endParaRPr lang="en-US" sz="2400" dirty="0">
              <a:latin typeface="Calibri" panose="020F0502020204030204" pitchFamily="34" charset="0"/>
            </a:endParaRPr>
          </a:p>
        </p:txBody>
      </p:sp>
    </p:spTree>
    <p:extLst>
      <p:ext uri="{BB962C8B-B14F-4D97-AF65-F5344CB8AC3E}">
        <p14:creationId xmlns:p14="http://schemas.microsoft.com/office/powerpoint/2010/main" val="7554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rgbClr val="0070C0"/>
                </a:solidFill>
              </a:rPr>
              <a:t>Content</a:t>
            </a:r>
            <a:br>
              <a:rPr lang="en-US" sz="4400" b="1" dirty="0" smtClean="0">
                <a:solidFill>
                  <a:srgbClr val="0070C0"/>
                </a:solidFill>
              </a:rPr>
            </a:br>
            <a:r>
              <a:rPr lang="en-US" sz="4000" b="1" dirty="0" smtClean="0">
                <a:solidFill>
                  <a:srgbClr val="0070C0"/>
                </a:solidFill>
              </a:rPr>
              <a:t>        </a:t>
            </a:r>
            <a:endParaRPr lang="en-US" sz="4000" dirty="0">
              <a:solidFill>
                <a:srgbClr val="0070C0"/>
              </a:solidFill>
            </a:endParaRPr>
          </a:p>
        </p:txBody>
      </p:sp>
      <p:sp>
        <p:nvSpPr>
          <p:cNvPr id="3" name="Content Placeholder 2"/>
          <p:cNvSpPr>
            <a:spLocks noGrp="1"/>
          </p:cNvSpPr>
          <p:nvPr>
            <p:ph idx="1"/>
          </p:nvPr>
        </p:nvSpPr>
        <p:spPr>
          <a:xfrm>
            <a:off x="657224" y="1905000"/>
            <a:ext cx="10847387" cy="3981450"/>
          </a:xfrm>
        </p:spPr>
        <p:txBody>
          <a:bodyPr>
            <a:normAutofit/>
          </a:bodyPr>
          <a:lstStyle/>
          <a:p>
            <a:pPr>
              <a:buFont typeface="Wingdings" panose="05000000000000000000" pitchFamily="2" charset="2"/>
              <a:buChar char="Ø"/>
            </a:pPr>
            <a:r>
              <a:rPr lang="en-US" sz="4000" b="1" dirty="0">
                <a:solidFill>
                  <a:srgbClr val="C00000"/>
                </a:solidFill>
                <a:latin typeface="Calibri" panose="020F0502020204030204" pitchFamily="34" charset="0"/>
              </a:rPr>
              <a:t> </a:t>
            </a:r>
            <a:r>
              <a:rPr lang="en-US" sz="4000" b="1" dirty="0" smtClean="0">
                <a:solidFill>
                  <a:srgbClr val="C00000"/>
                </a:solidFill>
                <a:latin typeface="Calibri" panose="020F0502020204030204" pitchFamily="34" charset="0"/>
              </a:rPr>
              <a:t>Teaching Methods and Approaches at the Language Training </a:t>
            </a:r>
            <a:r>
              <a:rPr lang="en-US" sz="4000" b="1" dirty="0">
                <a:solidFill>
                  <a:srgbClr val="C00000"/>
                </a:solidFill>
                <a:latin typeface="Calibri" panose="020F0502020204030204" pitchFamily="34" charset="0"/>
              </a:rPr>
              <a:t>S</a:t>
            </a:r>
            <a:r>
              <a:rPr lang="en-US" sz="4000" b="1" dirty="0" smtClean="0">
                <a:solidFill>
                  <a:srgbClr val="C00000"/>
                </a:solidFill>
                <a:latin typeface="Calibri" panose="020F0502020204030204" pitchFamily="34" charset="0"/>
              </a:rPr>
              <a:t>chool</a:t>
            </a:r>
            <a:endParaRPr lang="en-US" sz="4000" b="1" dirty="0" smtClean="0">
              <a:latin typeface="Calibri" panose="020F0502020204030204" pitchFamily="34" charset="0"/>
            </a:endParaRPr>
          </a:p>
          <a:p>
            <a:pPr marL="0" indent="0">
              <a:buNone/>
            </a:pPr>
            <a:endParaRPr lang="en-US" sz="4000" b="1" dirty="0">
              <a:latin typeface="Calibri" panose="020F0502020204030204" pitchFamily="34" charset="0"/>
            </a:endParaRPr>
          </a:p>
        </p:txBody>
      </p:sp>
    </p:spTree>
    <p:extLst>
      <p:ext uri="{BB962C8B-B14F-4D97-AF65-F5344CB8AC3E}">
        <p14:creationId xmlns:p14="http://schemas.microsoft.com/office/powerpoint/2010/main" val="218624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1" y="271463"/>
            <a:ext cx="10075862" cy="1633537"/>
          </a:xfrm>
        </p:spPr>
        <p:txBody>
          <a:bodyPr>
            <a:normAutofit fontScale="90000"/>
          </a:bodyPr>
          <a:lstStyle/>
          <a:p>
            <a:r>
              <a:rPr lang="en-US" b="1" dirty="0" smtClean="0"/>
              <a:t>                     Activate (A)</a:t>
            </a:r>
            <a:br>
              <a:rPr lang="en-US" b="1" dirty="0" smtClean="0"/>
            </a:br>
            <a:r>
              <a:rPr lang="en-US" b="1" dirty="0"/>
              <a:t/>
            </a:r>
            <a:br>
              <a:rPr lang="en-US" b="1" dirty="0"/>
            </a:br>
            <a:r>
              <a:rPr lang="en-US" b="1" dirty="0" smtClean="0"/>
              <a:t>The ultimate goal :</a:t>
            </a:r>
            <a:endParaRPr lang="en-US" b="1" dirty="0"/>
          </a:p>
        </p:txBody>
      </p:sp>
      <p:sp>
        <p:nvSpPr>
          <p:cNvPr id="3" name="Content Placeholder 2"/>
          <p:cNvSpPr>
            <a:spLocks noGrp="1"/>
          </p:cNvSpPr>
          <p:nvPr>
            <p:ph idx="1"/>
          </p:nvPr>
        </p:nvSpPr>
        <p:spPr>
          <a:xfrm>
            <a:off x="385763" y="2486025"/>
            <a:ext cx="11701462" cy="3343274"/>
          </a:xfrm>
        </p:spPr>
        <p:txBody>
          <a:bodyPr/>
          <a:lstStyle/>
          <a:p>
            <a:pPr lvl="0"/>
            <a:r>
              <a:rPr lang="en-US" sz="2400" dirty="0" smtClean="0">
                <a:latin typeface="Calibri" panose="020F0502020204030204" pitchFamily="34" charset="0"/>
              </a:rPr>
              <a:t> </a:t>
            </a:r>
            <a:r>
              <a:rPr lang="en-US" sz="2400" dirty="0">
                <a:latin typeface="Calibri" panose="020F0502020204030204" pitchFamily="34" charset="0"/>
              </a:rPr>
              <a:t>E</a:t>
            </a:r>
            <a:r>
              <a:rPr lang="en-US" sz="2400" dirty="0" smtClean="0">
                <a:latin typeface="Calibri" panose="020F0502020204030204" pitchFamily="34" charset="0"/>
              </a:rPr>
              <a:t>xercises </a:t>
            </a:r>
            <a:r>
              <a:rPr lang="en-US" sz="2400" dirty="0">
                <a:latin typeface="Calibri" panose="020F0502020204030204" pitchFamily="34" charset="0"/>
              </a:rPr>
              <a:t>and activities </a:t>
            </a:r>
            <a:r>
              <a:rPr lang="en-US" sz="2400" dirty="0" smtClean="0">
                <a:latin typeface="Calibri" panose="020F0502020204030204" pitchFamily="34" charset="0"/>
              </a:rPr>
              <a:t>which are designed to get students using the </a:t>
            </a:r>
            <a:r>
              <a:rPr lang="en-US" sz="2400" dirty="0">
                <a:latin typeface="Calibri" panose="020F0502020204030204" pitchFamily="34" charset="0"/>
              </a:rPr>
              <a:t>language </a:t>
            </a:r>
            <a:r>
              <a:rPr lang="en-US" sz="2400" dirty="0">
                <a:solidFill>
                  <a:srgbClr val="C00000"/>
                </a:solidFill>
                <a:latin typeface="Calibri" panose="020F0502020204030204" pitchFamily="34" charset="0"/>
              </a:rPr>
              <a:t>as freely and communicatively as they can</a:t>
            </a:r>
            <a:r>
              <a:rPr lang="en-US" sz="2400" dirty="0" smtClean="0">
                <a:solidFill>
                  <a:srgbClr val="C00000"/>
                </a:solidFill>
                <a:latin typeface="Calibri" panose="020F0502020204030204" pitchFamily="34" charset="0"/>
              </a:rPr>
              <a:t>.</a:t>
            </a:r>
          </a:p>
          <a:p>
            <a:pPr lvl="0"/>
            <a:endParaRPr lang="en-US" sz="2400" dirty="0" smtClean="0">
              <a:solidFill>
                <a:srgbClr val="C00000"/>
              </a:solidFill>
              <a:latin typeface="Calibri" panose="020F0502020204030204" pitchFamily="34" charset="0"/>
            </a:endParaRPr>
          </a:p>
          <a:p>
            <a:pPr lvl="0"/>
            <a:r>
              <a:rPr lang="en-US" sz="2400" dirty="0">
                <a:latin typeface="Calibri" panose="020F0502020204030204" pitchFamily="34" charset="0"/>
              </a:rPr>
              <a:t>S</a:t>
            </a:r>
            <a:r>
              <a:rPr lang="en-US" sz="2400" dirty="0" smtClean="0">
                <a:latin typeface="Calibri" panose="020F0502020204030204" pitchFamily="34" charset="0"/>
              </a:rPr>
              <a:t>tudents </a:t>
            </a:r>
            <a:r>
              <a:rPr lang="en-US" sz="2400" dirty="0">
                <a:latin typeface="Calibri" panose="020F0502020204030204" pitchFamily="34" charset="0"/>
              </a:rPr>
              <a:t>get a chance </a:t>
            </a:r>
            <a:r>
              <a:rPr lang="en-US" sz="2400" dirty="0">
                <a:solidFill>
                  <a:srgbClr val="C00000"/>
                </a:solidFill>
                <a:latin typeface="Calibri" panose="020F0502020204030204" pitchFamily="34" charset="0"/>
              </a:rPr>
              <a:t>to try out real language use with little or no restriction - a kind of rehearsal for the real world.</a:t>
            </a:r>
          </a:p>
          <a:p>
            <a:endParaRPr lang="en-US" dirty="0">
              <a:latin typeface="Calibri" panose="020F0502020204030204" pitchFamily="34" charset="0"/>
            </a:endParaRPr>
          </a:p>
        </p:txBody>
      </p:sp>
    </p:spTree>
    <p:extLst>
      <p:ext uri="{BB962C8B-B14F-4D97-AF65-F5344CB8AC3E}">
        <p14:creationId xmlns:p14="http://schemas.microsoft.com/office/powerpoint/2010/main" val="31747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8" y="157164"/>
            <a:ext cx="10701337" cy="900112"/>
          </a:xfrm>
        </p:spPr>
        <p:txBody>
          <a:bodyPr>
            <a:normAutofit/>
          </a:bodyPr>
          <a:lstStyle/>
          <a:p>
            <a:r>
              <a:rPr lang="en-US" b="1" dirty="0"/>
              <a:t>ESA lesson </a:t>
            </a:r>
            <a:r>
              <a:rPr lang="en-US" b="1" dirty="0" smtClean="0"/>
              <a:t>sequences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659" y="1905000"/>
            <a:ext cx="1905266" cy="23911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677" y="2705212"/>
            <a:ext cx="2657846" cy="31817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413" y="1619210"/>
            <a:ext cx="5277587" cy="2172003"/>
          </a:xfrm>
          <a:prstGeom prst="rect">
            <a:avLst/>
          </a:prstGeom>
        </p:spPr>
      </p:pic>
    </p:spTree>
    <p:extLst>
      <p:ext uri="{BB962C8B-B14F-4D97-AF65-F5344CB8AC3E}">
        <p14:creationId xmlns:p14="http://schemas.microsoft.com/office/powerpoint/2010/main" val="1940581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62" y="157164"/>
            <a:ext cx="10358699" cy="903734"/>
          </a:xfrm>
        </p:spPr>
        <p:txBody>
          <a:bodyPr>
            <a:normAutofit/>
          </a:bodyPr>
          <a:lstStyle/>
          <a:p>
            <a:r>
              <a:rPr lang="en-US" b="1" dirty="0" smtClean="0"/>
              <a:t>Some tech tools for classroom use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9010" y="1827970"/>
            <a:ext cx="2248214" cy="8383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648" y="1713705"/>
            <a:ext cx="2457793" cy="7240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99" y="1528764"/>
            <a:ext cx="2031864" cy="16329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839" y="3098883"/>
            <a:ext cx="4820323" cy="16194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2825" y="4784700"/>
            <a:ext cx="2933828" cy="150876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129" y="2978652"/>
            <a:ext cx="3102732" cy="115324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798" y="4131893"/>
            <a:ext cx="2915057" cy="2410161"/>
          </a:xfrm>
          <a:prstGeom prst="rect">
            <a:avLst/>
          </a:prstGeom>
        </p:spPr>
      </p:pic>
    </p:spTree>
    <p:extLst>
      <p:ext uri="{BB962C8B-B14F-4D97-AF65-F5344CB8AC3E}">
        <p14:creationId xmlns:p14="http://schemas.microsoft.com/office/powerpoint/2010/main" val="70393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References</a:t>
            </a:r>
            <a:endParaRPr lang="en-US" u="sng" dirty="0"/>
          </a:p>
        </p:txBody>
      </p:sp>
      <p:sp>
        <p:nvSpPr>
          <p:cNvPr id="3" name="Content Placeholder 2"/>
          <p:cNvSpPr>
            <a:spLocks noGrp="1"/>
          </p:cNvSpPr>
          <p:nvPr>
            <p:ph idx="1"/>
          </p:nvPr>
        </p:nvSpPr>
        <p:spPr>
          <a:xfrm>
            <a:off x="1874520" y="1767840"/>
            <a:ext cx="9630092" cy="4143382"/>
          </a:xfrm>
        </p:spPr>
        <p:txBody>
          <a:bodyPr>
            <a:normAutofit/>
          </a:bodyPr>
          <a:lstStyle/>
          <a:p>
            <a:r>
              <a:rPr lang="en-US" sz="2400" dirty="0" smtClean="0"/>
              <a:t>Harmer, J. 2007,”How to teach English”, Pearson education</a:t>
            </a:r>
          </a:p>
          <a:p>
            <a:r>
              <a:rPr lang="en-US" sz="2400" dirty="0" smtClean="0"/>
              <a:t>Richards, J.C and Rodgers, T.S . 2014, “Approaches and methods in language teaching”, Cambridge university press</a:t>
            </a:r>
          </a:p>
          <a:p>
            <a:endParaRPr lang="en-US" sz="2400" dirty="0"/>
          </a:p>
        </p:txBody>
      </p:sp>
    </p:spTree>
    <p:extLst>
      <p:ext uri="{BB962C8B-B14F-4D97-AF65-F5344CB8AC3E}">
        <p14:creationId xmlns:p14="http://schemas.microsoft.com/office/powerpoint/2010/main" val="12729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5" y="46958"/>
            <a:ext cx="10186988" cy="6686815"/>
          </a:xfrm>
          <a:prstGeom prst="rect">
            <a:avLst/>
          </a:prstGeom>
        </p:spPr>
      </p:pic>
    </p:spTree>
    <p:extLst>
      <p:ext uri="{BB962C8B-B14F-4D97-AF65-F5344CB8AC3E}">
        <p14:creationId xmlns:p14="http://schemas.microsoft.com/office/powerpoint/2010/main" val="241334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140" y="1443037"/>
            <a:ext cx="5272086" cy="50149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82060"/>
            <a:ext cx="4998156" cy="5318616"/>
          </a:xfrm>
          <a:prstGeom prst="rect">
            <a:avLst/>
          </a:prstGeom>
        </p:spPr>
      </p:pic>
    </p:spTree>
    <p:extLst>
      <p:ext uri="{BB962C8B-B14F-4D97-AF65-F5344CB8AC3E}">
        <p14:creationId xmlns:p14="http://schemas.microsoft.com/office/powerpoint/2010/main" val="275391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9" y="128588"/>
            <a:ext cx="10345513" cy="1197936"/>
          </a:xfrm>
        </p:spPr>
        <p:txBody>
          <a:bodyPr>
            <a:normAutofit/>
          </a:bodyPr>
          <a:lstStyle/>
          <a:p>
            <a:r>
              <a:rPr lang="en-US" b="1" dirty="0" smtClean="0">
                <a:solidFill>
                  <a:schemeClr val="accent1"/>
                </a:solidFill>
              </a:rPr>
              <a:t>General principles of teaching at  LTS (Language Training </a:t>
            </a:r>
            <a:r>
              <a:rPr lang="en-US" b="1" dirty="0">
                <a:solidFill>
                  <a:schemeClr val="accent1"/>
                </a:solidFill>
              </a:rPr>
              <a:t>S</a:t>
            </a:r>
            <a:r>
              <a:rPr lang="en-US" b="1" dirty="0" smtClean="0">
                <a:solidFill>
                  <a:schemeClr val="accent1"/>
                </a:solidFill>
              </a:rPr>
              <a:t>chool)</a:t>
            </a:r>
            <a:endParaRPr lang="en-US" b="1" dirty="0">
              <a:solidFill>
                <a:schemeClr val="accent1"/>
              </a:solidFill>
            </a:endParaRPr>
          </a:p>
        </p:txBody>
      </p:sp>
      <p:sp>
        <p:nvSpPr>
          <p:cNvPr id="3" name="Content Placeholder 2"/>
          <p:cNvSpPr>
            <a:spLocks noGrp="1"/>
          </p:cNvSpPr>
          <p:nvPr>
            <p:ph idx="1"/>
          </p:nvPr>
        </p:nvSpPr>
        <p:spPr>
          <a:xfrm>
            <a:off x="1159099" y="1661375"/>
            <a:ext cx="10345513" cy="4984124"/>
          </a:xfrm>
        </p:spPr>
        <p:txBody>
          <a:bodyPr>
            <a:noAutofit/>
          </a:bodyPr>
          <a:lstStyle/>
          <a:p>
            <a:pPr lvl="0" fontAlgn="base"/>
            <a:r>
              <a:rPr lang="en-US" sz="2000" b="1" dirty="0">
                <a:latin typeface="Calibri" panose="020F0502020204030204" pitchFamily="34" charset="0"/>
              </a:rPr>
              <a:t>Engage all learners in the lesson</a:t>
            </a:r>
          </a:p>
          <a:p>
            <a:pPr lvl="0" fontAlgn="base"/>
            <a:r>
              <a:rPr lang="en-US" sz="2000" b="1" dirty="0">
                <a:latin typeface="Calibri" panose="020F0502020204030204" pitchFamily="34" charset="0"/>
              </a:rPr>
              <a:t>Make learners and not the teacher the focus of the lesson</a:t>
            </a:r>
          </a:p>
          <a:p>
            <a:pPr lvl="0" fontAlgn="base"/>
            <a:r>
              <a:rPr lang="en-US" sz="2000" b="1" dirty="0">
                <a:latin typeface="Calibri" panose="020F0502020204030204" pitchFamily="34" charset="0"/>
              </a:rPr>
              <a:t>Provide maximum opportunities for student participation</a:t>
            </a:r>
          </a:p>
          <a:p>
            <a:pPr lvl="0" fontAlgn="base"/>
            <a:r>
              <a:rPr lang="en-US" sz="2000" b="1" dirty="0">
                <a:latin typeface="Calibri" panose="020F0502020204030204" pitchFamily="34" charset="0"/>
              </a:rPr>
              <a:t>Develop learner responsibility</a:t>
            </a:r>
          </a:p>
          <a:p>
            <a:pPr lvl="0" fontAlgn="base"/>
            <a:r>
              <a:rPr lang="en-US" sz="2000" b="1" dirty="0" smtClean="0">
                <a:latin typeface="Calibri" panose="020F0502020204030204" pitchFamily="34" charset="0"/>
              </a:rPr>
              <a:t>Develop </a:t>
            </a:r>
            <a:r>
              <a:rPr lang="en-US" sz="2000" b="1" dirty="0">
                <a:latin typeface="Calibri" panose="020F0502020204030204" pitchFamily="34" charset="0"/>
              </a:rPr>
              <a:t>learners confidence</a:t>
            </a:r>
          </a:p>
          <a:p>
            <a:pPr lvl="0" fontAlgn="base"/>
            <a:r>
              <a:rPr lang="en-US" sz="2000" b="1" dirty="0">
                <a:latin typeface="Calibri" panose="020F0502020204030204" pitchFamily="34" charset="0"/>
              </a:rPr>
              <a:t>Teach learning strategies</a:t>
            </a:r>
          </a:p>
          <a:p>
            <a:pPr lvl="0" fontAlgn="base"/>
            <a:r>
              <a:rPr lang="en-US" sz="2000" b="1" dirty="0">
                <a:latin typeface="Calibri" panose="020F0502020204030204" pitchFamily="34" charset="0"/>
              </a:rPr>
              <a:t>Respond to learners’ difficulties and build on them</a:t>
            </a:r>
          </a:p>
          <a:p>
            <a:pPr lvl="0" fontAlgn="base"/>
            <a:r>
              <a:rPr lang="en-US" sz="2000" b="1" dirty="0">
                <a:latin typeface="Calibri" panose="020F0502020204030204" pitchFamily="34" charset="0"/>
              </a:rPr>
              <a:t>Use a maximum amount of student-to-student activities.</a:t>
            </a:r>
          </a:p>
          <a:p>
            <a:pPr lvl="0" fontAlgn="base"/>
            <a:r>
              <a:rPr lang="en-US" sz="2000" b="1" dirty="0">
                <a:latin typeface="Calibri" panose="020F0502020204030204" pitchFamily="34" charset="0"/>
              </a:rPr>
              <a:t>Promote cooperation among learners</a:t>
            </a:r>
          </a:p>
          <a:p>
            <a:pPr lvl="0" fontAlgn="base"/>
            <a:r>
              <a:rPr lang="en-US" sz="2000" b="1" dirty="0">
                <a:latin typeface="Calibri" panose="020F0502020204030204" pitchFamily="34" charset="0"/>
              </a:rPr>
              <a:t>Practice both accuracy and fluency</a:t>
            </a:r>
          </a:p>
          <a:p>
            <a:pPr lvl="0" fontAlgn="base"/>
            <a:r>
              <a:rPr lang="en-US" sz="2000" b="1" dirty="0">
                <a:latin typeface="Calibri" panose="020F0502020204030204" pitchFamily="34" charset="0"/>
              </a:rPr>
              <a:t>Address learners’ needs and interests</a:t>
            </a:r>
          </a:p>
          <a:p>
            <a:pPr lvl="0" fontAlgn="base"/>
            <a:r>
              <a:rPr lang="en-US" sz="2000" b="1" dirty="0">
                <a:latin typeface="Calibri" panose="020F0502020204030204" pitchFamily="34" charset="0"/>
              </a:rPr>
              <a:t>Make learning fun</a:t>
            </a:r>
          </a:p>
          <a:p>
            <a:endParaRPr lang="en-US" sz="2000" dirty="0">
              <a:latin typeface="Calibri" panose="020F0502020204030204" pitchFamily="34" charset="0"/>
            </a:endParaRPr>
          </a:p>
        </p:txBody>
      </p:sp>
    </p:spTree>
    <p:extLst>
      <p:ext uri="{BB962C8B-B14F-4D97-AF65-F5344CB8AC3E}">
        <p14:creationId xmlns:p14="http://schemas.microsoft.com/office/powerpoint/2010/main" val="300483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14476" y="157163"/>
            <a:ext cx="10168148" cy="1157288"/>
          </a:xfrm>
        </p:spPr>
        <p:txBody>
          <a:bodyPr>
            <a:normAutofit fontScale="90000"/>
          </a:bodyPr>
          <a:lstStyle/>
          <a:p>
            <a:r>
              <a:rPr lang="en-US" b="1" dirty="0">
                <a:solidFill>
                  <a:srgbClr val="C00000"/>
                </a:solidFill>
              </a:rPr>
              <a:t>T</a:t>
            </a:r>
            <a:r>
              <a:rPr lang="en-US" b="1" dirty="0" smtClean="0">
                <a:solidFill>
                  <a:srgbClr val="C00000"/>
                </a:solidFill>
              </a:rPr>
              <a:t>eaching Methods at LTS (Language </a:t>
            </a:r>
            <a:r>
              <a:rPr lang="en-US" b="1" dirty="0">
                <a:solidFill>
                  <a:srgbClr val="C00000"/>
                </a:solidFill>
              </a:rPr>
              <a:t>T</a:t>
            </a:r>
            <a:r>
              <a:rPr lang="en-US" b="1" dirty="0" smtClean="0">
                <a:solidFill>
                  <a:srgbClr val="C00000"/>
                </a:solidFill>
              </a:rPr>
              <a:t>raining </a:t>
            </a:r>
            <a:r>
              <a:rPr lang="en-US" b="1" dirty="0">
                <a:solidFill>
                  <a:srgbClr val="C00000"/>
                </a:solidFill>
              </a:rPr>
              <a:t>S</a:t>
            </a:r>
            <a:r>
              <a:rPr lang="en-US" b="1" dirty="0" smtClean="0">
                <a:solidFill>
                  <a:srgbClr val="C00000"/>
                </a:solidFill>
              </a:rPr>
              <a:t>chool)</a:t>
            </a:r>
            <a:endParaRPr lang="en-US" b="1" dirty="0">
              <a:solidFill>
                <a:srgbClr val="C00000"/>
              </a:solidFill>
            </a:endParaRPr>
          </a:p>
        </p:txBody>
      </p:sp>
      <p:sp>
        <p:nvSpPr>
          <p:cNvPr id="9" name="Content Placeholder 8"/>
          <p:cNvSpPr>
            <a:spLocks noGrp="1"/>
          </p:cNvSpPr>
          <p:nvPr>
            <p:ph sz="half" idx="1"/>
          </p:nvPr>
        </p:nvSpPr>
        <p:spPr>
          <a:xfrm>
            <a:off x="350519" y="1313645"/>
            <a:ext cx="4053135" cy="5072868"/>
          </a:xfrm>
        </p:spPr>
        <p:txBody>
          <a:bodyPr>
            <a:normAutofit/>
          </a:bodyPr>
          <a:lstStyle/>
          <a:p>
            <a:pPr>
              <a:buFont typeface="Wingdings" panose="05000000000000000000" pitchFamily="2" charset="2"/>
              <a:buChar char="Ø"/>
            </a:pPr>
            <a:r>
              <a:rPr lang="en-US" sz="2400" b="1" dirty="0" smtClean="0">
                <a:latin typeface="Calibri" panose="020F0502020204030204" pitchFamily="34" charset="0"/>
              </a:rPr>
              <a:t>The grammar-translation method</a:t>
            </a:r>
          </a:p>
          <a:p>
            <a:pPr>
              <a:buFont typeface="Wingdings" panose="05000000000000000000" pitchFamily="2" charset="2"/>
              <a:buChar char="Ø"/>
            </a:pPr>
            <a:r>
              <a:rPr lang="en-US" sz="2400" b="1" dirty="0" smtClean="0">
                <a:latin typeface="Calibri" panose="020F0502020204030204" pitchFamily="34" charset="0"/>
              </a:rPr>
              <a:t>The audio-lingual method</a:t>
            </a:r>
          </a:p>
          <a:p>
            <a:pPr>
              <a:buFont typeface="Wingdings" panose="05000000000000000000" pitchFamily="2" charset="2"/>
              <a:buChar char="Ø"/>
            </a:pPr>
            <a:endParaRPr lang="en-US" b="1" dirty="0" smtClean="0">
              <a:latin typeface="Calibri" panose="020F0502020204030204" pitchFamily="34" charset="0"/>
            </a:endParaRPr>
          </a:p>
          <a:p>
            <a:pPr>
              <a:buFont typeface="Wingdings" panose="05000000000000000000" pitchFamily="2" charset="2"/>
              <a:buChar char="Ø"/>
            </a:pPr>
            <a:endParaRPr lang="en-US" dirty="0">
              <a:latin typeface="Calibri" panose="020F0502020204030204" pitchFamily="34" charset="0"/>
            </a:endParaRPr>
          </a:p>
        </p:txBody>
      </p:sp>
      <p:sp>
        <p:nvSpPr>
          <p:cNvPr id="4" name="Content Placeholder 3"/>
          <p:cNvSpPr>
            <a:spLocks noGrp="1"/>
          </p:cNvSpPr>
          <p:nvPr>
            <p:ph sz="half" idx="2"/>
          </p:nvPr>
        </p:nvSpPr>
        <p:spPr>
          <a:xfrm>
            <a:off x="5293216" y="1313645"/>
            <a:ext cx="6862341" cy="5544355"/>
          </a:xfrm>
        </p:spPr>
        <p:txBody>
          <a:bodyPr>
            <a:normAutofit/>
          </a:bodyPr>
          <a:lstStyle/>
          <a:p>
            <a:pPr marL="0" indent="0">
              <a:buNone/>
            </a:pPr>
            <a:r>
              <a:rPr lang="en-US" sz="2400" b="1" dirty="0">
                <a:latin typeface="Calibri" panose="020F0502020204030204" pitchFamily="34" charset="0"/>
              </a:rPr>
              <a:t>Communicative language teaching (CLT) or Communicative approach (CA)</a:t>
            </a:r>
          </a:p>
          <a:p>
            <a:pPr>
              <a:buFont typeface="Wingdings" panose="05000000000000000000" pitchFamily="2" charset="2"/>
              <a:buChar char="Ø"/>
            </a:pPr>
            <a:r>
              <a:rPr lang="en-US" sz="2400" b="1" dirty="0" smtClean="0">
                <a:latin typeface="Calibri" panose="020F0502020204030204" pitchFamily="34" charset="0"/>
              </a:rPr>
              <a:t>Presentation-Practice-Production </a:t>
            </a:r>
            <a:r>
              <a:rPr lang="en-US" sz="2400" b="1" dirty="0">
                <a:latin typeface="Calibri" panose="020F0502020204030204" pitchFamily="34" charset="0"/>
              </a:rPr>
              <a:t>(PPP)</a:t>
            </a:r>
          </a:p>
          <a:p>
            <a:pPr>
              <a:buFont typeface="Wingdings" panose="05000000000000000000" pitchFamily="2" charset="2"/>
              <a:buChar char="Ø"/>
            </a:pPr>
            <a:r>
              <a:rPr lang="en-US" sz="2400" b="1" dirty="0">
                <a:latin typeface="Calibri" panose="020F0502020204030204" pitchFamily="34" charset="0"/>
              </a:rPr>
              <a:t>Task-based learning (TBL)</a:t>
            </a:r>
          </a:p>
          <a:p>
            <a:pPr>
              <a:buFont typeface="Wingdings" panose="05000000000000000000" pitchFamily="2" charset="2"/>
              <a:buChar char="Ø"/>
            </a:pPr>
            <a:r>
              <a:rPr lang="en-US" sz="2400" b="1" dirty="0">
                <a:latin typeface="Calibri" panose="020F0502020204030204" pitchFamily="34" charset="0"/>
              </a:rPr>
              <a:t>Guided </a:t>
            </a:r>
            <a:r>
              <a:rPr lang="en-US" sz="2400" b="1" dirty="0" smtClean="0">
                <a:latin typeface="Calibri" panose="020F0502020204030204" pitchFamily="34" charset="0"/>
              </a:rPr>
              <a:t>discovery</a:t>
            </a:r>
          </a:p>
          <a:p>
            <a:pPr>
              <a:buFont typeface="Wingdings" panose="05000000000000000000" pitchFamily="2" charset="2"/>
              <a:buChar char="Ø"/>
            </a:pP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2998333"/>
            <a:ext cx="2482282" cy="32548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541" y="3805237"/>
            <a:ext cx="2247958" cy="2852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315" y="3805237"/>
            <a:ext cx="2282191" cy="285273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975" y="3765170"/>
            <a:ext cx="2068583" cy="2910569"/>
          </a:xfrm>
          <a:prstGeom prst="rect">
            <a:avLst/>
          </a:prstGeom>
        </p:spPr>
      </p:pic>
    </p:spTree>
    <p:extLst>
      <p:ext uri="{BB962C8B-B14F-4D97-AF65-F5344CB8AC3E}">
        <p14:creationId xmlns:p14="http://schemas.microsoft.com/office/powerpoint/2010/main" val="42347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84311" y="263237"/>
            <a:ext cx="10018713" cy="789708"/>
          </a:xfrm>
        </p:spPr>
        <p:txBody>
          <a:bodyPr/>
          <a:lstStyle/>
          <a:p>
            <a:r>
              <a:rPr lang="en-US" b="1" dirty="0" smtClean="0"/>
              <a:t>Grammar -Translation Method</a:t>
            </a:r>
            <a:endParaRPr lang="en-US" b="1"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3274" y="1052945"/>
            <a:ext cx="2978726" cy="1911928"/>
          </a:xfrm>
        </p:spPr>
      </p:pic>
      <p:sp>
        <p:nvSpPr>
          <p:cNvPr id="3" name="Rectangle 2"/>
          <p:cNvSpPr/>
          <p:nvPr/>
        </p:nvSpPr>
        <p:spPr>
          <a:xfrm>
            <a:off x="1634836" y="1052945"/>
            <a:ext cx="6889462" cy="658835"/>
          </a:xfrm>
          <a:prstGeom prst="rect">
            <a:avLst/>
          </a:prstGeom>
        </p:spPr>
        <p:txBody>
          <a:bodyPr wrap="square">
            <a:spAutoFit/>
          </a:bodyPr>
          <a:lstStyle/>
          <a:p>
            <a:pPr>
              <a:lnSpc>
                <a:spcPct val="107000"/>
              </a:lnSpc>
              <a:spcAft>
                <a:spcPts val="800"/>
              </a:spcAft>
            </a:pPr>
            <a:r>
              <a:rPr lang="en-US"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Main principles </a:t>
            </a:r>
            <a:endParaRPr lang="en-US" sz="3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57175" y="1711781"/>
            <a:ext cx="8956099" cy="437350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 teacher-centered method of </a:t>
            </a:r>
            <a:r>
              <a:rPr lang="en-US" sz="2000" dirty="0" smtClean="0">
                <a:latin typeface="Calibri" panose="020F0502020204030204" pitchFamily="34" charset="0"/>
                <a:ea typeface="Calibri" panose="020F0502020204030204" pitchFamily="34" charset="0"/>
                <a:cs typeface="Times New Roman" panose="02020603050405020304" pitchFamily="18" charset="0"/>
              </a:rPr>
              <a:t>teaching.</a:t>
            </a:r>
          </a:p>
          <a:p>
            <a:pPr marL="342900" lvl="0" indent="-342900">
              <a:lnSpc>
                <a:spcPct val="107000"/>
              </a:lnSpc>
              <a:spcAft>
                <a:spcPts val="0"/>
              </a:spcAft>
              <a:buFont typeface="Wingdings" panose="05000000000000000000" pitchFamily="2"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Very </a:t>
            </a:r>
            <a:r>
              <a:rPr lang="en-US" sz="2000" dirty="0">
                <a:latin typeface="Calibri" panose="020F0502020204030204" pitchFamily="34" charset="0"/>
                <a:ea typeface="Calibri" panose="020F0502020204030204" pitchFamily="34" charset="0"/>
                <a:cs typeface="Times New Roman" panose="02020603050405020304" pitchFamily="18" charset="0"/>
              </a:rPr>
              <a:t>little use of target </a:t>
            </a:r>
            <a:r>
              <a:rPr lang="en-US" sz="2000" dirty="0" smtClean="0">
                <a:latin typeface="Calibri" panose="020F0502020204030204" pitchFamily="34" charset="0"/>
                <a:ea typeface="Calibri" panose="020F0502020204030204" pitchFamily="34" charset="0"/>
                <a:cs typeface="Times New Roman" panose="02020603050405020304" pitchFamily="18" charset="0"/>
              </a:rPr>
              <a:t>language.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main focus of teaching is to develop the learner’s ability to read, write, and translate.</a:t>
            </a:r>
          </a:p>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Literary language is superior to the spoken </a:t>
            </a:r>
            <a:r>
              <a:rPr lang="en-US" sz="2000" dirty="0" smtClean="0">
                <a:latin typeface="Calibri" panose="020F0502020204030204" pitchFamily="34" charset="0"/>
                <a:ea typeface="Calibri" panose="020F0502020204030204" pitchFamily="34" charset="0"/>
                <a:cs typeface="Times New Roman" panose="02020603050405020304" pitchFamily="18" charset="0"/>
              </a:rPr>
              <a:t>language.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To be able to communicate using the target language is not an important goal for learners.</a:t>
            </a:r>
          </a:p>
          <a:p>
            <a:pPr marL="342900" lvl="0" indent="-342900">
              <a:lnSpc>
                <a:spcPct val="107000"/>
              </a:lnSpc>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focus is on accuracy and not fluency</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Learners memorize vocabulary in the form of isolated word lists.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Vocabulary in the target language is learned through translation from the native language.</a:t>
            </a:r>
          </a:p>
          <a:p>
            <a:pPr marL="342900" lvl="0" indent="-342900">
              <a:lnSpc>
                <a:spcPct val="107000"/>
              </a:lnSpc>
              <a:spcAft>
                <a:spcPts val="0"/>
              </a:spcAft>
              <a:buFont typeface="Wingdings" panose="05000000000000000000" pitchFamily="2"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Learners are asked to learn grammar rules and apply them through translation exercises.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57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4294967295"/>
          </p:nvPr>
        </p:nvSpPr>
        <p:spPr>
          <a:xfrm>
            <a:off x="0" y="1443038"/>
            <a:ext cx="2176463" cy="812800"/>
          </a:xfrm>
        </p:spPr>
        <p:txBody>
          <a:bodyPr/>
          <a:lstStyle/>
          <a:p>
            <a:r>
              <a:rPr lang="en-US" b="1" dirty="0" smtClean="0"/>
              <a:t>Guided discovery</a:t>
            </a:r>
            <a:endParaRPr lang="en-US" b="1" dirty="0"/>
          </a:p>
        </p:txBody>
      </p:sp>
      <p:pic>
        <p:nvPicPr>
          <p:cNvPr id="9"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11999" y="2892426"/>
            <a:ext cx="4343400" cy="3246438"/>
          </a:xfrm>
        </p:spPr>
      </p:pic>
      <p:pic>
        <p:nvPicPr>
          <p:cNvPr id="10"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281" y="188889"/>
            <a:ext cx="8427144" cy="1397805"/>
          </a:xfrm>
          <a:prstGeom prst="rect">
            <a:avLst/>
          </a:prstGeom>
        </p:spPr>
      </p:pic>
      <p:pic>
        <p:nvPicPr>
          <p:cNvPr id="11"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713" y="1849438"/>
            <a:ext cx="5123149" cy="4774226"/>
          </a:xfrm>
          <a:prstGeom prst="rect">
            <a:avLst/>
          </a:prstGeom>
        </p:spPr>
      </p:pic>
      <p:pic>
        <p:nvPicPr>
          <p:cNvPr id="12"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02" y="2257616"/>
            <a:ext cx="2382982" cy="2691246"/>
          </a:xfrm>
          <a:prstGeom prst="rect">
            <a:avLst/>
          </a:prstGeom>
        </p:spPr>
      </p:pic>
    </p:spTree>
    <p:extLst>
      <p:ext uri="{BB962C8B-B14F-4D97-AF65-F5344CB8AC3E}">
        <p14:creationId xmlns:p14="http://schemas.microsoft.com/office/powerpoint/2010/main" val="404871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4311" y="1"/>
            <a:ext cx="10018713" cy="1122218"/>
          </a:xfrm>
        </p:spPr>
        <p:txBody>
          <a:bodyPr/>
          <a:lstStyle/>
          <a:p>
            <a:r>
              <a:rPr lang="en-US" b="1" dirty="0" smtClean="0"/>
              <a:t>Communicative Approach</a:t>
            </a:r>
            <a:endParaRPr lang="en-US" b="1"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0036" y="775855"/>
            <a:ext cx="3325092" cy="900545"/>
          </a:xfrm>
        </p:spPr>
      </p:pic>
      <p:sp>
        <p:nvSpPr>
          <p:cNvPr id="2" name="Rectangle 1"/>
          <p:cNvSpPr/>
          <p:nvPr/>
        </p:nvSpPr>
        <p:spPr>
          <a:xfrm>
            <a:off x="914400" y="1122219"/>
            <a:ext cx="10258425" cy="5756448"/>
          </a:xfrm>
          <a:prstGeom prst="rect">
            <a:avLst/>
          </a:prstGeom>
        </p:spPr>
        <p:txBody>
          <a:bodyPr wrap="square">
            <a:spAutoFit/>
          </a:bodyPr>
          <a:lstStyle/>
          <a:p>
            <a:pPr lvl="0">
              <a:lnSpc>
                <a:spcPct val="107000"/>
              </a:lnSpc>
              <a:spcAft>
                <a:spcPts val="0"/>
              </a:spcAft>
            </a:pP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Guiding </a:t>
            </a: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principles</a:t>
            </a: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Language </a:t>
            </a:r>
            <a:r>
              <a:rPr lang="en-US" sz="2400" dirty="0">
                <a:latin typeface="Calibri" panose="020F0502020204030204" pitchFamily="34" charset="0"/>
                <a:ea typeface="Calibri" panose="020F0502020204030204" pitchFamily="34" charset="0"/>
                <a:cs typeface="Times New Roman" panose="02020603050405020304" pitchFamily="18" charset="0"/>
              </a:rPr>
              <a:t>is not just patterns of grammar with vocabulary items slotted in, but also involves language functions which students should learn how to perform using a variety of language exponents. CLT is not just about the language, in other words, it is about how it is used.</a:t>
            </a:r>
          </a:p>
          <a:p>
            <a:pPr marL="342900" lvl="0" indent="-342900">
              <a:lnSpc>
                <a:spcPct val="107000"/>
              </a:lnSpc>
              <a:spcAft>
                <a:spcPts val="0"/>
              </a:spcAft>
              <a:buFont typeface="Wingdings" panose="05000000000000000000" pitchFamily="2"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If </a:t>
            </a:r>
            <a:r>
              <a:rPr lang="en-US" sz="2400" dirty="0">
                <a:latin typeface="Calibri" panose="020F0502020204030204" pitchFamily="34" charset="0"/>
                <a:ea typeface="Calibri" panose="020F0502020204030204" pitchFamily="34" charset="0"/>
                <a:cs typeface="Times New Roman" panose="02020603050405020304" pitchFamily="18" charset="0"/>
              </a:rPr>
              <a:t>students get enough exposure to </a:t>
            </a:r>
            <a:r>
              <a:rPr lang="en-US" sz="2400" dirty="0" smtClean="0">
                <a:latin typeface="Calibri" panose="020F0502020204030204" pitchFamily="34" charset="0"/>
                <a:ea typeface="Calibri" panose="020F0502020204030204" pitchFamily="34" charset="0"/>
                <a:cs typeface="Times New Roman" panose="02020603050405020304" pitchFamily="18" charset="0"/>
              </a:rPr>
              <a:t>the language</a:t>
            </a:r>
            <a:r>
              <a:rPr lang="en-US" sz="2400" dirty="0">
                <a:latin typeface="Calibri" panose="020F0502020204030204" pitchFamily="34" charset="0"/>
                <a:ea typeface="Calibri" panose="020F0502020204030204" pitchFamily="34" charset="0"/>
                <a:cs typeface="Times New Roman" panose="02020603050405020304" pitchFamily="18" charset="0"/>
              </a:rPr>
              <a:t>, and </a:t>
            </a:r>
            <a:r>
              <a:rPr lang="en-US" sz="2400" dirty="0" smtClean="0">
                <a:latin typeface="Calibri" panose="020F0502020204030204" pitchFamily="34" charset="0"/>
                <a:ea typeface="Calibri" panose="020F0502020204030204" pitchFamily="34" charset="0"/>
                <a:cs typeface="Times New Roman" panose="02020603050405020304" pitchFamily="18" charset="0"/>
              </a:rPr>
              <a:t>the opportunities </a:t>
            </a:r>
            <a:r>
              <a:rPr lang="en-US" sz="2400" dirty="0">
                <a:latin typeface="Calibri" panose="020F0502020204030204" pitchFamily="34" charset="0"/>
                <a:ea typeface="Calibri" panose="020F0502020204030204" pitchFamily="34" charset="0"/>
                <a:cs typeface="Times New Roman" panose="02020603050405020304" pitchFamily="18" charset="0"/>
              </a:rPr>
              <a:t>for language use - and if they are motivated - then language learning will take care of itself. Thus CLT has a lot in common with the acquisition view of language absorption.</a:t>
            </a:r>
          </a:p>
          <a:p>
            <a:pPr marL="342900" lvl="0" indent="-342900">
              <a:lnSpc>
                <a:spcPct val="107000"/>
              </a:lnSpc>
              <a:spcAft>
                <a:spcPts val="800"/>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a:t>
            </a:r>
            <a:r>
              <a:rPr lang="en-US" sz="2400" dirty="0" smtClean="0">
                <a:latin typeface="Calibri" panose="020F0502020204030204" pitchFamily="34" charset="0"/>
                <a:ea typeface="Calibri" panose="020F0502020204030204" pitchFamily="34" charset="0"/>
                <a:cs typeface="Times New Roman" panose="02020603050405020304" pitchFamily="18" charset="0"/>
              </a:rPr>
              <a:t>he </a:t>
            </a:r>
            <a:r>
              <a:rPr lang="en-US" sz="2400" dirty="0">
                <a:latin typeface="Calibri" panose="020F0502020204030204" pitchFamily="34" charset="0"/>
                <a:ea typeface="Calibri" panose="020F0502020204030204" pitchFamily="34" charset="0"/>
                <a:cs typeface="Times New Roman" panose="02020603050405020304" pitchFamily="18" charset="0"/>
              </a:rPr>
              <a:t>focus of CLT has been on students communicating real messages, and not just grammatically controlled language. This means the deployment of many communicative activities, where students use all and any language they know to communicate.</a:t>
            </a:r>
          </a:p>
        </p:txBody>
      </p:sp>
    </p:spTree>
    <p:extLst>
      <p:ext uri="{BB962C8B-B14F-4D97-AF65-F5344CB8AC3E}">
        <p14:creationId xmlns:p14="http://schemas.microsoft.com/office/powerpoint/2010/main" val="286458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101" y="154546"/>
            <a:ext cx="9920511" cy="1750454"/>
          </a:xfrm>
        </p:spPr>
        <p:txBody>
          <a:bodyPr>
            <a:normAutofit/>
          </a:bodyPr>
          <a:lstStyle/>
          <a:p>
            <a:r>
              <a:rPr lang="en-US" b="1" dirty="0">
                <a:solidFill>
                  <a:schemeClr val="accent1"/>
                </a:solidFill>
              </a:rPr>
              <a:t>Some of the characteristics of the communicative view of language </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579549" y="1635617"/>
            <a:ext cx="10985679" cy="4572000"/>
          </a:xfrm>
        </p:spPr>
        <p:txBody>
          <a:bodyPr/>
          <a:lstStyle/>
          <a:p>
            <a:pPr lvl="0"/>
            <a:r>
              <a:rPr lang="en-US" sz="2400" dirty="0" smtClean="0">
                <a:latin typeface="Calibri" panose="020F0502020204030204" pitchFamily="34" charset="0"/>
              </a:rPr>
              <a:t>Language is the system for the expression of meaning</a:t>
            </a:r>
          </a:p>
          <a:p>
            <a:pPr lvl="0"/>
            <a:r>
              <a:rPr lang="en-US" sz="2400" dirty="0" smtClean="0">
                <a:latin typeface="Calibri" panose="020F0502020204030204" pitchFamily="34" charset="0"/>
              </a:rPr>
              <a:t>The </a:t>
            </a:r>
            <a:r>
              <a:rPr lang="en-US" sz="2400" dirty="0">
                <a:latin typeface="Calibri" panose="020F0502020204030204" pitchFamily="34" charset="0"/>
              </a:rPr>
              <a:t>primary function of language is to allow interaction and communication</a:t>
            </a:r>
          </a:p>
          <a:p>
            <a:pPr lvl="0"/>
            <a:r>
              <a:rPr lang="en-US" sz="2400" dirty="0">
                <a:latin typeface="Calibri" panose="020F0502020204030204" pitchFamily="34" charset="0"/>
              </a:rPr>
              <a:t>The structure of language reflects its functional and communicative views.</a:t>
            </a:r>
          </a:p>
          <a:p>
            <a:pPr lvl="0"/>
            <a:r>
              <a:rPr lang="en-US" sz="2400" dirty="0">
                <a:latin typeface="Calibri" panose="020F0502020204030204" pitchFamily="34" charset="0"/>
              </a:rPr>
              <a:t>The primary units of language are not merely its grammatical and structural features, but categories of functional and communicative meaning </a:t>
            </a:r>
            <a:r>
              <a:rPr lang="en-US" sz="2400" dirty="0" smtClean="0">
                <a:latin typeface="Calibri" panose="020F0502020204030204" pitchFamily="34" charset="0"/>
              </a:rPr>
              <a:t>as exemplified in the discourse.</a:t>
            </a:r>
          </a:p>
          <a:p>
            <a:pPr lvl="0"/>
            <a:r>
              <a:rPr lang="en-US" sz="2400" dirty="0" smtClean="0">
                <a:latin typeface="Calibri" panose="020F0502020204030204" pitchFamily="34" charset="0"/>
              </a:rPr>
              <a:t>Communicative competence entails knowing how to use language for a range of different purposes and functions</a:t>
            </a:r>
            <a:r>
              <a:rPr lang="en-US" sz="2000" dirty="0" smtClean="0">
                <a:latin typeface="Calibri" panose="020F0502020204030204" pitchFamily="34" charset="0"/>
              </a:rPr>
              <a:t>.</a:t>
            </a:r>
          </a:p>
          <a:p>
            <a:endParaRPr lang="en-US" dirty="0">
              <a:latin typeface="Calibri" panose="020F0502020204030204" pitchFamily="34" charset="0"/>
            </a:endParaRPr>
          </a:p>
        </p:txBody>
      </p:sp>
    </p:spTree>
    <p:extLst>
      <p:ext uri="{BB962C8B-B14F-4D97-AF65-F5344CB8AC3E}">
        <p14:creationId xmlns:p14="http://schemas.microsoft.com/office/powerpoint/2010/main" val="29072464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566</TotalTime>
  <Words>1325</Words>
  <Application>Microsoft Office PowerPoint</Application>
  <PresentationFormat>Widescreen</PresentationFormat>
  <Paragraphs>123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Times New Roman</vt:lpstr>
      <vt:lpstr>Wingdings</vt:lpstr>
      <vt:lpstr>Wingdings 3</vt:lpstr>
      <vt:lpstr>Wisp</vt:lpstr>
      <vt:lpstr>                   </vt:lpstr>
      <vt:lpstr>Content         </vt:lpstr>
      <vt:lpstr>PowerPoint Presentation</vt:lpstr>
      <vt:lpstr>General principles of teaching at  LTS (Language Training School)</vt:lpstr>
      <vt:lpstr>Teaching Methods at LTS (Language Training School)</vt:lpstr>
      <vt:lpstr>Grammar -Translation Method</vt:lpstr>
      <vt:lpstr>PowerPoint Presentation</vt:lpstr>
      <vt:lpstr>Communicative Approach</vt:lpstr>
      <vt:lpstr>Some of the characteristics of the communicative view of language  </vt:lpstr>
      <vt:lpstr>Activities that require learners to use their communicative resources </vt:lpstr>
      <vt:lpstr>Task Based Learning (TBL)</vt:lpstr>
      <vt:lpstr>The advantages of TBL: </vt:lpstr>
      <vt:lpstr>Presentation-Practice-Production (PPP)</vt:lpstr>
      <vt:lpstr>Guided Discovery</vt:lpstr>
      <vt:lpstr>The guided discovery method can be used in several ways in an English as a Second Language (ESL) classroom, such as:</vt:lpstr>
      <vt:lpstr>The guided discovery method has several benefits, such as: </vt:lpstr>
      <vt:lpstr>Elements for successful language learning (ESA)- Principled eclecticism </vt:lpstr>
      <vt:lpstr>                 Engage (E)    What the teachers agree on : </vt:lpstr>
      <vt:lpstr>                        Study (S)</vt:lpstr>
      <vt:lpstr>                     Activate (A)  The ultimate goal :</vt:lpstr>
      <vt:lpstr>ESA lesson sequences</vt:lpstr>
      <vt:lpstr>Some tech tools for classroom use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teaching theory </dc:title>
  <dc:creator>User</dc:creator>
  <cp:lastModifiedBy>User</cp:lastModifiedBy>
  <cp:revision>71</cp:revision>
  <dcterms:created xsi:type="dcterms:W3CDTF">2023-09-02T07:20:05Z</dcterms:created>
  <dcterms:modified xsi:type="dcterms:W3CDTF">2023-10-14T17:58:31Z</dcterms:modified>
</cp:coreProperties>
</file>