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669075" cy="9926625"/>
  <p:embeddedFontLst>
    <p:embeddedFont>
      <p:font typeface="Arial Narrow"/>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127">
          <p15:clr>
            <a:srgbClr val="A4A3A4"/>
          </p15:clr>
        </p15:guide>
        <p15:guide id="2" pos="2101">
          <p15:clr>
            <a:srgbClr val="A4A3A4"/>
          </p15:clr>
        </p15:guide>
      </p15:notesGuideLst>
    </p:ext>
    <p:ext uri="GoogleSlidesCustomDataVersion2">
      <go:slidesCustomData xmlns:go="http://customooxmlschemas.google.com/" r:id="rId38" roundtripDataSignature="AMtx7mhGFgIgftzh10/punnOA6DOV0Fe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F78E1EE-D69C-4D4C-86D6-810D1E2F7451}">
  <a:tblStyle styleId="{0F78E1EE-D69C-4D4C-86D6-810D1E2F74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27" orient="horz"/>
        <p:guide pos="210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rialNarrow-bold.fntdata"/><Relationship Id="rId12" Type="http://schemas.openxmlformats.org/officeDocument/2006/relationships/slide" Target="slides/slide6.xml"/><Relationship Id="rId34" Type="http://schemas.openxmlformats.org/officeDocument/2006/relationships/font" Target="fonts/ArialNarrow-regular.fntdata"/><Relationship Id="rId15" Type="http://schemas.openxmlformats.org/officeDocument/2006/relationships/slide" Target="slides/slide9.xml"/><Relationship Id="rId37" Type="http://schemas.openxmlformats.org/officeDocument/2006/relationships/font" Target="fonts/ArialNarrow-boldItalic.fntdata"/><Relationship Id="rId14" Type="http://schemas.openxmlformats.org/officeDocument/2006/relationships/slide" Target="slides/slide8.xml"/><Relationship Id="rId36" Type="http://schemas.openxmlformats.org/officeDocument/2006/relationships/font" Target="fonts/ArialNarrow-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889938"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428583"/>
            <a:ext cx="2889938"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2: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4: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5: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1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4: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2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5: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31" name="Google Shape;131;p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6: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36" name="Google Shape;136;p2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7: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41" name="Google Shape;141;p2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8: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46" name="Google Shape;146;p18: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3: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What we did first, was named our dictionary MOterm. MO is the abbreviation of the MoD in Slovenian.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How different sources of therminology dictate different methods of work:</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Calibri"/>
              <a:buChar char="-"/>
            </a:pPr>
            <a:r>
              <a:rPr lang="sl-SI"/>
              <a:t>Translations </a:t>
            </a:r>
            <a:endParaRPr/>
          </a:p>
          <a:p>
            <a:pPr indent="-171450" lvl="0" marL="171450" rtl="0" algn="l">
              <a:lnSpc>
                <a:spcPct val="100000"/>
              </a:lnSpc>
              <a:spcBef>
                <a:spcPts val="0"/>
              </a:spcBef>
              <a:spcAft>
                <a:spcPts val="0"/>
              </a:spcAft>
              <a:buSzPts val="1400"/>
              <a:buFont typeface="Calibri"/>
              <a:buChar char="-"/>
            </a:pPr>
            <a:r>
              <a:rPr lang="sl-SI"/>
              <a:t>Dictionary modernization</a:t>
            </a:r>
            <a:endParaRPr/>
          </a:p>
          <a:p>
            <a:pPr indent="-171450" lvl="0" marL="171450" rtl="0" algn="l">
              <a:lnSpc>
                <a:spcPct val="100000"/>
              </a:lnSpc>
              <a:spcBef>
                <a:spcPts val="0"/>
              </a:spcBef>
              <a:spcAft>
                <a:spcPts val="0"/>
              </a:spcAft>
              <a:buSzPts val="1400"/>
              <a:buFont typeface="Calibri"/>
              <a:buChar char="-"/>
            </a:pPr>
            <a:r>
              <a:rPr lang="sl-SI"/>
              <a:t>Term extraction</a:t>
            </a:r>
            <a:endParaRPr/>
          </a:p>
          <a:p>
            <a:pPr indent="-171450" lvl="0" marL="171450" rtl="0" algn="l">
              <a:lnSpc>
                <a:spcPct val="100000"/>
              </a:lnSpc>
              <a:spcBef>
                <a:spcPts val="0"/>
              </a:spcBef>
              <a:spcAft>
                <a:spcPts val="0"/>
              </a:spcAft>
              <a:buSzPts val="1400"/>
              <a:buFont typeface="Calibri"/>
              <a:buChar char="-"/>
            </a:pPr>
            <a:r>
              <a:rPr lang="sl-SI"/>
              <a:t>Individual proposals</a:t>
            </a:r>
            <a:endParaRPr/>
          </a:p>
        </p:txBody>
      </p:sp>
      <p:sp>
        <p:nvSpPr>
          <p:cNvPr id="151" name="Google Shape;151;p3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4: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4: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65" name="Google Shape;165;p16: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71" name="Google Shape;171;p1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0: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3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1: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3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191" name="Google Shape;191;p19: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2: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5: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0: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0: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666909" y="4715153"/>
            <a:ext cx="533527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sl-SI" sz="1200" u="none" cap="none" strike="noStrike">
                <a:solidFill>
                  <a:schemeClr val="dk1"/>
                </a:solidFill>
                <a:latin typeface="Calibri"/>
                <a:ea typeface="Calibri"/>
                <a:cs typeface="Calibri"/>
                <a:sym typeface="Calibri"/>
              </a:rPr>
              <a:t>V Natu standardizacijo terminologije kot del uradne politike standardizacije razumejo v smislu razvijanja konceptov, doktrin, postopkov in načrtov za dosego ter zagotavljanje povezljivosti in poenotenja, nujnega za dosego zahtevane ravni interoperabilnosti ali optimizacijo uporabe virov na področju delovanja Standardizacija izrazja predstavlja v Natu bistven sestavni del zagotavljanja varnosti, enotne razlage doktrin in postopkov ter koherentnosti politike, predpisov ter učnih gradiv. </a:t>
            </a:r>
            <a:endParaRPr/>
          </a:p>
        </p:txBody>
      </p:sp>
      <p:sp>
        <p:nvSpPr>
          <p:cNvPr id="66" name="Google Shape;66;p7: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c465f1927_0_34: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sl-SI" sz="1200" u="none" cap="none" strike="noStrike">
                <a:solidFill>
                  <a:schemeClr val="dk1"/>
                </a:solidFill>
                <a:latin typeface="Calibri"/>
                <a:ea typeface="Calibri"/>
                <a:cs typeface="Calibri"/>
                <a:sym typeface="Calibri"/>
              </a:rPr>
              <a:t>Različna mnenja, ki se v povezavi s tem pojavljajo v literaturi, kažejo, da preprostega in enopomenskega odgovora na to vprašanje ni. Mednarodna organizacija za standarde (ISO) standardizacijo opredeljuje kot proces oblikovanja in uporabe pravil za urejen pristop k značilni aktivnosti v korist in ob sodelovanju vseh udeleženih. Končni rezultat standardizacije je soglasje, ki ga sprejme reprezentativno telo. Standardiziranje terminologije vključuje normiranje izrazja. V ožjem pomenu se lahko nanaša na institucionalno normiranje izrazja, ki ga za svoje potrebe razvija in ureja določena organizacija, v širšem pomenu pa ga izvajajo mednarodni ter nacionalni organi za standardizacijo, kot so na primer tehnični odbor ISO/TC 37 in njegovi štirje pododbori ali na nacionalni ravni </a:t>
            </a:r>
            <a:endParaRPr/>
          </a:p>
        </p:txBody>
      </p:sp>
      <p:sp>
        <p:nvSpPr>
          <p:cNvPr id="72" name="Google Shape;72;g12c465f1927_0_34: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77" name="Google Shape;77;p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2: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12: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1:notes"/>
          <p:cNvSpPr txBox="1"/>
          <p:nvPr>
            <p:ph idx="1" type="body"/>
          </p:nvPr>
        </p:nvSpPr>
        <p:spPr>
          <a:xfrm>
            <a:off x="666909" y="4715153"/>
            <a:ext cx="53352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l-SI"/>
              <a:t>The main objective of the conference is to provide a platform for the exchange of experience and good practices. To this end, we will send you a </a:t>
            </a:r>
            <a:r>
              <a:rPr b="1" lang="sl-SI"/>
              <a:t>questionnaire </a:t>
            </a:r>
            <a:r>
              <a:rPr lang="sl-SI"/>
              <a:t>after the conference.</a:t>
            </a:r>
            <a:r>
              <a:rPr b="1" lang="sl-SI"/>
              <a:t> </a:t>
            </a:r>
            <a:r>
              <a:rPr lang="sl-SI"/>
              <a:t>Your answers will help us define the exact topics and points of interests as well as give you the opportunity to express your desired level of involvement, i.e. would you like to participate as a lecturer or merely attend the conference. As we are well aware that terminology is not the focal point of the BILC community, we kindly ask you to share this information with all relevant units and services in your respective countries.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l-SI"/>
              <a:t>Please send your answers to the POC listed on the questionnaire by 15 June. </a:t>
            </a:r>
            <a:endParaRPr/>
          </a:p>
          <a:p>
            <a:pPr indent="0" lvl="0" marL="0" rtl="0" algn="l">
              <a:lnSpc>
                <a:spcPct val="100000"/>
              </a:lnSpc>
              <a:spcBef>
                <a:spcPts val="0"/>
              </a:spcBef>
              <a:spcAft>
                <a:spcPts val="0"/>
              </a:spcAft>
              <a:buSzPts val="1400"/>
              <a:buNone/>
            </a:pPr>
            <a:r>
              <a:t/>
            </a:r>
            <a:endParaRPr/>
          </a:p>
        </p:txBody>
      </p:sp>
      <p:sp>
        <p:nvSpPr>
          <p:cNvPr id="89" name="Google Shape;89;p21: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3:notes"/>
          <p:cNvSpPr txBox="1"/>
          <p:nvPr>
            <p:ph idx="1" type="body"/>
          </p:nvPr>
        </p:nvSpPr>
        <p:spPr>
          <a:xfrm>
            <a:off x="666909" y="4715153"/>
            <a:ext cx="533527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3:notes"/>
          <p:cNvSpPr/>
          <p:nvPr>
            <p:ph idx="2" type="sldImg"/>
          </p:nvPr>
        </p:nvSpPr>
        <p:spPr>
          <a:xfrm>
            <a:off x="854075" y="744538"/>
            <a:ext cx="4960938"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stavitev po meri">
  <p:cSld name="Postavitev po meri">
    <p:spTree>
      <p:nvGrpSpPr>
        <p:cNvPr id="18" name="Shape 18"/>
        <p:cNvGrpSpPr/>
        <p:nvPr/>
      </p:nvGrpSpPr>
      <p:grpSpPr>
        <a:xfrm>
          <a:off x="0" y="0"/>
          <a:ext cx="0" cy="0"/>
          <a:chOff x="0" y="0"/>
          <a:chExt cx="0" cy="0"/>
        </a:xfrm>
      </p:grpSpPr>
      <p:sp>
        <p:nvSpPr>
          <p:cNvPr id="19" name="Google Shape;19;p8"/>
          <p:cNvSpPr txBox="1"/>
          <p:nvPr>
            <p:ph type="title"/>
          </p:nvPr>
        </p:nvSpPr>
        <p:spPr>
          <a:xfrm>
            <a:off x="179512" y="1412776"/>
            <a:ext cx="8784976"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000"/>
              <a:buFont typeface="Arial Narrow"/>
              <a:buNone/>
              <a:defRPr b="1" i="0" sz="4000" u="none" cap="none" strike="noStrike">
                <a:solidFill>
                  <a:schemeClr val="dk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8"/>
          <p:cNvSpPr txBox="1"/>
          <p:nvPr>
            <p:ph idx="1" type="body"/>
          </p:nvPr>
        </p:nvSpPr>
        <p:spPr>
          <a:xfrm>
            <a:off x="250825" y="2853267"/>
            <a:ext cx="8713788" cy="28807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40"/>
              </a:spcBef>
              <a:spcAft>
                <a:spcPts val="0"/>
              </a:spcAft>
              <a:buClr>
                <a:schemeClr val="lt1"/>
              </a:buClr>
              <a:buSzPts val="1200"/>
              <a:buFont typeface="Arial"/>
              <a:buNone/>
              <a:defRPr b="1" i="0" sz="1200" u="none" cap="none" strike="noStrike">
                <a:solidFill>
                  <a:schemeClr val="lt1"/>
                </a:solidFill>
                <a:latin typeface="Arial Narrow"/>
                <a:ea typeface="Arial Narrow"/>
                <a:cs typeface="Arial Narrow"/>
                <a:sym typeface="Arial Narrow"/>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6"/>
          <p:cNvPicPr preferRelativeResize="0"/>
          <p:nvPr/>
        </p:nvPicPr>
        <p:blipFill rotWithShape="1">
          <a:blip r:embed="rId1">
            <a:alphaModFix/>
          </a:blip>
          <a:srcRect b="0" l="0" r="0" t="0"/>
          <a:stretch/>
        </p:blipFill>
        <p:spPr>
          <a:xfrm>
            <a:off x="0" y="6213309"/>
            <a:ext cx="9144000" cy="644691"/>
          </a:xfrm>
          <a:prstGeom prst="rect">
            <a:avLst/>
          </a:prstGeom>
          <a:noFill/>
          <a:ln>
            <a:noFill/>
          </a:ln>
        </p:spPr>
      </p:pic>
      <p:sp>
        <p:nvSpPr>
          <p:cNvPr id="11" name="Google Shape;11;p6"/>
          <p:cNvSpPr txBox="1"/>
          <p:nvPr/>
        </p:nvSpPr>
        <p:spPr>
          <a:xfrm>
            <a:off x="6804025" y="6405033"/>
            <a:ext cx="2089150" cy="287867"/>
          </a:xfrm>
          <a:prstGeom prst="rect">
            <a:avLst/>
          </a:prstGeom>
          <a:noFill/>
          <a:ln>
            <a:noFill/>
          </a:ln>
        </p:spPr>
        <p:txBody>
          <a:bodyPr anchorCtr="0" anchor="t" bIns="45700" lIns="91425" spcFirstLastPara="1" rIns="91425" wrap="square" tIns="45700">
            <a:noAutofit/>
          </a:bodyPr>
          <a:lstStyle/>
          <a:p>
            <a:pPr indent="-342900" lvl="0" marL="342900" marR="0" rtl="0" algn="r">
              <a:lnSpc>
                <a:spcPct val="100000"/>
              </a:lnSpc>
              <a:spcBef>
                <a:spcPts val="0"/>
              </a:spcBef>
              <a:spcAft>
                <a:spcPts val="0"/>
              </a:spcAft>
              <a:buClr>
                <a:schemeClr val="dk1"/>
              </a:buClr>
              <a:buSzPts val="1200"/>
              <a:buFont typeface="Arial"/>
              <a:buNone/>
            </a:pPr>
            <a:r>
              <a:t/>
            </a:r>
            <a:endParaRPr b="1" i="0" sz="1200" u="none" cap="none" strike="noStrike">
              <a:solidFill>
                <a:srgbClr val="FFFFFF"/>
              </a:solidFill>
              <a:latin typeface="Arial Narrow"/>
              <a:ea typeface="Arial Narrow"/>
              <a:cs typeface="Arial Narrow"/>
              <a:sym typeface="Arial Narrow"/>
            </a:endParaRPr>
          </a:p>
        </p:txBody>
      </p:sp>
      <p:grpSp>
        <p:nvGrpSpPr>
          <p:cNvPr id="12" name="Google Shape;12;p6"/>
          <p:cNvGrpSpPr/>
          <p:nvPr/>
        </p:nvGrpSpPr>
        <p:grpSpPr>
          <a:xfrm>
            <a:off x="0" y="1"/>
            <a:ext cx="9144000" cy="836711"/>
            <a:chOff x="0" y="0"/>
            <a:chExt cx="9144000" cy="819345"/>
          </a:xfrm>
        </p:grpSpPr>
        <p:pic>
          <p:nvPicPr>
            <p:cNvPr id="13" name="Google Shape;13;p6"/>
            <p:cNvPicPr preferRelativeResize="0"/>
            <p:nvPr/>
          </p:nvPicPr>
          <p:blipFill rotWithShape="1">
            <a:blip r:embed="rId2">
              <a:alphaModFix/>
            </a:blip>
            <a:srcRect b="0" l="0" r="0" t="0"/>
            <a:stretch/>
          </p:blipFill>
          <p:spPr>
            <a:xfrm>
              <a:off x="0" y="0"/>
              <a:ext cx="9144000" cy="819345"/>
            </a:xfrm>
            <a:prstGeom prst="rect">
              <a:avLst/>
            </a:prstGeom>
            <a:noFill/>
            <a:ln>
              <a:noFill/>
            </a:ln>
          </p:spPr>
        </p:pic>
        <p:sp>
          <p:nvSpPr>
            <p:cNvPr id="14" name="Google Shape;14;p6"/>
            <p:cNvSpPr txBox="1"/>
            <p:nvPr/>
          </p:nvSpPr>
          <p:spPr>
            <a:xfrm>
              <a:off x="883821" y="165869"/>
              <a:ext cx="2905219" cy="346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2F2F2"/>
                </a:buClr>
                <a:buSzPts val="1200"/>
                <a:buFont typeface="Arial Narrow"/>
                <a:buNone/>
              </a:pPr>
              <a:r>
                <a:rPr b="1" i="0" lang="sl-SI" sz="1200" u="none" cap="none" strike="noStrike">
                  <a:solidFill>
                    <a:srgbClr val="F2F2F2"/>
                  </a:solidFill>
                  <a:latin typeface="Arial Narrow"/>
                  <a:ea typeface="Arial Narrow"/>
                  <a:cs typeface="Arial Narrow"/>
                  <a:sym typeface="Arial Narrow"/>
                </a:rPr>
                <a:t>MINISTRY OF DEFENCE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2F2F2"/>
                </a:buClr>
                <a:buSzPts val="1200"/>
                <a:buFont typeface="Arial Narrow"/>
                <a:buNone/>
              </a:pPr>
              <a:r>
                <a:rPr b="1" i="0" lang="sl-SI" sz="1200" u="none" cap="none" strike="noStrike">
                  <a:solidFill>
                    <a:srgbClr val="F2F2F2"/>
                  </a:solidFill>
                  <a:latin typeface="Arial Narrow"/>
                  <a:ea typeface="Arial Narrow"/>
                  <a:cs typeface="Arial Narrow"/>
                  <a:sym typeface="Arial Narrow"/>
                </a:rPr>
                <a:t>	SLOVENIAN ARMED FORCES</a:t>
              </a:r>
              <a:endParaRPr b="1" i="0" sz="1200" u="none" cap="none" strike="noStrike">
                <a:solidFill>
                  <a:srgbClr val="F2F2F2"/>
                </a:solidFill>
                <a:latin typeface="Arial Narrow"/>
                <a:ea typeface="Arial Narrow"/>
                <a:cs typeface="Arial Narrow"/>
                <a:sym typeface="Arial Narrow"/>
              </a:endParaRPr>
            </a:p>
          </p:txBody>
        </p:sp>
      </p:grpSp>
      <p:sp>
        <p:nvSpPr>
          <p:cNvPr id="15" name="Google Shape;15;p6"/>
          <p:cNvSpPr/>
          <p:nvPr/>
        </p:nvSpPr>
        <p:spPr>
          <a:xfrm>
            <a:off x="834459" y="6405033"/>
            <a:ext cx="159210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sl-SI" sz="1200" u="none" cap="none" strike="noStrike">
                <a:solidFill>
                  <a:schemeClr val="lt1"/>
                </a:solidFill>
                <a:latin typeface="Arial Narrow"/>
                <a:ea typeface="Arial Narrow"/>
                <a:cs typeface="Arial Narrow"/>
                <a:sym typeface="Arial Narrow"/>
              </a:rPr>
              <a:t>Military Schools Centre</a:t>
            </a:r>
            <a:endParaRPr b="1" i="0" sz="1200" u="none" cap="none" strike="noStrike">
              <a:solidFill>
                <a:schemeClr val="lt1"/>
              </a:solidFill>
              <a:latin typeface="Arial Narrow"/>
              <a:ea typeface="Arial Narrow"/>
              <a:cs typeface="Arial Narrow"/>
              <a:sym typeface="Arial Narrow"/>
            </a:endParaRPr>
          </a:p>
        </p:txBody>
      </p:sp>
      <p:sp>
        <p:nvSpPr>
          <p:cNvPr id="16" name="Google Shape;16;p6"/>
          <p:cNvSpPr/>
          <p:nvPr/>
        </p:nvSpPr>
        <p:spPr>
          <a:xfrm>
            <a:off x="3752622" y="6405033"/>
            <a:ext cx="112082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sl-SI" sz="1200" u="none" cap="none" strike="noStrike">
                <a:solidFill>
                  <a:schemeClr val="lt1"/>
                </a:solidFill>
                <a:latin typeface="Arial Narrow"/>
                <a:ea typeface="Arial Narrow"/>
                <a:cs typeface="Arial Narrow"/>
                <a:sym typeface="Arial Narrow"/>
              </a:rPr>
              <a:t>UNCLASSIFIED</a:t>
            </a:r>
            <a:endParaRPr b="1" i="0" sz="1200" u="none" cap="none" strike="noStrike">
              <a:solidFill>
                <a:schemeClr val="lt1"/>
              </a:solidFill>
              <a:latin typeface="Arial Narrow"/>
              <a:ea typeface="Arial Narrow"/>
              <a:cs typeface="Arial Narrow"/>
              <a:sym typeface="Arial Narrow"/>
            </a:endParaRPr>
          </a:p>
        </p:txBody>
      </p:sp>
      <p:pic>
        <p:nvPicPr>
          <p:cNvPr id="17" name="Google Shape;17;p6"/>
          <p:cNvPicPr preferRelativeResize="0"/>
          <p:nvPr/>
        </p:nvPicPr>
        <p:blipFill rotWithShape="1">
          <a:blip r:embed="rId3">
            <a:alphaModFix/>
          </a:blip>
          <a:srcRect b="0" l="0" r="0" t="0"/>
          <a:stretch/>
        </p:blipFill>
        <p:spPr>
          <a:xfrm>
            <a:off x="310809" y="6214481"/>
            <a:ext cx="503429" cy="6897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slide" Target="/ppt/slides/slide12.xml"/><Relationship Id="rId4" Type="http://schemas.openxmlformats.org/officeDocument/2006/relationships/hyperlink" Target="about:blank" TargetMode="External"/><Relationship Id="rId11" Type="http://schemas.openxmlformats.org/officeDocument/2006/relationships/image" Target="../media/image6.png"/><Relationship Id="rId10" Type="http://schemas.openxmlformats.org/officeDocument/2006/relationships/image" Target="../media/image5.png"/><Relationship Id="rId9" Type="http://schemas.openxmlformats.org/officeDocument/2006/relationships/image" Target="../media/image8.jpg"/><Relationship Id="rId5" Type="http://schemas.openxmlformats.org/officeDocument/2006/relationships/hyperlink" Target="http://o_terminologiji_2022.pdf" TargetMode="External"/><Relationship Id="rId6" Type="http://schemas.openxmlformats.org/officeDocument/2006/relationships/hyperlink" Target="http://o_terminologiji_2022.pdf" TargetMode="External"/><Relationship Id="rId7" Type="http://schemas.openxmlformats.org/officeDocument/2006/relationships/hyperlink" Target="https://cei.mors.si/" TargetMode="External"/><Relationship Id="rId8" Type="http://schemas.openxmlformats.org/officeDocument/2006/relationships/hyperlink" Target="https://cei.mors.s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chart" Target="../charts/chart1.xml"/><Relationship Id="rId4" Type="http://schemas.openxmlformats.org/officeDocument/2006/relationships/image" Target="../media/image7.jp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mailto:tamara.derman-zadravec@mors.si" TargetMode="External"/><Relationship Id="rId4" Type="http://schemas.openxmlformats.org/officeDocument/2006/relationships/hyperlink" Target="mailto:tamara.derman-zadravec@mors.s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2"/>
          <p:cNvSpPr txBox="1"/>
          <p:nvPr>
            <p:ph type="title"/>
          </p:nvPr>
        </p:nvSpPr>
        <p:spPr>
          <a:xfrm>
            <a:off x="143855" y="927585"/>
            <a:ext cx="8784976" cy="1143000"/>
          </a:xfrm>
          <a:prstGeom prst="rect">
            <a:avLst/>
          </a:prstGeom>
          <a:noFill/>
          <a:ln>
            <a:noFill/>
          </a:ln>
        </p:spPr>
        <p:txBody>
          <a:bodyPr anchorCtr="0" anchor="t" bIns="45700" lIns="91425" spcFirstLastPara="1" rIns="91425" wrap="square" tIns="45700">
            <a:noAutofit/>
          </a:bodyPr>
          <a:lstStyle/>
          <a:p>
            <a:pPr indent="0" lvl="1" marL="0" rtl="0" algn="ctr">
              <a:lnSpc>
                <a:spcPct val="100000"/>
              </a:lnSpc>
              <a:spcBef>
                <a:spcPts val="0"/>
              </a:spcBef>
              <a:spcAft>
                <a:spcPts val="0"/>
              </a:spcAft>
              <a:buClr>
                <a:schemeClr val="dk1"/>
              </a:buClr>
              <a:buSzPts val="4000"/>
              <a:buNone/>
            </a:pPr>
            <a:r>
              <a:rPr b="1" lang="sl-SI" sz="3200">
                <a:solidFill>
                  <a:srgbClr val="0070C0"/>
                </a:solidFill>
              </a:rPr>
              <a:t>Towards Achieving Standardized Terminology in the Military</a:t>
            </a:r>
            <a:endParaRPr sz="3200"/>
          </a:p>
        </p:txBody>
      </p:sp>
      <p:sp>
        <p:nvSpPr>
          <p:cNvPr id="26" name="Google Shape;26;p2"/>
          <p:cNvSpPr txBox="1"/>
          <p:nvPr>
            <p:ph idx="1" type="body"/>
          </p:nvPr>
        </p:nvSpPr>
        <p:spPr>
          <a:xfrm>
            <a:off x="215168" y="2757715"/>
            <a:ext cx="8713663" cy="3363168"/>
          </a:xfrm>
          <a:prstGeom prst="rect">
            <a:avLst/>
          </a:prstGeom>
          <a:noFill/>
          <a:ln>
            <a:noFill/>
          </a:ln>
        </p:spPr>
        <p:txBody>
          <a:bodyPr anchorCtr="0" anchor="t" bIns="45700" lIns="91425" spcFirstLastPara="1" rIns="91425" wrap="square" tIns="45700">
            <a:noAutofit/>
          </a:bodyPr>
          <a:lstStyle/>
          <a:p>
            <a:pPr indent="0" lvl="1" marL="0" rtl="0" algn="r">
              <a:lnSpc>
                <a:spcPct val="100000"/>
              </a:lnSpc>
              <a:spcBef>
                <a:spcPts val="0"/>
              </a:spcBef>
              <a:spcAft>
                <a:spcPts val="0"/>
              </a:spcAft>
              <a:buSzPts val="1400"/>
              <a:buNone/>
            </a:pPr>
            <a:r>
              <a:t/>
            </a:r>
            <a:endParaRPr b="1" sz="2000">
              <a:latin typeface="Arial"/>
              <a:ea typeface="Arial"/>
              <a:cs typeface="Arial"/>
              <a:sym typeface="Arial"/>
            </a:endParaRPr>
          </a:p>
          <a:p>
            <a:pPr indent="0" lvl="1" marL="0" rtl="0" algn="r">
              <a:lnSpc>
                <a:spcPct val="100000"/>
              </a:lnSpc>
              <a:spcBef>
                <a:spcPts val="0"/>
              </a:spcBef>
              <a:spcAft>
                <a:spcPts val="0"/>
              </a:spcAft>
              <a:buSzPts val="1400"/>
              <a:buNone/>
            </a:pPr>
            <a:r>
              <a:t/>
            </a:r>
            <a:endParaRPr b="1" sz="2000">
              <a:latin typeface="Arial"/>
              <a:ea typeface="Arial"/>
              <a:cs typeface="Arial"/>
              <a:sym typeface="Arial"/>
            </a:endParaRPr>
          </a:p>
          <a:p>
            <a:pPr indent="0" lvl="1" marL="0" rtl="0" algn="r">
              <a:lnSpc>
                <a:spcPct val="100000"/>
              </a:lnSpc>
              <a:spcBef>
                <a:spcPts val="0"/>
              </a:spcBef>
              <a:spcAft>
                <a:spcPts val="0"/>
              </a:spcAft>
              <a:buSzPts val="1400"/>
              <a:buNone/>
            </a:pPr>
            <a:r>
              <a:t/>
            </a:r>
            <a:endParaRPr b="1" sz="2000">
              <a:latin typeface="Arial"/>
              <a:ea typeface="Arial"/>
              <a:cs typeface="Arial"/>
              <a:sym typeface="Arial"/>
            </a:endParaRPr>
          </a:p>
          <a:p>
            <a:pPr indent="0" lvl="1" marL="0" rtl="0" algn="r">
              <a:lnSpc>
                <a:spcPct val="100000"/>
              </a:lnSpc>
              <a:spcBef>
                <a:spcPts val="0"/>
              </a:spcBef>
              <a:spcAft>
                <a:spcPts val="0"/>
              </a:spcAft>
              <a:buSzPts val="1400"/>
              <a:buNone/>
            </a:pPr>
            <a:r>
              <a:t/>
            </a:r>
            <a:endParaRPr b="1" sz="2000">
              <a:latin typeface="Arial"/>
              <a:ea typeface="Arial"/>
              <a:cs typeface="Arial"/>
              <a:sym typeface="Arial"/>
            </a:endParaRPr>
          </a:p>
          <a:p>
            <a:pPr indent="0" lvl="1" marL="0" rtl="0" algn="r">
              <a:lnSpc>
                <a:spcPct val="100000"/>
              </a:lnSpc>
              <a:spcBef>
                <a:spcPts val="0"/>
              </a:spcBef>
              <a:spcAft>
                <a:spcPts val="0"/>
              </a:spcAft>
              <a:buSzPts val="1400"/>
              <a:buNone/>
            </a:pPr>
            <a:r>
              <a:t/>
            </a:r>
            <a:endParaRPr b="1" sz="2000">
              <a:latin typeface="Arial"/>
              <a:ea typeface="Arial"/>
              <a:cs typeface="Arial"/>
              <a:sym typeface="Arial"/>
            </a:endParaRPr>
          </a:p>
          <a:p>
            <a:pPr indent="0" lvl="1" marL="0" rtl="0" algn="r">
              <a:lnSpc>
                <a:spcPct val="100000"/>
              </a:lnSpc>
              <a:spcBef>
                <a:spcPts val="0"/>
              </a:spcBef>
              <a:spcAft>
                <a:spcPts val="0"/>
              </a:spcAft>
              <a:buSzPts val="1400"/>
              <a:buNone/>
            </a:pPr>
            <a:r>
              <a:rPr b="1" lang="sl-SI" sz="1800">
                <a:latin typeface="Arial"/>
                <a:ea typeface="Arial"/>
                <a:cs typeface="Arial"/>
                <a:sym typeface="Arial"/>
              </a:rPr>
              <a:t>Tamara Derman Zadravec</a:t>
            </a:r>
            <a:endParaRPr b="1" sz="1800">
              <a:latin typeface="Arial"/>
              <a:ea typeface="Arial"/>
              <a:cs typeface="Arial"/>
              <a:sym typeface="Arial"/>
            </a:endParaRPr>
          </a:p>
          <a:p>
            <a:pPr indent="0" lvl="1" marL="0" rtl="0" algn="r">
              <a:lnSpc>
                <a:spcPct val="100000"/>
              </a:lnSpc>
              <a:spcBef>
                <a:spcPts val="0"/>
              </a:spcBef>
              <a:spcAft>
                <a:spcPts val="0"/>
              </a:spcAft>
              <a:buSzPts val="1400"/>
              <a:buNone/>
            </a:pPr>
            <a:r>
              <a:t/>
            </a:r>
            <a:endParaRPr b="1" sz="800">
              <a:latin typeface="Arial"/>
              <a:ea typeface="Arial"/>
              <a:cs typeface="Arial"/>
              <a:sym typeface="Arial"/>
            </a:endParaRPr>
          </a:p>
          <a:p>
            <a:pPr indent="0" lvl="1" marL="0" rtl="0" algn="r">
              <a:lnSpc>
                <a:spcPct val="100000"/>
              </a:lnSpc>
              <a:spcBef>
                <a:spcPts val="0"/>
              </a:spcBef>
              <a:spcAft>
                <a:spcPts val="0"/>
              </a:spcAft>
              <a:buSzPts val="1400"/>
              <a:buNone/>
            </a:pPr>
            <a:r>
              <a:rPr b="1" lang="sl-SI" sz="1800">
                <a:latin typeface="Arial"/>
                <a:ea typeface="Arial"/>
                <a:cs typeface="Arial"/>
                <a:sym typeface="Arial"/>
              </a:rPr>
              <a:t>		 Translation, Interpreting and Proofreading Department</a:t>
            </a:r>
            <a:endParaRPr b="1" sz="1800">
              <a:latin typeface="Arial"/>
              <a:ea typeface="Arial"/>
              <a:cs typeface="Arial"/>
              <a:sym typeface="Arial"/>
            </a:endParaRPr>
          </a:p>
          <a:p>
            <a:pPr indent="0" lvl="1" marL="0" rtl="0" algn="r">
              <a:lnSpc>
                <a:spcPct val="100000"/>
              </a:lnSpc>
              <a:spcBef>
                <a:spcPts val="0"/>
              </a:spcBef>
              <a:spcAft>
                <a:spcPts val="0"/>
              </a:spcAft>
              <a:buSzPts val="1400"/>
              <a:buNone/>
            </a:pPr>
            <a:r>
              <a:rPr b="1" lang="sl-SI" sz="1800">
                <a:latin typeface="Arial"/>
                <a:ea typeface="Arial"/>
                <a:cs typeface="Arial"/>
                <a:sym typeface="Arial"/>
              </a:rPr>
              <a:t>School of Foreign Languages</a:t>
            </a:r>
            <a:endParaRPr b="1" sz="1800">
              <a:latin typeface="Arial"/>
              <a:ea typeface="Arial"/>
              <a:cs typeface="Arial"/>
              <a:sym typeface="Arial"/>
            </a:endParaRPr>
          </a:p>
          <a:p>
            <a:pPr indent="0" lvl="1" marL="0" rtl="0" algn="r">
              <a:lnSpc>
                <a:spcPct val="100000"/>
              </a:lnSpc>
              <a:spcBef>
                <a:spcPts val="0"/>
              </a:spcBef>
              <a:spcAft>
                <a:spcPts val="0"/>
              </a:spcAft>
              <a:buSzPts val="1400"/>
              <a:buNone/>
            </a:pPr>
            <a:r>
              <a:rPr b="1" lang="sl-SI" sz="1800">
                <a:solidFill>
                  <a:schemeClr val="dk1"/>
                </a:solidFill>
                <a:latin typeface="Arial"/>
                <a:ea typeface="Arial"/>
                <a:cs typeface="Arial"/>
                <a:sym typeface="Arial"/>
              </a:rPr>
              <a:t>			      </a:t>
            </a:r>
            <a:endParaRPr/>
          </a:p>
          <a:p>
            <a:pPr indent="0" lvl="1" marL="0" rtl="0" algn="r">
              <a:lnSpc>
                <a:spcPct val="100000"/>
              </a:lnSpc>
              <a:spcBef>
                <a:spcPts val="0"/>
              </a:spcBef>
              <a:spcAft>
                <a:spcPts val="0"/>
              </a:spcAft>
              <a:buSzPts val="1400"/>
              <a:buNone/>
            </a:pPr>
            <a:r>
              <a:rPr b="1" lang="sl-SI" sz="1800">
                <a:solidFill>
                  <a:schemeClr val="dk1"/>
                </a:solidFill>
                <a:latin typeface="Arial"/>
                <a:ea typeface="Arial"/>
                <a:cs typeface="Arial"/>
                <a:sym typeface="Arial"/>
              </a:rPr>
              <a:t>BILC Militar</a:t>
            </a:r>
            <a:r>
              <a:rPr b="1" lang="sl-SI" sz="1800">
                <a:latin typeface="Arial"/>
                <a:ea typeface="Arial"/>
                <a:cs typeface="Arial"/>
                <a:sym typeface="Arial"/>
              </a:rPr>
              <a:t>y Terminology Conference</a:t>
            </a:r>
            <a:endParaRPr b="1" sz="1800">
              <a:latin typeface="Arial"/>
              <a:ea typeface="Arial"/>
              <a:cs typeface="Arial"/>
              <a:sym typeface="Arial"/>
            </a:endParaRPr>
          </a:p>
          <a:p>
            <a:pPr indent="0" lvl="1" marL="0" rtl="0" algn="r">
              <a:lnSpc>
                <a:spcPct val="100000"/>
              </a:lnSpc>
              <a:spcBef>
                <a:spcPts val="0"/>
              </a:spcBef>
              <a:spcAft>
                <a:spcPts val="0"/>
              </a:spcAft>
              <a:buSzPts val="1400"/>
              <a:buNone/>
            </a:pPr>
            <a:r>
              <a:rPr b="1" lang="sl-SI" sz="1800">
                <a:solidFill>
                  <a:schemeClr val="dk1"/>
                </a:solidFill>
                <a:latin typeface="Arial"/>
                <a:ea typeface="Arial"/>
                <a:cs typeface="Arial"/>
                <a:sym typeface="Arial"/>
              </a:rPr>
              <a:t>10 April 2024, Stockholm, Sweden</a:t>
            </a:r>
            <a:endParaRPr b="1" sz="1800">
              <a:solidFill>
                <a:schemeClr val="dk1"/>
              </a:solidFill>
              <a:latin typeface="Arial"/>
              <a:ea typeface="Arial"/>
              <a:cs typeface="Arial"/>
              <a:sym typeface="Arial"/>
            </a:endParaRPr>
          </a:p>
          <a:p>
            <a:pPr indent="0" lvl="1" marL="0" rtl="0" algn="l">
              <a:lnSpc>
                <a:spcPct val="100000"/>
              </a:lnSpc>
              <a:spcBef>
                <a:spcPts val="0"/>
              </a:spcBef>
              <a:spcAft>
                <a:spcPts val="0"/>
              </a:spcAft>
              <a:buSzPts val="1400"/>
              <a:buNone/>
            </a:pPr>
            <a:r>
              <a:rPr b="1" lang="sl-SI" sz="2000">
                <a:solidFill>
                  <a:schemeClr val="dk1"/>
                </a:solidFill>
                <a:latin typeface="Arial"/>
                <a:ea typeface="Arial"/>
                <a:cs typeface="Arial"/>
                <a:sym typeface="Arial"/>
              </a:rPr>
              <a:t>						</a:t>
            </a:r>
            <a:endParaRPr b="1">
              <a:solidFill>
                <a:schemeClr val="dk1"/>
              </a:solidFill>
            </a:endParaRPr>
          </a:p>
        </p:txBody>
      </p:sp>
      <p:pic>
        <p:nvPicPr>
          <p:cNvPr id="27" name="Google Shape;27;p2"/>
          <p:cNvPicPr preferRelativeResize="0"/>
          <p:nvPr/>
        </p:nvPicPr>
        <p:blipFill rotWithShape="1">
          <a:blip r:embed="rId3">
            <a:alphaModFix/>
          </a:blip>
          <a:srcRect b="0" l="0" r="0" t="0"/>
          <a:stretch/>
        </p:blipFill>
        <p:spPr>
          <a:xfrm>
            <a:off x="237160" y="1903612"/>
            <a:ext cx="4334839" cy="278952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idx="1" type="body"/>
          </p:nvPr>
        </p:nvSpPr>
        <p:spPr>
          <a:xfrm>
            <a:off x="250825" y="1138336"/>
            <a:ext cx="8713788" cy="4595716"/>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2. Select </a:t>
            </a:r>
            <a:r>
              <a:rPr lang="sl-SI" sz="4000">
                <a:solidFill>
                  <a:schemeClr val="accent1"/>
                </a:solidFill>
                <a:latin typeface="Arial"/>
                <a:ea typeface="Arial"/>
                <a:cs typeface="Arial"/>
                <a:sym typeface="Arial"/>
              </a:rPr>
              <a:t>staff</a:t>
            </a:r>
            <a:r>
              <a:rPr lang="sl-SI" sz="4000">
                <a:solidFill>
                  <a:srgbClr val="3F3F3F"/>
                </a:solidFill>
                <a:latin typeface="Arial"/>
                <a:ea typeface="Arial"/>
                <a:cs typeface="Arial"/>
                <a:sym typeface="Arial"/>
              </a:rPr>
              <a:t> familiar with the subject field and principles and methods of terminology work </a:t>
            </a:r>
            <a:endParaRPr sz="40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b="0" sz="4000">
              <a:solidFill>
                <a:srgbClr val="3F3F3F"/>
              </a:solidFill>
            </a:endParaRPr>
          </a:p>
          <a:p>
            <a:pPr indent="0" lvl="0" marL="69850" rtl="0" algn="l">
              <a:lnSpc>
                <a:spcPct val="100000"/>
              </a:lnSpc>
              <a:spcBef>
                <a:spcPts val="360"/>
              </a:spcBef>
              <a:spcAft>
                <a:spcPts val="0"/>
              </a:spcAft>
              <a:buClr>
                <a:srgbClr val="3F3F3F"/>
              </a:buClr>
              <a:buSzPts val="2500"/>
              <a:buNone/>
            </a:pPr>
            <a:r>
              <a:t/>
            </a:r>
            <a:endParaRPr sz="4000">
              <a:solidFill>
                <a:srgbClr val="A5A5A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179512" y="855406"/>
            <a:ext cx="8784976" cy="62926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4000"/>
              <a:buNone/>
            </a:pPr>
            <a:r>
              <a:rPr lang="sl-SI" sz="3200">
                <a:solidFill>
                  <a:srgbClr val="0070C0"/>
                </a:solidFill>
              </a:rPr>
              <a:t>Case of Slovenia</a:t>
            </a:r>
            <a:endParaRPr sz="3200">
              <a:solidFill>
                <a:srgbClr val="0070C0"/>
              </a:solidFill>
            </a:endParaRPr>
          </a:p>
        </p:txBody>
      </p:sp>
      <p:sp>
        <p:nvSpPr>
          <p:cNvPr id="109" name="Google Shape;109;p14"/>
          <p:cNvSpPr txBox="1"/>
          <p:nvPr>
            <p:ph idx="1" type="body"/>
          </p:nvPr>
        </p:nvSpPr>
        <p:spPr>
          <a:xfrm>
            <a:off x="98323" y="1317523"/>
            <a:ext cx="8866290" cy="4416529"/>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40"/>
              </a:spcBef>
              <a:spcAft>
                <a:spcPts val="0"/>
              </a:spcAft>
              <a:buClr>
                <a:schemeClr val="lt1"/>
              </a:buClr>
              <a:buSzPts val="1200"/>
              <a:buFont typeface="Arial"/>
              <a:buNone/>
            </a:pPr>
            <a:r>
              <a:rPr lang="sl-SI" sz="2800">
                <a:solidFill>
                  <a:srgbClr val="3F3F3F"/>
                </a:solidFill>
              </a:rPr>
              <a:t>Staff</a:t>
            </a:r>
            <a:r>
              <a:rPr b="0" lang="sl-SI" sz="2800">
                <a:solidFill>
                  <a:srgbClr val="3F3F3F"/>
                </a:solidFill>
              </a:rPr>
              <a:t>:</a:t>
            </a:r>
            <a:endParaRPr/>
          </a:p>
          <a:p>
            <a:pPr indent="-228600" lvl="0" marL="457200" marR="0" rtl="0" algn="l">
              <a:lnSpc>
                <a:spcPct val="100000"/>
              </a:lnSpc>
              <a:spcBef>
                <a:spcPts val="240"/>
              </a:spcBef>
              <a:spcAft>
                <a:spcPts val="0"/>
              </a:spcAft>
              <a:buClr>
                <a:schemeClr val="lt1"/>
              </a:buClr>
              <a:buSzPts val="1200"/>
              <a:buFont typeface="Arial"/>
              <a:buNone/>
            </a:pPr>
            <a:r>
              <a:rPr b="0" lang="sl-SI" sz="2800">
                <a:solidFill>
                  <a:srgbClr val="3F3F3F"/>
                </a:solidFill>
              </a:rPr>
              <a:t>- SMEs, </a:t>
            </a:r>
            <a:endParaRPr b="0" sz="2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b="0" lang="sl-SI" sz="2800">
                <a:solidFill>
                  <a:srgbClr val="3F3F3F"/>
                </a:solidFill>
              </a:rPr>
              <a:t>- Language professionals (terminologists, translators, proofreaders), </a:t>
            </a:r>
            <a:endParaRPr b="0" sz="2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b="0" lang="sl-SI" sz="2800">
                <a:solidFill>
                  <a:srgbClr val="3F3F3F"/>
                </a:solidFill>
              </a:rPr>
              <a:t>- Doctrine developers, </a:t>
            </a:r>
            <a:endParaRPr b="0" sz="2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b="0" lang="sl-SI" sz="2800">
                <a:solidFill>
                  <a:srgbClr val="3F3F3F"/>
                </a:solidFill>
              </a:rPr>
              <a:t>- Standardization professionals. </a:t>
            </a:r>
            <a:endParaRPr/>
          </a:p>
          <a:p>
            <a:pPr indent="-228600" lvl="0" marL="457200" marR="0" rtl="0" algn="l">
              <a:lnSpc>
                <a:spcPct val="100000"/>
              </a:lnSpc>
              <a:spcBef>
                <a:spcPts val="240"/>
              </a:spcBef>
              <a:spcAft>
                <a:spcPts val="0"/>
              </a:spcAft>
              <a:buClr>
                <a:schemeClr val="lt1"/>
              </a:buClr>
              <a:buSzPts val="1200"/>
              <a:buFont typeface="Arial"/>
              <a:buNone/>
            </a:pPr>
            <a:r>
              <a:t/>
            </a:r>
            <a:endParaRPr b="0" sz="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lang="sl-SI" sz="2800">
                <a:solidFill>
                  <a:srgbClr val="3F3F3F"/>
                </a:solidFill>
              </a:rPr>
              <a:t>Importance of terminology work competence! </a:t>
            </a:r>
            <a:endParaRPr b="0" sz="2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t/>
            </a:r>
            <a:endParaRPr>
              <a:solidFill>
                <a:srgbClr val="A5A5A5"/>
              </a:solidFill>
              <a:latin typeface="Arial"/>
              <a:ea typeface="Arial"/>
              <a:cs typeface="Arial"/>
              <a:sym typeface="Arial"/>
            </a:endParaRPr>
          </a:p>
          <a:p>
            <a:pPr indent="-228600" lvl="0" marL="457200" marR="0" rtl="0" algn="l">
              <a:lnSpc>
                <a:spcPct val="100000"/>
              </a:lnSpc>
              <a:spcBef>
                <a:spcPts val="240"/>
              </a:spcBef>
              <a:spcAft>
                <a:spcPts val="0"/>
              </a:spcAft>
              <a:buClr>
                <a:schemeClr val="lt1"/>
              </a:buClr>
              <a:buSzPts val="1200"/>
              <a:buFont typeface="Arial"/>
              <a:buNone/>
            </a:pPr>
            <a:r>
              <a:rPr lang="sl-SI" sz="2000">
                <a:solidFill>
                  <a:srgbClr val="A5A5A5"/>
                </a:solidFill>
                <a:latin typeface="Arial"/>
                <a:ea typeface="Arial"/>
                <a:cs typeface="Arial"/>
                <a:sym typeface="Arial"/>
              </a:rPr>
              <a:t>Discuss: What would you consider in selecting the staff? Do you anticipate any challenges?</a:t>
            </a:r>
            <a:endParaRPr sz="2000">
              <a:solidFill>
                <a:srgbClr val="A5A5A5"/>
              </a:solidFill>
              <a:latin typeface="Arial"/>
              <a:ea typeface="Arial"/>
              <a:cs typeface="Arial"/>
              <a:sym typeface="Arial"/>
            </a:endParaRPr>
          </a:p>
          <a:p>
            <a:pPr indent="-228600" lvl="0" marL="457200" marR="0" rtl="0" algn="l">
              <a:lnSpc>
                <a:spcPct val="100000"/>
              </a:lnSpc>
              <a:spcBef>
                <a:spcPts val="240"/>
              </a:spcBef>
              <a:spcAft>
                <a:spcPts val="0"/>
              </a:spcAft>
              <a:buClr>
                <a:schemeClr val="lt1"/>
              </a:buClr>
              <a:buSzPts val="1200"/>
              <a:buFont typeface="Arial"/>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type="title"/>
          </p:nvPr>
        </p:nvSpPr>
        <p:spPr>
          <a:xfrm>
            <a:off x="-259567" y="954024"/>
            <a:ext cx="9558528"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Terminology familiarization</a:t>
            </a:r>
            <a:endParaRPr sz="3200">
              <a:solidFill>
                <a:srgbClr val="0070C0"/>
              </a:solidFill>
              <a:latin typeface="Arial"/>
              <a:ea typeface="Arial"/>
              <a:cs typeface="Arial"/>
              <a:sym typeface="Arial"/>
            </a:endParaRPr>
          </a:p>
        </p:txBody>
      </p:sp>
      <p:graphicFrame>
        <p:nvGraphicFramePr>
          <p:cNvPr id="115" name="Google Shape;115;p15"/>
          <p:cNvGraphicFramePr/>
          <p:nvPr/>
        </p:nvGraphicFramePr>
        <p:xfrm>
          <a:off x="155663" y="1504123"/>
          <a:ext cx="3000000" cy="3000000"/>
        </p:xfrm>
        <a:graphic>
          <a:graphicData uri="http://schemas.openxmlformats.org/drawingml/2006/table">
            <a:tbl>
              <a:tblPr>
                <a:noFill/>
                <a:tableStyleId>{0F78E1EE-D69C-4D4C-86D6-810D1E2F7451}</a:tableStyleId>
              </a:tblPr>
              <a:tblGrid>
                <a:gridCol w="2791000"/>
                <a:gridCol w="3091725"/>
                <a:gridCol w="2979675"/>
              </a:tblGrid>
              <a:tr h="3971225">
                <a:tc>
                  <a:txBody>
                    <a:bodyPr/>
                    <a:lstStyle/>
                    <a:p>
                      <a:pPr indent="0" lvl="0" marL="0" marR="0" rtl="0" algn="l">
                        <a:lnSpc>
                          <a:spcPct val="100000"/>
                        </a:lnSpc>
                        <a:spcBef>
                          <a:spcPts val="0"/>
                        </a:spcBef>
                        <a:spcAft>
                          <a:spcPts val="0"/>
                        </a:spcAft>
                        <a:buClr>
                          <a:srgbClr val="000000"/>
                        </a:buClr>
                        <a:buSzPts val="1400"/>
                        <a:buFont typeface="Arial"/>
                        <a:buNone/>
                      </a:pPr>
                      <a:r>
                        <a:rPr b="1" lang="sl-SI" sz="1400" u="sng" cap="none" strike="noStrike">
                          <a:solidFill>
                            <a:srgbClr val="2F7EBB"/>
                          </a:solidFill>
                          <a:hlinkClick action="ppaction://hlinksldjump" r:id="rId3">
                            <a:extLst>
                              <a:ext uri="{A12FA001-AC4F-418D-AE19-62706E023703}">
                                <ahyp:hlinkClr val="tx"/>
                              </a:ext>
                            </a:extLst>
                          </a:hlinkClick>
                        </a:rPr>
                        <a:t>Terminology Manual/</a:t>
                      </a:r>
                      <a:endParaRPr b="1" sz="1400" u="sng" cap="none" strike="noStrike">
                        <a:solidFill>
                          <a:srgbClr val="2F7EBB"/>
                        </a:solidFill>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400"/>
                        <a:buFont typeface="Arial"/>
                        <a:buNone/>
                      </a:pPr>
                      <a:r>
                        <a:rPr b="1" lang="sl-SI" sz="1400" u="sng" cap="none" strike="noStrike">
                          <a:solidFill>
                            <a:srgbClr val="2F7EBB"/>
                          </a:solidFill>
                          <a:hlinkClick r:id="rId5">
                            <a:extLst>
                              <a:ext uri="{A12FA001-AC4F-418D-AE19-62706E023703}">
                                <ahyp:hlinkClr val="tx"/>
                              </a:ext>
                            </a:extLst>
                          </a:hlinkClick>
                        </a:rPr>
                        <a:t>O terminologiji</a:t>
                      </a:r>
                      <a:r>
                        <a:rPr b="0" lang="sl-SI" sz="1400" u="sng" cap="none" strike="noStrike">
                          <a:solidFill>
                            <a:schemeClr val="dk1"/>
                          </a:solidFill>
                          <a:hlinkClick r:id="rId6">
                            <a:extLst>
                              <a:ext uri="{A12FA001-AC4F-418D-AE19-62706E023703}">
                                <ahyp:hlinkClr val="tx"/>
                              </a:ext>
                            </a:extLst>
                          </a:hlinkClick>
                        </a:rPr>
                        <a:t> </a:t>
                      </a:r>
                      <a:r>
                        <a:rPr b="1" lang="sl-SI" sz="1400" u="none" cap="none" strike="noStrike">
                          <a:solidFill>
                            <a:schemeClr val="dk1"/>
                          </a:solidFill>
                        </a:rPr>
                        <a:t>with basic information on terminology work.</a:t>
                      </a:r>
                      <a:endParaRPr/>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sl-SI" sz="1400" u="sng" cap="none" strike="noStrike">
                          <a:solidFill>
                            <a:srgbClr val="2F7EBB"/>
                          </a:solidFill>
                          <a:hlinkClick r:id="rId7">
                            <a:extLst>
                              <a:ext uri="{A12FA001-AC4F-418D-AE19-62706E023703}">
                                <ahyp:hlinkClr val="tx"/>
                              </a:ext>
                            </a:extLst>
                          </a:hlinkClick>
                        </a:rPr>
                        <a:t>E-classroom</a:t>
                      </a:r>
                      <a:r>
                        <a:rPr b="1" lang="sl-SI" sz="1400" u="none" cap="none" strike="noStrike"/>
                        <a:t> (</a:t>
                      </a:r>
                      <a:r>
                        <a:rPr b="1" lang="sl-SI" sz="1400" u="sng" cap="none" strike="noStrike">
                          <a:solidFill>
                            <a:schemeClr val="hlink"/>
                          </a:solidFill>
                          <a:hlinkClick r:id="rId8"/>
                        </a:rPr>
                        <a:t>https://cei.mors.si/</a:t>
                      </a:r>
                      <a:r>
                        <a:rPr b="1" lang="sl-SI" sz="1400" u="none" cap="none" strike="noStrike"/>
                        <a:t>) Familiarization with terminology management in the SAF and the MoD, learning how to do terminology work on specific examples.</a:t>
                      </a:r>
                      <a:endParaRPr b="1"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sl-SI" sz="1400" u="none" cap="none" strike="noStrike"/>
                        <a:t>https://cei.mors.si/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b="1" lang="sl-SI" sz="1400" u="none" cap="none" strike="noStrike">
                          <a:solidFill>
                            <a:srgbClr val="464DDA"/>
                          </a:solidFill>
                        </a:rPr>
                        <a:t>Terminology conferences and consultations in military units</a:t>
                      </a:r>
                      <a:endParaRPr b="1" sz="1400" u="none" cap="none" strike="noStrike">
                        <a:solidFill>
                          <a:srgbClr val="464DDA"/>
                        </a:solidFill>
                      </a:endParaRPr>
                    </a:p>
                    <a:p>
                      <a:pPr indent="0" lvl="0" marL="0" marR="0" rtl="0" algn="l">
                        <a:lnSpc>
                          <a:spcPct val="100000"/>
                        </a:lnSpc>
                        <a:spcBef>
                          <a:spcPts val="0"/>
                        </a:spcBef>
                        <a:spcAft>
                          <a:spcPts val="0"/>
                        </a:spcAft>
                        <a:buClr>
                          <a:srgbClr val="000000"/>
                        </a:buClr>
                        <a:buSzPts val="1400"/>
                        <a:buFont typeface="Arial"/>
                        <a:buNone/>
                      </a:pPr>
                      <a:r>
                        <a:rPr b="1" lang="sl-SI" sz="1400" u="none" cap="none" strike="noStrike"/>
                        <a:t>2013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lang="sl-SI" sz="1400" u="none" cap="none" strike="noStrike"/>
                        <a:t>2018</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1" lang="sl-SI" sz="1400" u="none" cap="none" strike="noStrike"/>
                        <a:t>2022</a:t>
                      </a:r>
                      <a:endParaRPr sz="1400" u="none" cap="none" strike="noStrike"/>
                    </a:p>
                  </a:txBody>
                  <a:tcPr marT="45725" marB="45725" marR="91450" marL="91450"/>
                </a:tc>
              </a:tr>
              <a:tr h="286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bl>
          </a:graphicData>
        </a:graphic>
      </p:graphicFrame>
      <p:pic>
        <p:nvPicPr>
          <p:cNvPr id="116" name="Google Shape;116;p15"/>
          <p:cNvPicPr preferRelativeResize="0"/>
          <p:nvPr/>
        </p:nvPicPr>
        <p:blipFill rotWithShape="1">
          <a:blip r:embed="rId9">
            <a:alphaModFix/>
          </a:blip>
          <a:srcRect b="10249" l="7179" r="5024" t="3396"/>
          <a:stretch/>
        </p:blipFill>
        <p:spPr>
          <a:xfrm rot="5400000">
            <a:off x="584636" y="3582823"/>
            <a:ext cx="2126311" cy="1564925"/>
          </a:xfrm>
          <a:prstGeom prst="rect">
            <a:avLst/>
          </a:prstGeom>
          <a:noFill/>
          <a:ln>
            <a:noFill/>
          </a:ln>
        </p:spPr>
      </p:pic>
      <p:pic>
        <p:nvPicPr>
          <p:cNvPr id="117" name="Google Shape;117;p15"/>
          <p:cNvPicPr preferRelativeResize="0"/>
          <p:nvPr/>
        </p:nvPicPr>
        <p:blipFill rotWithShape="1">
          <a:blip r:embed="rId10">
            <a:alphaModFix/>
          </a:blip>
          <a:srcRect b="0" l="0" r="0" t="0"/>
          <a:stretch/>
        </p:blipFill>
        <p:spPr>
          <a:xfrm>
            <a:off x="3046084" y="3909984"/>
            <a:ext cx="3081575" cy="1518457"/>
          </a:xfrm>
          <a:prstGeom prst="rect">
            <a:avLst/>
          </a:prstGeom>
          <a:noFill/>
          <a:ln>
            <a:noFill/>
          </a:ln>
        </p:spPr>
      </p:pic>
      <p:pic>
        <p:nvPicPr>
          <p:cNvPr id="118" name="Google Shape;118;p15"/>
          <p:cNvPicPr preferRelativeResize="0"/>
          <p:nvPr/>
        </p:nvPicPr>
        <p:blipFill rotWithShape="1">
          <a:blip r:embed="rId11">
            <a:alphaModFix/>
          </a:blip>
          <a:srcRect b="0" l="0" r="0" t="0"/>
          <a:stretch/>
        </p:blipFill>
        <p:spPr>
          <a:xfrm>
            <a:off x="6239081" y="3802483"/>
            <a:ext cx="2770806" cy="15626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250825" y="802434"/>
            <a:ext cx="8713788" cy="5318448"/>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3. Establish </a:t>
            </a:r>
            <a:r>
              <a:rPr lang="sl-SI" sz="4000">
                <a:solidFill>
                  <a:schemeClr val="accent1"/>
                </a:solidFill>
                <a:latin typeface="Arial"/>
                <a:ea typeface="Arial"/>
                <a:cs typeface="Arial"/>
                <a:sym typeface="Arial"/>
              </a:rPr>
              <a:t>a</a:t>
            </a:r>
            <a:r>
              <a:rPr lang="sl-SI" sz="4000">
                <a:solidFill>
                  <a:srgbClr val="3F3F3F"/>
                </a:solidFill>
                <a:latin typeface="Arial"/>
                <a:ea typeface="Arial"/>
                <a:cs typeface="Arial"/>
                <a:sym typeface="Arial"/>
              </a:rPr>
              <a:t> </a:t>
            </a:r>
            <a:r>
              <a:rPr lang="sl-SI" sz="4000">
                <a:solidFill>
                  <a:schemeClr val="accent1"/>
                </a:solidFill>
                <a:latin typeface="Arial"/>
                <a:ea typeface="Arial"/>
                <a:cs typeface="Arial"/>
                <a:sym typeface="Arial"/>
              </a:rPr>
              <a:t>body </a:t>
            </a:r>
            <a:r>
              <a:rPr lang="sl-SI" sz="4000">
                <a:solidFill>
                  <a:schemeClr val="dk1"/>
                </a:solidFill>
                <a:latin typeface="Arial"/>
                <a:ea typeface="Arial"/>
                <a:cs typeface="Arial"/>
                <a:sym typeface="Arial"/>
              </a:rPr>
              <a:t>or</a:t>
            </a:r>
            <a:r>
              <a:rPr lang="sl-SI" sz="4000">
                <a:solidFill>
                  <a:schemeClr val="accent1"/>
                </a:solidFill>
                <a:latin typeface="Arial"/>
                <a:ea typeface="Arial"/>
                <a:cs typeface="Arial"/>
                <a:sym typeface="Arial"/>
              </a:rPr>
              <a:t> a working group</a:t>
            </a:r>
            <a:r>
              <a:rPr lang="sl-SI" sz="4000">
                <a:solidFill>
                  <a:srgbClr val="3F3F3F"/>
                </a:solidFill>
                <a:latin typeface="Arial"/>
                <a:ea typeface="Arial"/>
                <a:cs typeface="Arial"/>
                <a:sym typeface="Arial"/>
              </a:rPr>
              <a:t> </a:t>
            </a:r>
            <a:endParaRPr sz="4000"/>
          </a:p>
          <a:p>
            <a:pPr indent="0" lvl="0" marL="69850" rtl="0" algn="l">
              <a:lnSpc>
                <a:spcPct val="100000"/>
              </a:lnSpc>
              <a:spcBef>
                <a:spcPts val="360"/>
              </a:spcBef>
              <a:spcAft>
                <a:spcPts val="0"/>
              </a:spcAft>
              <a:buClr>
                <a:srgbClr val="3F3F3F"/>
              </a:buClr>
              <a:buSzPts val="2500"/>
              <a:buNone/>
            </a:pPr>
            <a:r>
              <a:rPr lang="sl-SI" sz="2800">
                <a:solidFill>
                  <a:srgbClr val="3F3F3F"/>
                </a:solidFill>
                <a:latin typeface="Arial"/>
                <a:ea typeface="Arial"/>
                <a:cs typeface="Arial"/>
                <a:sym typeface="Arial"/>
              </a:rPr>
              <a:t>involving SMEs for validation of standardized terminology who (also) have language knowledge and potential to influence the use of standardized terminology </a:t>
            </a:r>
            <a:endParaRPr sz="2800"/>
          </a:p>
          <a:p>
            <a:pPr indent="0" lvl="0" marL="69850" rtl="0" algn="l">
              <a:lnSpc>
                <a:spcPct val="100000"/>
              </a:lnSpc>
              <a:spcBef>
                <a:spcPts val="360"/>
              </a:spcBef>
              <a:spcAft>
                <a:spcPts val="0"/>
              </a:spcAft>
              <a:buClr>
                <a:srgbClr val="3F3F3F"/>
              </a:buClr>
              <a:buSzPts val="2500"/>
              <a:buNone/>
            </a:pPr>
            <a:r>
              <a:t/>
            </a:r>
            <a:endParaRPr sz="20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b="0" lang="sl-SI" sz="2400">
                <a:solidFill>
                  <a:srgbClr val="3F3F3F"/>
                </a:solidFill>
                <a:latin typeface="Arial"/>
                <a:ea typeface="Arial"/>
                <a:cs typeface="Arial"/>
                <a:sym typeface="Arial"/>
              </a:rPr>
              <a:t>Slovenia: MoD Terminology Standardization Board, Terminology Coordination Subboard, Working Groups (subject-field specific) </a:t>
            </a:r>
            <a:endParaRPr b="0" sz="24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a:solidFill>
                <a:srgbClr val="3F3F3F"/>
              </a:solidFill>
              <a:latin typeface="Arial"/>
              <a:ea typeface="Arial"/>
              <a:cs typeface="Arial"/>
              <a:sym typeface="Arial"/>
            </a:endParaRPr>
          </a:p>
          <a:p>
            <a:pPr indent="-228600" lvl="0" marL="457200" marR="0" rtl="0" algn="l">
              <a:lnSpc>
                <a:spcPct val="100000"/>
              </a:lnSpc>
              <a:spcBef>
                <a:spcPts val="240"/>
              </a:spcBef>
              <a:spcAft>
                <a:spcPts val="0"/>
              </a:spcAft>
              <a:buClr>
                <a:schemeClr val="lt1"/>
              </a:buClr>
              <a:buSzPts val="12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idx="1" type="body"/>
          </p:nvPr>
        </p:nvSpPr>
        <p:spPr>
          <a:xfrm>
            <a:off x="250825" y="765110"/>
            <a:ext cx="8713788" cy="4968940"/>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rPr lang="sl-SI" sz="2400">
                <a:solidFill>
                  <a:schemeClr val="dk1"/>
                </a:solidFill>
                <a:latin typeface="Arial"/>
                <a:ea typeface="Arial"/>
                <a:cs typeface="Arial"/>
                <a:sym typeface="Arial"/>
              </a:rPr>
              <a:t>Possible organizational models</a:t>
            </a:r>
            <a:endParaRPr sz="2400">
              <a:solidFill>
                <a:schemeClr val="dk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2400">
              <a:solidFill>
                <a:schemeClr val="dk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400">
                <a:solidFill>
                  <a:srgbClr val="3F3F3F"/>
                </a:solidFill>
                <a:latin typeface="Arial"/>
                <a:ea typeface="Arial"/>
                <a:cs typeface="Arial"/>
                <a:sym typeface="Arial"/>
              </a:rPr>
              <a:t>Committee</a:t>
            </a:r>
            <a:r>
              <a:rPr b="0" lang="sl-SI" sz="2400">
                <a:solidFill>
                  <a:srgbClr val="3F3F3F"/>
                </a:solidFill>
                <a:latin typeface="Arial"/>
                <a:ea typeface="Arial"/>
                <a:cs typeface="Arial"/>
                <a:sym typeface="Arial"/>
              </a:rPr>
              <a:t> work pattern: </a:t>
            </a:r>
            <a:endParaRPr b="0" sz="2400">
              <a:solidFill>
                <a:srgbClr val="3F3F3F"/>
              </a:solidFill>
              <a:latin typeface="Arial"/>
              <a:ea typeface="Arial"/>
              <a:cs typeface="Arial"/>
              <a:sym typeface="Arial"/>
            </a:endParaRPr>
          </a:p>
          <a:p>
            <a:pPr indent="-514350" lvl="0" marL="584200" rtl="0" algn="l">
              <a:lnSpc>
                <a:spcPct val="100000"/>
              </a:lnSpc>
              <a:spcBef>
                <a:spcPts val="360"/>
              </a:spcBef>
              <a:spcAft>
                <a:spcPts val="0"/>
              </a:spcAft>
              <a:buClr>
                <a:srgbClr val="3F3F3F"/>
              </a:buClr>
              <a:buSzPts val="2500"/>
              <a:buAutoNum type="arabicParenR"/>
            </a:pPr>
            <a:r>
              <a:rPr b="0" lang="sl-SI" sz="2400">
                <a:solidFill>
                  <a:srgbClr val="3F3F3F"/>
                </a:solidFill>
                <a:latin typeface="Arial"/>
                <a:ea typeface="Arial"/>
                <a:cs typeface="Arial"/>
                <a:sym typeface="Arial"/>
              </a:rPr>
              <a:t>Terminologist as consultant outside the body</a:t>
            </a:r>
            <a:endParaRPr b="0" sz="2400">
              <a:solidFill>
                <a:srgbClr val="3F3F3F"/>
              </a:solidFill>
              <a:latin typeface="Arial"/>
              <a:ea typeface="Arial"/>
              <a:cs typeface="Arial"/>
              <a:sym typeface="Arial"/>
            </a:endParaRPr>
          </a:p>
          <a:p>
            <a:pPr indent="-514350" lvl="0" marL="584200" rtl="0" algn="l">
              <a:lnSpc>
                <a:spcPct val="100000"/>
              </a:lnSpc>
              <a:spcBef>
                <a:spcPts val="360"/>
              </a:spcBef>
              <a:spcAft>
                <a:spcPts val="0"/>
              </a:spcAft>
              <a:buClr>
                <a:srgbClr val="3F3F3F"/>
              </a:buClr>
              <a:buSzPts val="2500"/>
              <a:buAutoNum type="arabicParenR"/>
            </a:pPr>
            <a:r>
              <a:rPr b="0" lang="sl-SI" sz="2400">
                <a:solidFill>
                  <a:srgbClr val="3F3F3F"/>
                </a:solidFill>
                <a:latin typeface="Arial"/>
                <a:ea typeface="Arial"/>
                <a:cs typeface="Arial"/>
                <a:sym typeface="Arial"/>
              </a:rPr>
              <a:t>Terminologist as consultant in the body</a:t>
            </a:r>
            <a:endParaRPr b="0" sz="2400">
              <a:solidFill>
                <a:srgbClr val="3F3F3F"/>
              </a:solidFill>
              <a:latin typeface="Arial"/>
              <a:ea typeface="Arial"/>
              <a:cs typeface="Arial"/>
              <a:sym typeface="Arial"/>
            </a:endParaRPr>
          </a:p>
          <a:p>
            <a:pPr indent="-184150" lvl="0" marL="412750" rtl="0" algn="l">
              <a:lnSpc>
                <a:spcPct val="100000"/>
              </a:lnSpc>
              <a:spcBef>
                <a:spcPts val="360"/>
              </a:spcBef>
              <a:spcAft>
                <a:spcPts val="0"/>
              </a:spcAft>
              <a:buClr>
                <a:srgbClr val="3F3F3F"/>
              </a:buClr>
              <a:buSzPts val="2500"/>
              <a:buFont typeface="Arial Narrow"/>
              <a:buNone/>
            </a:pPr>
            <a:r>
              <a:t/>
            </a:r>
            <a:endParaRPr b="0" sz="24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400">
                <a:solidFill>
                  <a:srgbClr val="3F3F3F"/>
                </a:solidFill>
                <a:latin typeface="Arial"/>
                <a:ea typeface="Arial"/>
                <a:cs typeface="Arial"/>
                <a:sym typeface="Arial"/>
              </a:rPr>
              <a:t>Terminology-centered</a:t>
            </a:r>
            <a:r>
              <a:rPr b="0" lang="sl-SI" sz="2400">
                <a:solidFill>
                  <a:srgbClr val="3F3F3F"/>
                </a:solidFill>
                <a:latin typeface="Arial"/>
                <a:ea typeface="Arial"/>
                <a:cs typeface="Arial"/>
                <a:sym typeface="Arial"/>
              </a:rPr>
              <a:t>: </a:t>
            </a:r>
            <a:endParaRPr b="0" sz="24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b="0" lang="sl-SI" sz="2400">
                <a:solidFill>
                  <a:srgbClr val="3F3F3F"/>
                </a:solidFill>
                <a:latin typeface="Arial"/>
                <a:ea typeface="Arial"/>
                <a:cs typeface="Arial"/>
                <a:sym typeface="Arial"/>
              </a:rPr>
              <a:t>3) Terminologist produces terms with specialists  </a:t>
            </a:r>
            <a:endParaRPr/>
          </a:p>
          <a:p>
            <a:pPr indent="0" lvl="0" marL="69850" rtl="0" algn="l">
              <a:lnSpc>
                <a:spcPct val="100000"/>
              </a:lnSpc>
              <a:spcBef>
                <a:spcPts val="360"/>
              </a:spcBef>
              <a:spcAft>
                <a:spcPts val="0"/>
              </a:spcAft>
              <a:buClr>
                <a:srgbClr val="3F3F3F"/>
              </a:buClr>
              <a:buSzPts val="2500"/>
              <a:buNone/>
            </a:pPr>
            <a:r>
              <a:rPr b="0" lang="sl-SI" sz="2400">
                <a:solidFill>
                  <a:srgbClr val="3F3F3F"/>
                </a:solidFill>
                <a:latin typeface="Arial"/>
                <a:ea typeface="Arial"/>
                <a:cs typeface="Arial"/>
                <a:sym typeface="Arial"/>
              </a:rPr>
              <a:t>4) Terminologist works with specialists as consultants</a:t>
            </a:r>
            <a:endParaRPr sz="24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2400">
              <a:solidFill>
                <a:srgbClr val="A5A5A5"/>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400">
                <a:solidFill>
                  <a:srgbClr val="A5A5A5"/>
                </a:solidFill>
                <a:latin typeface="Arial"/>
                <a:ea typeface="Arial"/>
                <a:cs typeface="Arial"/>
                <a:sym typeface="Arial"/>
              </a:rPr>
              <a:t>Discuss: Which organizational model would suit your military organization, also considering the tasks?</a:t>
            </a:r>
            <a:endParaRPr sz="2400">
              <a:solidFill>
                <a:srgbClr val="A5A5A5"/>
              </a:solidFill>
              <a:latin typeface="Arial"/>
              <a:ea typeface="Arial"/>
              <a:cs typeface="Arial"/>
              <a:sym typeface="Arial"/>
            </a:endParaRPr>
          </a:p>
          <a:p>
            <a:pPr indent="-228600" lvl="0" marL="457200" marR="0" rtl="0" algn="l">
              <a:lnSpc>
                <a:spcPct val="100000"/>
              </a:lnSpc>
              <a:spcBef>
                <a:spcPts val="240"/>
              </a:spcBef>
              <a:spcAft>
                <a:spcPts val="0"/>
              </a:spcAft>
              <a:buClr>
                <a:schemeClr val="lt1"/>
              </a:buClr>
              <a:buSzPts val="12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294100" y="1007706"/>
            <a:ext cx="8713800" cy="4790394"/>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4. Prepare </a:t>
            </a:r>
            <a:r>
              <a:rPr lang="sl-SI" sz="4000">
                <a:solidFill>
                  <a:schemeClr val="accent1"/>
                </a:solidFill>
                <a:latin typeface="Arial"/>
                <a:ea typeface="Arial"/>
                <a:cs typeface="Arial"/>
                <a:sym typeface="Arial"/>
              </a:rPr>
              <a:t>work plan/programme</a:t>
            </a:r>
            <a:endParaRPr sz="4000">
              <a:solidFill>
                <a:schemeClr val="accent1"/>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0" rtl="0" algn="l">
              <a:lnSpc>
                <a:spcPct val="80000"/>
              </a:lnSpc>
              <a:spcBef>
                <a:spcPts val="0"/>
              </a:spcBef>
              <a:spcAft>
                <a:spcPts val="0"/>
              </a:spcAft>
              <a:buClr>
                <a:schemeClr val="lt1"/>
              </a:buClr>
              <a:buSzPts val="1800"/>
              <a:buNone/>
            </a:pPr>
            <a:r>
              <a:rPr lang="sl-SI" sz="2800">
                <a:solidFill>
                  <a:srgbClr val="3F3F3F"/>
                </a:solidFill>
                <a:latin typeface="Arial"/>
                <a:ea typeface="Arial"/>
                <a:cs typeface="Arial"/>
                <a:sym typeface="Arial"/>
              </a:rPr>
              <a:t>defining responsibilities, tasks, work methods, work tools, timeframe and deadlines </a:t>
            </a:r>
            <a:endParaRPr sz="2800">
              <a:solidFill>
                <a:srgbClr val="3F3F3F"/>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a:p>
          <a:p>
            <a:pPr indent="0" lvl="0" marL="69850" rtl="0" algn="l">
              <a:lnSpc>
                <a:spcPct val="100000"/>
              </a:lnSpc>
              <a:spcBef>
                <a:spcPts val="360"/>
              </a:spcBef>
              <a:spcAft>
                <a:spcPts val="0"/>
              </a:spcAft>
              <a:buClr>
                <a:srgbClr val="3F3F3F"/>
              </a:buClr>
              <a:buSzPts val="2500"/>
              <a:buNone/>
            </a:pPr>
            <a:r>
              <a:rPr b="0" lang="sl-SI" sz="2000">
                <a:solidFill>
                  <a:schemeClr val="dk1"/>
                </a:solidFill>
                <a:latin typeface="Arial"/>
                <a:ea typeface="Arial"/>
                <a:cs typeface="Arial"/>
                <a:sym typeface="Arial"/>
              </a:rPr>
              <a:t>To consider: realistic planning, records of terminological data/format, terminology database, meeting options &amp; management (in person, e-mail, discussion groups, internet forum, VTC)</a:t>
            </a:r>
            <a:endParaRPr/>
          </a:p>
          <a:p>
            <a:pPr indent="0" lvl="0" marL="69850" rtl="0" algn="l">
              <a:lnSpc>
                <a:spcPct val="100000"/>
              </a:lnSpc>
              <a:spcBef>
                <a:spcPts val="360"/>
              </a:spcBef>
              <a:spcAft>
                <a:spcPts val="0"/>
              </a:spcAft>
              <a:buClr>
                <a:srgbClr val="3F3F3F"/>
              </a:buClr>
              <a:buSzPts val="2500"/>
              <a:buNone/>
            </a:pPr>
            <a:r>
              <a:t/>
            </a:r>
            <a:endParaRPr b="0" sz="2400">
              <a:solidFill>
                <a:schemeClr val="dk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b="0" lang="sl-SI" sz="2400">
                <a:solidFill>
                  <a:schemeClr val="dk1"/>
                </a:solidFill>
                <a:latin typeface="Arial"/>
                <a:ea typeface="Arial"/>
                <a:cs typeface="Arial"/>
                <a:sym typeface="Arial"/>
              </a:rPr>
              <a:t>Slovenia: Standardization Directive, Terminology Manual, Rules of Procedure of the MoD Terminology Standardization Board, MOterm database SOP</a:t>
            </a:r>
            <a:endParaRPr b="0" sz="2400">
              <a:solidFill>
                <a:schemeClr val="dk1"/>
              </a:solidFill>
              <a:latin typeface="Arial"/>
              <a:ea typeface="Arial"/>
              <a:cs typeface="Arial"/>
              <a:sym typeface="Arial"/>
            </a:endParaRPr>
          </a:p>
          <a:p>
            <a:pPr indent="-184150" lvl="0" marL="342900" rtl="0" algn="l">
              <a:lnSpc>
                <a:spcPct val="100000"/>
              </a:lnSpc>
              <a:spcBef>
                <a:spcPts val="360"/>
              </a:spcBef>
              <a:spcAft>
                <a:spcPts val="0"/>
              </a:spcAft>
              <a:buClr>
                <a:srgbClr val="3F3F3F"/>
              </a:buClr>
              <a:buSzPts val="2500"/>
              <a:buFont typeface="Noto Sans"/>
              <a:buNone/>
            </a:pPr>
            <a:r>
              <a:t/>
            </a:r>
            <a:endParaRPr sz="2400">
              <a:solidFill>
                <a:srgbClr val="3F3F3F"/>
              </a:solidFill>
            </a:endParaRPr>
          </a:p>
          <a:p>
            <a:pPr indent="0" lvl="0" marL="457200" rtl="0" algn="l">
              <a:lnSpc>
                <a:spcPct val="100000"/>
              </a:lnSpc>
              <a:spcBef>
                <a:spcPts val="360"/>
              </a:spcBef>
              <a:spcAft>
                <a:spcPts val="0"/>
              </a:spcAft>
              <a:buSzPts val="1200"/>
              <a:buNone/>
            </a:pPr>
            <a:r>
              <a:rPr lang="sl-SI" sz="2400">
                <a:solidFill>
                  <a:srgbClr val="A5A5A5"/>
                </a:solidFill>
                <a:latin typeface="Arial"/>
                <a:ea typeface="Arial"/>
                <a:cs typeface="Arial"/>
                <a:sym typeface="Arial"/>
              </a:rPr>
              <a:t>Discuss: How would you get organized?</a:t>
            </a:r>
            <a:endParaRPr sz="2400">
              <a:solidFill>
                <a:srgbClr val="A5A5A5"/>
              </a:solidFill>
              <a:latin typeface="Arial"/>
              <a:ea typeface="Arial"/>
              <a:cs typeface="Arial"/>
              <a:sym typeface="Aria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294100" y="1007706"/>
            <a:ext cx="8713800" cy="4790394"/>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5. Carry out </a:t>
            </a:r>
            <a:r>
              <a:rPr lang="sl-SI" sz="4000">
                <a:solidFill>
                  <a:schemeClr val="accent1"/>
                </a:solidFill>
                <a:latin typeface="Arial"/>
                <a:ea typeface="Arial"/>
                <a:cs typeface="Arial"/>
                <a:sym typeface="Arial"/>
              </a:rPr>
              <a:t>terminology work</a:t>
            </a:r>
            <a:endParaRPr sz="4000">
              <a:solidFill>
                <a:schemeClr val="accent1"/>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0" rtl="0" algn="l">
              <a:lnSpc>
                <a:spcPct val="80000"/>
              </a:lnSpc>
              <a:spcBef>
                <a:spcPts val="0"/>
              </a:spcBef>
              <a:spcAft>
                <a:spcPts val="0"/>
              </a:spcAft>
              <a:buClr>
                <a:schemeClr val="lt1"/>
              </a:buClr>
              <a:buSzPts val="1800"/>
              <a:buNone/>
            </a:pPr>
            <a:r>
              <a:rPr lang="sl-SI" sz="2800">
                <a:solidFill>
                  <a:srgbClr val="3F3F3F"/>
                </a:solidFill>
                <a:latin typeface="Arial"/>
                <a:ea typeface="Arial"/>
                <a:cs typeface="Arial"/>
                <a:sym typeface="Arial"/>
              </a:rPr>
              <a:t>Collect and record terminological data, identify sources of terms, establish term lists, formulate definitions etc. </a:t>
            </a:r>
            <a:endParaRPr sz="2800">
              <a:solidFill>
                <a:srgbClr val="3F3F3F"/>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a:p>
          <a:p>
            <a:pPr indent="0" lvl="0" marL="69850" rtl="0" algn="l">
              <a:lnSpc>
                <a:spcPct val="100000"/>
              </a:lnSpc>
              <a:spcBef>
                <a:spcPts val="360"/>
              </a:spcBef>
              <a:spcAft>
                <a:spcPts val="0"/>
              </a:spcAft>
              <a:buClr>
                <a:srgbClr val="3F3F3F"/>
              </a:buClr>
              <a:buSzPts val="2500"/>
              <a:buNone/>
            </a:pPr>
            <a:r>
              <a:rPr lang="sl-SI" sz="2800">
                <a:solidFill>
                  <a:srgbClr val="3F3F3F"/>
                </a:solidFill>
                <a:latin typeface="Arial"/>
                <a:ea typeface="Arial"/>
                <a:cs typeface="Arial"/>
                <a:sym typeface="Arial"/>
              </a:rPr>
              <a:t>Normative basis: ISO 10241, 704, 860</a:t>
            </a:r>
            <a:endParaRPr sz="2800">
              <a:solidFill>
                <a:srgbClr val="3F3F3F"/>
              </a:solidFill>
              <a:latin typeface="Arial"/>
              <a:ea typeface="Arial"/>
              <a:cs typeface="Arial"/>
              <a:sym typeface="Arial"/>
            </a:endParaRPr>
          </a:p>
          <a:p>
            <a:pPr indent="-184150" lvl="0" marL="342900" rtl="0" algn="l">
              <a:lnSpc>
                <a:spcPct val="100000"/>
              </a:lnSpc>
              <a:spcBef>
                <a:spcPts val="360"/>
              </a:spcBef>
              <a:spcAft>
                <a:spcPts val="0"/>
              </a:spcAft>
              <a:buClr>
                <a:srgbClr val="3F3F3F"/>
              </a:buClr>
              <a:buSzPts val="2500"/>
              <a:buFont typeface="Noto Sans"/>
              <a:buNone/>
            </a:pPr>
            <a:r>
              <a:t/>
            </a:r>
            <a:endParaRPr sz="2500">
              <a:solidFill>
                <a:srgbClr val="3F3F3F"/>
              </a:solidFill>
            </a:endParaRPr>
          </a:p>
          <a:p>
            <a:pPr indent="0" lvl="0" marL="457200" rtl="0" algn="l">
              <a:lnSpc>
                <a:spcPct val="100000"/>
              </a:lnSpc>
              <a:spcBef>
                <a:spcPts val="360"/>
              </a:spcBef>
              <a:spcAft>
                <a:spcPts val="0"/>
              </a:spcAft>
              <a:buSzPts val="1200"/>
              <a:buNone/>
            </a:pPr>
            <a:r>
              <a:t/>
            </a:r>
            <a:endParaRPr sz="2400">
              <a:solidFill>
                <a:srgbClr val="A5A5A5"/>
              </a:solidFill>
              <a:latin typeface="Arial"/>
              <a:ea typeface="Arial"/>
              <a:cs typeface="Arial"/>
              <a:sym typeface="Aria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idx="1" type="body"/>
          </p:nvPr>
        </p:nvSpPr>
        <p:spPr>
          <a:xfrm>
            <a:off x="294100" y="537029"/>
            <a:ext cx="8713800" cy="5261071"/>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t/>
            </a:r>
            <a:endParaRPr sz="28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6. Evaluate and verify </a:t>
            </a:r>
            <a:r>
              <a:rPr lang="sl-SI" sz="4000">
                <a:solidFill>
                  <a:schemeClr val="accent1"/>
                </a:solidFill>
                <a:latin typeface="Arial"/>
                <a:ea typeface="Arial"/>
                <a:cs typeface="Arial"/>
                <a:sym typeface="Arial"/>
              </a:rPr>
              <a:t>terminology product</a:t>
            </a:r>
            <a:endParaRPr sz="4000">
              <a:solidFill>
                <a:schemeClr val="accent1"/>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0" rtl="0" algn="l">
              <a:lnSpc>
                <a:spcPct val="80000"/>
              </a:lnSpc>
              <a:spcBef>
                <a:spcPts val="0"/>
              </a:spcBef>
              <a:spcAft>
                <a:spcPts val="0"/>
              </a:spcAft>
              <a:buClr>
                <a:schemeClr val="lt1"/>
              </a:buClr>
              <a:buSzPts val="1800"/>
              <a:buNone/>
            </a:pPr>
            <a:r>
              <a:rPr lang="sl-SI" sz="2800">
                <a:solidFill>
                  <a:srgbClr val="3F3F3F"/>
                </a:solidFill>
                <a:latin typeface="Arial"/>
                <a:ea typeface="Arial"/>
                <a:cs typeface="Arial"/>
                <a:sym typeface="Arial"/>
              </a:rPr>
              <a:t>Compliance with formal requirements and criteria, accuracy of data, clarity of entries, user response </a:t>
            </a:r>
            <a:endParaRPr sz="2800">
              <a:latin typeface="Arial"/>
              <a:ea typeface="Arial"/>
              <a:cs typeface="Arial"/>
              <a:sym typeface="Arial"/>
            </a:endParaRPr>
          </a:p>
          <a:p>
            <a:pPr indent="0" lvl="0" marL="0" rtl="0" algn="l">
              <a:lnSpc>
                <a:spcPct val="80000"/>
              </a:lnSpc>
              <a:spcBef>
                <a:spcPts val="0"/>
              </a:spcBef>
              <a:spcAft>
                <a:spcPts val="0"/>
              </a:spcAft>
              <a:buClr>
                <a:schemeClr val="lt1"/>
              </a:buClr>
              <a:buSzPts val="1800"/>
              <a:buNone/>
            </a:pPr>
            <a:r>
              <a:t/>
            </a:r>
            <a:endParaRPr sz="2800">
              <a:solidFill>
                <a:srgbClr val="3F3F3F"/>
              </a:solidFill>
              <a:latin typeface="Arial"/>
              <a:ea typeface="Arial"/>
              <a:cs typeface="Arial"/>
              <a:sym typeface="Arial"/>
            </a:endParaRPr>
          </a:p>
          <a:p>
            <a:pPr indent="0" lvl="0" marL="0" rtl="0" algn="l">
              <a:lnSpc>
                <a:spcPct val="80000"/>
              </a:lnSpc>
              <a:spcBef>
                <a:spcPts val="0"/>
              </a:spcBef>
              <a:spcAft>
                <a:spcPts val="0"/>
              </a:spcAft>
              <a:buSzPts val="1800"/>
              <a:buNone/>
            </a:pPr>
            <a:r>
              <a:t/>
            </a:r>
            <a:endParaRPr sz="2400">
              <a:solidFill>
                <a:srgbClr val="A5A5A5"/>
              </a:solidFill>
              <a:latin typeface="Arial"/>
              <a:ea typeface="Arial"/>
              <a:cs typeface="Arial"/>
              <a:sym typeface="Arial"/>
            </a:endParaRPr>
          </a:p>
          <a:p>
            <a:pPr indent="0" lvl="0" marL="0" rtl="0" algn="l">
              <a:lnSpc>
                <a:spcPct val="80000"/>
              </a:lnSpc>
              <a:spcBef>
                <a:spcPts val="0"/>
              </a:spcBef>
              <a:spcAft>
                <a:spcPts val="0"/>
              </a:spcAft>
              <a:buSzPts val="1800"/>
              <a:buNone/>
            </a:pPr>
            <a:r>
              <a:t/>
            </a:r>
            <a:endParaRPr sz="2400">
              <a:solidFill>
                <a:srgbClr val="A5A5A5"/>
              </a:solidFill>
              <a:latin typeface="Arial"/>
              <a:ea typeface="Arial"/>
              <a:cs typeface="Arial"/>
              <a:sym typeface="Arial"/>
            </a:endParaRPr>
          </a:p>
          <a:p>
            <a:pPr indent="0" lvl="0" marL="0" rtl="0" algn="ctr">
              <a:lnSpc>
                <a:spcPct val="80000"/>
              </a:lnSpc>
              <a:spcBef>
                <a:spcPts val="0"/>
              </a:spcBef>
              <a:spcAft>
                <a:spcPts val="0"/>
              </a:spcAft>
              <a:buSzPts val="1800"/>
              <a:buNone/>
            </a:pPr>
            <a:r>
              <a:rPr lang="sl-SI" sz="2400">
                <a:solidFill>
                  <a:srgbClr val="A5A5A5"/>
                </a:solidFill>
                <a:latin typeface="Arial"/>
                <a:ea typeface="Arial"/>
                <a:cs typeface="Arial"/>
                <a:sym typeface="Arial"/>
              </a:rPr>
              <a:t>Discuss: Who would you entrust with quality control/assurance of your terminology product?</a:t>
            </a:r>
            <a:endParaRPr sz="2800">
              <a:solidFill>
                <a:srgbClr val="3F3F3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idx="1" type="body"/>
          </p:nvPr>
        </p:nvSpPr>
        <p:spPr>
          <a:xfrm>
            <a:off x="294100" y="537029"/>
            <a:ext cx="8713800" cy="5261071"/>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t/>
            </a:r>
            <a:endParaRPr sz="2800">
              <a:solidFill>
                <a:srgbClr val="3F3F3F"/>
              </a:solidFill>
              <a:latin typeface="Arial"/>
              <a:ea typeface="Arial"/>
              <a:cs typeface="Arial"/>
              <a:sym typeface="Arial"/>
            </a:endParaRPr>
          </a:p>
          <a:p>
            <a:pPr indent="0" lvl="0" marL="0" rtl="0" algn="l">
              <a:lnSpc>
                <a:spcPct val="80000"/>
              </a:lnSpc>
              <a:spcBef>
                <a:spcPts val="0"/>
              </a:spcBef>
              <a:spcAft>
                <a:spcPts val="0"/>
              </a:spcAft>
              <a:buClr>
                <a:schemeClr val="lt1"/>
              </a:buClr>
              <a:buSzPts val="1800"/>
              <a:buNone/>
            </a:pPr>
            <a:r>
              <a:t/>
            </a:r>
            <a:endParaRPr sz="28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7. Publish and use </a:t>
            </a:r>
            <a:r>
              <a:rPr lang="sl-SI" sz="4000">
                <a:solidFill>
                  <a:schemeClr val="accent1"/>
                </a:solidFill>
                <a:latin typeface="Arial"/>
                <a:ea typeface="Arial"/>
                <a:cs typeface="Arial"/>
                <a:sym typeface="Arial"/>
              </a:rPr>
              <a:t>standardized</a:t>
            </a:r>
            <a:r>
              <a:rPr lang="sl-SI" sz="4000">
                <a:solidFill>
                  <a:srgbClr val="3F3F3F"/>
                </a:solidFill>
                <a:latin typeface="Arial"/>
                <a:ea typeface="Arial"/>
                <a:cs typeface="Arial"/>
                <a:sym typeface="Arial"/>
              </a:rPr>
              <a:t> </a:t>
            </a:r>
            <a:r>
              <a:rPr lang="sl-SI" sz="4000">
                <a:solidFill>
                  <a:schemeClr val="accent1"/>
                </a:solidFill>
                <a:latin typeface="Arial"/>
                <a:ea typeface="Arial"/>
                <a:cs typeface="Arial"/>
                <a:sym typeface="Arial"/>
              </a:rPr>
              <a:t>terminology</a:t>
            </a:r>
            <a:endParaRPr sz="4000">
              <a:solidFill>
                <a:schemeClr val="accent1"/>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0" rtl="0" algn="ctr">
              <a:lnSpc>
                <a:spcPct val="80000"/>
              </a:lnSpc>
              <a:spcBef>
                <a:spcPts val="0"/>
              </a:spcBef>
              <a:spcAft>
                <a:spcPts val="0"/>
              </a:spcAft>
              <a:buSzPts val="1800"/>
              <a:buNone/>
            </a:pPr>
            <a:r>
              <a:rPr lang="sl-SI" sz="2800">
                <a:solidFill>
                  <a:srgbClr val="3F3F3F"/>
                </a:solidFill>
                <a:latin typeface="Arial"/>
                <a:ea typeface="Arial"/>
                <a:cs typeface="Arial"/>
                <a:sym typeface="Arial"/>
              </a:rPr>
              <a:t>Final stage of terminology standardization process </a:t>
            </a:r>
            <a:endParaRPr sz="2800">
              <a:solidFill>
                <a:srgbClr val="3F3F3F"/>
              </a:solidFill>
              <a:latin typeface="Arial"/>
              <a:ea typeface="Arial"/>
              <a:cs typeface="Arial"/>
              <a:sym typeface="Arial"/>
            </a:endParaRPr>
          </a:p>
          <a:p>
            <a:pPr indent="0" lvl="0" marL="457200" rtl="0" algn="l">
              <a:lnSpc>
                <a:spcPct val="100000"/>
              </a:lnSpc>
              <a:spcBef>
                <a:spcPts val="360"/>
              </a:spcBef>
              <a:spcAft>
                <a:spcPts val="0"/>
              </a:spcAft>
              <a:buSzPts val="1200"/>
              <a:buNone/>
            </a:pPr>
            <a:r>
              <a:t/>
            </a:r>
            <a:endParaRPr sz="2400">
              <a:solidFill>
                <a:srgbClr val="A5A5A5"/>
              </a:solidFill>
              <a:latin typeface="Arial"/>
              <a:ea typeface="Arial"/>
              <a:cs typeface="Arial"/>
              <a:sym typeface="Arial"/>
            </a:endParaRPr>
          </a:p>
          <a:p>
            <a:pPr indent="0" lvl="0" marL="457200" rtl="0" algn="l">
              <a:lnSpc>
                <a:spcPct val="100000"/>
              </a:lnSpc>
              <a:spcBef>
                <a:spcPts val="360"/>
              </a:spcBef>
              <a:spcAft>
                <a:spcPts val="0"/>
              </a:spcAft>
              <a:buSzPts val="1200"/>
              <a:buNone/>
            </a:pPr>
            <a:r>
              <a:rPr lang="sl-SI" sz="2400">
                <a:solidFill>
                  <a:srgbClr val="A5A5A5"/>
                </a:solidFill>
                <a:latin typeface="Arial"/>
                <a:ea typeface="Arial"/>
                <a:cs typeface="Arial"/>
                <a:sym typeface="Arial"/>
              </a:rPr>
              <a:t>Discuss: What options do you have for publishing standardized terminology and promoting its use? What can be the challenges?</a:t>
            </a:r>
            <a:endParaRPr sz="2400">
              <a:solidFill>
                <a:srgbClr val="A5A5A5"/>
              </a:solidFill>
              <a:latin typeface="Arial"/>
              <a:ea typeface="Arial"/>
              <a:cs typeface="Arial"/>
              <a:sym typeface="Aria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aphicFrame>
        <p:nvGraphicFramePr>
          <p:cNvPr id="153" name="Google Shape;153;p33"/>
          <p:cNvGraphicFramePr/>
          <p:nvPr/>
        </p:nvGraphicFramePr>
        <p:xfrm>
          <a:off x="3501189" y="2259520"/>
          <a:ext cx="5281864" cy="3852522"/>
        </p:xfrm>
        <a:graphic>
          <a:graphicData uri="http://schemas.openxmlformats.org/drawingml/2006/chart">
            <c:chart r:id="rId3"/>
          </a:graphicData>
        </a:graphic>
      </p:graphicFrame>
      <p:graphicFrame>
        <p:nvGraphicFramePr>
          <p:cNvPr id="154" name="Google Shape;154;p33"/>
          <p:cNvGraphicFramePr/>
          <p:nvPr/>
        </p:nvGraphicFramePr>
        <p:xfrm>
          <a:off x="9833" y="845574"/>
          <a:ext cx="3000000" cy="3000000"/>
        </p:xfrm>
        <a:graphic>
          <a:graphicData uri="http://schemas.openxmlformats.org/drawingml/2006/table">
            <a:tbl>
              <a:tblPr>
                <a:noFill/>
                <a:tableStyleId>{0F78E1EE-D69C-4D4C-86D6-810D1E2F7451}</a:tableStyleId>
              </a:tblPr>
              <a:tblGrid>
                <a:gridCol w="4167550"/>
                <a:gridCol w="4966600"/>
              </a:tblGrid>
              <a:tr h="706425">
                <a:tc>
                  <a:txBody>
                    <a:bodyPr/>
                    <a:lstStyle/>
                    <a:p>
                      <a:pPr indent="0" lvl="0" marL="0" marR="0" rtl="0" algn="ctr">
                        <a:lnSpc>
                          <a:spcPct val="100000"/>
                        </a:lnSpc>
                        <a:spcBef>
                          <a:spcPts val="0"/>
                        </a:spcBef>
                        <a:spcAft>
                          <a:spcPts val="0"/>
                        </a:spcAft>
                        <a:buClr>
                          <a:srgbClr val="000000"/>
                        </a:buClr>
                        <a:buSzPts val="2000"/>
                        <a:buFont typeface="Arial"/>
                        <a:buNone/>
                      </a:pPr>
                      <a:r>
                        <a:rPr b="1" lang="sl-SI" sz="2000" u="none" cap="none" strike="noStrike"/>
                        <a:t>MOterm database/Trados MultiTerm</a:t>
                      </a:r>
                      <a:endParaRPr b="1" sz="2000" u="none" cap="none" strike="noStrike"/>
                    </a:p>
                  </a:txBody>
                  <a:tcPr marT="45725" marB="45725" marR="91450" marL="91450">
                    <a:solidFill>
                      <a:srgbClr val="B6DD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sl-SI" sz="2000" u="none" cap="none" strike="noStrike"/>
                        <a:t>MOterm dictionary</a:t>
                      </a:r>
                      <a:endParaRPr b="1" sz="2000" u="none" cap="none" strike="noStrike"/>
                    </a:p>
                  </a:txBody>
                  <a:tcPr marT="45725" marB="45725" marR="91450" marL="91450">
                    <a:solidFill>
                      <a:srgbClr val="B6DDE7"/>
                    </a:solidFill>
                  </a:tcPr>
                </a:tc>
              </a:tr>
              <a:tr h="47136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B6DDE7"/>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B6DDE7"/>
                    </a:solidFill>
                  </a:tcPr>
                </a:tc>
              </a:tr>
            </a:tbl>
          </a:graphicData>
        </a:graphic>
      </p:graphicFrame>
      <p:pic>
        <p:nvPicPr>
          <p:cNvPr id="155" name="Google Shape;155;p33"/>
          <p:cNvPicPr preferRelativeResize="0"/>
          <p:nvPr/>
        </p:nvPicPr>
        <p:blipFill rotWithShape="1">
          <a:blip r:embed="rId4">
            <a:alphaModFix/>
          </a:blip>
          <a:srcRect b="0" l="0" r="0" t="0"/>
          <a:stretch/>
        </p:blipFill>
        <p:spPr>
          <a:xfrm>
            <a:off x="107054" y="1684682"/>
            <a:ext cx="4021787" cy="3618459"/>
          </a:xfrm>
          <a:prstGeom prst="rect">
            <a:avLst/>
          </a:prstGeom>
          <a:noFill/>
          <a:ln>
            <a:noFill/>
          </a:ln>
          <a:effectLst>
            <a:outerShdw blurRad="292100" rotWithShape="0" algn="tl" dir="2700000" dist="139700">
              <a:srgbClr val="333333">
                <a:alpha val="63921"/>
              </a:srgbClr>
            </a:outerShdw>
          </a:effectLst>
        </p:spPr>
      </p:pic>
      <p:pic>
        <p:nvPicPr>
          <p:cNvPr id="156" name="Google Shape;156;p33"/>
          <p:cNvPicPr preferRelativeResize="0"/>
          <p:nvPr/>
        </p:nvPicPr>
        <p:blipFill rotWithShape="1">
          <a:blip r:embed="rId5">
            <a:alphaModFix/>
          </a:blip>
          <a:srcRect b="0" l="0" r="0" t="0"/>
          <a:stretch/>
        </p:blipFill>
        <p:spPr>
          <a:xfrm>
            <a:off x="4226061" y="1684682"/>
            <a:ext cx="4799242" cy="35431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4"/>
          <p:cNvSpPr txBox="1"/>
          <p:nvPr>
            <p:ph type="title"/>
          </p:nvPr>
        </p:nvSpPr>
        <p:spPr>
          <a:xfrm>
            <a:off x="179512" y="825910"/>
            <a:ext cx="8784976" cy="17298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a:solidFill>
                  <a:srgbClr val="0070C0"/>
                </a:solidFill>
                <a:latin typeface="Arial"/>
                <a:ea typeface="Arial"/>
                <a:cs typeface="Arial"/>
                <a:sym typeface="Arial"/>
              </a:rPr>
              <a:t>Outline </a:t>
            </a:r>
            <a:endParaRPr/>
          </a:p>
        </p:txBody>
      </p:sp>
      <p:sp>
        <p:nvSpPr>
          <p:cNvPr id="33" name="Google Shape;33;p4"/>
          <p:cNvSpPr txBox="1"/>
          <p:nvPr>
            <p:ph idx="1" type="body"/>
          </p:nvPr>
        </p:nvSpPr>
        <p:spPr>
          <a:xfrm>
            <a:off x="250825" y="1897626"/>
            <a:ext cx="8713788" cy="3836425"/>
          </a:xfrm>
          <a:prstGeom prst="rect">
            <a:avLst/>
          </a:prstGeom>
          <a:noFill/>
          <a:ln>
            <a:noFill/>
          </a:ln>
        </p:spPr>
        <p:txBody>
          <a:bodyPr anchorCtr="0" anchor="t" bIns="45700" lIns="91425" spcFirstLastPara="1" rIns="91425" wrap="square" tIns="45700">
            <a:noAutofit/>
          </a:bodyPr>
          <a:lstStyle/>
          <a:p>
            <a:pPr indent="0" lvl="0" marL="228600" rtl="0" algn="ctr">
              <a:lnSpc>
                <a:spcPct val="100000"/>
              </a:lnSpc>
              <a:spcBef>
                <a:spcPts val="240"/>
              </a:spcBef>
              <a:spcAft>
                <a:spcPts val="0"/>
              </a:spcAft>
              <a:buSzPts val="1200"/>
              <a:buNone/>
            </a:pPr>
            <a:r>
              <a:rPr lang="sl-SI" sz="2400">
                <a:solidFill>
                  <a:schemeClr val="dk1"/>
                </a:solidFill>
                <a:latin typeface="Arial"/>
                <a:ea typeface="Arial"/>
                <a:cs typeface="Arial"/>
                <a:sym typeface="Arial"/>
              </a:rPr>
              <a:t>Background and rationale</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rPr lang="sl-SI" sz="2400">
                <a:solidFill>
                  <a:schemeClr val="dk1"/>
                </a:solidFill>
                <a:latin typeface="Arial"/>
                <a:ea typeface="Arial"/>
                <a:cs typeface="Arial"/>
                <a:sym typeface="Arial"/>
              </a:rPr>
              <a:t>Elements of terminology standardization</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rPr lang="sl-SI" sz="2400">
                <a:solidFill>
                  <a:schemeClr val="dk1"/>
                </a:solidFill>
                <a:latin typeface="Arial"/>
                <a:ea typeface="Arial"/>
                <a:cs typeface="Arial"/>
                <a:sym typeface="Arial"/>
              </a:rPr>
              <a:t>System design incl. standards</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rPr lang="sl-SI" sz="2400">
                <a:solidFill>
                  <a:schemeClr val="dk1"/>
                </a:solidFill>
                <a:latin typeface="Arial"/>
                <a:ea typeface="Arial"/>
                <a:cs typeface="Arial"/>
                <a:sym typeface="Arial"/>
              </a:rPr>
              <a:t>Exchange of practical experience</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t/>
            </a:r>
            <a:endParaRPr sz="2400">
              <a:solidFill>
                <a:schemeClr val="dk1"/>
              </a:solidFill>
              <a:latin typeface="Arial"/>
              <a:ea typeface="Arial"/>
              <a:cs typeface="Arial"/>
              <a:sym typeface="Arial"/>
            </a:endParaRPr>
          </a:p>
          <a:p>
            <a:pPr indent="0" lvl="0" marL="228600" rtl="0" algn="ctr">
              <a:lnSpc>
                <a:spcPct val="100000"/>
              </a:lnSpc>
              <a:spcBef>
                <a:spcPts val="240"/>
              </a:spcBef>
              <a:spcAft>
                <a:spcPts val="0"/>
              </a:spcAft>
              <a:buSzPts val="1200"/>
              <a:buNone/>
            </a:pPr>
            <a:r>
              <a:rPr lang="sl-SI" sz="2400">
                <a:solidFill>
                  <a:schemeClr val="dk1"/>
                </a:solidFill>
                <a:latin typeface="Arial"/>
                <a:ea typeface="Arial"/>
                <a:cs typeface="Arial"/>
                <a:sym typeface="Arial"/>
              </a:rPr>
              <a:t>Future challenges</a:t>
            </a:r>
            <a:endParaRPr sz="2400">
              <a:solidFill>
                <a:schemeClr val="dk1"/>
              </a:solidFill>
              <a:latin typeface="Arial"/>
              <a:ea typeface="Arial"/>
              <a:cs typeface="Arial"/>
              <a:sym typeface="Arial"/>
            </a:endParaRPr>
          </a:p>
          <a:p>
            <a:pPr indent="-228600" lvl="0" marL="457200" rtl="0" algn="ctr">
              <a:lnSpc>
                <a:spcPct val="100000"/>
              </a:lnSpc>
              <a:spcBef>
                <a:spcPts val="240"/>
              </a:spcBef>
              <a:spcAft>
                <a:spcPts val="0"/>
              </a:spcAft>
              <a:buSzPts val="1200"/>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4"/>
          <p:cNvSpPr txBox="1"/>
          <p:nvPr>
            <p:ph type="title"/>
          </p:nvPr>
        </p:nvSpPr>
        <p:spPr>
          <a:xfrm>
            <a:off x="179637" y="861233"/>
            <a:ext cx="8784976" cy="76436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a:solidFill>
                  <a:srgbClr val="0070C0"/>
                </a:solidFill>
                <a:latin typeface="Arial"/>
                <a:ea typeface="Arial"/>
                <a:cs typeface="Arial"/>
                <a:sym typeface="Arial"/>
              </a:rPr>
              <a:t>ISO standards</a:t>
            </a:r>
            <a:endParaRPr>
              <a:solidFill>
                <a:srgbClr val="0070C0"/>
              </a:solidFill>
              <a:latin typeface="Arial"/>
              <a:ea typeface="Arial"/>
              <a:cs typeface="Arial"/>
              <a:sym typeface="Arial"/>
            </a:endParaRPr>
          </a:p>
        </p:txBody>
      </p:sp>
      <p:sp>
        <p:nvSpPr>
          <p:cNvPr id="162" name="Google Shape;162;p34"/>
          <p:cNvSpPr txBox="1"/>
          <p:nvPr>
            <p:ph idx="1" type="body"/>
          </p:nvPr>
        </p:nvSpPr>
        <p:spPr>
          <a:xfrm>
            <a:off x="250825" y="2032000"/>
            <a:ext cx="8713788" cy="370205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40"/>
              </a:spcBef>
              <a:spcAft>
                <a:spcPts val="0"/>
              </a:spcAft>
              <a:buClr>
                <a:schemeClr val="lt1"/>
              </a:buClr>
              <a:buSzPts val="1200"/>
              <a:buFont typeface="Arial"/>
              <a:buNone/>
            </a:pPr>
            <a:r>
              <a:rPr lang="sl-SI" sz="2400">
                <a:solidFill>
                  <a:srgbClr val="A5A5A5"/>
                </a:solidFill>
                <a:latin typeface="Arial"/>
                <a:ea typeface="Arial"/>
                <a:cs typeface="Arial"/>
                <a:sym typeface="Arial"/>
              </a:rPr>
              <a:t>Discuss: From the list select standards that would be applicable to individual parts of the system</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txBox="1"/>
          <p:nvPr>
            <p:ph type="title"/>
          </p:nvPr>
        </p:nvSpPr>
        <p:spPr>
          <a:xfrm>
            <a:off x="179550" y="713058"/>
            <a:ext cx="8784900" cy="69368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Arial Narrow"/>
              <a:buNone/>
            </a:pPr>
            <a:r>
              <a:rPr lang="sl-SI" sz="3200">
                <a:solidFill>
                  <a:srgbClr val="0070C0"/>
                </a:solidFill>
                <a:latin typeface="Arial"/>
                <a:ea typeface="Arial"/>
                <a:cs typeface="Arial"/>
                <a:sym typeface="Arial"/>
              </a:rPr>
              <a:t>ISOs applicable to milterm standardization</a:t>
            </a:r>
            <a:endParaRPr sz="3200">
              <a:latin typeface="Arial"/>
              <a:ea typeface="Arial"/>
              <a:cs typeface="Arial"/>
              <a:sym typeface="Arial"/>
            </a:endParaRPr>
          </a:p>
        </p:txBody>
      </p:sp>
      <p:sp>
        <p:nvSpPr>
          <p:cNvPr id="168" name="Google Shape;168;p16"/>
          <p:cNvSpPr txBox="1"/>
          <p:nvPr>
            <p:ph idx="1" type="body"/>
          </p:nvPr>
        </p:nvSpPr>
        <p:spPr>
          <a:xfrm>
            <a:off x="58150" y="1338606"/>
            <a:ext cx="8906300" cy="4806336"/>
          </a:xfrm>
          <a:prstGeom prst="rect">
            <a:avLst/>
          </a:prstGeom>
          <a:noFill/>
          <a:ln>
            <a:noFill/>
          </a:ln>
        </p:spPr>
        <p:txBody>
          <a:bodyPr anchorCtr="0" anchor="t" bIns="45700" lIns="91425" spcFirstLastPara="1" rIns="91425" wrap="square" tIns="45700">
            <a:noAutofit/>
          </a:bodyPr>
          <a:lstStyle/>
          <a:p>
            <a:pPr indent="0" lvl="0" marL="69850" rtl="0" algn="l">
              <a:lnSpc>
                <a:spcPct val="100000"/>
              </a:lnSpc>
              <a:spcBef>
                <a:spcPts val="0"/>
              </a:spcBef>
              <a:spcAft>
                <a:spcPts val="0"/>
              </a:spcAft>
              <a:buClr>
                <a:srgbClr val="3F3F3F"/>
              </a:buClr>
              <a:buSzPts val="2500"/>
              <a:buNone/>
            </a:pPr>
            <a:r>
              <a:rPr lang="sl-SI" sz="1800">
                <a:solidFill>
                  <a:srgbClr val="76923C"/>
                </a:solidFill>
                <a:latin typeface="Arial"/>
                <a:ea typeface="Arial"/>
                <a:cs typeface="Arial"/>
                <a:sym typeface="Arial"/>
              </a:rPr>
              <a:t>ISO 704</a:t>
            </a:r>
            <a:r>
              <a:rPr lang="sl-SI" sz="1800">
                <a:solidFill>
                  <a:srgbClr val="3F3F3F"/>
                </a:solidFill>
                <a:latin typeface="Arial"/>
                <a:ea typeface="Arial"/>
                <a:cs typeface="Arial"/>
                <a:sym typeface="Arial"/>
              </a:rPr>
              <a:t>: Principles and methods of terminology work </a:t>
            </a:r>
            <a:r>
              <a:rPr lang="sl-SI" sz="1800">
                <a:solidFill>
                  <a:srgbClr val="A5A5A5"/>
                </a:solidFill>
                <a:latin typeface="Arial"/>
                <a:ea typeface="Arial"/>
                <a:cs typeface="Arial"/>
                <a:sym typeface="Arial"/>
              </a:rPr>
              <a:t>concept, concept relations, terminography</a:t>
            </a:r>
            <a:endParaRPr sz="1800">
              <a:solidFill>
                <a:srgbClr val="A5A5A5"/>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t/>
            </a:r>
            <a:endParaRPr sz="800">
              <a:solidFill>
                <a:srgbClr val="A5A5A5"/>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rPr lang="sl-SI" sz="1800">
                <a:solidFill>
                  <a:srgbClr val="76923C"/>
                </a:solidFill>
                <a:latin typeface="Arial"/>
                <a:ea typeface="Arial"/>
                <a:cs typeface="Arial"/>
                <a:sym typeface="Arial"/>
              </a:rPr>
              <a:t>ISO 860</a:t>
            </a:r>
            <a:r>
              <a:rPr lang="sl-SI" sz="1800">
                <a:solidFill>
                  <a:srgbClr val="3F3F3F"/>
                </a:solidFill>
                <a:latin typeface="Arial"/>
                <a:ea typeface="Arial"/>
                <a:cs typeface="Arial"/>
                <a:sym typeface="Arial"/>
              </a:rPr>
              <a:t>: Methodological approach to international harmonization of concepts, concept systems, terms and definitions</a:t>
            </a:r>
            <a:endParaRPr sz="1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800">
              <a:solidFill>
                <a:srgbClr val="A5A5A5"/>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rPr lang="sl-SI" sz="1800">
                <a:solidFill>
                  <a:srgbClr val="76923C"/>
                </a:solidFill>
                <a:latin typeface="Arial"/>
                <a:ea typeface="Arial"/>
                <a:cs typeface="Arial"/>
                <a:sym typeface="Arial"/>
              </a:rPr>
              <a:t>ISO/CEI Guide 2:2004</a:t>
            </a:r>
            <a:r>
              <a:rPr lang="sl-SI" sz="1800">
                <a:solidFill>
                  <a:srgbClr val="3F3F3F"/>
                </a:solidFill>
                <a:latin typeface="Arial"/>
                <a:ea typeface="Arial"/>
                <a:cs typeface="Arial"/>
                <a:sym typeface="Arial"/>
              </a:rPr>
              <a:t>: Standardization and related activities – general vocabulary </a:t>
            </a:r>
            <a:r>
              <a:rPr lang="sl-SI" sz="1800">
                <a:solidFill>
                  <a:srgbClr val="A5A5A5"/>
                </a:solidFill>
                <a:latin typeface="Arial"/>
                <a:ea typeface="Arial"/>
                <a:cs typeface="Arial"/>
                <a:sym typeface="Arial"/>
              </a:rPr>
              <a:t>aim, consensus, subject of standardization, normative documents, bodies</a:t>
            </a:r>
            <a:endParaRPr sz="1800">
              <a:solidFill>
                <a:srgbClr val="A5A5A5"/>
              </a:solidFill>
              <a:latin typeface="Arial"/>
              <a:ea typeface="Arial"/>
              <a:cs typeface="Arial"/>
              <a:sym typeface="Arial"/>
            </a:endParaRPr>
          </a:p>
          <a:p>
            <a:pPr indent="0" lvl="0" marL="228600" rtl="0" algn="l">
              <a:lnSpc>
                <a:spcPct val="100000"/>
              </a:lnSpc>
              <a:spcBef>
                <a:spcPts val="360"/>
              </a:spcBef>
              <a:spcAft>
                <a:spcPts val="0"/>
              </a:spcAft>
              <a:buClr>
                <a:srgbClr val="3F3F3F"/>
              </a:buClr>
              <a:buSzPts val="2500"/>
              <a:buNone/>
            </a:pPr>
            <a:r>
              <a:t/>
            </a:r>
            <a:endParaRPr sz="800">
              <a:solidFill>
                <a:srgbClr val="A5A5A5"/>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1800">
                <a:solidFill>
                  <a:srgbClr val="76923C"/>
                </a:solidFill>
                <a:latin typeface="Arial"/>
                <a:ea typeface="Arial"/>
                <a:cs typeface="Arial"/>
                <a:sym typeface="Arial"/>
              </a:rPr>
              <a:t>ISO 15188:2001(E): </a:t>
            </a:r>
            <a:r>
              <a:rPr lang="sl-SI" sz="1800">
                <a:solidFill>
                  <a:srgbClr val="3F3F3F"/>
                </a:solidFill>
                <a:latin typeface="Arial"/>
                <a:ea typeface="Arial"/>
                <a:cs typeface="Arial"/>
                <a:sym typeface="Arial"/>
              </a:rPr>
              <a:t>Project management guidelines for terminology standardization</a:t>
            </a:r>
            <a:endParaRPr sz="1800">
              <a:solidFill>
                <a:srgbClr val="3F3F3F"/>
              </a:solidFill>
              <a:latin typeface="Arial"/>
              <a:ea typeface="Arial"/>
              <a:cs typeface="Arial"/>
              <a:sym typeface="Arial"/>
            </a:endParaRPr>
          </a:p>
          <a:p>
            <a:pPr indent="0" lvl="0" marL="228600" rtl="0" algn="l">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1800">
                <a:solidFill>
                  <a:srgbClr val="76923C"/>
                </a:solidFill>
                <a:latin typeface="Arial"/>
                <a:ea typeface="Arial"/>
                <a:cs typeface="Arial"/>
                <a:sym typeface="Arial"/>
              </a:rPr>
              <a:t>ISO 1087-1</a:t>
            </a:r>
            <a:r>
              <a:rPr lang="sl-SI" sz="1800">
                <a:solidFill>
                  <a:srgbClr val="3F3F3F"/>
                </a:solidFill>
                <a:latin typeface="Arial"/>
                <a:ea typeface="Arial"/>
                <a:cs typeface="Arial"/>
                <a:sym typeface="Arial"/>
              </a:rPr>
              <a:t>: Terminology work vocabulary</a:t>
            </a:r>
            <a:endParaRPr sz="1800">
              <a:solidFill>
                <a:srgbClr val="3F3F3F"/>
              </a:solidFill>
              <a:latin typeface="Arial"/>
              <a:ea typeface="Arial"/>
              <a:cs typeface="Arial"/>
              <a:sym typeface="Arial"/>
            </a:endParaRPr>
          </a:p>
          <a:p>
            <a:pPr indent="0" lvl="0" marL="228600" rtl="0" algn="l">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rPr lang="sl-SI" sz="1800">
                <a:solidFill>
                  <a:srgbClr val="76923C"/>
                </a:solidFill>
                <a:latin typeface="Arial"/>
                <a:ea typeface="Arial"/>
                <a:cs typeface="Arial"/>
                <a:sym typeface="Arial"/>
              </a:rPr>
              <a:t>ISO 10241-2:2013</a:t>
            </a:r>
            <a:r>
              <a:rPr lang="sl-SI" sz="1800">
                <a:solidFill>
                  <a:srgbClr val="3F3F3F"/>
                </a:solidFill>
                <a:latin typeface="Arial"/>
                <a:ea typeface="Arial"/>
                <a:cs typeface="Arial"/>
                <a:sym typeface="Arial"/>
              </a:rPr>
              <a:t>: Part 1 – Presentation requirements and examples,</a:t>
            </a:r>
            <a:endParaRPr sz="1800"/>
          </a:p>
          <a:p>
            <a:pPr indent="0" lvl="0" marL="69850" rtl="0" algn="l">
              <a:lnSpc>
                <a:spcPct val="100000"/>
              </a:lnSpc>
              <a:spcBef>
                <a:spcPts val="0"/>
              </a:spcBef>
              <a:spcAft>
                <a:spcPts val="0"/>
              </a:spcAft>
              <a:buClr>
                <a:srgbClr val="3F3F3F"/>
              </a:buClr>
              <a:buSzPts val="2500"/>
              <a:buNone/>
            </a:pPr>
            <a:r>
              <a:rPr lang="sl-SI" sz="1800">
                <a:solidFill>
                  <a:srgbClr val="3F3F3F"/>
                </a:solidFill>
                <a:latin typeface="Arial"/>
                <a:ea typeface="Arial"/>
                <a:cs typeface="Arial"/>
                <a:sym typeface="Arial"/>
              </a:rPr>
              <a:t>      Part 2 – Adoption of standardized terminological entries </a:t>
            </a:r>
            <a:r>
              <a:rPr lang="sl-SI" sz="1800">
                <a:solidFill>
                  <a:srgbClr val="A5A5A5"/>
                </a:solidFill>
                <a:latin typeface="Arial"/>
                <a:ea typeface="Arial"/>
                <a:cs typeface="Arial"/>
                <a:sym typeface="Arial"/>
              </a:rPr>
              <a:t>relevant for </a:t>
            </a:r>
            <a:endParaRPr sz="1800">
              <a:solidFill>
                <a:srgbClr val="A5A5A5"/>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rPr lang="sl-SI" sz="1800">
                <a:solidFill>
                  <a:srgbClr val="A5A5A5"/>
                </a:solidFill>
                <a:latin typeface="Arial"/>
                <a:ea typeface="Arial"/>
                <a:cs typeface="Arial"/>
                <a:sym typeface="Arial"/>
              </a:rPr>
              <a:t>      translation-based terminology development, degrees of </a:t>
            </a:r>
            <a:endParaRPr sz="1800">
              <a:solidFill>
                <a:srgbClr val="A5A5A5"/>
              </a:solidFill>
              <a:latin typeface="Arial"/>
              <a:ea typeface="Arial"/>
              <a:cs typeface="Arial"/>
              <a:sym typeface="Arial"/>
            </a:endParaRPr>
          </a:p>
          <a:p>
            <a:pPr indent="0" lvl="0" marL="69850" rtl="0" algn="l">
              <a:lnSpc>
                <a:spcPct val="100000"/>
              </a:lnSpc>
              <a:spcBef>
                <a:spcPts val="0"/>
              </a:spcBef>
              <a:spcAft>
                <a:spcPts val="0"/>
              </a:spcAft>
              <a:buClr>
                <a:srgbClr val="3F3F3F"/>
              </a:buClr>
              <a:buSzPts val="2500"/>
              <a:buNone/>
            </a:pPr>
            <a:r>
              <a:rPr lang="sl-SI" sz="1800">
                <a:solidFill>
                  <a:srgbClr val="A5A5A5"/>
                </a:solidFill>
                <a:latin typeface="Arial"/>
                <a:ea typeface="Arial"/>
                <a:cs typeface="Arial"/>
                <a:sym typeface="Arial"/>
              </a:rPr>
              <a:t>      correspondence/deviation</a:t>
            </a:r>
            <a:endParaRPr sz="1800">
              <a:solidFill>
                <a:srgbClr val="A5A5A5"/>
              </a:solidFill>
              <a:latin typeface="Arial"/>
              <a:ea typeface="Arial"/>
              <a:cs typeface="Arial"/>
              <a:sym typeface="Arial"/>
            </a:endParaRPr>
          </a:p>
          <a:p>
            <a:pPr indent="0" lvl="0" marL="228600" rtl="0" algn="l">
              <a:lnSpc>
                <a:spcPct val="100000"/>
              </a:lnSpc>
              <a:spcBef>
                <a:spcPts val="360"/>
              </a:spcBef>
              <a:spcAft>
                <a:spcPts val="0"/>
              </a:spcAft>
              <a:buClr>
                <a:srgbClr val="3F3F3F"/>
              </a:buClr>
              <a:buSzPts val="2500"/>
              <a:buNone/>
            </a:pPr>
            <a:r>
              <a:t/>
            </a:r>
            <a:endParaRPr sz="2000">
              <a:solidFill>
                <a:srgbClr val="BFBFBF"/>
              </a:solidFill>
              <a:latin typeface="Arial"/>
              <a:ea typeface="Arial"/>
              <a:cs typeface="Arial"/>
              <a:sym typeface="Arial"/>
            </a:endParaRPr>
          </a:p>
          <a:p>
            <a:pPr indent="0" lvl="0" marL="158750" rtl="0" algn="l">
              <a:lnSpc>
                <a:spcPct val="100000"/>
              </a:lnSpc>
              <a:spcBef>
                <a:spcPts val="360"/>
              </a:spcBef>
              <a:spcAft>
                <a:spcPts val="0"/>
              </a:spcAft>
              <a:buClr>
                <a:srgbClr val="3F3F3F"/>
              </a:buClr>
              <a:buSzPts val="2500"/>
              <a:buNone/>
            </a:pPr>
            <a:r>
              <a:t/>
            </a:r>
            <a:endParaRPr sz="2500">
              <a:solidFill>
                <a:srgbClr val="3F3F3F"/>
              </a:solidFill>
            </a:endParaRPr>
          </a:p>
          <a:p>
            <a:pPr indent="0" lvl="0" marL="457200" rtl="0" algn="l">
              <a:lnSpc>
                <a:spcPct val="100000"/>
              </a:lnSpc>
              <a:spcBef>
                <a:spcPts val="360"/>
              </a:spcBef>
              <a:spcAft>
                <a:spcPts val="0"/>
              </a:spcAft>
              <a:buSzPts val="1200"/>
              <a:buNone/>
            </a:pPr>
            <a:r>
              <a:t/>
            </a:r>
            <a:endParaRPr sz="2500">
              <a:solidFill>
                <a:srgbClr val="3F3F3F"/>
              </a:solidFill>
            </a:endParaRPr>
          </a:p>
          <a:p>
            <a:pPr indent="0" lvl="0" marL="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179550" y="838986"/>
            <a:ext cx="8784900" cy="56775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Arial Narrow"/>
              <a:buNone/>
            </a:pPr>
            <a:r>
              <a:rPr lang="sl-SI" sz="3200">
                <a:solidFill>
                  <a:srgbClr val="0070C0"/>
                </a:solidFill>
                <a:latin typeface="Arial"/>
                <a:ea typeface="Arial"/>
                <a:cs typeface="Arial"/>
                <a:sym typeface="Arial"/>
              </a:rPr>
              <a:t>ISOs applicable to digital terminology management</a:t>
            </a:r>
            <a:endParaRPr sz="3200">
              <a:latin typeface="Arial"/>
              <a:ea typeface="Arial"/>
              <a:cs typeface="Arial"/>
              <a:sym typeface="Arial"/>
            </a:endParaRPr>
          </a:p>
        </p:txBody>
      </p:sp>
      <p:sp>
        <p:nvSpPr>
          <p:cNvPr id="174" name="Google Shape;174;p17"/>
          <p:cNvSpPr txBox="1"/>
          <p:nvPr>
            <p:ph idx="1" type="body"/>
          </p:nvPr>
        </p:nvSpPr>
        <p:spPr>
          <a:xfrm>
            <a:off x="58150" y="2071396"/>
            <a:ext cx="8906300" cy="4073546"/>
          </a:xfrm>
          <a:prstGeom prst="rect">
            <a:avLst/>
          </a:prstGeom>
          <a:noFill/>
          <a:ln>
            <a:noFill/>
          </a:ln>
        </p:spPr>
        <p:txBody>
          <a:bodyPr anchorCtr="0" anchor="t" bIns="45700" lIns="91425" spcFirstLastPara="1" rIns="91425" wrap="square" tIns="45700">
            <a:noAutofit/>
          </a:bodyPr>
          <a:lstStyle/>
          <a:p>
            <a:pPr indent="0" lvl="0" marL="69850" rtl="0" algn="l">
              <a:lnSpc>
                <a:spcPct val="100000"/>
              </a:lnSpc>
              <a:spcBef>
                <a:spcPts val="360"/>
              </a:spcBef>
              <a:spcAft>
                <a:spcPts val="0"/>
              </a:spcAft>
              <a:buClr>
                <a:srgbClr val="3F3F3F"/>
              </a:buClr>
              <a:buSzPts val="2500"/>
              <a:buNone/>
            </a:pPr>
            <a:r>
              <a:rPr lang="sl-SI" sz="2000">
                <a:solidFill>
                  <a:srgbClr val="76923C"/>
                </a:solidFill>
                <a:latin typeface="Arial"/>
                <a:ea typeface="Arial"/>
                <a:cs typeface="Arial"/>
                <a:sym typeface="Arial"/>
              </a:rPr>
              <a:t>ISO 12620</a:t>
            </a:r>
            <a:r>
              <a:rPr lang="sl-SI" sz="2000">
                <a:solidFill>
                  <a:srgbClr val="3F3F3F"/>
                </a:solidFill>
                <a:latin typeface="Arial"/>
                <a:ea typeface="Arial"/>
                <a:cs typeface="Arial"/>
                <a:sym typeface="Arial"/>
              </a:rPr>
              <a:t>: Computer application in terminology – data categories</a:t>
            </a:r>
            <a:endParaRPr sz="2000">
              <a:solidFill>
                <a:srgbClr val="3F3F3F"/>
              </a:solidFill>
              <a:latin typeface="Arial"/>
              <a:ea typeface="Arial"/>
              <a:cs typeface="Arial"/>
              <a:sym typeface="Arial"/>
            </a:endParaRPr>
          </a:p>
          <a:p>
            <a:pPr indent="-127000" lvl="0" marL="355600" rtl="0" algn="l">
              <a:lnSpc>
                <a:spcPct val="100000"/>
              </a:lnSpc>
              <a:spcBef>
                <a:spcPts val="360"/>
              </a:spcBef>
              <a:spcAft>
                <a:spcPts val="0"/>
              </a:spcAft>
              <a:buClr>
                <a:srgbClr val="3F3F3F"/>
              </a:buClr>
              <a:buSzPts val="2500"/>
              <a:buFont typeface="Noto Sans Symbols"/>
              <a:buNone/>
            </a:pPr>
            <a:r>
              <a:t/>
            </a:r>
            <a:endParaRPr sz="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000">
                <a:solidFill>
                  <a:srgbClr val="76923C"/>
                </a:solidFill>
                <a:latin typeface="Arial"/>
                <a:ea typeface="Arial"/>
                <a:cs typeface="Arial"/>
                <a:sym typeface="Arial"/>
              </a:rPr>
              <a:t>ISO/TR 12618:1994</a:t>
            </a:r>
            <a:r>
              <a:rPr lang="sl-SI" sz="2000">
                <a:solidFill>
                  <a:srgbClr val="3F3F3F"/>
                </a:solidFill>
                <a:latin typeface="Arial"/>
                <a:ea typeface="Arial"/>
                <a:cs typeface="Arial"/>
                <a:sym typeface="Arial"/>
              </a:rPr>
              <a:t>: Computational aids in terminology</a:t>
            </a:r>
            <a:endParaRPr sz="2000">
              <a:solidFill>
                <a:srgbClr val="3F3F3F"/>
              </a:solidFill>
              <a:latin typeface="Arial"/>
              <a:ea typeface="Arial"/>
              <a:cs typeface="Arial"/>
              <a:sym typeface="Arial"/>
            </a:endParaRPr>
          </a:p>
          <a:p>
            <a:pPr indent="-127000" lvl="0" marL="355600" rtl="0" algn="l">
              <a:lnSpc>
                <a:spcPct val="100000"/>
              </a:lnSpc>
              <a:spcBef>
                <a:spcPts val="360"/>
              </a:spcBef>
              <a:spcAft>
                <a:spcPts val="0"/>
              </a:spcAft>
              <a:buClr>
                <a:srgbClr val="3F3F3F"/>
              </a:buClr>
              <a:buSzPts val="2500"/>
              <a:buFont typeface="Noto Sans Symbols"/>
              <a:buNone/>
            </a:pPr>
            <a:r>
              <a:t/>
            </a:r>
            <a:endParaRPr sz="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000">
                <a:solidFill>
                  <a:srgbClr val="76923C"/>
                </a:solidFill>
                <a:latin typeface="Arial"/>
                <a:ea typeface="Arial"/>
                <a:cs typeface="Arial"/>
                <a:sym typeface="Arial"/>
              </a:rPr>
              <a:t>ISO 26162-1:2021</a:t>
            </a:r>
            <a:r>
              <a:rPr lang="sl-SI" sz="2000">
                <a:solidFill>
                  <a:srgbClr val="3F3F3F"/>
                </a:solidFill>
                <a:latin typeface="Arial"/>
                <a:ea typeface="Arial"/>
                <a:cs typeface="Arial"/>
                <a:sym typeface="Arial"/>
              </a:rPr>
              <a:t>: Management of terminology resources – terminology databases</a:t>
            </a:r>
            <a:endParaRPr sz="2000">
              <a:solidFill>
                <a:srgbClr val="3F3F3F"/>
              </a:solidFill>
              <a:latin typeface="Arial"/>
              <a:ea typeface="Arial"/>
              <a:cs typeface="Arial"/>
              <a:sym typeface="Arial"/>
            </a:endParaRPr>
          </a:p>
          <a:p>
            <a:pPr indent="-127000" lvl="0" marL="355600" rtl="0" algn="l">
              <a:lnSpc>
                <a:spcPct val="100000"/>
              </a:lnSpc>
              <a:spcBef>
                <a:spcPts val="360"/>
              </a:spcBef>
              <a:spcAft>
                <a:spcPts val="0"/>
              </a:spcAft>
              <a:buClr>
                <a:srgbClr val="3F3F3F"/>
              </a:buClr>
              <a:buSzPts val="2500"/>
              <a:buFont typeface="Noto Sans Symbols"/>
              <a:buNone/>
            </a:pPr>
            <a:r>
              <a:t/>
            </a:r>
            <a:endParaRPr sz="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000">
                <a:solidFill>
                  <a:srgbClr val="76923C"/>
                </a:solidFill>
                <a:latin typeface="Arial"/>
                <a:ea typeface="Arial"/>
                <a:cs typeface="Arial"/>
                <a:sym typeface="Arial"/>
              </a:rPr>
              <a:t>ISO 30042</a:t>
            </a:r>
            <a:r>
              <a:rPr lang="sl-SI" sz="2000">
                <a:solidFill>
                  <a:srgbClr val="3F3F3F"/>
                </a:solidFill>
                <a:latin typeface="Arial"/>
                <a:ea typeface="Arial"/>
                <a:cs typeface="Arial"/>
                <a:sym typeface="Arial"/>
              </a:rPr>
              <a:t>: Systems to manage terminology, knowledge and content – TermBase exchange (TBX) </a:t>
            </a:r>
            <a:r>
              <a:rPr lang="sl-SI" sz="2000">
                <a:solidFill>
                  <a:srgbClr val="A5A5A5"/>
                </a:solidFill>
                <a:latin typeface="Arial"/>
                <a:ea typeface="Arial"/>
                <a:cs typeface="Arial"/>
                <a:sym typeface="Arial"/>
              </a:rPr>
              <a:t>relevant for translators, CAT, software developers and language specialists, interchange of terminological data between users</a:t>
            </a:r>
            <a:endParaRPr sz="2000">
              <a:solidFill>
                <a:srgbClr val="A5A5A5"/>
              </a:solidFill>
              <a:latin typeface="Arial"/>
              <a:ea typeface="Arial"/>
              <a:cs typeface="Arial"/>
              <a:sym typeface="Arial"/>
            </a:endParaRPr>
          </a:p>
          <a:p>
            <a:pPr indent="-184150" lvl="0" marL="501650" rtl="0" algn="l">
              <a:lnSpc>
                <a:spcPct val="100000"/>
              </a:lnSpc>
              <a:spcBef>
                <a:spcPts val="360"/>
              </a:spcBef>
              <a:spcAft>
                <a:spcPts val="0"/>
              </a:spcAft>
              <a:buClr>
                <a:srgbClr val="3F3F3F"/>
              </a:buClr>
              <a:buSzPts val="2500"/>
              <a:buFont typeface="Noto Sans Symbols"/>
              <a:buNone/>
            </a:pPr>
            <a:r>
              <a:t/>
            </a:r>
            <a:endParaRPr sz="2500">
              <a:solidFill>
                <a:srgbClr val="3F3F3F"/>
              </a:solidFill>
            </a:endParaRPr>
          </a:p>
          <a:p>
            <a:pPr indent="0" lvl="0" marL="457200" rtl="0" algn="l">
              <a:lnSpc>
                <a:spcPct val="100000"/>
              </a:lnSpc>
              <a:spcBef>
                <a:spcPts val="360"/>
              </a:spcBef>
              <a:spcAft>
                <a:spcPts val="0"/>
              </a:spcAft>
              <a:buSzPts val="1200"/>
              <a:buNone/>
            </a:pPr>
            <a:r>
              <a:t/>
            </a:r>
            <a:endParaRPr sz="2500">
              <a:solidFill>
                <a:srgbClr val="3F3F3F"/>
              </a:solidFil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179512" y="801279"/>
            <a:ext cx="8784976" cy="17544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NATO Standardization Office (NSO)</a:t>
            </a:r>
            <a:r>
              <a:rPr lang="sl-SI"/>
              <a:t> </a:t>
            </a:r>
            <a:endParaRPr/>
          </a:p>
        </p:txBody>
      </p:sp>
      <p:sp>
        <p:nvSpPr>
          <p:cNvPr id="180" name="Google Shape;180;p30"/>
          <p:cNvSpPr txBox="1"/>
          <p:nvPr>
            <p:ph idx="1" type="body"/>
          </p:nvPr>
        </p:nvSpPr>
        <p:spPr>
          <a:xfrm>
            <a:off x="250825" y="2853267"/>
            <a:ext cx="8713788" cy="288078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40"/>
              </a:spcBef>
              <a:spcAft>
                <a:spcPts val="0"/>
              </a:spcAft>
              <a:buClr>
                <a:schemeClr val="lt1"/>
              </a:buClr>
              <a:buSzPts val="1200"/>
              <a:buFont typeface="Arial"/>
              <a:buNone/>
            </a:pPr>
            <a:r>
              <a:t/>
            </a:r>
            <a:endParaRPr/>
          </a:p>
        </p:txBody>
      </p:sp>
      <p:pic>
        <p:nvPicPr>
          <p:cNvPr id="181" name="Google Shape;181;p30"/>
          <p:cNvPicPr preferRelativeResize="0"/>
          <p:nvPr/>
        </p:nvPicPr>
        <p:blipFill rotWithShape="1">
          <a:blip r:embed="rId3">
            <a:alphaModFix/>
          </a:blip>
          <a:srcRect b="0" l="0" r="0" t="0"/>
          <a:stretch/>
        </p:blipFill>
        <p:spPr>
          <a:xfrm>
            <a:off x="707411" y="1450545"/>
            <a:ext cx="7569321" cy="45637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179512" y="838986"/>
            <a:ext cx="8784976" cy="73529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NATO Terminology Office (NTO)</a:t>
            </a:r>
            <a:endParaRPr sz="3200"/>
          </a:p>
        </p:txBody>
      </p:sp>
      <p:sp>
        <p:nvSpPr>
          <p:cNvPr id="187" name="Google Shape;187;p31"/>
          <p:cNvSpPr txBox="1"/>
          <p:nvPr>
            <p:ph idx="1" type="body"/>
          </p:nvPr>
        </p:nvSpPr>
        <p:spPr>
          <a:xfrm>
            <a:off x="250825" y="2853267"/>
            <a:ext cx="8713788" cy="288078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40"/>
              </a:spcBef>
              <a:spcAft>
                <a:spcPts val="0"/>
              </a:spcAft>
              <a:buClr>
                <a:schemeClr val="lt1"/>
              </a:buClr>
              <a:buSzPts val="1200"/>
              <a:buFont typeface="Arial"/>
              <a:buNone/>
            </a:pPr>
            <a:r>
              <a:t/>
            </a:r>
            <a:endParaRPr/>
          </a:p>
        </p:txBody>
      </p:sp>
      <p:pic>
        <p:nvPicPr>
          <p:cNvPr id="188" name="Google Shape;188;p31"/>
          <p:cNvPicPr preferRelativeResize="0"/>
          <p:nvPr/>
        </p:nvPicPr>
        <p:blipFill rotWithShape="1">
          <a:blip r:embed="rId3">
            <a:alphaModFix/>
          </a:blip>
          <a:srcRect b="0" l="0" r="0" t="0"/>
          <a:stretch/>
        </p:blipFill>
        <p:spPr>
          <a:xfrm>
            <a:off x="0" y="1574276"/>
            <a:ext cx="9144000" cy="45060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txBox="1"/>
          <p:nvPr>
            <p:ph type="title"/>
          </p:nvPr>
        </p:nvSpPr>
        <p:spPr>
          <a:xfrm>
            <a:off x="179550" y="821094"/>
            <a:ext cx="8784900" cy="70912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Arial Narrow"/>
              <a:buNone/>
            </a:pPr>
            <a:r>
              <a:rPr lang="sl-SI" sz="3200">
                <a:solidFill>
                  <a:srgbClr val="0070C0"/>
                </a:solidFill>
                <a:latin typeface="Arial"/>
                <a:ea typeface="Arial"/>
                <a:cs typeface="Arial"/>
                <a:sym typeface="Arial"/>
              </a:rPr>
              <a:t>Future challenges (for Slovenia)</a:t>
            </a:r>
            <a:endParaRPr sz="3200">
              <a:latin typeface="Arial"/>
              <a:ea typeface="Arial"/>
              <a:cs typeface="Arial"/>
              <a:sym typeface="Arial"/>
            </a:endParaRPr>
          </a:p>
        </p:txBody>
      </p:sp>
      <p:sp>
        <p:nvSpPr>
          <p:cNvPr id="194" name="Google Shape;194;p19"/>
          <p:cNvSpPr txBox="1"/>
          <p:nvPr>
            <p:ph idx="1" type="body"/>
          </p:nvPr>
        </p:nvSpPr>
        <p:spPr>
          <a:xfrm>
            <a:off x="294100" y="1317523"/>
            <a:ext cx="8713800" cy="4784697"/>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360"/>
              </a:spcBef>
              <a:spcAft>
                <a:spcPts val="0"/>
              </a:spcAft>
              <a:buClr>
                <a:srgbClr val="3F3F3F"/>
              </a:buClr>
              <a:buSzPts val="2500"/>
              <a:buFont typeface="Noto Sans"/>
              <a:buChar char="▪"/>
            </a:pPr>
            <a:r>
              <a:rPr lang="sl-SI" sz="2800">
                <a:solidFill>
                  <a:schemeClr val="dk1"/>
                </a:solidFill>
                <a:latin typeface="Arial"/>
                <a:ea typeface="Arial"/>
                <a:cs typeface="Arial"/>
                <a:sym typeface="Arial"/>
              </a:rPr>
              <a:t>Introduce new communication channels (digital platforms, podcast system, thematic portals) </a:t>
            </a:r>
            <a:endParaRPr sz="2800">
              <a:solidFill>
                <a:schemeClr val="dk1"/>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sz="800">
              <a:solidFill>
                <a:schemeClr val="dk1"/>
              </a:solidFill>
            </a:endParaRPr>
          </a:p>
          <a:p>
            <a:pPr indent="-387350" lvl="0" marL="457200" rtl="0" algn="l">
              <a:lnSpc>
                <a:spcPct val="100000"/>
              </a:lnSpc>
              <a:spcBef>
                <a:spcPts val="360"/>
              </a:spcBef>
              <a:spcAft>
                <a:spcPts val="0"/>
              </a:spcAft>
              <a:buClr>
                <a:srgbClr val="3F3F3F"/>
              </a:buClr>
              <a:buSzPts val="2500"/>
              <a:buFont typeface="Noto Sans"/>
              <a:buChar char="▪"/>
            </a:pPr>
            <a:r>
              <a:rPr lang="sl-SI" sz="2800">
                <a:solidFill>
                  <a:schemeClr val="dk1"/>
                </a:solidFill>
                <a:latin typeface="Arial"/>
                <a:ea typeface="Arial"/>
                <a:cs typeface="Arial"/>
                <a:sym typeface="Arial"/>
              </a:rPr>
              <a:t>Intensify relationships with SMEs and users</a:t>
            </a:r>
            <a:endParaRPr sz="2800">
              <a:solidFill>
                <a:schemeClr val="dk1"/>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sz="800"/>
          </a:p>
          <a:p>
            <a:pPr indent="-387350" lvl="0" marL="457200" rtl="0" algn="l">
              <a:lnSpc>
                <a:spcPct val="100000"/>
              </a:lnSpc>
              <a:spcBef>
                <a:spcPts val="360"/>
              </a:spcBef>
              <a:spcAft>
                <a:spcPts val="0"/>
              </a:spcAft>
              <a:buClr>
                <a:srgbClr val="3F3F3F"/>
              </a:buClr>
              <a:buSzPts val="2500"/>
              <a:buFont typeface="Noto Sans"/>
              <a:buChar char="▪"/>
            </a:pPr>
            <a:r>
              <a:rPr lang="sl-SI" sz="2800">
                <a:solidFill>
                  <a:schemeClr val="dk1"/>
                </a:solidFill>
                <a:latin typeface="Arial"/>
                <a:ea typeface="Arial"/>
                <a:cs typeface="Arial"/>
                <a:sym typeface="Arial"/>
              </a:rPr>
              <a:t>Provide interactive tools for instant validation/updating of terms</a:t>
            </a:r>
            <a:endParaRPr sz="2800">
              <a:solidFill>
                <a:schemeClr val="dk1"/>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sz="800">
              <a:solidFill>
                <a:schemeClr val="dk1"/>
              </a:solidFill>
              <a:latin typeface="Arial"/>
              <a:ea typeface="Arial"/>
              <a:cs typeface="Arial"/>
              <a:sym typeface="Arial"/>
            </a:endParaRPr>
          </a:p>
          <a:p>
            <a:pPr indent="-387350" lvl="0" marL="457200" rtl="0" algn="l">
              <a:lnSpc>
                <a:spcPct val="100000"/>
              </a:lnSpc>
              <a:spcBef>
                <a:spcPts val="360"/>
              </a:spcBef>
              <a:spcAft>
                <a:spcPts val="0"/>
              </a:spcAft>
              <a:buClr>
                <a:srgbClr val="3F3F3F"/>
              </a:buClr>
              <a:buSzPts val="2500"/>
              <a:buFont typeface="Noto Sans"/>
              <a:buChar char="▪"/>
            </a:pPr>
            <a:r>
              <a:rPr lang="sl-SI" sz="2800">
                <a:solidFill>
                  <a:schemeClr val="dk1"/>
                </a:solidFill>
                <a:latin typeface="Arial"/>
                <a:ea typeface="Arial"/>
                <a:cs typeface="Arial"/>
                <a:sym typeface="Arial"/>
              </a:rPr>
              <a:t>Ensure efficient dissemination &amp; visibility of standardized terminology</a:t>
            </a:r>
            <a:endParaRPr sz="2800">
              <a:solidFill>
                <a:schemeClr val="dk1"/>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sz="800">
              <a:solidFill>
                <a:schemeClr val="dk1"/>
              </a:solidFill>
              <a:latin typeface="Arial"/>
              <a:ea typeface="Arial"/>
              <a:cs typeface="Arial"/>
              <a:sym typeface="Arial"/>
            </a:endParaRPr>
          </a:p>
          <a:p>
            <a:pPr indent="-387350" lvl="0" marL="457200" rtl="0" algn="l">
              <a:lnSpc>
                <a:spcPct val="100000"/>
              </a:lnSpc>
              <a:spcBef>
                <a:spcPts val="360"/>
              </a:spcBef>
              <a:spcAft>
                <a:spcPts val="0"/>
              </a:spcAft>
              <a:buClr>
                <a:srgbClr val="3F3F3F"/>
              </a:buClr>
              <a:buSzPts val="2500"/>
              <a:buFont typeface="Noto Sans"/>
              <a:buChar char="▪"/>
            </a:pPr>
            <a:r>
              <a:rPr lang="sl-SI" sz="2800">
                <a:solidFill>
                  <a:schemeClr val="dk1"/>
                </a:solidFill>
                <a:latin typeface="Arial"/>
                <a:ea typeface="Arial"/>
                <a:cs typeface="Arial"/>
                <a:sym typeface="Arial"/>
              </a:rPr>
              <a:t>Enhance quality assurance</a:t>
            </a:r>
            <a:endParaRPr sz="2800">
              <a:solidFill>
                <a:schemeClr val="dk1"/>
              </a:solidFill>
              <a:latin typeface="Arial"/>
              <a:ea typeface="Arial"/>
              <a:cs typeface="Arial"/>
              <a:sym typeface="Arial"/>
            </a:endParaRPr>
          </a:p>
          <a:p>
            <a:pPr indent="-228600" lvl="0" marL="457200" rtl="0" algn="l">
              <a:lnSpc>
                <a:spcPct val="100000"/>
              </a:lnSpc>
              <a:spcBef>
                <a:spcPts val="360"/>
              </a:spcBef>
              <a:spcAft>
                <a:spcPts val="0"/>
              </a:spcAft>
              <a:buClr>
                <a:srgbClr val="3F3F3F"/>
              </a:buClr>
              <a:buSzPts val="2500"/>
              <a:buFont typeface="Noto Sans"/>
              <a:buNone/>
            </a:pPr>
            <a:r>
              <a:t/>
            </a:r>
            <a:endParaRPr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179512" y="1343608"/>
            <a:ext cx="8784976" cy="121298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Your (future) challenges in military terminology standardization?</a:t>
            </a:r>
            <a:endParaRPr sz="3200">
              <a:solidFill>
                <a:srgbClr val="0070C0"/>
              </a:solidFill>
              <a:latin typeface="Arial"/>
              <a:ea typeface="Arial"/>
              <a:cs typeface="Arial"/>
              <a:sym typeface="Arial"/>
            </a:endParaRPr>
          </a:p>
        </p:txBody>
      </p:sp>
      <p:sp>
        <p:nvSpPr>
          <p:cNvPr id="200" name="Google Shape;200;p32"/>
          <p:cNvSpPr txBox="1"/>
          <p:nvPr>
            <p:ph idx="1" type="body"/>
          </p:nvPr>
        </p:nvSpPr>
        <p:spPr>
          <a:xfrm>
            <a:off x="250825" y="2332653"/>
            <a:ext cx="8713788" cy="3401398"/>
          </a:xfrm>
          <a:prstGeom prst="rect">
            <a:avLst/>
          </a:prstGeom>
          <a:noFill/>
          <a:ln>
            <a:noFill/>
          </a:ln>
        </p:spPr>
        <p:txBody>
          <a:bodyPr anchorCtr="0" anchor="t" bIns="45700" lIns="91425" spcFirstLastPara="1" rIns="91425" wrap="square" tIns="45700">
            <a:noAutofit/>
          </a:bodyPr>
          <a:lstStyle/>
          <a:p>
            <a:pPr indent="-228600" lvl="0" marL="457200" rtl="0" algn="ctr">
              <a:lnSpc>
                <a:spcPct val="100000"/>
              </a:lnSpc>
              <a:spcBef>
                <a:spcPts val="240"/>
              </a:spcBef>
              <a:spcAft>
                <a:spcPts val="0"/>
              </a:spcAft>
              <a:buSzPts val="1200"/>
              <a:buNone/>
            </a:pPr>
            <a:r>
              <a:rPr lang="sl-SI" sz="3200">
                <a:solidFill>
                  <a:srgbClr val="0070C0"/>
                </a:solidFill>
                <a:latin typeface="Arial"/>
                <a:ea typeface="Arial"/>
                <a:cs typeface="Arial"/>
                <a:sym typeface="Arial"/>
              </a:rPr>
              <a:t> </a:t>
            </a:r>
            <a:endParaRPr/>
          </a:p>
          <a:p>
            <a:pPr indent="-228600" lvl="0" marL="457200" rtl="0" algn="ctr">
              <a:lnSpc>
                <a:spcPct val="100000"/>
              </a:lnSpc>
              <a:spcBef>
                <a:spcPts val="240"/>
              </a:spcBef>
              <a:spcAft>
                <a:spcPts val="0"/>
              </a:spcAft>
              <a:buSzPts val="1200"/>
              <a:buNone/>
            </a:pPr>
            <a:r>
              <a:t/>
            </a:r>
            <a:endParaRPr sz="3200">
              <a:solidFill>
                <a:srgbClr val="0070C0"/>
              </a:solidFill>
              <a:latin typeface="Arial"/>
              <a:ea typeface="Arial"/>
              <a:cs typeface="Arial"/>
              <a:sym typeface="Arial"/>
            </a:endParaRPr>
          </a:p>
          <a:p>
            <a:pPr indent="-228600" lvl="0" marL="457200" rtl="0" algn="ctr">
              <a:lnSpc>
                <a:spcPct val="100000"/>
              </a:lnSpc>
              <a:spcBef>
                <a:spcPts val="240"/>
              </a:spcBef>
              <a:spcAft>
                <a:spcPts val="0"/>
              </a:spcAft>
              <a:buSzPts val="1200"/>
              <a:buNone/>
            </a:pPr>
            <a:r>
              <a:rPr lang="sl-SI" sz="3200">
                <a:solidFill>
                  <a:srgbClr val="0070C0"/>
                </a:solidFill>
                <a:latin typeface="Arial"/>
                <a:ea typeface="Arial"/>
                <a:cs typeface="Arial"/>
                <a:sym typeface="Arial"/>
              </a:rPr>
              <a:t>Thank you☺</a:t>
            </a:r>
            <a:endParaRPr sz="3200">
              <a:solidFill>
                <a:srgbClr val="0070C0"/>
              </a:solidFill>
              <a:latin typeface="Arial"/>
              <a:ea typeface="Arial"/>
              <a:cs typeface="Arial"/>
              <a:sym typeface="Arial"/>
            </a:endParaRPr>
          </a:p>
          <a:p>
            <a:pPr indent="-228600" lvl="0" marL="457200" rtl="0" algn="ctr">
              <a:lnSpc>
                <a:spcPct val="100000"/>
              </a:lnSpc>
              <a:spcBef>
                <a:spcPts val="240"/>
              </a:spcBef>
              <a:spcAft>
                <a:spcPts val="0"/>
              </a:spcAft>
              <a:buSzPts val="1200"/>
              <a:buNone/>
            </a:pPr>
            <a:r>
              <a:t/>
            </a:r>
            <a:endParaRPr sz="3200">
              <a:solidFill>
                <a:srgbClr val="0070C0"/>
              </a:solidFill>
              <a:latin typeface="Arial"/>
              <a:ea typeface="Arial"/>
              <a:cs typeface="Arial"/>
              <a:sym typeface="Arial"/>
            </a:endParaRPr>
          </a:p>
          <a:p>
            <a:pPr indent="-228600" lvl="0" marL="457200" rtl="0" algn="ctr">
              <a:lnSpc>
                <a:spcPct val="100000"/>
              </a:lnSpc>
              <a:spcBef>
                <a:spcPts val="240"/>
              </a:spcBef>
              <a:spcAft>
                <a:spcPts val="0"/>
              </a:spcAft>
              <a:buSzPts val="1200"/>
              <a:buNone/>
            </a:pPr>
            <a:r>
              <a:rPr lang="sl-SI" sz="3200">
                <a:latin typeface="Arial"/>
                <a:ea typeface="Arial"/>
                <a:cs typeface="Arial"/>
                <a:sym typeface="Arial"/>
              </a:rPr>
              <a:t>Thank </a:t>
            </a:r>
            <a:r>
              <a:rPr lang="sl-SI"/>
              <a:t>you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txBox="1"/>
          <p:nvPr>
            <p:ph idx="1" type="body"/>
          </p:nvPr>
        </p:nvSpPr>
        <p:spPr>
          <a:xfrm>
            <a:off x="251520" y="1844824"/>
            <a:ext cx="8713788" cy="324115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a:p>
            <a:pPr indent="0" lvl="0" marL="0" rtl="0" algn="ctr">
              <a:lnSpc>
                <a:spcPct val="100000"/>
              </a:lnSpc>
              <a:spcBef>
                <a:spcPts val="0"/>
              </a:spcBef>
              <a:spcAft>
                <a:spcPts val="0"/>
              </a:spcAft>
              <a:buClr>
                <a:srgbClr val="3F3F3F"/>
              </a:buClr>
              <a:buSzPts val="1800"/>
              <a:buNone/>
            </a:pPr>
            <a:r>
              <a:rPr lang="sl-SI" sz="2400">
                <a:solidFill>
                  <a:srgbClr val="3F3F3F"/>
                </a:solidFill>
                <a:latin typeface="Arial"/>
                <a:ea typeface="Arial"/>
                <a:cs typeface="Arial"/>
                <a:sym typeface="Arial"/>
              </a:rPr>
              <a:t>Contact: School of Foreign Languages</a:t>
            </a:r>
            <a:endParaRPr sz="2400">
              <a:solidFill>
                <a:srgbClr val="3F3F3F"/>
              </a:solidFill>
              <a:latin typeface="Arial"/>
              <a:ea typeface="Arial"/>
              <a:cs typeface="Arial"/>
              <a:sym typeface="Arial"/>
            </a:endParaRPr>
          </a:p>
          <a:p>
            <a:pPr indent="0" lvl="0" marL="0" rtl="0" algn="ctr">
              <a:lnSpc>
                <a:spcPct val="100000"/>
              </a:lnSpc>
              <a:spcBef>
                <a:spcPts val="0"/>
              </a:spcBef>
              <a:spcAft>
                <a:spcPts val="0"/>
              </a:spcAft>
              <a:buClr>
                <a:srgbClr val="3F3F3F"/>
              </a:buClr>
              <a:buSzPts val="1800"/>
              <a:buNone/>
            </a:pPr>
            <a:r>
              <a:rPr lang="sl-SI" sz="2400">
                <a:solidFill>
                  <a:srgbClr val="3F3F3F"/>
                </a:solidFill>
                <a:latin typeface="Arial"/>
                <a:ea typeface="Arial"/>
                <a:cs typeface="Arial"/>
                <a:sym typeface="Arial"/>
              </a:rPr>
              <a:t>Translation, Interpreting and Proofreading Department </a:t>
            </a:r>
            <a:endParaRPr sz="2400">
              <a:latin typeface="Arial"/>
              <a:ea typeface="Arial"/>
              <a:cs typeface="Arial"/>
              <a:sym typeface="Arial"/>
            </a:endParaRPr>
          </a:p>
          <a:p>
            <a:pPr indent="0" lvl="0" marL="0" rtl="0" algn="ctr">
              <a:lnSpc>
                <a:spcPct val="100000"/>
              </a:lnSpc>
              <a:spcBef>
                <a:spcPts val="0"/>
              </a:spcBef>
              <a:spcAft>
                <a:spcPts val="0"/>
              </a:spcAft>
              <a:buClr>
                <a:srgbClr val="3F3F3F"/>
              </a:buClr>
              <a:buSzPts val="1800"/>
              <a:buNone/>
            </a:pPr>
            <a:r>
              <a:rPr lang="sl-SI" sz="2400">
                <a:solidFill>
                  <a:srgbClr val="3F3F3F"/>
                </a:solidFill>
                <a:latin typeface="Arial"/>
                <a:ea typeface="Arial"/>
                <a:cs typeface="Arial"/>
                <a:sym typeface="Arial"/>
              </a:rPr>
              <a:t>Poljče 28, 4275 Begunje na Gorenjskem, Slovenia</a:t>
            </a:r>
            <a:endParaRPr sz="2400">
              <a:solidFill>
                <a:srgbClr val="3F3F3F"/>
              </a:solidFill>
              <a:latin typeface="Arial"/>
              <a:ea typeface="Arial"/>
              <a:cs typeface="Arial"/>
              <a:sym typeface="Arial"/>
            </a:endParaRPr>
          </a:p>
          <a:p>
            <a:pPr indent="0" lvl="0" marL="0" rtl="0" algn="ctr">
              <a:lnSpc>
                <a:spcPct val="100000"/>
              </a:lnSpc>
              <a:spcBef>
                <a:spcPts val="0"/>
              </a:spcBef>
              <a:spcAft>
                <a:spcPts val="0"/>
              </a:spcAft>
              <a:buClr>
                <a:schemeClr val="lt1"/>
              </a:buClr>
              <a:buSzPts val="1800"/>
              <a:buNone/>
            </a:pPr>
            <a:r>
              <a:t/>
            </a:r>
            <a:endParaRPr sz="2400" u="sng">
              <a:solidFill>
                <a:srgbClr val="3F3F3F"/>
              </a:solidFill>
              <a:latin typeface="Arial"/>
              <a:ea typeface="Arial"/>
              <a:cs typeface="Arial"/>
              <a:sym typeface="Arial"/>
              <a:hlinkClick r:id="rId3">
                <a:extLst>
                  <a:ext uri="{A12FA001-AC4F-418D-AE19-62706E023703}">
                    <ahyp:hlinkClr val="tx"/>
                  </a:ext>
                </a:extLst>
              </a:hlinkClick>
            </a:endParaRPr>
          </a:p>
          <a:p>
            <a:pPr indent="0" lvl="0" marL="0" rtl="0" algn="ctr">
              <a:lnSpc>
                <a:spcPct val="100000"/>
              </a:lnSpc>
              <a:spcBef>
                <a:spcPts val="0"/>
              </a:spcBef>
              <a:spcAft>
                <a:spcPts val="0"/>
              </a:spcAft>
              <a:buClr>
                <a:srgbClr val="3F3F3F"/>
              </a:buClr>
              <a:buSzPts val="1800"/>
              <a:buNone/>
            </a:pPr>
            <a:r>
              <a:rPr lang="sl-SI" sz="2400" u="sng">
                <a:solidFill>
                  <a:srgbClr val="0070C0"/>
                </a:solidFill>
                <a:latin typeface="Arial"/>
                <a:ea typeface="Arial"/>
                <a:cs typeface="Arial"/>
                <a:sym typeface="Arial"/>
                <a:hlinkClick r:id="rId4">
                  <a:extLst>
                    <a:ext uri="{A12FA001-AC4F-418D-AE19-62706E023703}">
                      <ahyp:hlinkClr val="tx"/>
                    </a:ext>
                  </a:extLst>
                </a:hlinkClick>
              </a:rPr>
              <a:t>e-mail: tamara.derman.zadravec@mors.si</a:t>
            </a:r>
            <a:endParaRPr sz="2400">
              <a:solidFill>
                <a:srgbClr val="0070C0"/>
              </a:solidFill>
              <a:latin typeface="Arial"/>
              <a:ea typeface="Arial"/>
              <a:cs typeface="Arial"/>
              <a:sym typeface="Arial"/>
            </a:endParaRPr>
          </a:p>
          <a:p>
            <a:pPr indent="0" lvl="0" marL="0" rtl="0" algn="ctr">
              <a:lnSpc>
                <a:spcPct val="100000"/>
              </a:lnSpc>
              <a:spcBef>
                <a:spcPts val="0"/>
              </a:spcBef>
              <a:spcAft>
                <a:spcPts val="0"/>
              </a:spcAft>
              <a:buClr>
                <a:srgbClr val="3F3F3F"/>
              </a:buClr>
              <a:buSzPts val="1800"/>
              <a:buNone/>
            </a:pPr>
            <a:r>
              <a:rPr lang="sl-SI" sz="2400">
                <a:solidFill>
                  <a:srgbClr val="3F3F3F"/>
                </a:solidFill>
                <a:latin typeface="Arial"/>
                <a:ea typeface="Arial"/>
                <a:cs typeface="Arial"/>
                <a:sym typeface="Arial"/>
              </a:rPr>
              <a:t>T: +386 4 532 3725</a:t>
            </a:r>
            <a:endParaRPr sz="2400">
              <a:latin typeface="Arial"/>
              <a:ea typeface="Arial"/>
              <a:cs typeface="Arial"/>
              <a:sym typeface="Arial"/>
            </a:endParaRPr>
          </a:p>
          <a:p>
            <a:pPr indent="-342900" lvl="0" marL="342900" rtl="0" algn="ctr">
              <a:lnSpc>
                <a:spcPct val="100000"/>
              </a:lnSpc>
              <a:spcBef>
                <a:spcPts val="360"/>
              </a:spcBef>
              <a:spcAft>
                <a:spcPts val="0"/>
              </a:spcAft>
              <a:buClr>
                <a:schemeClr val="lt1"/>
              </a:buClr>
              <a:buSzPts val="1800"/>
              <a:buNone/>
            </a:pPr>
            <a:r>
              <a:t/>
            </a:r>
            <a:endParaRPr sz="2400">
              <a:solidFill>
                <a:srgbClr val="3F3F3F"/>
              </a:solidFill>
              <a:latin typeface="Arial"/>
              <a:ea typeface="Arial"/>
              <a:cs typeface="Arial"/>
              <a:sym typeface="Aria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0"/>
          <p:cNvSpPr txBox="1"/>
          <p:nvPr>
            <p:ph type="title"/>
          </p:nvPr>
        </p:nvSpPr>
        <p:spPr>
          <a:xfrm>
            <a:off x="179512" y="884903"/>
            <a:ext cx="8784976" cy="9438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a:solidFill>
                  <a:srgbClr val="0070C0"/>
                </a:solidFill>
                <a:latin typeface="Arial"/>
                <a:ea typeface="Arial"/>
                <a:cs typeface="Arial"/>
                <a:sym typeface="Arial"/>
              </a:rPr>
              <a:t>Evolution</a:t>
            </a:r>
            <a:endParaRPr/>
          </a:p>
        </p:txBody>
      </p:sp>
      <p:grpSp>
        <p:nvGrpSpPr>
          <p:cNvPr id="39" name="Google Shape;39;p10"/>
          <p:cNvGrpSpPr/>
          <p:nvPr/>
        </p:nvGrpSpPr>
        <p:grpSpPr>
          <a:xfrm>
            <a:off x="3914" y="3066478"/>
            <a:ext cx="9136170" cy="1874595"/>
            <a:chOff x="3914" y="519924"/>
            <a:chExt cx="9136170" cy="1874595"/>
          </a:xfrm>
        </p:grpSpPr>
        <p:sp>
          <p:nvSpPr>
            <p:cNvPr id="40" name="Google Shape;40;p10"/>
            <p:cNvSpPr/>
            <p:nvPr/>
          </p:nvSpPr>
          <p:spPr>
            <a:xfrm>
              <a:off x="3914"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nvSpPr>
          <p:spPr>
            <a:xfrm>
              <a:off x="333419"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1998</a:t>
              </a:r>
              <a:endParaRPr b="0" i="0" sz="2900" u="none" cap="none" strike="noStrike">
                <a:solidFill>
                  <a:schemeClr val="lt1"/>
                </a:solidFill>
                <a:latin typeface="Arial"/>
                <a:ea typeface="Arial"/>
                <a:cs typeface="Arial"/>
                <a:sym typeface="Arial"/>
              </a:endParaRPr>
            </a:p>
          </p:txBody>
        </p:sp>
        <p:sp>
          <p:nvSpPr>
            <p:cNvPr id="42" name="Google Shape;42;p10"/>
            <p:cNvSpPr/>
            <p:nvPr/>
          </p:nvSpPr>
          <p:spPr>
            <a:xfrm>
              <a:off x="99009" y="1231077"/>
              <a:ext cx="1318021"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0"/>
            <p:cNvSpPr txBox="1"/>
            <p:nvPr/>
          </p:nvSpPr>
          <p:spPr>
            <a:xfrm>
              <a:off x="99009" y="1231077"/>
              <a:ext cx="1318021"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Terminology work beginnings</a:t>
              </a:r>
              <a:endParaRPr b="0" i="0" sz="1600" u="none" cap="none" strike="noStrike">
                <a:solidFill>
                  <a:srgbClr val="000000"/>
                </a:solidFill>
                <a:latin typeface="Arial"/>
                <a:ea typeface="Arial"/>
                <a:cs typeface="Arial"/>
                <a:sym typeface="Arial"/>
              </a:endParaRPr>
            </a:p>
          </p:txBody>
        </p:sp>
        <p:sp>
          <p:nvSpPr>
            <p:cNvPr id="44" name="Google Shape;44;p10"/>
            <p:cNvSpPr/>
            <p:nvPr/>
          </p:nvSpPr>
          <p:spPr>
            <a:xfrm>
              <a:off x="1435441"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0"/>
            <p:cNvSpPr txBox="1"/>
            <p:nvPr/>
          </p:nvSpPr>
          <p:spPr>
            <a:xfrm>
              <a:off x="1764946"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2004</a:t>
              </a:r>
              <a:endParaRPr b="0" i="0" sz="2900" u="none" cap="none" strike="noStrike">
                <a:solidFill>
                  <a:schemeClr val="lt1"/>
                </a:solidFill>
                <a:latin typeface="Arial"/>
                <a:ea typeface="Arial"/>
                <a:cs typeface="Arial"/>
                <a:sym typeface="Arial"/>
              </a:endParaRPr>
            </a:p>
          </p:txBody>
        </p:sp>
        <p:sp>
          <p:nvSpPr>
            <p:cNvPr id="46" name="Google Shape;46;p10"/>
            <p:cNvSpPr/>
            <p:nvPr/>
          </p:nvSpPr>
          <p:spPr>
            <a:xfrm>
              <a:off x="1435441" y="1261311"/>
              <a:ext cx="1318021"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0"/>
            <p:cNvSpPr txBox="1"/>
            <p:nvPr/>
          </p:nvSpPr>
          <p:spPr>
            <a:xfrm>
              <a:off x="1435441" y="1261311"/>
              <a:ext cx="1318021"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First dictionaries</a:t>
              </a:r>
              <a:endParaRPr b="0" i="0" sz="1600" u="none" cap="none" strike="noStrike">
                <a:solidFill>
                  <a:srgbClr val="000000"/>
                </a:solidFill>
                <a:latin typeface="Arial"/>
                <a:ea typeface="Arial"/>
                <a:cs typeface="Arial"/>
                <a:sym typeface="Arial"/>
              </a:endParaRPr>
            </a:p>
            <a:p>
              <a:pPr indent="-69850" lvl="1" marL="17145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NATO membership</a:t>
              </a:r>
              <a:endParaRPr b="0" i="0" sz="1600" u="none" cap="none" strike="noStrike">
                <a:solidFill>
                  <a:srgbClr val="000000"/>
                </a:solidFill>
                <a:latin typeface="Arial"/>
                <a:ea typeface="Arial"/>
                <a:cs typeface="Arial"/>
                <a:sym typeface="Arial"/>
              </a:endParaRPr>
            </a:p>
          </p:txBody>
        </p:sp>
        <p:sp>
          <p:nvSpPr>
            <p:cNvPr id="48" name="Google Shape;48;p10"/>
            <p:cNvSpPr/>
            <p:nvPr/>
          </p:nvSpPr>
          <p:spPr>
            <a:xfrm>
              <a:off x="3013361"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0"/>
            <p:cNvSpPr txBox="1"/>
            <p:nvPr/>
          </p:nvSpPr>
          <p:spPr>
            <a:xfrm>
              <a:off x="3342866"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2007</a:t>
              </a:r>
              <a:endParaRPr b="0" i="0" sz="2900" u="none" cap="none" strike="noStrike">
                <a:solidFill>
                  <a:schemeClr val="lt1"/>
                </a:solidFill>
                <a:latin typeface="Arial"/>
                <a:ea typeface="Arial"/>
                <a:cs typeface="Arial"/>
                <a:sym typeface="Arial"/>
              </a:endParaRPr>
            </a:p>
          </p:txBody>
        </p:sp>
        <p:sp>
          <p:nvSpPr>
            <p:cNvPr id="50" name="Google Shape;50;p10"/>
            <p:cNvSpPr/>
            <p:nvPr/>
          </p:nvSpPr>
          <p:spPr>
            <a:xfrm>
              <a:off x="2866968" y="1261311"/>
              <a:ext cx="1610807"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nvSpPr>
          <p:spPr>
            <a:xfrm>
              <a:off x="2866968" y="1261311"/>
              <a:ext cx="1610807"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NATO terminology standardization</a:t>
              </a:r>
              <a:endParaRPr b="0" i="0" sz="1600" u="none" cap="none" strike="noStrike">
                <a:solidFill>
                  <a:srgbClr val="000000"/>
                </a:solidFill>
                <a:latin typeface="Arial"/>
                <a:ea typeface="Arial"/>
                <a:cs typeface="Arial"/>
                <a:sym typeface="Arial"/>
              </a:endParaRPr>
            </a:p>
          </p:txBody>
        </p:sp>
        <p:sp>
          <p:nvSpPr>
            <p:cNvPr id="52" name="Google Shape;52;p10"/>
            <p:cNvSpPr/>
            <p:nvPr/>
          </p:nvSpPr>
          <p:spPr>
            <a:xfrm>
              <a:off x="4629503"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4959008"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2009</a:t>
              </a:r>
              <a:endParaRPr b="0" i="0" sz="2900" u="none" cap="none" strike="noStrike">
                <a:solidFill>
                  <a:schemeClr val="lt1"/>
                </a:solidFill>
                <a:latin typeface="Arial"/>
                <a:ea typeface="Arial"/>
                <a:cs typeface="Arial"/>
                <a:sym typeface="Arial"/>
              </a:endParaRPr>
            </a:p>
          </p:txBody>
        </p:sp>
        <p:sp>
          <p:nvSpPr>
            <p:cNvPr id="54" name="Google Shape;54;p10"/>
            <p:cNvSpPr/>
            <p:nvPr/>
          </p:nvSpPr>
          <p:spPr>
            <a:xfrm>
              <a:off x="4444888" y="1261311"/>
              <a:ext cx="1687252"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nvSpPr>
          <p:spPr>
            <a:xfrm>
              <a:off x="4444888" y="1261311"/>
              <a:ext cx="1687252"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MoD Terminology Standardization Board</a:t>
              </a:r>
              <a:endParaRPr b="0" i="0" sz="1600" u="none" cap="none" strike="noStrike">
                <a:solidFill>
                  <a:srgbClr val="000000"/>
                </a:solidFill>
                <a:latin typeface="Arial"/>
                <a:ea typeface="Arial"/>
                <a:cs typeface="Arial"/>
                <a:sym typeface="Arial"/>
              </a:endParaRPr>
            </a:p>
          </p:txBody>
        </p:sp>
        <p:sp>
          <p:nvSpPr>
            <p:cNvPr id="56" name="Google Shape;56;p10"/>
            <p:cNvSpPr/>
            <p:nvPr/>
          </p:nvSpPr>
          <p:spPr>
            <a:xfrm>
              <a:off x="6061030"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txBox="1"/>
            <p:nvPr/>
          </p:nvSpPr>
          <p:spPr>
            <a:xfrm>
              <a:off x="6390535"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2013</a:t>
              </a:r>
              <a:endParaRPr b="0" i="0" sz="2900" u="none" cap="none" strike="noStrike">
                <a:solidFill>
                  <a:schemeClr val="lt1"/>
                </a:solidFill>
                <a:latin typeface="Arial"/>
                <a:ea typeface="Arial"/>
                <a:cs typeface="Arial"/>
                <a:sym typeface="Arial"/>
              </a:endParaRPr>
            </a:p>
          </p:txBody>
        </p:sp>
        <p:sp>
          <p:nvSpPr>
            <p:cNvPr id="58" name="Google Shape;58;p10"/>
            <p:cNvSpPr/>
            <p:nvPr/>
          </p:nvSpPr>
          <p:spPr>
            <a:xfrm>
              <a:off x="6061030" y="1261311"/>
              <a:ext cx="1318021"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nvSpPr>
          <p:spPr>
            <a:xfrm>
              <a:off x="6061030" y="1261311"/>
              <a:ext cx="1318021"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1st Military Terminology Conference</a:t>
              </a:r>
              <a:endParaRPr b="0" i="0" sz="1600" u="none" cap="none" strike="noStrike">
                <a:solidFill>
                  <a:srgbClr val="000000"/>
                </a:solidFill>
                <a:latin typeface="Arial"/>
                <a:ea typeface="Arial"/>
                <a:cs typeface="Arial"/>
                <a:sym typeface="Arial"/>
              </a:endParaRPr>
            </a:p>
          </p:txBody>
        </p:sp>
        <p:sp>
          <p:nvSpPr>
            <p:cNvPr id="60" name="Google Shape;60;p10"/>
            <p:cNvSpPr/>
            <p:nvPr/>
          </p:nvSpPr>
          <p:spPr>
            <a:xfrm>
              <a:off x="7492557" y="519924"/>
              <a:ext cx="1647527" cy="659010"/>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txBox="1"/>
            <p:nvPr/>
          </p:nvSpPr>
          <p:spPr>
            <a:xfrm>
              <a:off x="7822062" y="519924"/>
              <a:ext cx="988517" cy="659010"/>
            </a:xfrm>
            <a:prstGeom prst="rect">
              <a:avLst/>
            </a:prstGeom>
            <a:noFill/>
            <a:ln>
              <a:noFill/>
            </a:ln>
          </p:spPr>
          <p:txBody>
            <a:bodyPr anchorCtr="0" anchor="ctr" bIns="38650" lIns="116000" spcFirstLastPara="1" rIns="38650" wrap="square" tIns="38650">
              <a:noAutofit/>
            </a:bodyPr>
            <a:lstStyle/>
            <a:p>
              <a:pPr indent="0" lvl="0" marL="0" marR="0" rtl="0" algn="ctr">
                <a:lnSpc>
                  <a:spcPct val="90000"/>
                </a:lnSpc>
                <a:spcBef>
                  <a:spcPts val="0"/>
                </a:spcBef>
                <a:spcAft>
                  <a:spcPts val="0"/>
                </a:spcAft>
                <a:buNone/>
              </a:pPr>
              <a:r>
                <a:rPr b="0" i="0" lang="sl-SI" sz="2900" u="none" cap="none" strike="noStrike">
                  <a:solidFill>
                    <a:schemeClr val="lt1"/>
                  </a:solidFill>
                  <a:latin typeface="Arial"/>
                  <a:ea typeface="Arial"/>
                  <a:cs typeface="Arial"/>
                  <a:sym typeface="Arial"/>
                </a:rPr>
                <a:t>2018</a:t>
              </a:r>
              <a:endParaRPr b="0" i="0" sz="2900" u="none" cap="none" strike="noStrike">
                <a:solidFill>
                  <a:schemeClr val="lt1"/>
                </a:solidFill>
                <a:latin typeface="Arial"/>
                <a:ea typeface="Arial"/>
                <a:cs typeface="Arial"/>
                <a:sym typeface="Arial"/>
              </a:endParaRPr>
            </a:p>
          </p:txBody>
        </p:sp>
        <p:sp>
          <p:nvSpPr>
            <p:cNvPr id="62" name="Google Shape;62;p10"/>
            <p:cNvSpPr/>
            <p:nvPr/>
          </p:nvSpPr>
          <p:spPr>
            <a:xfrm>
              <a:off x="7492557" y="1261311"/>
              <a:ext cx="1318021" cy="1133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0"/>
            <p:cNvSpPr txBox="1"/>
            <p:nvPr/>
          </p:nvSpPr>
          <p:spPr>
            <a:xfrm>
              <a:off x="7492557" y="1261311"/>
              <a:ext cx="1318021" cy="1133208"/>
            </a:xfrm>
            <a:prstGeom prst="rect">
              <a:avLst/>
            </a:prstGeom>
            <a:noFill/>
            <a:ln>
              <a:noFill/>
            </a:ln>
          </p:spPr>
          <p:txBody>
            <a:bodyPr anchorCtr="0" anchor="t" bIns="0" lIns="0" spcFirstLastPara="1" rIns="0" wrap="square" tIns="0">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sl-SI" sz="1600" u="none" cap="none" strike="noStrike">
                  <a:solidFill>
                    <a:srgbClr val="000000"/>
                  </a:solidFill>
                  <a:latin typeface="Arial"/>
                  <a:ea typeface="Arial"/>
                  <a:cs typeface="Arial"/>
                  <a:sym typeface="Arial"/>
                </a:rPr>
                <a:t>MOterm terminology database</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7"/>
          <p:cNvSpPr txBox="1"/>
          <p:nvPr>
            <p:ph type="title"/>
          </p:nvPr>
        </p:nvSpPr>
        <p:spPr>
          <a:xfrm>
            <a:off x="179512" y="783771"/>
            <a:ext cx="8784976" cy="65314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Initial considerations</a:t>
            </a:r>
            <a:endParaRPr sz="3200"/>
          </a:p>
        </p:txBody>
      </p:sp>
      <p:sp>
        <p:nvSpPr>
          <p:cNvPr id="69" name="Google Shape;69;p7"/>
          <p:cNvSpPr txBox="1"/>
          <p:nvPr>
            <p:ph idx="1" type="body"/>
          </p:nvPr>
        </p:nvSpPr>
        <p:spPr>
          <a:xfrm>
            <a:off x="179512" y="1436914"/>
            <a:ext cx="8785101" cy="4297137"/>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240"/>
              </a:spcBef>
              <a:spcAft>
                <a:spcPts val="0"/>
              </a:spcAft>
              <a:buSzPts val="1200"/>
              <a:buNone/>
            </a:pPr>
            <a:r>
              <a:rPr lang="sl-SI" sz="2800">
                <a:solidFill>
                  <a:schemeClr val="dk1"/>
                </a:solidFill>
                <a:latin typeface="Arial"/>
                <a:ea typeface="Arial"/>
                <a:cs typeface="Arial"/>
                <a:sym typeface="Arial"/>
              </a:rPr>
              <a:t>Standardization starts at the strategic level</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rPr lang="sl-SI" sz="2800">
                <a:solidFill>
                  <a:schemeClr val="dk1"/>
                </a:solidFill>
                <a:latin typeface="Arial"/>
                <a:ea typeface="Arial"/>
                <a:cs typeface="Arial"/>
                <a:sym typeface="Arial"/>
              </a:rPr>
              <a:t>Terminology is to be developed simultaneously with policy and doctrine</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rPr lang="sl-SI" sz="2800">
                <a:solidFill>
                  <a:schemeClr val="dk1"/>
                </a:solidFill>
                <a:latin typeface="Arial"/>
                <a:ea typeface="Arial"/>
                <a:cs typeface="Arial"/>
                <a:sym typeface="Arial"/>
              </a:rPr>
              <a:t>Interoperability cannot be applied without standardized terminology</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t/>
            </a:r>
            <a:endParaRPr sz="2800">
              <a:solidFill>
                <a:schemeClr val="dk1"/>
              </a:solidFill>
              <a:latin typeface="Arial"/>
              <a:ea typeface="Arial"/>
              <a:cs typeface="Arial"/>
              <a:sym typeface="Arial"/>
            </a:endParaRPr>
          </a:p>
          <a:p>
            <a:pPr indent="0" lvl="0" marL="228600" rtl="0" algn="l">
              <a:lnSpc>
                <a:spcPct val="100000"/>
              </a:lnSpc>
              <a:spcBef>
                <a:spcPts val="240"/>
              </a:spcBef>
              <a:spcAft>
                <a:spcPts val="0"/>
              </a:spcAft>
              <a:buSzPts val="1200"/>
              <a:buNone/>
            </a:pPr>
            <a:r>
              <a:rPr lang="sl-SI" sz="2800">
                <a:solidFill>
                  <a:schemeClr val="dk1"/>
                </a:solidFill>
                <a:latin typeface="Arial"/>
                <a:ea typeface="Arial"/>
                <a:cs typeface="Arial"/>
                <a:sym typeface="Arial"/>
              </a:rPr>
              <a:t>Inconsistent use of terminology may jeopardize security</a:t>
            </a:r>
            <a:endParaRPr sz="2800">
              <a:solidFill>
                <a:schemeClr val="dk1"/>
              </a:solidFill>
              <a:latin typeface="Arial"/>
              <a:ea typeface="Arial"/>
              <a:cs typeface="Arial"/>
              <a:sym typeface="Arial"/>
            </a:endParaRPr>
          </a:p>
          <a:p>
            <a:pPr indent="-381000" lvl="0" marL="685800" rtl="0" algn="l">
              <a:lnSpc>
                <a:spcPct val="100000"/>
              </a:lnSpc>
              <a:spcBef>
                <a:spcPts val="240"/>
              </a:spcBef>
              <a:spcAft>
                <a:spcPts val="0"/>
              </a:spcAft>
              <a:buSzPts val="1200"/>
              <a:buFont typeface="Arial Narrow"/>
              <a:buNone/>
            </a:pPr>
            <a:r>
              <a:t/>
            </a:r>
            <a:endParaRPr sz="2800">
              <a:solidFill>
                <a:schemeClr val="dk1"/>
              </a:solidFill>
              <a:latin typeface="Arial"/>
              <a:ea typeface="Arial"/>
              <a:cs typeface="Arial"/>
              <a:sym typeface="Arial"/>
            </a:endParaRPr>
          </a:p>
          <a:p>
            <a:pPr indent="-381000" lvl="0" marL="685800" rtl="0" algn="l">
              <a:lnSpc>
                <a:spcPct val="100000"/>
              </a:lnSpc>
              <a:spcBef>
                <a:spcPts val="240"/>
              </a:spcBef>
              <a:spcAft>
                <a:spcPts val="0"/>
              </a:spcAft>
              <a:buSzPts val="1200"/>
              <a:buFont typeface="Arial Narrow"/>
              <a:buNone/>
            </a:pPr>
            <a:r>
              <a:t/>
            </a:r>
            <a:endParaRPr sz="2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2c465f1927_0_34"/>
          <p:cNvSpPr txBox="1"/>
          <p:nvPr>
            <p:ph idx="1" type="body"/>
          </p:nvPr>
        </p:nvSpPr>
        <p:spPr>
          <a:xfrm>
            <a:off x="294100" y="950976"/>
            <a:ext cx="8713800" cy="4805124"/>
          </a:xfrm>
          <a:prstGeom prst="rect">
            <a:avLst/>
          </a:prstGeom>
          <a:noFill/>
          <a:ln>
            <a:noFill/>
          </a:ln>
        </p:spPr>
        <p:txBody>
          <a:bodyPr anchorCtr="0" anchor="t" bIns="45700" lIns="91425" spcFirstLastPara="1" rIns="91425" wrap="square" tIns="45700">
            <a:noAutofit/>
          </a:bodyPr>
          <a:lstStyle/>
          <a:p>
            <a:pPr indent="0" lvl="0" marL="69850" rtl="0" algn="ctr">
              <a:lnSpc>
                <a:spcPct val="100000"/>
              </a:lnSpc>
              <a:spcBef>
                <a:spcPts val="360"/>
              </a:spcBef>
              <a:spcAft>
                <a:spcPts val="0"/>
              </a:spcAft>
              <a:buClr>
                <a:srgbClr val="3F3F3F"/>
              </a:buClr>
              <a:buSzPts val="2500"/>
              <a:buNone/>
            </a:pPr>
            <a:r>
              <a:rPr lang="sl-SI" sz="3200">
                <a:solidFill>
                  <a:srgbClr val="0070C0"/>
                </a:solidFill>
                <a:latin typeface="Arial"/>
                <a:ea typeface="Arial"/>
                <a:cs typeface="Arial"/>
                <a:sym typeface="Arial"/>
              </a:rPr>
              <a:t>What is terminology standardization? </a:t>
            </a:r>
            <a:endParaRPr sz="3200">
              <a:solidFill>
                <a:srgbClr val="0070C0"/>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3200">
                <a:solidFill>
                  <a:srgbClr val="0070C0"/>
                </a:solidFill>
                <a:latin typeface="Arial"/>
                <a:ea typeface="Arial"/>
                <a:cs typeface="Arial"/>
                <a:sym typeface="Arial"/>
              </a:rPr>
              <a:t>No single answer…</a:t>
            </a:r>
            <a:endParaRPr sz="3200">
              <a:solidFill>
                <a:srgbClr val="0070C0"/>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2800">
              <a:solidFill>
                <a:srgbClr val="0070C0"/>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2800">
                <a:solidFill>
                  <a:srgbClr val="3A863C"/>
                </a:solidFill>
                <a:latin typeface="Arial"/>
                <a:ea typeface="Arial"/>
                <a:cs typeface="Arial"/>
                <a:sym typeface="Arial"/>
              </a:rPr>
              <a:t>A process based on rules/norms</a:t>
            </a:r>
            <a:endParaRPr sz="2800">
              <a:solidFill>
                <a:srgbClr val="3A863C"/>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2800">
              <a:solidFill>
                <a:srgbClr val="3A863C"/>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2800">
                <a:solidFill>
                  <a:srgbClr val="3A863C"/>
                </a:solidFill>
                <a:latin typeface="Arial"/>
                <a:ea typeface="Arial"/>
                <a:cs typeface="Arial"/>
                <a:sym typeface="Arial"/>
              </a:rPr>
              <a:t>Systematic approach </a:t>
            </a:r>
            <a:endParaRPr/>
          </a:p>
          <a:p>
            <a:pPr indent="0" lvl="0" marL="69850" rtl="0" algn="ctr">
              <a:lnSpc>
                <a:spcPct val="100000"/>
              </a:lnSpc>
              <a:spcBef>
                <a:spcPts val="360"/>
              </a:spcBef>
              <a:spcAft>
                <a:spcPts val="0"/>
              </a:spcAft>
              <a:buClr>
                <a:srgbClr val="3F3F3F"/>
              </a:buClr>
              <a:buSzPts val="2500"/>
              <a:buNone/>
            </a:pPr>
            <a:r>
              <a:t/>
            </a:r>
            <a:endParaRPr sz="2800">
              <a:solidFill>
                <a:srgbClr val="3A863C"/>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2800">
                <a:solidFill>
                  <a:srgbClr val="3A863C"/>
                </a:solidFill>
                <a:latin typeface="Arial"/>
                <a:ea typeface="Arial"/>
                <a:cs typeface="Arial"/>
                <a:sym typeface="Arial"/>
              </a:rPr>
              <a:t>Consensus under authority</a:t>
            </a:r>
            <a:endParaRPr sz="2800">
              <a:solidFill>
                <a:srgbClr val="3A863C"/>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2800">
              <a:solidFill>
                <a:srgbClr val="3A863C"/>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2800">
                <a:solidFill>
                  <a:srgbClr val="3A863C"/>
                </a:solidFill>
                <a:latin typeface="Arial"/>
                <a:ea typeface="Arial"/>
                <a:cs typeface="Arial"/>
                <a:sym typeface="Arial"/>
              </a:rPr>
              <a:t>Best possible subject-field vocabulary</a:t>
            </a:r>
            <a:endParaRPr sz="2800">
              <a:solidFill>
                <a:srgbClr val="3A863C"/>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1800">
                <a:solidFill>
                  <a:srgbClr val="A5A5A5"/>
                </a:solidFill>
                <a:latin typeface="Arial"/>
                <a:ea typeface="Arial"/>
                <a:cs typeface="Arial"/>
                <a:sym typeface="Arial"/>
              </a:rPr>
              <a:t>	 </a:t>
            </a:r>
            <a:endParaRPr sz="1800">
              <a:solidFill>
                <a:srgbClr val="A5A5A5"/>
              </a:solidFill>
              <a:latin typeface="Arial"/>
              <a:ea typeface="Arial"/>
              <a:cs typeface="Arial"/>
              <a:sym typeface="Arial"/>
            </a:endParaRPr>
          </a:p>
          <a:p>
            <a:pPr indent="-184150" lvl="0" marL="342900" rtl="0" algn="l">
              <a:lnSpc>
                <a:spcPct val="100000"/>
              </a:lnSpc>
              <a:spcBef>
                <a:spcPts val="360"/>
              </a:spcBef>
              <a:spcAft>
                <a:spcPts val="0"/>
              </a:spcAft>
              <a:buClr>
                <a:srgbClr val="3F3F3F"/>
              </a:buClr>
              <a:buSzPts val="2500"/>
              <a:buFont typeface="Noto Sans"/>
              <a:buNone/>
            </a:pPr>
            <a:r>
              <a:t/>
            </a:r>
            <a:endParaRPr sz="2500">
              <a:solidFill>
                <a:srgbClr val="3F3F3F"/>
              </a:solidFill>
            </a:endParaRPr>
          </a:p>
          <a:p>
            <a:pPr indent="0" lvl="0" marL="457200" rtl="0" algn="l">
              <a:lnSpc>
                <a:spcPct val="100000"/>
              </a:lnSpc>
              <a:spcBef>
                <a:spcPts val="360"/>
              </a:spcBef>
              <a:spcAft>
                <a:spcPts val="0"/>
              </a:spcAft>
              <a:buSzPts val="1200"/>
              <a:buNone/>
            </a:pPr>
            <a:r>
              <a:t/>
            </a:r>
            <a:endParaRPr sz="2500">
              <a:solidFill>
                <a:srgbClr val="3F3F3F"/>
              </a:solidFil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title"/>
          </p:nvPr>
        </p:nvSpPr>
        <p:spPr>
          <a:xfrm>
            <a:off x="179550" y="729673"/>
            <a:ext cx="8784900" cy="7847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Arial Narrow"/>
              <a:buNone/>
            </a:pPr>
            <a:r>
              <a:rPr lang="sl-SI" sz="3200">
                <a:solidFill>
                  <a:srgbClr val="0070C0"/>
                </a:solidFill>
                <a:latin typeface="Arial"/>
                <a:ea typeface="Arial"/>
                <a:cs typeface="Arial"/>
                <a:sym typeface="Arial"/>
              </a:rPr>
              <a:t>Basic terms &amp; definitions (ISO)</a:t>
            </a:r>
            <a:endParaRPr sz="3200">
              <a:latin typeface="Arial"/>
              <a:ea typeface="Arial"/>
              <a:cs typeface="Arial"/>
              <a:sym typeface="Arial"/>
            </a:endParaRPr>
          </a:p>
        </p:txBody>
      </p:sp>
      <p:sp>
        <p:nvSpPr>
          <p:cNvPr id="80" name="Google Shape;80;p1"/>
          <p:cNvSpPr txBox="1"/>
          <p:nvPr>
            <p:ph idx="1" type="body"/>
          </p:nvPr>
        </p:nvSpPr>
        <p:spPr>
          <a:xfrm>
            <a:off x="179550" y="1343609"/>
            <a:ext cx="8828350" cy="4683968"/>
          </a:xfrm>
          <a:prstGeom prst="rect">
            <a:avLst/>
          </a:prstGeom>
          <a:noFill/>
          <a:ln>
            <a:noFill/>
          </a:ln>
        </p:spPr>
        <p:txBody>
          <a:bodyPr anchorCtr="0" anchor="t" bIns="45700" lIns="91425" spcFirstLastPara="1" rIns="91425" wrap="square" tIns="45700">
            <a:noAutofit/>
          </a:bodyPr>
          <a:lstStyle/>
          <a:p>
            <a:pPr indent="0" lvl="0" marL="69850" rtl="0" algn="l">
              <a:lnSpc>
                <a:spcPct val="100000"/>
              </a:lnSpc>
              <a:spcBef>
                <a:spcPts val="360"/>
              </a:spcBef>
              <a:spcAft>
                <a:spcPts val="0"/>
              </a:spcAft>
              <a:buClr>
                <a:srgbClr val="3F3F3F"/>
              </a:buClr>
              <a:buSzPts val="2500"/>
              <a:buNone/>
            </a:pPr>
            <a:r>
              <a:rPr lang="sl-SI" sz="2800">
                <a:solidFill>
                  <a:schemeClr val="dk1"/>
                </a:solidFill>
                <a:latin typeface="Arial"/>
                <a:ea typeface="Arial"/>
                <a:cs typeface="Arial"/>
                <a:sym typeface="Arial"/>
              </a:rPr>
              <a:t>Terminology standardization </a:t>
            </a:r>
            <a:r>
              <a:rPr lang="sl-SI" sz="1800">
                <a:solidFill>
                  <a:schemeClr val="accent1"/>
                </a:solidFill>
                <a:latin typeface="Arial"/>
                <a:ea typeface="Arial"/>
                <a:cs typeface="Arial"/>
                <a:sym typeface="Arial"/>
              </a:rPr>
              <a:t>= unification and harmonization of concepts, concept systems, terms and definitions &gt; normative vocabulary</a:t>
            </a:r>
            <a:endParaRPr sz="18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8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800">
                <a:solidFill>
                  <a:srgbClr val="3F3F3F"/>
                </a:solidFill>
                <a:latin typeface="Arial"/>
                <a:ea typeface="Arial"/>
                <a:cs typeface="Arial"/>
                <a:sym typeface="Arial"/>
              </a:rPr>
              <a:t>Standardized terminology </a:t>
            </a:r>
            <a:r>
              <a:rPr lang="sl-SI" sz="1800">
                <a:solidFill>
                  <a:schemeClr val="accent1"/>
                </a:solidFill>
                <a:latin typeface="Arial"/>
                <a:ea typeface="Arial"/>
                <a:cs typeface="Arial"/>
                <a:sym typeface="Arial"/>
              </a:rPr>
              <a:t>= result of terminology standardization, consists of sets of concepts belonging to special (= military) language, established by consensus and approved by a recognized body to achieve optimum order</a:t>
            </a:r>
            <a:endParaRPr sz="18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8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800">
                <a:solidFill>
                  <a:srgbClr val="3F3F3F"/>
                </a:solidFill>
                <a:latin typeface="Arial"/>
                <a:ea typeface="Arial"/>
                <a:cs typeface="Arial"/>
                <a:sym typeface="Arial"/>
              </a:rPr>
              <a:t>Consensus </a:t>
            </a:r>
            <a:r>
              <a:rPr lang="sl-SI" sz="1800">
                <a:solidFill>
                  <a:schemeClr val="accent1"/>
                </a:solidFill>
                <a:latin typeface="Arial"/>
                <a:ea typeface="Arial"/>
                <a:cs typeface="Arial"/>
                <a:sym typeface="Arial"/>
              </a:rPr>
              <a:t>= general agreement, takes into account view of all parties and deconflitcs arguments</a:t>
            </a:r>
            <a:endParaRPr sz="18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8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rPr lang="sl-SI" sz="2800">
                <a:solidFill>
                  <a:srgbClr val="3F3F3F"/>
                </a:solidFill>
                <a:latin typeface="Arial"/>
                <a:ea typeface="Arial"/>
                <a:cs typeface="Arial"/>
                <a:sym typeface="Arial"/>
              </a:rPr>
              <a:t>Standardizing body </a:t>
            </a:r>
            <a:r>
              <a:rPr lang="sl-SI" sz="1800">
                <a:solidFill>
                  <a:schemeClr val="accent1"/>
                </a:solidFill>
                <a:latin typeface="Arial"/>
                <a:ea typeface="Arial"/>
                <a:cs typeface="Arial"/>
                <a:sym typeface="Arial"/>
              </a:rPr>
              <a:t>= administrative entity responsible for standardization; its current items of standardization work are listed in a programme</a:t>
            </a:r>
            <a:endParaRPr sz="18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2"/>
          <p:cNvSpPr txBox="1"/>
          <p:nvPr>
            <p:ph type="title"/>
          </p:nvPr>
        </p:nvSpPr>
        <p:spPr>
          <a:xfrm>
            <a:off x="179512" y="1412776"/>
            <a:ext cx="8784976"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Arial Narrow"/>
              <a:buNone/>
            </a:pPr>
            <a:r>
              <a:rPr lang="sl-SI" sz="3200">
                <a:solidFill>
                  <a:srgbClr val="0070C0"/>
                </a:solidFill>
                <a:latin typeface="Arial"/>
                <a:ea typeface="Arial"/>
                <a:cs typeface="Arial"/>
                <a:sym typeface="Arial"/>
              </a:rPr>
              <a:t>Why standardize? The case of Slovenia</a:t>
            </a:r>
            <a:endParaRPr sz="3200">
              <a:solidFill>
                <a:srgbClr val="0070C0"/>
              </a:solidFill>
              <a:latin typeface="Arial"/>
              <a:ea typeface="Arial"/>
              <a:cs typeface="Arial"/>
              <a:sym typeface="Arial"/>
            </a:endParaRPr>
          </a:p>
        </p:txBody>
      </p:sp>
      <p:sp>
        <p:nvSpPr>
          <p:cNvPr id="86" name="Google Shape;86;p12"/>
          <p:cNvSpPr txBox="1"/>
          <p:nvPr>
            <p:ph idx="1" type="body"/>
          </p:nvPr>
        </p:nvSpPr>
        <p:spPr>
          <a:xfrm>
            <a:off x="250700" y="2054942"/>
            <a:ext cx="8713788" cy="3256322"/>
          </a:xfrm>
          <a:prstGeom prst="rect">
            <a:avLst/>
          </a:prstGeom>
          <a:noFill/>
          <a:ln>
            <a:noFill/>
          </a:ln>
        </p:spPr>
        <p:txBody>
          <a:bodyPr anchorCtr="0" anchor="t" bIns="45700" lIns="91425" spcFirstLastPara="1" rIns="91425" wrap="square" tIns="45700">
            <a:noAutofit/>
          </a:bodyPr>
          <a:lstStyle/>
          <a:p>
            <a:pPr indent="0" lvl="0" marL="45720" rtl="0" algn="ctr">
              <a:lnSpc>
                <a:spcPct val="100000"/>
              </a:lnSpc>
              <a:spcBef>
                <a:spcPts val="240"/>
              </a:spcBef>
              <a:spcAft>
                <a:spcPts val="0"/>
              </a:spcAft>
              <a:buSzPts val="1200"/>
              <a:buNone/>
            </a:pPr>
            <a:r>
              <a:rPr lang="sl-SI" sz="2400">
                <a:solidFill>
                  <a:schemeClr val="dk1"/>
                </a:solidFill>
              </a:rPr>
              <a:t>To resolve:</a:t>
            </a:r>
            <a:endParaRPr/>
          </a:p>
          <a:p>
            <a:pPr indent="0" lvl="0" marL="45720" rtl="0" algn="ctr">
              <a:lnSpc>
                <a:spcPct val="100000"/>
              </a:lnSpc>
              <a:spcBef>
                <a:spcPts val="240"/>
              </a:spcBef>
              <a:spcAft>
                <a:spcPts val="0"/>
              </a:spcAft>
              <a:buSzPts val="1200"/>
              <a:buNone/>
            </a:pPr>
            <a:r>
              <a:t/>
            </a:r>
            <a:endParaRPr sz="2400">
              <a:solidFill>
                <a:schemeClr val="dk1"/>
              </a:solidFill>
            </a:endParaRPr>
          </a:p>
          <a:p>
            <a:pPr indent="-285750" lvl="0" marL="331470" rtl="0" algn="ctr">
              <a:lnSpc>
                <a:spcPct val="100000"/>
              </a:lnSpc>
              <a:spcBef>
                <a:spcPts val="240"/>
              </a:spcBef>
              <a:spcAft>
                <a:spcPts val="0"/>
              </a:spcAft>
              <a:buClr>
                <a:schemeClr val="dk1"/>
              </a:buClr>
              <a:buSzPts val="1808"/>
              <a:buFont typeface="Arial"/>
              <a:buChar char="•"/>
            </a:pPr>
            <a:r>
              <a:rPr lang="sl-SI" sz="2800">
                <a:solidFill>
                  <a:schemeClr val="dk1"/>
                </a:solidFill>
              </a:rPr>
              <a:t>Inconsistency in translation</a:t>
            </a:r>
            <a:endParaRPr sz="2800">
              <a:solidFill>
                <a:schemeClr val="dk1"/>
              </a:solidFill>
            </a:endParaRPr>
          </a:p>
          <a:p>
            <a:pPr indent="-170942" lvl="0" marL="331470" rtl="0" algn="ctr">
              <a:lnSpc>
                <a:spcPct val="100000"/>
              </a:lnSpc>
              <a:spcBef>
                <a:spcPts val="240"/>
              </a:spcBef>
              <a:spcAft>
                <a:spcPts val="0"/>
              </a:spcAft>
              <a:buClr>
                <a:schemeClr val="dk1"/>
              </a:buClr>
              <a:buSzPts val="1808"/>
              <a:buFont typeface="Arial"/>
              <a:buNone/>
            </a:pPr>
            <a:r>
              <a:t/>
            </a:r>
            <a:endParaRPr sz="2800"/>
          </a:p>
          <a:p>
            <a:pPr indent="-285750" lvl="0" marL="331470" rtl="0" algn="ctr">
              <a:lnSpc>
                <a:spcPct val="100000"/>
              </a:lnSpc>
              <a:spcBef>
                <a:spcPts val="240"/>
              </a:spcBef>
              <a:spcAft>
                <a:spcPts val="0"/>
              </a:spcAft>
              <a:buClr>
                <a:schemeClr val="dk1"/>
              </a:buClr>
              <a:buSzPts val="1808"/>
              <a:buFont typeface="Arial"/>
              <a:buChar char="•"/>
            </a:pPr>
            <a:r>
              <a:rPr lang="sl-SI" sz="2800">
                <a:solidFill>
                  <a:schemeClr val="dk1"/>
                </a:solidFill>
              </a:rPr>
              <a:t>Formation of different Slovenian terms for one concept (synonymy)</a:t>
            </a:r>
            <a:endParaRPr sz="2800">
              <a:solidFill>
                <a:schemeClr val="dk1"/>
              </a:solidFill>
            </a:endParaRPr>
          </a:p>
          <a:p>
            <a:pPr indent="-170942" lvl="0" marL="331470" rtl="0" algn="ctr">
              <a:lnSpc>
                <a:spcPct val="100000"/>
              </a:lnSpc>
              <a:spcBef>
                <a:spcPts val="240"/>
              </a:spcBef>
              <a:spcAft>
                <a:spcPts val="0"/>
              </a:spcAft>
              <a:buClr>
                <a:schemeClr val="dk1"/>
              </a:buClr>
              <a:buSzPts val="1808"/>
              <a:buFont typeface="Arial"/>
              <a:buNone/>
            </a:pPr>
            <a:r>
              <a:t/>
            </a:r>
            <a:endParaRPr sz="2800"/>
          </a:p>
          <a:p>
            <a:pPr indent="-285750" lvl="0" marL="331470" rtl="0" algn="ctr">
              <a:lnSpc>
                <a:spcPct val="100000"/>
              </a:lnSpc>
              <a:spcBef>
                <a:spcPts val="240"/>
              </a:spcBef>
              <a:spcAft>
                <a:spcPts val="0"/>
              </a:spcAft>
              <a:buClr>
                <a:schemeClr val="dk1"/>
              </a:buClr>
              <a:buSzPts val="1808"/>
              <a:buFont typeface="Arial"/>
              <a:buChar char="•"/>
            </a:pPr>
            <a:r>
              <a:rPr lang="sl-SI" sz="2800">
                <a:solidFill>
                  <a:schemeClr val="dk1"/>
                </a:solidFill>
              </a:rPr>
              <a:t>Different understanding of the same term</a:t>
            </a:r>
            <a:endParaRPr sz="2800">
              <a:solidFill>
                <a:schemeClr val="dk1"/>
              </a:solidFill>
            </a:endParaRPr>
          </a:p>
          <a:p>
            <a:pPr indent="-152400" lvl="0" marL="457200" rtl="0" algn="l">
              <a:lnSpc>
                <a:spcPct val="100000"/>
              </a:lnSpc>
              <a:spcBef>
                <a:spcPts val="240"/>
              </a:spcBef>
              <a:spcAft>
                <a:spcPts val="0"/>
              </a:spcAft>
              <a:buSzPts val="1200"/>
              <a:buNone/>
            </a:pPr>
            <a:r>
              <a:t/>
            </a:r>
            <a:endParaRPr sz="2400">
              <a:solidFill>
                <a:schemeClr val="dk1"/>
              </a:solidFill>
            </a:endParaRPr>
          </a:p>
          <a:p>
            <a:pPr indent="-228600" lvl="0" marL="457200" marR="0" rtl="0" algn="l">
              <a:lnSpc>
                <a:spcPct val="100000"/>
              </a:lnSpc>
              <a:spcBef>
                <a:spcPts val="240"/>
              </a:spcBef>
              <a:spcAft>
                <a:spcPts val="0"/>
              </a:spcAft>
              <a:buClr>
                <a:schemeClr val="lt1"/>
              </a:buClr>
              <a:buSzPts val="12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1"/>
          <p:cNvSpPr txBox="1"/>
          <p:nvPr>
            <p:ph type="title"/>
          </p:nvPr>
        </p:nvSpPr>
        <p:spPr>
          <a:xfrm>
            <a:off x="179550" y="895354"/>
            <a:ext cx="8784900" cy="112433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70C0"/>
              </a:buClr>
              <a:buSzPts val="4000"/>
              <a:buFont typeface="Arial Narrow"/>
              <a:buNone/>
            </a:pPr>
            <a:r>
              <a:rPr lang="sl-SI" sz="3200">
                <a:solidFill>
                  <a:srgbClr val="0070C0"/>
                </a:solidFill>
                <a:latin typeface="Arial"/>
                <a:ea typeface="Arial"/>
                <a:cs typeface="Arial"/>
                <a:sym typeface="Arial"/>
              </a:rPr>
              <a:t>Creating the terminology standardization framework</a:t>
            </a:r>
            <a:endParaRPr sz="3200">
              <a:latin typeface="Arial"/>
              <a:ea typeface="Arial"/>
              <a:cs typeface="Arial"/>
              <a:sym typeface="Arial"/>
            </a:endParaRPr>
          </a:p>
        </p:txBody>
      </p:sp>
      <p:sp>
        <p:nvSpPr>
          <p:cNvPr id="92" name="Google Shape;92;p21"/>
          <p:cNvSpPr txBox="1"/>
          <p:nvPr>
            <p:ph idx="1" type="body"/>
          </p:nvPr>
        </p:nvSpPr>
        <p:spPr>
          <a:xfrm>
            <a:off x="215100" y="1785257"/>
            <a:ext cx="8713800" cy="4410269"/>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1800"/>
              <a:buNone/>
            </a:pPr>
            <a:r>
              <a:t/>
            </a:r>
            <a:endParaRPr sz="1800">
              <a:solidFill>
                <a:srgbClr val="3F3F3F"/>
              </a:solidFill>
            </a:endParaRPr>
          </a:p>
          <a:p>
            <a:pPr indent="0" lvl="0" marL="69850" rtl="0" algn="ctr">
              <a:lnSpc>
                <a:spcPct val="100000"/>
              </a:lnSpc>
              <a:spcBef>
                <a:spcPts val="360"/>
              </a:spcBef>
              <a:spcAft>
                <a:spcPts val="0"/>
              </a:spcAft>
              <a:buClr>
                <a:srgbClr val="3F3F3F"/>
              </a:buClr>
              <a:buSzPts val="2500"/>
              <a:buNone/>
            </a:pPr>
            <a:r>
              <a:t/>
            </a:r>
            <a:endParaRPr sz="28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28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t/>
            </a:r>
            <a:endParaRPr sz="1600">
              <a:solidFill>
                <a:srgbClr val="3F3F3F"/>
              </a:solidFill>
              <a:latin typeface="Arial"/>
              <a:ea typeface="Arial"/>
              <a:cs typeface="Arial"/>
              <a:sym typeface="Arial"/>
            </a:endParaRPr>
          </a:p>
          <a:p>
            <a:pPr indent="0" lvl="0" marL="69850" rtl="0" algn="ctr">
              <a:lnSpc>
                <a:spcPct val="100000"/>
              </a:lnSpc>
              <a:spcBef>
                <a:spcPts val="360"/>
              </a:spcBef>
              <a:spcAft>
                <a:spcPts val="0"/>
              </a:spcAft>
              <a:buClr>
                <a:srgbClr val="3F3F3F"/>
              </a:buClr>
              <a:buSzPts val="2500"/>
              <a:buNone/>
            </a:pPr>
            <a:r>
              <a:rPr lang="sl-SI" sz="4000">
                <a:solidFill>
                  <a:srgbClr val="3F3F3F"/>
                </a:solidFill>
                <a:latin typeface="Arial"/>
                <a:ea typeface="Arial"/>
                <a:cs typeface="Arial"/>
                <a:sym typeface="Arial"/>
              </a:rPr>
              <a:t>1. Identify </a:t>
            </a:r>
            <a:r>
              <a:rPr lang="sl-SI" sz="4000">
                <a:solidFill>
                  <a:schemeClr val="accent1"/>
                </a:solidFill>
                <a:latin typeface="Arial"/>
                <a:ea typeface="Arial"/>
                <a:cs typeface="Arial"/>
                <a:sym typeface="Arial"/>
              </a:rPr>
              <a:t>terminology, users </a:t>
            </a:r>
            <a:r>
              <a:rPr lang="sl-SI" sz="4000">
                <a:solidFill>
                  <a:schemeClr val="dk1"/>
                </a:solidFill>
                <a:latin typeface="Arial"/>
                <a:ea typeface="Arial"/>
                <a:cs typeface="Arial"/>
                <a:sym typeface="Arial"/>
              </a:rPr>
              <a:t>and their </a:t>
            </a:r>
            <a:r>
              <a:rPr lang="sl-SI" sz="4000">
                <a:solidFill>
                  <a:schemeClr val="accent1"/>
                </a:solidFill>
                <a:latin typeface="Arial"/>
                <a:ea typeface="Arial"/>
                <a:cs typeface="Arial"/>
                <a:sym typeface="Arial"/>
              </a:rPr>
              <a:t>needs</a:t>
            </a:r>
            <a:endParaRPr sz="4000">
              <a:solidFill>
                <a:schemeClr val="accent1"/>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4000">
              <a:solidFill>
                <a:srgbClr val="3F3F3F"/>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b="0" sz="800">
              <a:solidFill>
                <a:srgbClr val="3F3F3F"/>
              </a:solidFill>
            </a:endParaRPr>
          </a:p>
          <a:p>
            <a:pPr indent="0" lvl="0" marL="69850" rtl="0" algn="ctr">
              <a:lnSpc>
                <a:spcPct val="100000"/>
              </a:lnSpc>
              <a:spcBef>
                <a:spcPts val="360"/>
              </a:spcBef>
              <a:spcAft>
                <a:spcPts val="0"/>
              </a:spcAft>
              <a:buClr>
                <a:srgbClr val="3F3F3F"/>
              </a:buClr>
              <a:buSzPts val="2500"/>
              <a:buNone/>
            </a:pPr>
            <a:r>
              <a:rPr lang="sl-SI" sz="2800">
                <a:solidFill>
                  <a:srgbClr val="A5A5A5"/>
                </a:solidFill>
                <a:latin typeface="Arial"/>
                <a:ea typeface="Arial"/>
                <a:cs typeface="Arial"/>
                <a:sym typeface="Arial"/>
              </a:rPr>
              <a:t> </a:t>
            </a:r>
            <a:endParaRPr/>
          </a:p>
          <a:p>
            <a:pPr indent="0" lvl="0" marL="69850" rtl="0" algn="l">
              <a:lnSpc>
                <a:spcPct val="100000"/>
              </a:lnSpc>
              <a:spcBef>
                <a:spcPts val="360"/>
              </a:spcBef>
              <a:spcAft>
                <a:spcPts val="0"/>
              </a:spcAft>
              <a:buClr>
                <a:srgbClr val="3F3F3F"/>
              </a:buClr>
              <a:buSzPts val="2500"/>
              <a:buNone/>
            </a:pPr>
            <a:r>
              <a:t/>
            </a:r>
            <a:endParaRPr sz="2800">
              <a:solidFill>
                <a:srgbClr val="A5A5A5"/>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1000">
              <a:solidFill>
                <a:srgbClr val="0070C0"/>
              </a:solidFill>
              <a:latin typeface="Arial"/>
              <a:ea typeface="Arial"/>
              <a:cs typeface="Arial"/>
              <a:sym typeface="Arial"/>
            </a:endParaRPr>
          </a:p>
          <a:p>
            <a:pPr indent="0" lvl="0" marL="69850" rtl="0" algn="l">
              <a:lnSpc>
                <a:spcPct val="100000"/>
              </a:lnSpc>
              <a:spcBef>
                <a:spcPts val="360"/>
              </a:spcBef>
              <a:spcAft>
                <a:spcPts val="0"/>
              </a:spcAft>
              <a:buClr>
                <a:srgbClr val="3F3F3F"/>
              </a:buClr>
              <a:buSzPts val="2500"/>
              <a:buNone/>
            </a:pPr>
            <a:r>
              <a:t/>
            </a:r>
            <a:endParaRPr sz="1000">
              <a:solidFill>
                <a:srgbClr val="0070C0"/>
              </a:solidFill>
              <a:latin typeface="Arial"/>
              <a:ea typeface="Arial"/>
              <a:cs typeface="Arial"/>
              <a:sym typeface="Arial"/>
            </a:endParaRPr>
          </a:p>
          <a:p>
            <a:pPr indent="-184150" lvl="0" marL="342900" rtl="0" algn="l">
              <a:lnSpc>
                <a:spcPct val="100000"/>
              </a:lnSpc>
              <a:spcBef>
                <a:spcPts val="360"/>
              </a:spcBef>
              <a:spcAft>
                <a:spcPts val="0"/>
              </a:spcAft>
              <a:buClr>
                <a:srgbClr val="3F3F3F"/>
              </a:buClr>
              <a:buSzPts val="2500"/>
              <a:buFont typeface="Noto Sans"/>
              <a:buNone/>
            </a:pPr>
            <a:r>
              <a:t/>
            </a:r>
            <a:endParaRPr sz="2500">
              <a:solidFill>
                <a:srgbClr val="3F3F3F"/>
              </a:solidFill>
            </a:endParaRPr>
          </a:p>
          <a:p>
            <a:pPr indent="0" lvl="0" marL="457200" rtl="0" algn="l">
              <a:lnSpc>
                <a:spcPct val="100000"/>
              </a:lnSpc>
              <a:spcBef>
                <a:spcPts val="360"/>
              </a:spcBef>
              <a:spcAft>
                <a:spcPts val="0"/>
              </a:spcAft>
              <a:buSzPts val="1200"/>
              <a:buNone/>
            </a:pPr>
            <a:r>
              <a:t/>
            </a:r>
            <a:endParaRPr sz="2500">
              <a:solidFill>
                <a:srgbClr val="3F3F3F"/>
              </a:solidFill>
            </a:endParaRPr>
          </a:p>
          <a:p>
            <a:pPr indent="-342900" lvl="0" marL="342900" rtl="0" algn="l">
              <a:lnSpc>
                <a:spcPct val="100000"/>
              </a:lnSpc>
              <a:spcBef>
                <a:spcPts val="360"/>
              </a:spcBef>
              <a:spcAft>
                <a:spcPts val="0"/>
              </a:spcAft>
              <a:buClr>
                <a:schemeClr val="lt1"/>
              </a:buClr>
              <a:buSzPts val="1800"/>
              <a:buNone/>
            </a:pPr>
            <a:r>
              <a:t/>
            </a:r>
            <a:endParaRPr sz="1800">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179512" y="688258"/>
            <a:ext cx="8784976" cy="50144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4000"/>
              <a:buNone/>
            </a:pPr>
            <a:r>
              <a:rPr lang="sl-SI" sz="2800">
                <a:solidFill>
                  <a:srgbClr val="0070C0"/>
                </a:solidFill>
              </a:rPr>
              <a:t>Case of Slovenia</a:t>
            </a:r>
            <a:endParaRPr sz="2800">
              <a:solidFill>
                <a:srgbClr val="0070C0"/>
              </a:solidFill>
            </a:endParaRPr>
          </a:p>
        </p:txBody>
      </p:sp>
      <p:sp>
        <p:nvSpPr>
          <p:cNvPr id="98" name="Google Shape;98;p13"/>
          <p:cNvSpPr txBox="1"/>
          <p:nvPr>
            <p:ph idx="1" type="body"/>
          </p:nvPr>
        </p:nvSpPr>
        <p:spPr>
          <a:xfrm>
            <a:off x="0" y="786581"/>
            <a:ext cx="8964613" cy="494747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40"/>
              </a:spcBef>
              <a:spcAft>
                <a:spcPts val="0"/>
              </a:spcAft>
              <a:buClr>
                <a:schemeClr val="lt1"/>
              </a:buClr>
              <a:buSzPts val="1200"/>
              <a:buFont typeface="Arial"/>
              <a:buNone/>
            </a:pPr>
            <a:r>
              <a:rPr lang="sl-SI" sz="2000">
                <a:solidFill>
                  <a:srgbClr val="3F3F3F"/>
                </a:solidFill>
              </a:rPr>
              <a:t>Terminology</a:t>
            </a:r>
            <a:r>
              <a:rPr b="0" lang="sl-SI" sz="2000">
                <a:solidFill>
                  <a:srgbClr val="3F3F3F"/>
                </a:solidFill>
              </a:rPr>
              <a:t>: </a:t>
            </a:r>
            <a:endParaRPr/>
          </a:p>
          <a:p>
            <a:pPr indent="-342900" lvl="0" marL="571500" rtl="0" algn="l">
              <a:lnSpc>
                <a:spcPct val="100000"/>
              </a:lnSpc>
              <a:spcBef>
                <a:spcPts val="240"/>
              </a:spcBef>
              <a:spcAft>
                <a:spcPts val="0"/>
              </a:spcAft>
              <a:buSzPts val="1200"/>
              <a:buFont typeface="Noto Sans Symbols"/>
              <a:buChar char="✔"/>
            </a:pPr>
            <a:r>
              <a:rPr b="0" lang="sl-SI" sz="2000">
                <a:solidFill>
                  <a:srgbClr val="3F3F3F"/>
                </a:solidFill>
              </a:rPr>
              <a:t>- NATOTerm, focus on AAP-06, </a:t>
            </a:r>
            <a:endParaRPr/>
          </a:p>
          <a:p>
            <a:pPr indent="-342900" lvl="0" marL="571500" rtl="0" algn="l">
              <a:lnSpc>
                <a:spcPct val="100000"/>
              </a:lnSpc>
              <a:spcBef>
                <a:spcPts val="240"/>
              </a:spcBef>
              <a:spcAft>
                <a:spcPts val="0"/>
              </a:spcAft>
              <a:buSzPts val="1200"/>
              <a:buFont typeface="Noto Sans Symbols"/>
              <a:buChar char="✔"/>
            </a:pPr>
            <a:r>
              <a:rPr b="0" lang="sl-SI" sz="2000">
                <a:solidFill>
                  <a:srgbClr val="3F3F3F"/>
                </a:solidFill>
              </a:rPr>
              <a:t>- Terms relevant for the operation of the armed forces and the defence ministry (legislation, operations, education and training, international cooperation)</a:t>
            </a:r>
            <a:endParaRPr b="0" sz="2000">
              <a:solidFill>
                <a:srgbClr val="3F3F3F"/>
              </a:solidFill>
            </a:endParaRPr>
          </a:p>
          <a:p>
            <a:pPr indent="-342900" lvl="0" marL="571500" rtl="0" algn="l">
              <a:lnSpc>
                <a:spcPct val="100000"/>
              </a:lnSpc>
              <a:spcBef>
                <a:spcPts val="240"/>
              </a:spcBef>
              <a:spcAft>
                <a:spcPts val="0"/>
              </a:spcAft>
              <a:buSzPts val="1200"/>
              <a:buFont typeface="Noto Sans Symbols"/>
              <a:buChar char="✔"/>
            </a:pPr>
            <a:r>
              <a:rPr b="0" lang="sl-SI" sz="2000">
                <a:solidFill>
                  <a:srgbClr val="3F3F3F"/>
                </a:solidFill>
              </a:rPr>
              <a:t>- Military terminology queries from government agencies, EU bodies &amp; general public.</a:t>
            </a:r>
            <a:endParaRPr/>
          </a:p>
          <a:p>
            <a:pPr indent="-228600" lvl="0" marL="457200" marR="0" rtl="0" algn="l">
              <a:lnSpc>
                <a:spcPct val="100000"/>
              </a:lnSpc>
              <a:spcBef>
                <a:spcPts val="240"/>
              </a:spcBef>
              <a:spcAft>
                <a:spcPts val="0"/>
              </a:spcAft>
              <a:buClr>
                <a:schemeClr val="lt1"/>
              </a:buClr>
              <a:buSzPts val="1200"/>
              <a:buFont typeface="Arial"/>
              <a:buNone/>
            </a:pPr>
            <a:r>
              <a:t/>
            </a:r>
            <a:endParaRPr b="0" sz="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lang="sl-SI" sz="2000">
                <a:solidFill>
                  <a:srgbClr val="3F3F3F"/>
                </a:solidFill>
              </a:rPr>
              <a:t>Users</a:t>
            </a:r>
            <a:r>
              <a:rPr b="0" lang="sl-SI" sz="2000">
                <a:solidFill>
                  <a:srgbClr val="3F3F3F"/>
                </a:solidFill>
              </a:rPr>
              <a:t>: </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Troops in the field, </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Authors of policy papers &amp; doctrines &amp; strategies etc., </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International staff, </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Linguistic staff (translators, proofreaders of Slovene).</a:t>
            </a:r>
            <a:endParaRPr/>
          </a:p>
          <a:p>
            <a:pPr indent="-266700" lvl="0" marL="571500" rtl="0" algn="l">
              <a:lnSpc>
                <a:spcPct val="100000"/>
              </a:lnSpc>
              <a:spcBef>
                <a:spcPts val="240"/>
              </a:spcBef>
              <a:spcAft>
                <a:spcPts val="0"/>
              </a:spcAft>
              <a:buSzPts val="1200"/>
              <a:buFont typeface="Arial Narrow"/>
              <a:buNone/>
            </a:pPr>
            <a:r>
              <a:t/>
            </a:r>
            <a:endParaRPr b="0" sz="8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rPr lang="sl-SI" sz="2000">
                <a:solidFill>
                  <a:srgbClr val="3F3F3F"/>
                </a:solidFill>
              </a:rPr>
              <a:t>Needs</a:t>
            </a:r>
            <a:r>
              <a:rPr b="0" lang="sl-SI" sz="2000">
                <a:solidFill>
                  <a:srgbClr val="3F3F3F"/>
                </a:solidFill>
              </a:rPr>
              <a:t>: </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Online Slovene equivalents of English terms, </a:t>
            </a:r>
            <a:endParaRPr b="0" sz="2000">
              <a:solidFill>
                <a:srgbClr val="3F3F3F"/>
              </a:solidFill>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Definitions of Slovene military terms,</a:t>
            </a:r>
            <a:endParaRPr/>
          </a:p>
          <a:p>
            <a:pPr indent="-342900" lvl="0" marL="571500" rtl="0" algn="l">
              <a:lnSpc>
                <a:spcPct val="100000"/>
              </a:lnSpc>
              <a:spcBef>
                <a:spcPts val="240"/>
              </a:spcBef>
              <a:spcAft>
                <a:spcPts val="0"/>
              </a:spcAft>
              <a:buSzPts val="1200"/>
              <a:buFont typeface="Arial Narrow"/>
              <a:buChar char="-"/>
            </a:pPr>
            <a:r>
              <a:rPr b="0" lang="sl-SI" sz="2000">
                <a:solidFill>
                  <a:srgbClr val="3F3F3F"/>
                </a:solidFill>
              </a:rPr>
              <a:t>- Full dictionary entries for translators.</a:t>
            </a:r>
            <a:r>
              <a:rPr lang="sl-SI" sz="2000">
                <a:solidFill>
                  <a:srgbClr val="A5A5A5"/>
                </a:solidFill>
                <a:latin typeface="Arial"/>
                <a:ea typeface="Arial"/>
                <a:cs typeface="Arial"/>
                <a:sym typeface="Arial"/>
              </a:rPr>
              <a:t> </a:t>
            </a:r>
            <a:endParaRPr sz="2000">
              <a:solidFill>
                <a:srgbClr val="A5A5A5"/>
              </a:solidFill>
              <a:latin typeface="Arial"/>
              <a:ea typeface="Arial"/>
              <a:cs typeface="Arial"/>
              <a:sym typeface="Arial"/>
            </a:endParaRPr>
          </a:p>
          <a:p>
            <a:pPr indent="-342900" lvl="0" marL="571500" rtl="0" algn="r">
              <a:lnSpc>
                <a:spcPct val="100000"/>
              </a:lnSpc>
              <a:spcBef>
                <a:spcPts val="240"/>
              </a:spcBef>
              <a:spcAft>
                <a:spcPts val="0"/>
              </a:spcAft>
              <a:buSzPts val="1200"/>
              <a:buFont typeface="Arial"/>
              <a:buChar char="-"/>
            </a:pPr>
            <a:r>
              <a:rPr lang="sl-SI" sz="2000">
                <a:solidFill>
                  <a:srgbClr val="A5A5A5"/>
                </a:solidFill>
                <a:latin typeface="Arial"/>
                <a:ea typeface="Arial"/>
                <a:cs typeface="Arial"/>
                <a:sym typeface="Arial"/>
              </a:rPr>
              <a:t>Discuss: Identify these elements in your military </a:t>
            </a:r>
            <a:endParaRPr sz="2000"/>
          </a:p>
          <a:p>
            <a:pPr indent="-266700" lvl="0" marL="571500" rtl="0" algn="l">
              <a:lnSpc>
                <a:spcPct val="100000"/>
              </a:lnSpc>
              <a:spcBef>
                <a:spcPts val="240"/>
              </a:spcBef>
              <a:spcAft>
                <a:spcPts val="0"/>
              </a:spcAft>
              <a:buSzPts val="1200"/>
              <a:buFont typeface="Arial Narrow"/>
              <a:buNone/>
            </a:pPr>
            <a:r>
              <a:t/>
            </a:r>
            <a:endParaRPr b="0" sz="2000">
              <a:solidFill>
                <a:srgbClr val="3F3F3F"/>
              </a:solidFill>
            </a:endParaRPr>
          </a:p>
          <a:p>
            <a:pPr indent="-228600" lvl="0" marL="457200" marR="0" rtl="0" algn="l">
              <a:lnSpc>
                <a:spcPct val="100000"/>
              </a:lnSpc>
              <a:spcBef>
                <a:spcPts val="240"/>
              </a:spcBef>
              <a:spcAft>
                <a:spcPts val="0"/>
              </a:spcAft>
              <a:buClr>
                <a:schemeClr val="lt1"/>
              </a:buClr>
              <a:buSzPts val="1200"/>
              <a:buFont typeface="Arial"/>
              <a:buNone/>
            </a:pPr>
            <a:r>
              <a:t/>
            </a:r>
            <a:endParaRPr sz="2000"/>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a:p>
            <a:pPr indent="-228600" lvl="0" marL="457200" marR="0" rtl="0" algn="l">
              <a:lnSpc>
                <a:spcPct val="100000"/>
              </a:lnSpc>
              <a:spcBef>
                <a:spcPts val="240"/>
              </a:spcBef>
              <a:spcAft>
                <a:spcPts val="0"/>
              </a:spcAft>
              <a:buClr>
                <a:schemeClr val="lt1"/>
              </a:buClr>
              <a:buSzPts val="1200"/>
              <a:buFont typeface="Arial"/>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3_ANGLEŠKA NASLOVNA DRSNICA">
  <a:themeElements>
    <a:clrScheme name="Pisarn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2020-02-27T10:26:56Z</dcterms:created>
  <dc:creator>TURNŠEK Sonja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0x010100D463B32722E5114FA40ADD162CF852A2</vt:lpwstr>
  </property>
  <property fmtid="{D5CDD505-2E9C-101B-9397-08002B2CF9AE}" pid="3" name="_dlc_DocIdItemGuid">
    <vt:lpwstr>f387d289-8992-414c-8160-93808886ec50</vt:lpwstr>
  </property>
</Properties>
</file>