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8" r:id="rId2"/>
    <p:sldId id="327" r:id="rId3"/>
    <p:sldId id="306" r:id="rId4"/>
    <p:sldId id="326" r:id="rId5"/>
    <p:sldId id="313" r:id="rId6"/>
    <p:sldId id="260" r:id="rId7"/>
    <p:sldId id="32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640" autoAdjust="0"/>
  </p:normalViewPr>
  <p:slideViewPr>
    <p:cSldViewPr>
      <p:cViewPr varScale="1">
        <p:scale>
          <a:sx n="94" d="100"/>
          <a:sy n="94" d="100"/>
        </p:scale>
        <p:origin x="7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4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7F65365-8534-467B-B998-0423781D46FB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623C27-BC93-4AA3-A452-DBF2B755A2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99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47DC-5E72-40CC-9D37-D0A36673AE62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F40F-0E02-4E6C-9946-60DB61CDE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4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C940-880F-4FC9-AD28-CFD7A4A8DA29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F40F-0E02-4E6C-9946-60DB61CDE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9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C023-A54F-4AD5-9AC4-FB0B990ED864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F40F-0E02-4E6C-9946-60DB61CDE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9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F1BF-7EAC-4AF5-A885-B531E140C4C0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F40F-0E02-4E6C-9946-60DB61CDE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6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B73A-40FC-4C28-9B32-B183B8D8BC1B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F40F-0E02-4E6C-9946-60DB61CDE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5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BA03-F8BD-4203-A257-C923A415B3E5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F40F-0E02-4E6C-9946-60DB61CDE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7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80E0-9533-48FF-BAD1-B3B05547B1DD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F40F-0E02-4E6C-9946-60DB61CDE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2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4B1B-F3A1-4795-98C4-D4B8F2A4BE23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F40F-0E02-4E6C-9946-60DB61CDE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5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F1E3-6954-4E09-8A3D-3F015ACD26F4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F40F-0E02-4E6C-9946-60DB61CDE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1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AB7E-2AB9-4A57-8A41-13097E6FCD96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F40F-0E02-4E6C-9946-60DB61CDE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3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244E-B2BD-425D-A913-A6386958B84C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F40F-0E02-4E6C-9946-60DB61CDE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5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F627-539A-4450-B9CD-37A5C5A305A0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3F40F-0E02-4E6C-9946-60DB61CDE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8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91AD6-65AA-4C39-81D3-B948287D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have 3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Topics</a:t>
            </a:r>
            <a:r>
              <a:rPr lang="en-US" dirty="0"/>
              <a:t> to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217D0-7C1E-454E-B43B-D8EE7EA6C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742950" marR="0" lvl="0" indent="-7429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+mj-lt"/>
                <a:ea typeface="Calibri" panose="020F0502020204030204" pitchFamily="34" charset="0"/>
              </a:rPr>
              <a:t>The changing nature of reading and STANAG 6001 testing.</a:t>
            </a:r>
          </a:p>
          <a:p>
            <a:pPr marL="742950" marR="0" lvl="0" indent="-7429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3600" dirty="0">
              <a:effectLst/>
              <a:latin typeface="+mj-lt"/>
              <a:ea typeface="Calibri" panose="020F0502020204030204" pitchFamily="34" charset="0"/>
            </a:endParaRPr>
          </a:p>
          <a:p>
            <a:pPr marL="742950" marR="0" lvl="0" indent="-7429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+mj-lt"/>
                <a:ea typeface="Calibri" panose="020F0502020204030204" pitchFamily="34" charset="0"/>
              </a:rPr>
              <a:t>Grading the task rather than the text: to what extent is this true when it comes to a test of reading?</a:t>
            </a:r>
          </a:p>
          <a:p>
            <a:pPr marL="742950" marR="0" lvl="0" indent="-7429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3600" dirty="0">
              <a:effectLst/>
              <a:latin typeface="+mj-lt"/>
              <a:ea typeface="Calibri" panose="020F0502020204030204" pitchFamily="34" charset="0"/>
            </a:endParaRPr>
          </a:p>
          <a:p>
            <a:pPr marL="742950" marR="0" lvl="0" indent="-7429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+mj-lt"/>
                <a:ea typeface="Calibri" panose="020F0502020204030204" pitchFamily="34" charset="0"/>
              </a:rPr>
              <a:t>Text length at different levels.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BE7434-D7A2-4A7E-965A-806635BCC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Ray Clifford </a:t>
            </a:r>
            <a:fld id="{A973F40F-0E02-4E6C-9946-60DB61CDEE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97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761A-820F-43F9-94B7-D180BB01D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/>
              <a:t>Where to get answers: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30DC2-8540-4CFC-A545-8A9FFE5DF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640" y="1267301"/>
            <a:ext cx="8229600" cy="531606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You can ask an expert, but remember the meaning of “expert” &lt;</a:t>
            </a:r>
            <a:r>
              <a:rPr lang="en-US" dirty="0" err="1"/>
              <a:t>exspurt</a:t>
            </a:r>
            <a:r>
              <a:rPr lang="en-US" dirty="0"/>
              <a:t>&gt;</a:t>
            </a:r>
          </a:p>
          <a:p>
            <a:pPr lvl="2"/>
            <a:r>
              <a:rPr lang="en-US" dirty="0"/>
              <a:t>Ex = former</a:t>
            </a:r>
          </a:p>
          <a:p>
            <a:pPr lvl="2"/>
            <a:r>
              <a:rPr lang="en-US" dirty="0"/>
              <a:t>Spurt = drip under pressure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 you can read this detailed document:</a:t>
            </a:r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Response to Topic 1: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“Close reading” is an increasingly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rare skill, but it is still required in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top management, diplomatic,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and intelligence jobs.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B187DC-0547-4E28-BB7D-7E25638E0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9440" y="3886200"/>
            <a:ext cx="2971800" cy="2446019"/>
          </a:xfrm>
          <a:prstGeom prst="rect">
            <a:avLst/>
          </a:prstGeom>
          <a:solidFill>
            <a:srgbClr val="FFFF00">
              <a:alpha val="36000"/>
            </a:srgbClr>
          </a:solidFill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101F89D7-10F0-48A2-B485-DB133304DD35}"/>
              </a:ext>
            </a:extLst>
          </p:cNvPr>
          <p:cNvSpPr/>
          <p:nvPr/>
        </p:nvSpPr>
        <p:spPr>
          <a:xfrm>
            <a:off x="3657600" y="3675698"/>
            <a:ext cx="2895600" cy="637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79D04-5A2C-4B53-B123-773A705EF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Ray Clifford </a:t>
            </a:r>
            <a:fld id="{A973F40F-0E02-4E6C-9946-60DB61CDEE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6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71" y="274638"/>
            <a:ext cx="8727129" cy="1143000"/>
          </a:xfrm>
        </p:spPr>
        <p:txBody>
          <a:bodyPr>
            <a:noAutofit/>
          </a:bodyPr>
          <a:lstStyle/>
          <a:p>
            <a:r>
              <a:rPr lang="en-US" sz="4000" dirty="0"/>
              <a:t>STANAG 6001 – Reading Tasks &amp; Texts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1"/>
            <a:ext cx="8498529" cy="525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255D4A-70D7-4ACA-B2D0-08B9CE92D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Ray Clifford </a:t>
            </a:r>
            <a:fld id="{A973F40F-0E02-4E6C-9946-60DB61CDEE1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947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79768-8192-484B-81E2-769E5ED2A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Response to Topic 2: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30E5A-69E9-479C-AE8E-9D65131AF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2"/>
            <a:ext cx="8229600" cy="5486400"/>
          </a:xfrm>
        </p:spPr>
        <p:txBody>
          <a:bodyPr>
            <a:noAutofit/>
          </a:bodyPr>
          <a:lstStyle/>
          <a:p>
            <a:r>
              <a:rPr lang="en-US" dirty="0"/>
              <a:t>When </a:t>
            </a:r>
            <a:r>
              <a:rPr lang="en-US" b="1" u="sng" dirty="0"/>
              <a:t>teaching</a:t>
            </a:r>
            <a:r>
              <a:rPr lang="en-US" dirty="0"/>
              <a:t>, we move incrementally from known to unknown by mixing TCA elements.</a:t>
            </a:r>
          </a:p>
          <a:p>
            <a:r>
              <a:rPr lang="en-US" dirty="0"/>
              <a:t>When </a:t>
            </a:r>
            <a:r>
              <a:rPr lang="en-US" b="1" u="sng" dirty="0"/>
              <a:t>testing</a:t>
            </a:r>
            <a:r>
              <a:rPr lang="en-US" dirty="0"/>
              <a:t>, the task, text, and other level-specific elements </a:t>
            </a:r>
            <a:r>
              <a:rPr lang="en-US" u="sng" dirty="0"/>
              <a:t>must</a:t>
            </a:r>
            <a:r>
              <a:rPr lang="en-US" dirty="0"/>
              <a:t> be aligned.</a:t>
            </a:r>
          </a:p>
          <a:p>
            <a:pPr lvl="1"/>
            <a:r>
              <a:rPr lang="en-US" dirty="0"/>
              <a:t>If a test item asks the readers to perform a Level 2 task with a Level 3 text, that item is not useful.</a:t>
            </a:r>
          </a:p>
          <a:p>
            <a:pPr lvl="2"/>
            <a:r>
              <a:rPr lang="en-US" dirty="0"/>
              <a:t>If learners GIVE THE RIGHT ANSWER, that doesn’t show that they can read a Level 3 text for the purpose for which it was written.</a:t>
            </a:r>
          </a:p>
          <a:p>
            <a:pPr lvl="2"/>
            <a:r>
              <a:rPr lang="en-US" dirty="0"/>
              <a:t>And if learners GIVE WRONG ANSWERS, they still might have been able to accomplish that Level 2 task with a Level 2 text.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398AB-8D0F-4793-BDEA-F7187B8EF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Ray Clifford </a:t>
            </a:r>
            <a:fld id="{A973F40F-0E02-4E6C-9946-60DB61CDEE1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50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2133600"/>
          </a:xfrm>
        </p:spPr>
        <p:txBody>
          <a:bodyPr>
            <a:noAutofit/>
          </a:bodyPr>
          <a:lstStyle/>
          <a:p>
            <a:r>
              <a:rPr lang="en-US" dirty="0"/>
              <a:t>Testing reading proficiency requires satisfying conflicting requirements.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429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texts used must be short enough to meet practical item-length and test-length considerations.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texts used must be long enough to be “authentic”.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BC82B2-8DBD-42A4-8C91-D7973F423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Ray Clifford </a:t>
            </a:r>
            <a:fld id="{A973F40F-0E02-4E6C-9946-60DB61CDEE1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61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Response to Topic 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382078"/>
                <a:ext cx="6934200" cy="48768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Level 1: </a:t>
                </a:r>
              </a:p>
              <a:p>
                <a:pPr lvl="1"/>
                <a:r>
                  <a:rPr lang="en-US" dirty="0"/>
                  <a:t>Average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≈</m:t>
                    </m:r>
                  </m:oMath>
                </a14:m>
                <a:r>
                  <a:rPr lang="en-US" dirty="0"/>
                  <a:t> 50 words.</a:t>
                </a:r>
              </a:p>
              <a:p>
                <a:pPr lvl="1"/>
                <a:r>
                  <a:rPr lang="en-US" dirty="0"/>
                  <a:t>Maximum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≈</m:t>
                    </m:r>
                  </m:oMath>
                </a14:m>
                <a:r>
                  <a:rPr lang="en-US" dirty="0"/>
                  <a:t> 60 words.</a:t>
                </a:r>
              </a:p>
              <a:p>
                <a:r>
                  <a:rPr lang="en-US" dirty="0"/>
                  <a:t>Level 2:</a:t>
                </a:r>
              </a:p>
              <a:p>
                <a:pPr lvl="1"/>
                <a:r>
                  <a:rPr lang="en-US" dirty="0"/>
                  <a:t> Average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≈</m:t>
                    </m:r>
                  </m:oMath>
                </a14:m>
                <a:r>
                  <a:rPr lang="en-US" dirty="0"/>
                  <a:t> 150 words.</a:t>
                </a:r>
              </a:p>
              <a:p>
                <a:pPr lvl="1"/>
                <a:r>
                  <a:rPr lang="en-US" dirty="0"/>
                  <a:t>Maximum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≈</m:t>
                    </m:r>
                  </m:oMath>
                </a14:m>
                <a:r>
                  <a:rPr lang="en-US" dirty="0"/>
                  <a:t> 180 words.</a:t>
                </a:r>
              </a:p>
              <a:p>
                <a:r>
                  <a:rPr lang="en-US" dirty="0"/>
                  <a:t>Level 3:</a:t>
                </a:r>
              </a:p>
              <a:p>
                <a:pPr lvl="1"/>
                <a:r>
                  <a:rPr lang="en-US" dirty="0"/>
                  <a:t>Average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≈</m:t>
                    </m:r>
                  </m:oMath>
                </a14:m>
                <a:r>
                  <a:rPr lang="en-US" dirty="0"/>
                  <a:t> 300 words.</a:t>
                </a:r>
              </a:p>
              <a:p>
                <a:pPr lvl="1"/>
                <a:r>
                  <a:rPr lang="en-US" dirty="0"/>
                  <a:t>Maximum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≈</m:t>
                    </m:r>
                  </m:oMath>
                </a14:m>
                <a:r>
                  <a:rPr lang="en-US" dirty="0"/>
                  <a:t> 360 words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382078"/>
                <a:ext cx="6934200" cy="4876800"/>
              </a:xfrm>
              <a:blipFill>
                <a:blip r:embed="rId2"/>
                <a:stretch>
                  <a:fillRect l="-2021" t="-1625" b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946B2-D00E-4BF6-911F-CDD0642D4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Ray Clifford </a:t>
            </a:r>
            <a:fld id="{A973F40F-0E02-4E6C-9946-60DB61CDEE1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9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Response to Topic 3: 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560"/>
            <a:ext cx="8229600" cy="4908550"/>
          </a:xfrm>
        </p:spPr>
        <p:txBody>
          <a:bodyPr>
            <a:noAutofit/>
          </a:bodyPr>
          <a:lstStyle/>
          <a:p>
            <a:r>
              <a:rPr lang="en-US" dirty="0"/>
              <a:t>Shortening texts is acceptable </a:t>
            </a:r>
            <a:r>
              <a:rPr lang="en-US" b="1" dirty="0"/>
              <a:t>if, and only if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result is true to the author’s communicative purpose.</a:t>
            </a:r>
          </a:p>
          <a:p>
            <a:pPr lvl="1"/>
            <a:r>
              <a:rPr lang="en-US" dirty="0"/>
              <a:t>The text retains the style, text type, and tone that are typical for the targeted proficiency level.</a:t>
            </a:r>
          </a:p>
          <a:p>
            <a:pPr lvl="1"/>
            <a:r>
              <a:rPr lang="en-US" b="1" dirty="0"/>
              <a:t>The passage is still considered authentic by the educated native readers</a:t>
            </a:r>
            <a:r>
              <a:rPr lang="en-US" dirty="0"/>
              <a:t> who review the items</a:t>
            </a:r>
            <a:r>
              <a:rPr lang="en-US" b="1" dirty="0"/>
              <a:t>.</a:t>
            </a:r>
          </a:p>
          <a:p>
            <a:r>
              <a:rPr lang="en-US" dirty="0"/>
              <a:t>Successful editors use their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i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Sprachgefühl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n-US" dirty="0"/>
              <a:t>to make changes and then run “double blind tests” of the passage’s perceived authenticity. 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A10B3-EF6C-4338-B4C1-72904FABF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Ray Clifford </a:t>
            </a:r>
            <a:fld id="{A973F40F-0E02-4E6C-9946-60DB61CDEE1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679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421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I have 3 Topics to Address</vt:lpstr>
      <vt:lpstr>Where to get answers:</vt:lpstr>
      <vt:lpstr>STANAG 6001 – Reading Tasks &amp; Texts</vt:lpstr>
      <vt:lpstr>Response to Topic 2:</vt:lpstr>
      <vt:lpstr>Testing reading proficiency requires satisfying conflicting requirements.</vt:lpstr>
      <vt:lpstr>Response to Topic 3:</vt:lpstr>
      <vt:lpstr>Response to Topic 3: 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one prepare text passages for reading proficiency tests?</dc:title>
  <dc:creator>Ray Clifford</dc:creator>
  <cp:lastModifiedBy>Ray Clifford</cp:lastModifiedBy>
  <cp:revision>126</cp:revision>
  <cp:lastPrinted>2020-09-09T22:22:41Z</cp:lastPrinted>
  <dcterms:created xsi:type="dcterms:W3CDTF">2015-09-07T00:56:10Z</dcterms:created>
  <dcterms:modified xsi:type="dcterms:W3CDTF">2020-09-09T22:27:28Z</dcterms:modified>
</cp:coreProperties>
</file>