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28" r:id="rId2"/>
    <p:sldId id="327" r:id="rId3"/>
    <p:sldId id="306" r:id="rId4"/>
    <p:sldId id="326" r:id="rId5"/>
    <p:sldId id="313" r:id="rId6"/>
    <p:sldId id="260" r:id="rId7"/>
    <p:sldId id="329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8" autoAdjust="0"/>
    <p:restoredTop sz="94640" autoAdjust="0"/>
  </p:normalViewPr>
  <p:slideViewPr>
    <p:cSldViewPr>
      <p:cViewPr varScale="1">
        <p:scale>
          <a:sx n="94" d="100"/>
          <a:sy n="94" d="100"/>
        </p:scale>
        <p:origin x="76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249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7F65365-8534-467B-B998-0423781D46FB}" type="datetimeFigureOut">
              <a:rPr lang="en-US" smtClean="0"/>
              <a:t>9/9/2020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9623C27-BC93-4AA3-A452-DBF2B755A2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994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E47DC-5E72-40CC-9D37-D0A36673AE62}" type="datetime1">
              <a:rPr lang="en-US" smtClean="0"/>
              <a:t>9/9/2020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3F40F-0E02-4E6C-9946-60DB61CDEE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9442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8C940-880F-4FC9-AD28-CFD7A4A8DA29}" type="datetime1">
              <a:rPr lang="en-US" smtClean="0"/>
              <a:t>9/9/2020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3F40F-0E02-4E6C-9946-60DB61CDEE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590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1C023-A54F-4AD5-9AC4-FB0B990ED864}" type="datetime1">
              <a:rPr lang="en-US" smtClean="0"/>
              <a:t>9/9/2020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3F40F-0E02-4E6C-9946-60DB61CDEE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5993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4F1BF-7EAC-4AF5-A885-B531E140C4C0}" type="datetime1">
              <a:rPr lang="en-US" smtClean="0"/>
              <a:t>9/9/2020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3F40F-0E02-4E6C-9946-60DB61CDEE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267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CB73A-40FC-4C28-9B32-B183B8D8BC1B}" type="datetime1">
              <a:rPr lang="en-US" smtClean="0"/>
              <a:t>9/9/2020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3F40F-0E02-4E6C-9946-60DB61CDEE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259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5BA03-F8BD-4203-A257-C923A415B3E5}" type="datetime1">
              <a:rPr lang="en-US" smtClean="0"/>
              <a:t>9/9/2020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3F40F-0E02-4E6C-9946-60DB61CDEE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079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980E0-9533-48FF-BAD1-B3B05547B1DD}" type="datetime1">
              <a:rPr lang="en-US" smtClean="0"/>
              <a:t>9/9/2020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3F40F-0E02-4E6C-9946-60DB61CDEE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3720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04B1B-F3A1-4795-98C4-D4B8F2A4BE23}" type="datetime1">
              <a:rPr lang="en-US" smtClean="0"/>
              <a:t>9/9/2020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3F40F-0E02-4E6C-9946-60DB61CDEE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357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EF1E3-6954-4E09-8A3D-3F015ACD26F4}" type="datetime1">
              <a:rPr lang="en-US" smtClean="0"/>
              <a:t>9/9/2020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3F40F-0E02-4E6C-9946-60DB61CDEE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111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5AB7E-2AB9-4A57-8A41-13097E6FCD96}" type="datetime1">
              <a:rPr lang="en-US" smtClean="0"/>
              <a:t>9/9/2020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3F40F-0E02-4E6C-9946-60DB61CDEE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5630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3244E-B2BD-425D-A913-A6386958B84C}" type="datetime1">
              <a:rPr lang="en-US" smtClean="0"/>
              <a:t>9/9/2020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3F40F-0E02-4E6C-9946-60DB61CDEE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051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96F627-539A-4450-B9CD-37A5C5A305A0}" type="datetime1">
              <a:rPr lang="en-US" smtClean="0"/>
              <a:t>9/9/2020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73F40F-0E02-4E6C-9946-60DB61CDEE1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9381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591AD6-65AA-4C39-81D3-B948287D9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 have 3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Topics</a:t>
            </a:r>
            <a:r>
              <a:rPr lang="en-US" dirty="0"/>
              <a:t> to Address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5217D0-7C1E-454E-B43B-D8EE7EA6C9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pPr marL="742950" marR="0" lvl="0" indent="-74295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3600" dirty="0">
                <a:effectLst/>
                <a:latin typeface="+mj-lt"/>
                <a:ea typeface="Calibri" panose="020F0502020204030204" pitchFamily="34" charset="0"/>
              </a:rPr>
              <a:t>The changing nature of reading and STANAG 6001 testing.</a:t>
            </a:r>
          </a:p>
          <a:p>
            <a:pPr marL="742950" marR="0" lvl="0" indent="-74295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3600" dirty="0">
              <a:effectLst/>
              <a:latin typeface="+mj-lt"/>
              <a:ea typeface="Calibri" panose="020F0502020204030204" pitchFamily="34" charset="0"/>
            </a:endParaRPr>
          </a:p>
          <a:p>
            <a:pPr marL="742950" marR="0" lvl="0" indent="-74295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3600" dirty="0">
                <a:effectLst/>
                <a:latin typeface="+mj-lt"/>
                <a:ea typeface="Calibri" panose="020F0502020204030204" pitchFamily="34" charset="0"/>
              </a:rPr>
              <a:t>Grading the task rather than the text: to what extent is this true when it comes to a test of reading?</a:t>
            </a:r>
          </a:p>
          <a:p>
            <a:pPr marL="742950" marR="0" lvl="0" indent="-74295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3600" dirty="0">
              <a:effectLst/>
              <a:latin typeface="+mj-lt"/>
              <a:ea typeface="Calibri" panose="020F0502020204030204" pitchFamily="34" charset="0"/>
            </a:endParaRPr>
          </a:p>
          <a:p>
            <a:pPr marL="742950" marR="0" lvl="0" indent="-74295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3600" dirty="0">
                <a:effectLst/>
                <a:latin typeface="+mj-lt"/>
                <a:ea typeface="Calibri" panose="020F0502020204030204" pitchFamily="34" charset="0"/>
              </a:rPr>
              <a:t>Text length at different levels.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BE7434-D7A2-4A7E-965A-806635BCC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Ray Clifford </a:t>
            </a:r>
            <a:fld id="{A973F40F-0E02-4E6C-9946-60DB61CDEE1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697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A761A-820F-43F9-94B7-D180BB01D5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077200" cy="1143000"/>
          </a:xfrm>
        </p:spPr>
        <p:txBody>
          <a:bodyPr>
            <a:normAutofit/>
          </a:bodyPr>
          <a:lstStyle/>
          <a:p>
            <a:r>
              <a:rPr lang="en-US" dirty="0"/>
              <a:t>Where to get answers: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F30DC2-8540-4CFC-A545-8A9FFE5DF2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640" y="1267301"/>
            <a:ext cx="8229600" cy="5316061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You can ask an expert, but remember the meaning of “expert” &lt;</a:t>
            </a:r>
            <a:r>
              <a:rPr lang="en-US" dirty="0" err="1"/>
              <a:t>exspurt</a:t>
            </a:r>
            <a:r>
              <a:rPr lang="en-US" dirty="0"/>
              <a:t>&gt;</a:t>
            </a:r>
          </a:p>
          <a:p>
            <a:pPr lvl="2"/>
            <a:r>
              <a:rPr lang="en-US" dirty="0"/>
              <a:t>Ex = former</a:t>
            </a:r>
          </a:p>
          <a:p>
            <a:pPr lvl="2"/>
            <a:r>
              <a:rPr lang="en-US" dirty="0"/>
              <a:t>Spurt = drip under pressure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Or you can read this detailed document:</a:t>
            </a:r>
          </a:p>
          <a:p>
            <a:pPr marL="400050" lvl="1" indent="0">
              <a:buNone/>
            </a:pPr>
            <a:endParaRPr lang="en-US" sz="2400" dirty="0"/>
          </a:p>
          <a:p>
            <a:pPr marL="400050" lvl="1" indent="0">
              <a:spcBef>
                <a:spcPts val="0"/>
              </a:spcBef>
              <a:buNone/>
            </a:pPr>
            <a:r>
              <a:rPr lang="en-US" sz="2400" dirty="0">
                <a:solidFill>
                  <a:srgbClr val="FF0000"/>
                </a:solidFill>
              </a:rPr>
              <a:t>Response to Topic 1: 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en-US" dirty="0"/>
              <a:t>“Close reading” is an increasingly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en-US" dirty="0"/>
              <a:t>rare skill, but it is still required in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en-US" dirty="0"/>
              <a:t>top management, diplomatic,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en-US" dirty="0"/>
              <a:t>and intelligence jobs.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BB187DC-0547-4E28-BB7D-7E25638E04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9440" y="3886200"/>
            <a:ext cx="2971800" cy="2446019"/>
          </a:xfrm>
          <a:prstGeom prst="rect">
            <a:avLst/>
          </a:prstGeom>
          <a:solidFill>
            <a:srgbClr val="FFFF00">
              <a:alpha val="36000"/>
            </a:srgbClr>
          </a:solidFill>
        </p:spPr>
      </p:pic>
      <p:sp>
        <p:nvSpPr>
          <p:cNvPr id="3" name="Arrow: Right 2">
            <a:extLst>
              <a:ext uri="{FF2B5EF4-FFF2-40B4-BE49-F238E27FC236}">
                <a16:creationId xmlns:a16="http://schemas.microsoft.com/office/drawing/2014/main" id="{101F89D7-10F0-48A2-B485-DB133304DD35}"/>
              </a:ext>
            </a:extLst>
          </p:cNvPr>
          <p:cNvSpPr/>
          <p:nvPr/>
        </p:nvSpPr>
        <p:spPr>
          <a:xfrm>
            <a:off x="3657600" y="3675698"/>
            <a:ext cx="2895600" cy="637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C79D04-5A2C-4B53-B123-773A705EF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Ray Clifford </a:t>
            </a:r>
            <a:fld id="{A973F40F-0E02-4E6C-9946-60DB61CDEE13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067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471" y="274638"/>
            <a:ext cx="8727129" cy="1143000"/>
          </a:xfrm>
        </p:spPr>
        <p:txBody>
          <a:bodyPr>
            <a:noAutofit/>
          </a:bodyPr>
          <a:lstStyle/>
          <a:p>
            <a:r>
              <a:rPr lang="en-US" sz="4000" dirty="0"/>
              <a:t>STANAG 6001 – Reading Tasks &amp; Texts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219201"/>
            <a:ext cx="8498529" cy="5257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1255D4A-70D7-4ACA-B2D0-08B9CE92D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Ray Clifford </a:t>
            </a:r>
            <a:fld id="{A973F40F-0E02-4E6C-9946-60DB61CDEE13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7947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D79768-8192-484B-81E2-769E5ED2A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>
            <a:noAutofit/>
          </a:bodyPr>
          <a:lstStyle/>
          <a:p>
            <a:r>
              <a:rPr lang="en-US" sz="4000" dirty="0">
                <a:solidFill>
                  <a:srgbClr val="FF0000"/>
                </a:solidFill>
              </a:rPr>
              <a:t>Response to Topic 2: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D30E5A-69E9-479C-AE8E-9D65131AF9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2512"/>
            <a:ext cx="8229600" cy="5486400"/>
          </a:xfrm>
        </p:spPr>
        <p:txBody>
          <a:bodyPr>
            <a:noAutofit/>
          </a:bodyPr>
          <a:lstStyle/>
          <a:p>
            <a:r>
              <a:rPr lang="en-US" dirty="0"/>
              <a:t>When </a:t>
            </a:r>
            <a:r>
              <a:rPr lang="en-US" b="1" u="sng" dirty="0"/>
              <a:t>teaching</a:t>
            </a:r>
            <a:r>
              <a:rPr lang="en-US" dirty="0"/>
              <a:t>, we move incrementally from known to unknown by mixing TCA elements.</a:t>
            </a:r>
          </a:p>
          <a:p>
            <a:r>
              <a:rPr lang="en-US" dirty="0"/>
              <a:t>When </a:t>
            </a:r>
            <a:r>
              <a:rPr lang="en-US" b="1" u="sng" dirty="0"/>
              <a:t>testing</a:t>
            </a:r>
            <a:r>
              <a:rPr lang="en-US" dirty="0"/>
              <a:t>, the task, text, and other level-specific elements </a:t>
            </a:r>
            <a:r>
              <a:rPr lang="en-US" u="sng" dirty="0"/>
              <a:t>must</a:t>
            </a:r>
            <a:r>
              <a:rPr lang="en-US" dirty="0"/>
              <a:t> be aligned.</a:t>
            </a:r>
          </a:p>
          <a:p>
            <a:pPr lvl="1"/>
            <a:r>
              <a:rPr lang="en-US" dirty="0"/>
              <a:t>If a test item asks the readers to perform a Level 2 task with a Level 3 text, that item is not useful.</a:t>
            </a:r>
          </a:p>
          <a:p>
            <a:pPr lvl="2"/>
            <a:r>
              <a:rPr lang="en-US" dirty="0"/>
              <a:t>If learners GIVE THE RIGHT ANSWER, that doesn’t show that they can read a Level 3 text for the purpose for which it was written.</a:t>
            </a:r>
          </a:p>
          <a:p>
            <a:pPr lvl="2"/>
            <a:r>
              <a:rPr lang="en-US" dirty="0"/>
              <a:t>And if learners GIVE WRONG ANSWERS, they still might have been able to accomplish that Level 2 task with a Level 2 text.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7398AB-8D0F-4793-BDEA-F7187B8EF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Ray Clifford </a:t>
            </a:r>
            <a:fld id="{A973F40F-0E02-4E6C-9946-60DB61CDEE13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4050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229600" cy="2133600"/>
          </a:xfrm>
        </p:spPr>
        <p:txBody>
          <a:bodyPr>
            <a:noAutofit/>
          </a:bodyPr>
          <a:lstStyle/>
          <a:p>
            <a:r>
              <a:rPr lang="en-US" dirty="0"/>
              <a:t>Testing reading proficiency requires satisfying conflicting requirements.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971800"/>
            <a:ext cx="8229600" cy="342900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The texts used must be short enough to meet practical item-length and test-length considerations.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texts used must be long enough to be “authentic”.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BC82B2-8DBD-42A4-8C91-D7973F423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Ray Clifford </a:t>
            </a:r>
            <a:fld id="{A973F40F-0E02-4E6C-9946-60DB61CDEE13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1614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Response to Topic 3: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914400" y="1382078"/>
                <a:ext cx="6934200" cy="4876800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Level 1: </a:t>
                </a:r>
              </a:p>
              <a:p>
                <a:pPr lvl="1"/>
                <a:r>
                  <a:rPr lang="en-US" dirty="0"/>
                  <a:t>Average </a:t>
                </a:r>
                <a14:m>
                  <m:oMath xmlns:m="http://schemas.openxmlformats.org/officeDocument/2006/math">
                    <m:r>
                      <a:rPr lang="en-US">
                        <a:latin typeface="Cambria Math"/>
                      </a:rPr>
                      <m:t>≈</m:t>
                    </m:r>
                  </m:oMath>
                </a14:m>
                <a:r>
                  <a:rPr lang="en-US" dirty="0"/>
                  <a:t> 50 words.</a:t>
                </a:r>
              </a:p>
              <a:p>
                <a:pPr lvl="1"/>
                <a:r>
                  <a:rPr lang="en-US" dirty="0"/>
                  <a:t>Maximum </a:t>
                </a:r>
                <a14:m>
                  <m:oMath xmlns:m="http://schemas.openxmlformats.org/officeDocument/2006/math">
                    <m:r>
                      <a:rPr lang="en-US">
                        <a:latin typeface="Cambria Math"/>
                      </a:rPr>
                      <m:t>≈</m:t>
                    </m:r>
                  </m:oMath>
                </a14:m>
                <a:r>
                  <a:rPr lang="en-US" dirty="0"/>
                  <a:t> 60 words.</a:t>
                </a:r>
              </a:p>
              <a:p>
                <a:r>
                  <a:rPr lang="en-US" dirty="0"/>
                  <a:t>Level 2:</a:t>
                </a:r>
              </a:p>
              <a:p>
                <a:pPr lvl="1"/>
                <a:r>
                  <a:rPr lang="en-US" dirty="0"/>
                  <a:t> Average </a:t>
                </a:r>
                <a14:m>
                  <m:oMath xmlns:m="http://schemas.openxmlformats.org/officeDocument/2006/math">
                    <m:r>
                      <a:rPr lang="en-US">
                        <a:latin typeface="Cambria Math"/>
                      </a:rPr>
                      <m:t>≈</m:t>
                    </m:r>
                  </m:oMath>
                </a14:m>
                <a:r>
                  <a:rPr lang="en-US" dirty="0"/>
                  <a:t> 150 words.</a:t>
                </a:r>
              </a:p>
              <a:p>
                <a:pPr lvl="1"/>
                <a:r>
                  <a:rPr lang="en-US" dirty="0"/>
                  <a:t>Maximum </a:t>
                </a:r>
                <a14:m>
                  <m:oMath xmlns:m="http://schemas.openxmlformats.org/officeDocument/2006/math">
                    <m:r>
                      <a:rPr lang="en-US">
                        <a:latin typeface="Cambria Math"/>
                      </a:rPr>
                      <m:t>≈</m:t>
                    </m:r>
                  </m:oMath>
                </a14:m>
                <a:r>
                  <a:rPr lang="en-US" dirty="0"/>
                  <a:t> 180 words.</a:t>
                </a:r>
              </a:p>
              <a:p>
                <a:r>
                  <a:rPr lang="en-US" dirty="0"/>
                  <a:t>Level 3:</a:t>
                </a:r>
              </a:p>
              <a:p>
                <a:pPr lvl="1"/>
                <a:r>
                  <a:rPr lang="en-US" dirty="0"/>
                  <a:t>Average </a:t>
                </a:r>
                <a14:m>
                  <m:oMath xmlns:m="http://schemas.openxmlformats.org/officeDocument/2006/math">
                    <m:r>
                      <a:rPr lang="en-US">
                        <a:latin typeface="Cambria Math"/>
                      </a:rPr>
                      <m:t>≈</m:t>
                    </m:r>
                  </m:oMath>
                </a14:m>
                <a:r>
                  <a:rPr lang="en-US" dirty="0"/>
                  <a:t> 300 words.</a:t>
                </a:r>
              </a:p>
              <a:p>
                <a:pPr lvl="1"/>
                <a:r>
                  <a:rPr lang="en-US" dirty="0"/>
                  <a:t>Maximum </a:t>
                </a:r>
                <a14:m>
                  <m:oMath xmlns:m="http://schemas.openxmlformats.org/officeDocument/2006/math">
                    <m:r>
                      <a:rPr lang="en-US">
                        <a:latin typeface="Cambria Math"/>
                      </a:rPr>
                      <m:t>≈</m:t>
                    </m:r>
                  </m:oMath>
                </a14:m>
                <a:r>
                  <a:rPr lang="en-US" dirty="0"/>
                  <a:t> 360 words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4400" y="1382078"/>
                <a:ext cx="6934200" cy="4876800"/>
              </a:xfrm>
              <a:blipFill>
                <a:blip r:embed="rId2"/>
                <a:stretch>
                  <a:fillRect l="-2021" t="-1625" b="-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B946B2-D00E-4BF6-911F-CDD0642D4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Ray Clifford </a:t>
            </a:r>
            <a:fld id="{A973F40F-0E02-4E6C-9946-60DB61CDEE13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699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Response to Topic 3: 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32560"/>
            <a:ext cx="8229600" cy="4908550"/>
          </a:xfrm>
        </p:spPr>
        <p:txBody>
          <a:bodyPr>
            <a:noAutofit/>
          </a:bodyPr>
          <a:lstStyle/>
          <a:p>
            <a:r>
              <a:rPr lang="en-US" dirty="0"/>
              <a:t>Shortening texts is acceptable </a:t>
            </a:r>
            <a:r>
              <a:rPr lang="en-US" b="1" dirty="0"/>
              <a:t>if, and only if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The result is true to the author’s communicative purpose.</a:t>
            </a:r>
          </a:p>
          <a:p>
            <a:pPr lvl="1"/>
            <a:r>
              <a:rPr lang="en-US" dirty="0"/>
              <a:t>The text retains the style, text type, and tone that are typical for the targeted proficiency level.</a:t>
            </a:r>
          </a:p>
          <a:p>
            <a:pPr lvl="1"/>
            <a:r>
              <a:rPr lang="en-US" b="1" dirty="0"/>
              <a:t>The passage is still considered authentic by the educated native readers</a:t>
            </a:r>
            <a:r>
              <a:rPr lang="en-US" dirty="0"/>
              <a:t> who review the items</a:t>
            </a:r>
            <a:r>
              <a:rPr lang="en-US" b="1" dirty="0"/>
              <a:t>.</a:t>
            </a:r>
          </a:p>
          <a:p>
            <a:r>
              <a:rPr lang="en-US" dirty="0"/>
              <a:t>Successful editors use their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n-US" i="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Sprachgefühl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” </a:t>
            </a:r>
            <a:r>
              <a:rPr lang="en-US" dirty="0"/>
              <a:t>to make changes and then run “double blind tests” of the passage’s perceived authenticity. 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CA10B3-EF6C-4338-B4C1-72904FABF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Ray Clifford </a:t>
            </a:r>
            <a:fld id="{A973F40F-0E02-4E6C-9946-60DB61CDEE13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6797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1592</TotalTime>
  <Words>421</Words>
  <Application>Microsoft Office PowerPoint</Application>
  <PresentationFormat>On-screen Show (4:3)</PresentationFormat>
  <Paragraphs>51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Cambria Math</vt:lpstr>
      <vt:lpstr>Office Theme</vt:lpstr>
      <vt:lpstr>I have 3 Topics to Address</vt:lpstr>
      <vt:lpstr>Where to get answers:</vt:lpstr>
      <vt:lpstr>STANAG 6001 – Reading Tasks &amp; Texts</vt:lpstr>
      <vt:lpstr>Response to Topic 2:</vt:lpstr>
      <vt:lpstr>Testing reading proficiency requires satisfying conflicting requirements.</vt:lpstr>
      <vt:lpstr>Response to Topic 3:</vt:lpstr>
      <vt:lpstr>Response to Topic 3:  (Continued)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does one prepare text passages for reading proficiency tests?</dc:title>
  <dc:creator>Ray Clifford</dc:creator>
  <cp:lastModifiedBy>Ray Clifford</cp:lastModifiedBy>
  <cp:revision>126</cp:revision>
  <cp:lastPrinted>2020-09-09T22:22:41Z</cp:lastPrinted>
  <dcterms:created xsi:type="dcterms:W3CDTF">2015-09-07T00:56:10Z</dcterms:created>
  <dcterms:modified xsi:type="dcterms:W3CDTF">2020-09-09T22:27:28Z</dcterms:modified>
</cp:coreProperties>
</file>